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8" r:id="rId130"/>
    <p:sldId id="389" r:id="rId131"/>
  </p:sldIdLst>
  <p:sldSz cx="12192000" cy="6858000"/>
  <p:notesSz cx="12192000" cy="6858000"/>
  <p:embeddedFontLst>
    <p:embeddedFont>
      <p:font typeface="Microsoft YaHei" panose="020B0503020204020204" pitchFamily="34" charset="-122"/>
      <p:regular r:id="rId132"/>
      <p:bold r:id="rId133"/>
    </p:embeddedFont>
    <p:embeddedFont>
      <p:font typeface="Segoe UI Symbol" panose="020B0502040204020203" pitchFamily="34" charset="0"/>
      <p:regular r:id="rId134"/>
    </p:embeddedFont>
    <p:embeddedFont>
      <p:font typeface="Wingdings" panose="05000000000000000000" pitchFamily="2" charset="2"/>
      <p:regular r:id="rId135"/>
    </p:embeddedFont>
    <p:embeddedFont>
      <p:font typeface="Segoe UI" panose="020B0502040204020203" pitchFamily="34" charset="0"/>
      <p:regular r:id="rId136"/>
      <p:bold r:id="rId137"/>
      <p:italic r:id="rId138"/>
      <p:boldItalic r:id="rId139"/>
    </p:embeddedFont>
    <p:embeddedFont>
      <p:font typeface="Calibri" panose="020F0502020204030204" pitchFamily="34" charset="0"/>
      <p:regular r:id="rId140"/>
      <p:bold r:id="rId141"/>
      <p:italic r:id="rId142"/>
      <p:boldItalic r:id="rId143"/>
    </p:embeddedFont>
    <p:embeddedFont>
      <p:font typeface="Times New Roman" panose="02020603050405020304" pitchFamily="18" charset="0"/>
      <p:regular r:id="rId144"/>
    </p:embeddedFont>
    <p:embeddedFont>
      <p:font typeface="Britannic Bold" panose="020B0903060703020204" pitchFamily="34" charset="0"/>
      <p:regular r:id="rId145"/>
    </p:embeddedFont>
    <p:embeddedFont>
      <p:font typeface="Arial" panose="020B0604020202020204" pitchFamily="34" charset="0"/>
      <p:regular r:id="rId146"/>
      <p:bold r:id="rId147"/>
    </p:embeddedFont>
    <p:embeddedFont>
      <p:font typeface="SimSun" panose="02010600030101010101" pitchFamily="2" charset="-122"/>
      <p:regular r:id="rId1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32" autoAdjust="0"/>
  </p:normalViewPr>
  <p:slideViewPr>
    <p:cSldViewPr>
      <p:cViewPr varScale="1">
        <p:scale>
          <a:sx n="88" d="100"/>
          <a:sy n="88" d="100"/>
        </p:scale>
        <p:origin x="466" y="6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7.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3.fntdata"/><Relationship Id="rId139" Type="http://schemas.openxmlformats.org/officeDocument/2006/relationships/font" Target="fonts/font8.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9.fntdata"/><Relationship Id="rId14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4.fntdata"/><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0.fntdata"/><Relationship Id="rId14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2.fntdata"/><Relationship Id="rId148"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2.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3.fntdata"/><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2/3/2021</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93040">
              <a:lnSpc>
                <a:spcPts val="1240"/>
              </a:lnSpc>
            </a:pPr>
            <a:fld id="{81D60167-4931-47E6-BA6A-407CBD079E47}" type="slidenum">
              <a:rPr dirty="0"/>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12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2/3/2021</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93040">
              <a:lnSpc>
                <a:spcPts val="1240"/>
              </a:lnSpc>
            </a:pPr>
            <a:fld id="{81D60167-4931-47E6-BA6A-407CBD079E47}" type="slidenum">
              <a:rPr dirty="0"/>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Calibri"/>
                <a:cs typeface="Calibri"/>
              </a:defRPr>
            </a:lvl1pPr>
          </a:lstStyle>
          <a:p>
            <a:endParaRPr/>
          </a:p>
        </p:txBody>
      </p:sp>
      <p:sp>
        <p:nvSpPr>
          <p:cNvPr id="3" name="Holder 3"/>
          <p:cNvSpPr>
            <a:spLocks noGrp="1"/>
          </p:cNvSpPr>
          <p:nvPr>
            <p:ph sz="half" idx="2"/>
          </p:nvPr>
        </p:nvSpPr>
        <p:spPr>
          <a:xfrm>
            <a:off x="337184" y="2463800"/>
            <a:ext cx="4691380" cy="3950335"/>
          </a:xfrm>
          <a:prstGeom prst="rect">
            <a:avLst/>
          </a:prstGeom>
        </p:spPr>
        <p:txBody>
          <a:bodyPr wrap="square" lIns="0" tIns="0" rIns="0" bIns="0">
            <a:spAutoFit/>
          </a:bodyPr>
          <a:lstStyle>
            <a:lvl1pPr>
              <a:defRPr sz="1600" b="0" i="0">
                <a:solidFill>
                  <a:schemeClr val="tx1"/>
                </a:solidFill>
                <a:latin typeface="Calibri"/>
                <a:cs typeface="Calibri"/>
              </a:defRPr>
            </a:lvl1pPr>
          </a:lstStyle>
          <a:p>
            <a:endParaRPr/>
          </a:p>
        </p:txBody>
      </p:sp>
      <p:sp>
        <p:nvSpPr>
          <p:cNvPr id="4" name="Holder 4"/>
          <p:cNvSpPr>
            <a:spLocks noGrp="1"/>
          </p:cNvSpPr>
          <p:nvPr>
            <p:ph sz="half" idx="3"/>
          </p:nvPr>
        </p:nvSpPr>
        <p:spPr>
          <a:xfrm>
            <a:off x="6773544" y="2375535"/>
            <a:ext cx="5215255" cy="3850640"/>
          </a:xfrm>
          <a:prstGeom prst="rect">
            <a:avLst/>
          </a:prstGeom>
        </p:spPr>
        <p:txBody>
          <a:bodyPr wrap="square" lIns="0" tIns="0" rIns="0" bIns="0">
            <a:spAutoFit/>
          </a:bodyPr>
          <a:lstStyle>
            <a:lvl1pPr>
              <a:defRPr sz="2000" b="1" i="0">
                <a:solidFill>
                  <a:schemeClr val="tx1"/>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2/3/2021</a:t>
            </a:fld>
            <a:endParaRPr lang="en-US"/>
          </a:p>
        </p:txBody>
      </p:sp>
      <p:sp>
        <p:nvSpPr>
          <p:cNvPr id="7" name="Holder 7"/>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93040">
              <a:lnSpc>
                <a:spcPts val="1240"/>
              </a:lnSpc>
            </a:pPr>
            <a:fld id="{81D60167-4931-47E6-BA6A-407CBD079E47}" type="slidenum">
              <a:rPr dirty="0"/>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2/3/2021</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93040">
              <a:lnSpc>
                <a:spcPts val="1240"/>
              </a:lnSpc>
            </a:pPr>
            <a:fld id="{81D60167-4931-47E6-BA6A-407CBD079E47}" type="slidenum">
              <a:rPr dirty="0"/>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17" name="bg object 17"/>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18" name="bg object 18"/>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2/3/2021</a:t>
            </a:fld>
            <a:endParaRPr lang="en-US"/>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193040">
              <a:lnSpc>
                <a:spcPts val="1240"/>
              </a:lnSpc>
            </a:pPr>
            <a:fld id="{81D60167-4931-47E6-BA6A-407CBD079E47}" type="slidenum">
              <a:rPr dirty="0"/>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99515"/>
          </a:xfrm>
          <a:prstGeom prst="rect">
            <a:avLst/>
          </a:prstGeom>
        </p:spPr>
      </p:pic>
      <p:sp>
        <p:nvSpPr>
          <p:cNvPr id="2" name="Holder 2"/>
          <p:cNvSpPr>
            <a:spLocks noGrp="1"/>
          </p:cNvSpPr>
          <p:nvPr>
            <p:ph type="title"/>
          </p:nvPr>
        </p:nvSpPr>
        <p:spPr>
          <a:xfrm>
            <a:off x="920750" y="2178050"/>
            <a:ext cx="10350500" cy="1602104"/>
          </a:xfrm>
          <a:prstGeom prst="rect">
            <a:avLst/>
          </a:prstGeom>
        </p:spPr>
        <p:txBody>
          <a:bodyPr wrap="square" lIns="0" tIns="0" rIns="0" bIns="0">
            <a:spAutoFit/>
          </a:bodyPr>
          <a:lstStyle>
            <a:lvl1pPr>
              <a:defRPr sz="2800" b="0" i="0">
                <a:solidFill>
                  <a:schemeClr val="tx1"/>
                </a:solidFill>
                <a:latin typeface="Calibri"/>
                <a:cs typeface="Calibri"/>
              </a:defRPr>
            </a:lvl1pPr>
          </a:lstStyle>
          <a:p>
            <a:endParaRPr/>
          </a:p>
        </p:txBody>
      </p:sp>
      <p:sp>
        <p:nvSpPr>
          <p:cNvPr id="3" name="Holder 3"/>
          <p:cNvSpPr>
            <a:spLocks noGrp="1"/>
          </p:cNvSpPr>
          <p:nvPr>
            <p:ph type="body" idx="1"/>
          </p:nvPr>
        </p:nvSpPr>
        <p:spPr>
          <a:xfrm>
            <a:off x="1656079" y="2053590"/>
            <a:ext cx="10314940" cy="3865879"/>
          </a:xfrm>
          <a:prstGeom prst="rect">
            <a:avLst/>
          </a:prstGeom>
        </p:spPr>
        <p:txBody>
          <a:bodyPr wrap="square" lIns="0" tIns="0" rIns="0" bIns="0">
            <a:spAutoFit/>
          </a:bodyPr>
          <a:lstStyle>
            <a:lvl1pPr>
              <a:defRPr sz="12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2/3/2021</a:t>
            </a:fld>
            <a:endParaRPr lang="en-US"/>
          </a:p>
        </p:txBody>
      </p:sp>
      <p:sp>
        <p:nvSpPr>
          <p:cNvPr id="6" name="Holder 6"/>
          <p:cNvSpPr>
            <a:spLocks noGrp="1"/>
          </p:cNvSpPr>
          <p:nvPr>
            <p:ph type="sldNum" sz="quarter" idx="7"/>
          </p:nvPr>
        </p:nvSpPr>
        <p:spPr>
          <a:xfrm>
            <a:off x="10991850" y="6463665"/>
            <a:ext cx="308609" cy="177800"/>
          </a:xfrm>
          <a:prstGeom prst="rect">
            <a:avLst/>
          </a:prstGeom>
        </p:spPr>
        <p:txBody>
          <a:bodyPr wrap="square" lIns="0" tIns="0" rIns="0" bIns="0">
            <a:spAutoFit/>
          </a:bodyPr>
          <a:lstStyle>
            <a:lvl1pPr>
              <a:defRPr sz="1200" b="0" i="0">
                <a:solidFill>
                  <a:srgbClr val="888888"/>
                </a:solidFill>
                <a:latin typeface="Calibri"/>
                <a:cs typeface="Calibri"/>
              </a:defRPr>
            </a:lvl1pPr>
          </a:lstStyle>
          <a:p>
            <a:pPr marL="193040">
              <a:lnSpc>
                <a:spcPts val="1240"/>
              </a:lnSpc>
            </a:pPr>
            <a:fld id="{81D60167-4931-47E6-BA6A-407CBD079E47}" type="slidenum">
              <a:rPr dirty="0"/>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37.jpg"/><Relationship Id="rId7" Type="http://schemas.openxmlformats.org/officeDocument/2006/relationships/image" Target="../media/image241.jpg"/><Relationship Id="rId2" Type="http://schemas.openxmlformats.org/officeDocument/2006/relationships/image" Target="../media/image236.jpg"/><Relationship Id="rId1" Type="http://schemas.openxmlformats.org/officeDocument/2006/relationships/slideLayout" Target="../slideLayouts/slideLayout4.xml"/><Relationship Id="rId6" Type="http://schemas.openxmlformats.org/officeDocument/2006/relationships/image" Target="../media/image240.jpg"/><Relationship Id="rId5" Type="http://schemas.openxmlformats.org/officeDocument/2006/relationships/image" Target="../media/image239.jpg"/><Relationship Id="rId4" Type="http://schemas.openxmlformats.org/officeDocument/2006/relationships/image" Target="../media/image238.jpg"/></Relationships>
</file>

<file path=ppt/slides/_rels/slide101.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44.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2.xml"/><Relationship Id="rId6" Type="http://schemas.openxmlformats.org/officeDocument/2006/relationships/image" Target="../media/image248.jpg"/><Relationship Id="rId5" Type="http://schemas.openxmlformats.org/officeDocument/2006/relationships/image" Target="../media/image247.jpg"/><Relationship Id="rId4" Type="http://schemas.openxmlformats.org/officeDocument/2006/relationships/hyperlink" Target="http://www.docker.com/"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250.jpg"/><Relationship Id="rId2" Type="http://schemas.openxmlformats.org/officeDocument/2006/relationships/image" Target="../media/image249.png"/><Relationship Id="rId1" Type="http://schemas.openxmlformats.org/officeDocument/2006/relationships/slideLayout" Target="../slideLayouts/slideLayout2.xml"/><Relationship Id="rId4" Type="http://schemas.openxmlformats.org/officeDocument/2006/relationships/image" Target="../media/image251.png"/></Relationships>
</file>

<file path=ppt/slides/_rels/slide108.xml.rels><?xml version="1.0" encoding="UTF-8" standalone="yes"?>
<Relationships xmlns="http://schemas.openxmlformats.org/package/2006/relationships"><Relationship Id="rId2" Type="http://schemas.openxmlformats.org/officeDocument/2006/relationships/image" Target="../media/image252.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5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56.jpg"/><Relationship Id="rId2" Type="http://schemas.openxmlformats.org/officeDocument/2006/relationships/image" Target="../media/image255.png"/><Relationship Id="rId1" Type="http://schemas.openxmlformats.org/officeDocument/2006/relationships/slideLayout" Target="../slideLayouts/slideLayout2.xml"/><Relationship Id="rId5" Type="http://schemas.openxmlformats.org/officeDocument/2006/relationships/image" Target="../media/image258.jpg"/><Relationship Id="rId4" Type="http://schemas.openxmlformats.org/officeDocument/2006/relationships/image" Target="../media/image257.jpg"/></Relationships>
</file>

<file path=ppt/slides/_rels/slide11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60.jpg"/><Relationship Id="rId2" Type="http://schemas.openxmlformats.org/officeDocument/2006/relationships/image" Target="../media/image259.png"/><Relationship Id="rId1" Type="http://schemas.openxmlformats.org/officeDocument/2006/relationships/slideLayout" Target="../slideLayouts/slideLayout3.xml"/><Relationship Id="rId6" Type="http://schemas.openxmlformats.org/officeDocument/2006/relationships/image" Target="../media/image263.png"/><Relationship Id="rId5" Type="http://schemas.openxmlformats.org/officeDocument/2006/relationships/image" Target="../media/image262.jpg"/><Relationship Id="rId4" Type="http://schemas.openxmlformats.org/officeDocument/2006/relationships/image" Target="../media/image261.jpg"/></Relationships>
</file>

<file path=ppt/slides/_rels/slide11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67.jp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27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neo4j.com/blog/managing-microservices-neo4j/" TargetMode="External"/><Relationship Id="rId3" Type="http://schemas.openxmlformats.org/officeDocument/2006/relationships/hyperlink" Target="http://techblog.netflix.com/" TargetMode="External"/><Relationship Id="rId7" Type="http://schemas.openxmlformats.org/officeDocument/2006/relationships/hyperlink" Target="http://www.capitalone.io/blog/why-capital-one-is-at-aws-re-invent-2015/" TargetMode="Externa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hyperlink" Target="http://www.infoq.com/news/2016/02/Monolith-Microservices-Zalando" TargetMode="External"/><Relationship Id="rId5" Type="http://schemas.openxmlformats.org/officeDocument/2006/relationships/hyperlink" Target="http://www.addsimplicity.com/downloads/eBaySDForum2006-11-29.pdf" TargetMode="External"/><Relationship Id="rId4" Type="http://schemas.openxmlformats.org/officeDocument/2006/relationships/hyperlink" Target="http://highscalability.com/amazon-architecture" TargetMode="External"/><Relationship Id="rId9" Type="http://schemas.openxmlformats.org/officeDocument/2006/relationships/hyperlink" Target="http://www.infoq.com/news/2016/02/autoscout-microservices" TargetMode="External"/></Relationships>
</file>

<file path=ppt/slides/_rels/slide120.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74.png"/><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76.jpg"/><Relationship Id="rId2" Type="http://schemas.openxmlformats.org/officeDocument/2006/relationships/image" Target="../media/image275.jp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278.jpg"/><Relationship Id="rId7" Type="http://schemas.openxmlformats.org/officeDocument/2006/relationships/image" Target="../media/image282.jpg"/><Relationship Id="rId2" Type="http://schemas.openxmlformats.org/officeDocument/2006/relationships/image" Target="../media/image277.jpg"/><Relationship Id="rId1" Type="http://schemas.openxmlformats.org/officeDocument/2006/relationships/slideLayout" Target="../slideLayouts/slideLayout2.xml"/><Relationship Id="rId6" Type="http://schemas.openxmlformats.org/officeDocument/2006/relationships/image" Target="../media/image281.png"/><Relationship Id="rId5" Type="http://schemas.openxmlformats.org/officeDocument/2006/relationships/image" Target="../media/image280.jpg"/><Relationship Id="rId4" Type="http://schemas.openxmlformats.org/officeDocument/2006/relationships/image" Target="../media/image279.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image" Target="../media/image283.png"/><Relationship Id="rId1" Type="http://schemas.openxmlformats.org/officeDocument/2006/relationships/slideLayout" Target="../slideLayouts/slideLayout5.xml"/><Relationship Id="rId5" Type="http://schemas.openxmlformats.org/officeDocument/2006/relationships/image" Target="../media/image286.png"/><Relationship Id="rId4" Type="http://schemas.openxmlformats.org/officeDocument/2006/relationships/image" Target="../media/image285.png"/></Relationships>
</file>

<file path=ppt/slides/_rels/slide128.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87.png"/><Relationship Id="rId1" Type="http://schemas.openxmlformats.org/officeDocument/2006/relationships/slideLayout" Target="../slideLayouts/slideLayout5.xml"/><Relationship Id="rId4" Type="http://schemas.openxmlformats.org/officeDocument/2006/relationships/image" Target="../media/image289.jpg"/></Relationships>
</file>

<file path=ppt/slides/_rels/slide129.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png"/><Relationship Id="rId7" Type="http://schemas.openxmlformats.org/officeDocument/2006/relationships/image" Target="../media/image29.jpg"/><Relationship Id="rId2" Type="http://schemas.openxmlformats.org/officeDocument/2006/relationships/image" Target="../media/image24.jpg"/><Relationship Id="rId1" Type="http://schemas.openxmlformats.org/officeDocument/2006/relationships/slideLayout" Target="../slideLayouts/slideLayout3.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jpg"/><Relationship Id="rId10" Type="http://schemas.openxmlformats.org/officeDocument/2006/relationships/image" Target="../media/image32.jpg"/><Relationship Id="rId4" Type="http://schemas.openxmlformats.org/officeDocument/2006/relationships/image" Target="../media/image26.jpg"/><Relationship Id="rId9" Type="http://schemas.openxmlformats.org/officeDocument/2006/relationships/image" Target="../media/image31.jpg"/></Relationships>
</file>

<file path=ppt/slides/_rels/slide17.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g"/><Relationship Id="rId7" Type="http://schemas.openxmlformats.org/officeDocument/2006/relationships/image" Target="../media/image39.jpg"/><Relationship Id="rId2" Type="http://schemas.openxmlformats.org/officeDocument/2006/relationships/image" Target="../media/image34.jpg"/><Relationship Id="rId1" Type="http://schemas.openxmlformats.org/officeDocument/2006/relationships/slideLayout" Target="../slideLayouts/slideLayout2.xml"/><Relationship Id="rId6" Type="http://schemas.openxmlformats.org/officeDocument/2006/relationships/image" Target="../media/image38.jpg"/><Relationship Id="rId11" Type="http://schemas.openxmlformats.org/officeDocument/2006/relationships/image" Target="../media/image43.png"/><Relationship Id="rId5" Type="http://schemas.openxmlformats.org/officeDocument/2006/relationships/image" Target="../media/image37.jpg"/><Relationship Id="rId10" Type="http://schemas.openxmlformats.org/officeDocument/2006/relationships/image" Target="../media/image42.jpg"/><Relationship Id="rId4" Type="http://schemas.openxmlformats.org/officeDocument/2006/relationships/image" Target="../media/image36.jpg"/><Relationship Id="rId9" Type="http://schemas.openxmlformats.org/officeDocument/2006/relationships/image" Target="../media/image41.jpg"/></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jpg"/><Relationship Id="rId7" Type="http://schemas.openxmlformats.org/officeDocument/2006/relationships/hyperlink" Target="http://www.appcentrica.com/wp-content/uploads/2016/10/microservices-insight-diagram.png" TargetMode="Externa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58.jp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jpg"/><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jpg"/><Relationship Id="rId9"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image" Target="../media/image62.jpg"/><Relationship Id="rId1" Type="http://schemas.openxmlformats.org/officeDocument/2006/relationships/slideLayout" Target="../slideLayouts/slideLayout5.xml"/><Relationship Id="rId6" Type="http://schemas.openxmlformats.org/officeDocument/2006/relationships/image" Target="../media/image52.jpg"/><Relationship Id="rId5" Type="http://schemas.openxmlformats.org/officeDocument/2006/relationships/image" Target="../media/image65.jpg"/><Relationship Id="rId4" Type="http://schemas.openxmlformats.org/officeDocument/2006/relationships/image" Target="../media/image64.jpg"/></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8.jpg"/><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64.jp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g"/><Relationship Id="rId4" Type="http://schemas.openxmlformats.org/officeDocument/2006/relationships/image" Target="../media/image81.jpg"/></Relationships>
</file>

<file path=ppt/slides/_rels/slide35.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85.jpg"/><Relationship Id="rId7" Type="http://schemas.openxmlformats.org/officeDocument/2006/relationships/image" Target="../media/image89.jp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image" Target="../media/image87.jpg"/><Relationship Id="rId4" Type="http://schemas.openxmlformats.org/officeDocument/2006/relationships/image" Target="../media/image86.jpg"/><Relationship Id="rId9" Type="http://schemas.openxmlformats.org/officeDocument/2006/relationships/image" Target="../media/image91.png"/></Relationships>
</file>

<file path=ppt/slides/_rels/slide3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jpg"/><Relationship Id="rId4" Type="http://schemas.openxmlformats.org/officeDocument/2006/relationships/image" Target="../media/image95.jpg"/></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115.jpg"/><Relationship Id="rId3" Type="http://schemas.openxmlformats.org/officeDocument/2006/relationships/image" Target="../media/image110.jpg"/><Relationship Id="rId7" Type="http://schemas.openxmlformats.org/officeDocument/2006/relationships/image" Target="../media/image114.jpg"/><Relationship Id="rId2" Type="http://schemas.openxmlformats.org/officeDocument/2006/relationships/image" Target="../media/image109.jpg"/><Relationship Id="rId1" Type="http://schemas.openxmlformats.org/officeDocument/2006/relationships/slideLayout" Target="../slideLayouts/slideLayout2.xml"/><Relationship Id="rId6" Type="http://schemas.openxmlformats.org/officeDocument/2006/relationships/image" Target="../media/image113.jpg"/><Relationship Id="rId11" Type="http://schemas.openxmlformats.org/officeDocument/2006/relationships/image" Target="../media/image118.png"/><Relationship Id="rId5" Type="http://schemas.openxmlformats.org/officeDocument/2006/relationships/image" Target="../media/image112.jpg"/><Relationship Id="rId10" Type="http://schemas.openxmlformats.org/officeDocument/2006/relationships/image" Target="../media/image117.jpg"/><Relationship Id="rId4" Type="http://schemas.openxmlformats.org/officeDocument/2006/relationships/image" Target="../media/image111.jpg"/><Relationship Id="rId9" Type="http://schemas.openxmlformats.org/officeDocument/2006/relationships/image" Target="../media/image116.jpg"/></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edvantis.com/wp-content/uploads/2017/03/micros1.jpg" TargetMode="Externa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50.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png"/><Relationship Id="rId1" Type="http://schemas.openxmlformats.org/officeDocument/2006/relationships/slideLayout" Target="../slideLayouts/slideLayout3.xml"/><Relationship Id="rId4" Type="http://schemas.openxmlformats.org/officeDocument/2006/relationships/image" Target="../media/image126.png"/></Relationships>
</file>

<file path=ppt/slides/_rels/slide51.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34.jpg"/><Relationship Id="rId13" Type="http://schemas.openxmlformats.org/officeDocument/2006/relationships/image" Target="../media/image139.jpg"/><Relationship Id="rId3" Type="http://schemas.openxmlformats.org/officeDocument/2006/relationships/image" Target="../media/image129.jpg"/><Relationship Id="rId7" Type="http://schemas.openxmlformats.org/officeDocument/2006/relationships/image" Target="../media/image133.jpg"/><Relationship Id="rId12" Type="http://schemas.openxmlformats.org/officeDocument/2006/relationships/image" Target="../media/image138.png"/><Relationship Id="rId2" Type="http://schemas.openxmlformats.org/officeDocument/2006/relationships/image" Target="../media/image128.jpg"/><Relationship Id="rId1" Type="http://schemas.openxmlformats.org/officeDocument/2006/relationships/slideLayout" Target="../slideLayouts/slideLayout2.xml"/><Relationship Id="rId6" Type="http://schemas.openxmlformats.org/officeDocument/2006/relationships/image" Target="../media/image132.jpg"/><Relationship Id="rId11" Type="http://schemas.openxmlformats.org/officeDocument/2006/relationships/image" Target="../media/image137.jpg"/><Relationship Id="rId5" Type="http://schemas.openxmlformats.org/officeDocument/2006/relationships/image" Target="../media/image131.jpg"/><Relationship Id="rId10" Type="http://schemas.openxmlformats.org/officeDocument/2006/relationships/image" Target="../media/image136.jpg"/><Relationship Id="rId4" Type="http://schemas.openxmlformats.org/officeDocument/2006/relationships/image" Target="../media/image130.jpg"/><Relationship Id="rId9" Type="http://schemas.openxmlformats.org/officeDocument/2006/relationships/image" Target="../media/image135.png"/><Relationship Id="rId14" Type="http://schemas.openxmlformats.org/officeDocument/2006/relationships/image" Target="../media/image140.png"/></Relationships>
</file>

<file path=ppt/slides/_rels/slide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43.jpg"/><Relationship Id="rId2" Type="http://schemas.openxmlformats.org/officeDocument/2006/relationships/image" Target="../media/image142.jpg"/><Relationship Id="rId1" Type="http://schemas.openxmlformats.org/officeDocument/2006/relationships/slideLayout" Target="../slideLayouts/slideLayout2.xml"/><Relationship Id="rId5" Type="http://schemas.openxmlformats.org/officeDocument/2006/relationships/image" Target="../media/image145.jpg"/><Relationship Id="rId4" Type="http://schemas.openxmlformats.org/officeDocument/2006/relationships/image" Target="../media/image144.jpg"/></Relationships>
</file>

<file path=ppt/slides/_rels/slide55.xml.rels><?xml version="1.0" encoding="UTF-8" standalone="yes"?>
<Relationships xmlns="http://schemas.openxmlformats.org/package/2006/relationships"><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154.jpg"/><Relationship Id="rId3" Type="http://schemas.openxmlformats.org/officeDocument/2006/relationships/image" Target="../media/image149.png"/><Relationship Id="rId7" Type="http://schemas.openxmlformats.org/officeDocument/2006/relationships/image" Target="../media/image153.jpg"/><Relationship Id="rId2" Type="http://schemas.openxmlformats.org/officeDocument/2006/relationships/image" Target="../media/image148.jpg"/><Relationship Id="rId1" Type="http://schemas.openxmlformats.org/officeDocument/2006/relationships/slideLayout" Target="../slideLayouts/slideLayout3.xml"/><Relationship Id="rId6" Type="http://schemas.openxmlformats.org/officeDocument/2006/relationships/image" Target="../media/image152.jpg"/><Relationship Id="rId11" Type="http://schemas.openxmlformats.org/officeDocument/2006/relationships/image" Target="../media/image156.jpg"/><Relationship Id="rId5" Type="http://schemas.openxmlformats.org/officeDocument/2006/relationships/image" Target="../media/image151.jpg"/><Relationship Id="rId10" Type="http://schemas.openxmlformats.org/officeDocument/2006/relationships/image" Target="../media/image155.jpg"/><Relationship Id="rId4" Type="http://schemas.openxmlformats.org/officeDocument/2006/relationships/image" Target="../media/image150.jpg"/><Relationship Id="rId9" Type="http://schemas.openxmlformats.org/officeDocument/2006/relationships/hyperlink" Target="http://www.eprosima.com/index.php/products-all/eprosima-fast-buffers"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9.png"/><Relationship Id="rId7" Type="http://schemas.openxmlformats.org/officeDocument/2006/relationships/hyperlink" Target="http://thrift.apache.org/" TargetMode="External"/><Relationship Id="rId2" Type="http://schemas.openxmlformats.org/officeDocument/2006/relationships/image" Target="../media/image158.jpg"/><Relationship Id="rId1" Type="http://schemas.openxmlformats.org/officeDocument/2006/relationships/slideLayout" Target="../slideLayouts/slideLayout2.xml"/><Relationship Id="rId6" Type="http://schemas.openxmlformats.org/officeDocument/2006/relationships/image" Target="../media/image162.jpg"/><Relationship Id="rId5" Type="http://schemas.openxmlformats.org/officeDocument/2006/relationships/image" Target="../media/image161.jpg"/><Relationship Id="rId4" Type="http://schemas.openxmlformats.org/officeDocument/2006/relationships/image" Target="../media/image16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65.jpg"/><Relationship Id="rId2" Type="http://schemas.openxmlformats.org/officeDocument/2006/relationships/image" Target="../media/image164.jpg"/><Relationship Id="rId1" Type="http://schemas.openxmlformats.org/officeDocument/2006/relationships/slideLayout" Target="../slideLayouts/slideLayout2.xml"/><Relationship Id="rId6" Type="http://schemas.openxmlformats.org/officeDocument/2006/relationships/image" Target="../media/image168.jpg"/><Relationship Id="rId5" Type="http://schemas.openxmlformats.org/officeDocument/2006/relationships/image" Target="../media/image167.jpg"/><Relationship Id="rId4" Type="http://schemas.openxmlformats.org/officeDocument/2006/relationships/image" Target="../media/image166.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76.jpg"/><Relationship Id="rId2" Type="http://schemas.openxmlformats.org/officeDocument/2006/relationships/image" Target="../media/image175.png"/><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image" Target="../media/image178.jpg"/><Relationship Id="rId1" Type="http://schemas.openxmlformats.org/officeDocument/2006/relationships/slideLayout" Target="../slideLayouts/slideLayout3.xml"/><Relationship Id="rId5" Type="http://schemas.openxmlformats.org/officeDocument/2006/relationships/image" Target="../media/image181.png"/><Relationship Id="rId4" Type="http://schemas.openxmlformats.org/officeDocument/2006/relationships/image" Target="../media/image180.jpg"/></Relationships>
</file>

<file path=ppt/slides/_rels/slide7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84.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85.jp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87.jpg"/><Relationship Id="rId2" Type="http://schemas.openxmlformats.org/officeDocument/2006/relationships/image" Target="../media/image186.jpg"/><Relationship Id="rId1" Type="http://schemas.openxmlformats.org/officeDocument/2006/relationships/slideLayout" Target="../slideLayouts/slideLayout2.xml"/><Relationship Id="rId6" Type="http://schemas.openxmlformats.org/officeDocument/2006/relationships/image" Target="../media/image190.jpg"/><Relationship Id="rId5" Type="http://schemas.openxmlformats.org/officeDocument/2006/relationships/image" Target="../media/image189.jpg"/><Relationship Id="rId4" Type="http://schemas.openxmlformats.org/officeDocument/2006/relationships/image" Target="../media/image188.jpg"/></Relationships>
</file>

<file path=ppt/slides/_rels/slide7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92.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98.jpg"/><Relationship Id="rId4" Type="http://schemas.openxmlformats.org/officeDocument/2006/relationships/image" Target="../media/image197.png"/></Relationships>
</file>

<file path=ppt/slides/_rels/slide8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hyperlink" Target="http://www.envoyproxy.io/" TargetMode="External"/><Relationship Id="rId3" Type="http://schemas.openxmlformats.org/officeDocument/2006/relationships/image" Target="../media/image202.jpg"/><Relationship Id="rId7" Type="http://schemas.openxmlformats.org/officeDocument/2006/relationships/image" Target="../media/image206.png"/><Relationship Id="rId2" Type="http://schemas.openxmlformats.org/officeDocument/2006/relationships/image" Target="../media/image201.jpg"/><Relationship Id="rId1" Type="http://schemas.openxmlformats.org/officeDocument/2006/relationships/slideLayout" Target="../slideLayouts/slideLayout2.xml"/><Relationship Id="rId6" Type="http://schemas.openxmlformats.org/officeDocument/2006/relationships/image" Target="../media/image205.jpg"/><Relationship Id="rId5" Type="http://schemas.openxmlformats.org/officeDocument/2006/relationships/image" Target="../media/image204.jpg"/><Relationship Id="rId4" Type="http://schemas.openxmlformats.org/officeDocument/2006/relationships/image" Target="../media/image203.jpg"/></Relationships>
</file>

<file path=ppt/slides/_rels/slide8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11.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218.jpg"/><Relationship Id="rId3" Type="http://schemas.openxmlformats.org/officeDocument/2006/relationships/image" Target="../media/image213.jpg"/><Relationship Id="rId7" Type="http://schemas.openxmlformats.org/officeDocument/2006/relationships/image" Target="../media/image217.jpg"/><Relationship Id="rId2" Type="http://schemas.openxmlformats.org/officeDocument/2006/relationships/image" Target="../media/image212.jpg"/><Relationship Id="rId1" Type="http://schemas.openxmlformats.org/officeDocument/2006/relationships/slideLayout" Target="../slideLayouts/slideLayout2.xml"/><Relationship Id="rId6" Type="http://schemas.openxmlformats.org/officeDocument/2006/relationships/image" Target="../media/image216.jpg"/><Relationship Id="rId5" Type="http://schemas.openxmlformats.org/officeDocument/2006/relationships/image" Target="../media/image215.jpg"/><Relationship Id="rId4" Type="http://schemas.openxmlformats.org/officeDocument/2006/relationships/image" Target="../media/image214.jpg"/><Relationship Id="rId9" Type="http://schemas.openxmlformats.org/officeDocument/2006/relationships/image" Target="../media/image219.png"/></Relationships>
</file>

<file path=ppt/slides/_rels/slide94.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jp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223.jpg"/><Relationship Id="rId2" Type="http://schemas.openxmlformats.org/officeDocument/2006/relationships/image" Target="../media/image222.jpg"/><Relationship Id="rId1" Type="http://schemas.openxmlformats.org/officeDocument/2006/relationships/slideLayout" Target="../slideLayouts/slideLayout3.xml"/><Relationship Id="rId5" Type="http://schemas.openxmlformats.org/officeDocument/2006/relationships/image" Target="../media/image225.png"/><Relationship Id="rId4" Type="http://schemas.openxmlformats.org/officeDocument/2006/relationships/image" Target="../media/image224.jpg"/></Relationships>
</file>

<file path=ppt/slides/_rels/slide9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29.jpg"/><Relationship Id="rId2" Type="http://schemas.openxmlformats.org/officeDocument/2006/relationships/image" Target="../media/image228.jpg"/><Relationship Id="rId1" Type="http://schemas.openxmlformats.org/officeDocument/2006/relationships/slideLayout" Target="../slideLayouts/slideLayout2.xml"/><Relationship Id="rId4" Type="http://schemas.openxmlformats.org/officeDocument/2006/relationships/image" Target="../media/image230.png"/></Relationships>
</file>

<file path=ppt/slides/_rels/slide98.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33.jpg"/><Relationship Id="rId2" Type="http://schemas.openxmlformats.org/officeDocument/2006/relationships/image" Target="../media/image232.jpg"/><Relationship Id="rId1" Type="http://schemas.openxmlformats.org/officeDocument/2006/relationships/slideLayout" Target="../slideLayouts/slideLayout4.xml"/><Relationship Id="rId5" Type="http://schemas.openxmlformats.org/officeDocument/2006/relationships/image" Target="../media/image235.jpg"/><Relationship Id="rId4" Type="http://schemas.openxmlformats.org/officeDocument/2006/relationships/image" Target="../media/image234.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82890" y="0"/>
            <a:ext cx="11009109" cy="6858000"/>
            <a:chOff x="1182890" y="0"/>
            <a:chExt cx="11009109" cy="6858000"/>
          </a:xfrm>
        </p:grpSpPr>
        <p:pic>
          <p:nvPicPr>
            <p:cNvPr id="3" name="object 3"/>
            <p:cNvPicPr/>
            <p:nvPr/>
          </p:nvPicPr>
          <p:blipFill>
            <a:blip r:embed="rId2" cstate="print"/>
            <a:stretch>
              <a:fillRect/>
            </a:stretch>
          </p:blipFill>
          <p:spPr>
            <a:xfrm>
              <a:off x="1182890" y="0"/>
              <a:ext cx="11009109" cy="6858000"/>
            </a:xfrm>
            <a:prstGeom prst="rect">
              <a:avLst/>
            </a:prstGeom>
          </p:spPr>
        </p:pic>
        <p:sp>
          <p:nvSpPr>
            <p:cNvPr id="4" name="object 4"/>
            <p:cNvSpPr/>
            <p:nvPr/>
          </p:nvSpPr>
          <p:spPr>
            <a:xfrm>
              <a:off x="4146804" y="5571744"/>
              <a:ext cx="4521835" cy="421005"/>
            </a:xfrm>
            <a:custGeom>
              <a:avLst/>
              <a:gdLst/>
              <a:ahLst/>
              <a:cxnLst/>
              <a:rect l="l" t="t" r="r" b="b"/>
              <a:pathLst>
                <a:path w="4521834" h="421004">
                  <a:moveTo>
                    <a:pt x="4521708" y="420624"/>
                  </a:moveTo>
                  <a:lnTo>
                    <a:pt x="0" y="420624"/>
                  </a:lnTo>
                  <a:lnTo>
                    <a:pt x="0" y="0"/>
                  </a:lnTo>
                  <a:lnTo>
                    <a:pt x="4521708" y="0"/>
                  </a:lnTo>
                  <a:lnTo>
                    <a:pt x="4521708" y="420624"/>
                  </a:lnTo>
                  <a:close/>
                </a:path>
              </a:pathLst>
            </a:custGeom>
            <a:solidFill>
              <a:srgbClr val="FFFFFF"/>
            </a:solidFill>
          </p:spPr>
          <p:txBody>
            <a:bodyPr wrap="square" lIns="0" tIns="0" rIns="0" bIns="0" rtlCol="0"/>
            <a:lstStyle/>
            <a:p>
              <a:endParaRPr/>
            </a:p>
          </p:txBody>
        </p:sp>
      </p:grpSp>
      <p:sp>
        <p:nvSpPr>
          <p:cNvPr id="6" name="object 6"/>
          <p:cNvSpPr txBox="1"/>
          <p:nvPr/>
        </p:nvSpPr>
        <p:spPr>
          <a:xfrm>
            <a:off x="4003675" y="1749425"/>
            <a:ext cx="7900670" cy="3317240"/>
          </a:xfrm>
          <a:prstGeom prst="rect">
            <a:avLst/>
          </a:prstGeom>
        </p:spPr>
        <p:txBody>
          <a:bodyPr vert="horz" wrap="square" lIns="0" tIns="12700" rIns="0" bIns="0" rtlCol="0">
            <a:spAutoFit/>
          </a:bodyPr>
          <a:lstStyle/>
          <a:p>
            <a:pPr marL="12700" marR="2730500">
              <a:lnSpc>
                <a:spcPct val="100000"/>
              </a:lnSpc>
              <a:spcBef>
                <a:spcPts val="100"/>
              </a:spcBef>
            </a:pPr>
            <a:r>
              <a:rPr sz="5400" b="1" spc="-5" dirty="0">
                <a:solidFill>
                  <a:srgbClr val="FFFFFF"/>
                </a:solidFill>
                <a:latin typeface="Microsoft YaHei"/>
                <a:cs typeface="Microsoft YaHei"/>
              </a:rPr>
              <a:t>U</a:t>
            </a:r>
            <a:r>
              <a:rPr sz="5400" b="1" dirty="0">
                <a:solidFill>
                  <a:srgbClr val="FFFFFF"/>
                </a:solidFill>
                <a:latin typeface="Microsoft YaHei"/>
                <a:cs typeface="Microsoft YaHei"/>
              </a:rPr>
              <a:t>nde</a:t>
            </a:r>
            <a:r>
              <a:rPr sz="5400" b="1" spc="30" dirty="0">
                <a:solidFill>
                  <a:srgbClr val="FFFFFF"/>
                </a:solidFill>
                <a:latin typeface="Microsoft YaHei"/>
                <a:cs typeface="Microsoft YaHei"/>
              </a:rPr>
              <a:t>r</a:t>
            </a:r>
            <a:r>
              <a:rPr sz="5400" b="1" spc="-5" dirty="0">
                <a:solidFill>
                  <a:srgbClr val="FFFFFF"/>
                </a:solidFill>
                <a:latin typeface="Microsoft YaHei"/>
                <a:cs typeface="Microsoft YaHei"/>
              </a:rPr>
              <a:t>st</a:t>
            </a:r>
            <a:r>
              <a:rPr sz="5400" b="1" dirty="0">
                <a:solidFill>
                  <a:srgbClr val="FFFFFF"/>
                </a:solidFill>
                <a:latin typeface="Microsoft YaHei"/>
                <a:cs typeface="Microsoft YaHei"/>
              </a:rPr>
              <a:t>anding  </a:t>
            </a:r>
            <a:r>
              <a:rPr sz="5400" b="1" spc="-5" dirty="0">
                <a:solidFill>
                  <a:srgbClr val="FFFFFF"/>
                </a:solidFill>
                <a:latin typeface="Microsoft YaHei"/>
                <a:cs typeface="Microsoft YaHei"/>
              </a:rPr>
              <a:t>MicroSERVICE  </a:t>
            </a:r>
            <a:r>
              <a:rPr sz="5400" b="1" spc="-10" dirty="0">
                <a:solidFill>
                  <a:srgbClr val="FFFFFF"/>
                </a:solidFill>
                <a:latin typeface="Microsoft YaHei"/>
                <a:cs typeface="Microsoft YaHei"/>
              </a:rPr>
              <a:t>Architecture</a:t>
            </a:r>
            <a:endParaRPr sz="5400">
              <a:latin typeface="Microsoft YaHei"/>
              <a:cs typeface="Microsoft YaHei"/>
            </a:endParaRPr>
          </a:p>
          <a:p>
            <a:pPr marL="12700">
              <a:lnSpc>
                <a:spcPct val="100000"/>
              </a:lnSpc>
            </a:pPr>
            <a:r>
              <a:rPr sz="5400" spc="-5" dirty="0">
                <a:solidFill>
                  <a:srgbClr val="FFFFFF"/>
                </a:solidFill>
                <a:latin typeface="Microsoft YaHei"/>
                <a:cs typeface="Microsoft YaHei"/>
              </a:rPr>
              <a:t>with </a:t>
            </a:r>
            <a:r>
              <a:rPr sz="5400" spc="-50" dirty="0">
                <a:solidFill>
                  <a:srgbClr val="FFFFFF"/>
                </a:solidFill>
                <a:latin typeface="Microsoft YaHei"/>
                <a:cs typeface="Microsoft YaHei"/>
              </a:rPr>
              <a:t>Java </a:t>
            </a:r>
            <a:r>
              <a:rPr sz="5400" dirty="0">
                <a:solidFill>
                  <a:srgbClr val="FFFFFF"/>
                </a:solidFill>
                <a:latin typeface="Microsoft YaHei"/>
                <a:cs typeface="Microsoft YaHei"/>
              </a:rPr>
              <a:t>&amp; </a:t>
            </a:r>
            <a:r>
              <a:rPr sz="5400" spc="-5" dirty="0">
                <a:solidFill>
                  <a:srgbClr val="FFFFFF"/>
                </a:solidFill>
                <a:latin typeface="Microsoft YaHei"/>
                <a:cs typeface="Microsoft YaHei"/>
              </a:rPr>
              <a:t>Spring</a:t>
            </a:r>
            <a:r>
              <a:rPr sz="5400" spc="-10" dirty="0">
                <a:solidFill>
                  <a:srgbClr val="FFFFFF"/>
                </a:solidFill>
                <a:latin typeface="Microsoft YaHei"/>
                <a:cs typeface="Microsoft YaHei"/>
              </a:rPr>
              <a:t> </a:t>
            </a:r>
            <a:r>
              <a:rPr sz="5400" dirty="0">
                <a:solidFill>
                  <a:srgbClr val="FFFFFF"/>
                </a:solidFill>
                <a:latin typeface="Microsoft YaHei"/>
                <a:cs typeface="Microsoft YaHei"/>
              </a:rPr>
              <a:t>Boot</a:t>
            </a:r>
            <a:endParaRPr sz="5400">
              <a:latin typeface="Microsoft YaHei"/>
              <a:cs typeface="Microsoft YaHei"/>
            </a:endParaRPr>
          </a:p>
        </p:txBody>
      </p:sp>
      <p:sp>
        <p:nvSpPr>
          <p:cNvPr id="7" name="object 7"/>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27532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What about </a:t>
            </a:r>
            <a:r>
              <a:rPr sz="2400" b="1" spc="-10" dirty="0">
                <a:solidFill>
                  <a:srgbClr val="FFFFFF"/>
                </a:solidFill>
                <a:latin typeface="Microsoft YaHei"/>
                <a:cs typeface="Microsoft YaHei"/>
              </a:rPr>
              <a:t>SOAs? Are </a:t>
            </a:r>
            <a:r>
              <a:rPr sz="2400" b="1" spc="-5" dirty="0">
                <a:solidFill>
                  <a:srgbClr val="FFFFFF"/>
                </a:solidFill>
                <a:latin typeface="Microsoft YaHei"/>
                <a:cs typeface="Microsoft YaHei"/>
              </a:rPr>
              <a:t>they better than</a:t>
            </a:r>
            <a:r>
              <a:rPr sz="2400" b="1" spc="45" dirty="0">
                <a:solidFill>
                  <a:srgbClr val="FFFFFF"/>
                </a:solidFill>
                <a:latin typeface="Microsoft YaHei"/>
                <a:cs typeface="Microsoft YaHei"/>
              </a:rPr>
              <a:t> </a:t>
            </a:r>
            <a:r>
              <a:rPr sz="2400" b="1" dirty="0">
                <a:solidFill>
                  <a:srgbClr val="FFFFFF"/>
                </a:solidFill>
                <a:latin typeface="Microsoft YaHei"/>
                <a:cs typeface="Microsoft YaHei"/>
              </a:rPr>
              <a:t>microservice?</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37160" y="1097280"/>
              <a:ext cx="11978640" cy="5394960"/>
            </a:xfrm>
            <a:prstGeom prst="rect">
              <a:avLst/>
            </a:prstGeom>
          </p:spPr>
        </p:pic>
      </p:grpSp>
      <p:sp>
        <p:nvSpPr>
          <p:cNvPr id="9" name="object 9"/>
          <p:cNvSpPr txBox="1"/>
          <p:nvPr/>
        </p:nvSpPr>
        <p:spPr>
          <a:xfrm>
            <a:off x="280034" y="1154429"/>
            <a:ext cx="89852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Concerns</a:t>
            </a:r>
            <a:endParaRPr sz="1800">
              <a:latin typeface="Calibri"/>
              <a:cs typeface="Calibri"/>
            </a:endParaRPr>
          </a:p>
        </p:txBody>
      </p:sp>
      <p:sp>
        <p:nvSpPr>
          <p:cNvPr id="10" name="object 10"/>
          <p:cNvSpPr txBox="1"/>
          <p:nvPr/>
        </p:nvSpPr>
        <p:spPr>
          <a:xfrm>
            <a:off x="280034" y="1608455"/>
            <a:ext cx="760730" cy="194310"/>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FFFFFF"/>
                </a:solidFill>
                <a:latin typeface="Calibri"/>
                <a:cs typeface="Calibri"/>
              </a:rPr>
              <a:t>Composition</a:t>
            </a:r>
            <a:endParaRPr sz="1100">
              <a:latin typeface="Calibri"/>
              <a:cs typeface="Calibri"/>
            </a:endParaRPr>
          </a:p>
        </p:txBody>
      </p:sp>
      <p:sp>
        <p:nvSpPr>
          <p:cNvPr id="11" name="object 11"/>
          <p:cNvSpPr txBox="1"/>
          <p:nvPr/>
        </p:nvSpPr>
        <p:spPr>
          <a:xfrm>
            <a:off x="1695450" y="998236"/>
            <a:ext cx="4014470" cy="888365"/>
          </a:xfrm>
          <a:prstGeom prst="rect">
            <a:avLst/>
          </a:prstGeom>
        </p:spPr>
        <p:txBody>
          <a:bodyPr vert="horz" wrap="square" lIns="0" tIns="168910" rIns="0" bIns="0" rtlCol="0">
            <a:spAutoFit/>
          </a:bodyPr>
          <a:lstStyle/>
          <a:p>
            <a:pPr marL="12700">
              <a:lnSpc>
                <a:spcPct val="100000"/>
              </a:lnSpc>
              <a:spcBef>
                <a:spcPts val="1330"/>
              </a:spcBef>
            </a:pPr>
            <a:r>
              <a:rPr sz="1800" b="1" spc="-5" dirty="0">
                <a:solidFill>
                  <a:srgbClr val="FFFFFF"/>
                </a:solidFill>
                <a:latin typeface="Calibri"/>
                <a:cs typeface="Calibri"/>
              </a:rPr>
              <a:t>Service </a:t>
            </a:r>
            <a:r>
              <a:rPr sz="1800" b="1" spc="-10" dirty="0">
                <a:solidFill>
                  <a:srgbClr val="FFFFFF"/>
                </a:solidFill>
                <a:latin typeface="Calibri"/>
                <a:cs typeface="Calibri"/>
              </a:rPr>
              <a:t>over architecture (SOA)</a:t>
            </a:r>
            <a:endParaRPr sz="1800">
              <a:latin typeface="Calibri"/>
              <a:cs typeface="Calibri"/>
            </a:endParaRPr>
          </a:p>
          <a:p>
            <a:pPr marL="12700" marR="5080">
              <a:lnSpc>
                <a:spcPct val="100000"/>
              </a:lnSpc>
              <a:spcBef>
                <a:spcPts val="760"/>
              </a:spcBef>
            </a:pPr>
            <a:r>
              <a:rPr sz="1100" spc="-5" dirty="0">
                <a:latin typeface="Calibri"/>
                <a:cs typeface="Calibri"/>
              </a:rPr>
              <a:t>It can </a:t>
            </a:r>
            <a:r>
              <a:rPr sz="1100" dirty="0">
                <a:latin typeface="Calibri"/>
                <a:cs typeface="Calibri"/>
              </a:rPr>
              <a:t>be a </a:t>
            </a:r>
            <a:r>
              <a:rPr sz="1100" spc="-5" dirty="0">
                <a:latin typeface="Calibri"/>
                <a:cs typeface="Calibri"/>
              </a:rPr>
              <a:t>collection of monolith or smart apps connected with ESB or  intelligent message queues.</a:t>
            </a:r>
            <a:endParaRPr sz="1100">
              <a:latin typeface="Calibri"/>
              <a:cs typeface="Calibri"/>
            </a:endParaRPr>
          </a:p>
        </p:txBody>
      </p:sp>
      <p:sp>
        <p:nvSpPr>
          <p:cNvPr id="12" name="object 12"/>
          <p:cNvSpPr txBox="1"/>
          <p:nvPr/>
        </p:nvSpPr>
        <p:spPr>
          <a:xfrm>
            <a:off x="280034" y="2035174"/>
            <a:ext cx="707390" cy="194310"/>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FFFFFF"/>
                </a:solidFill>
                <a:latin typeface="Calibri"/>
                <a:cs typeface="Calibri"/>
              </a:rPr>
              <a:t>Design</a:t>
            </a:r>
            <a:r>
              <a:rPr sz="1100" b="1" spc="-50" dirty="0">
                <a:solidFill>
                  <a:srgbClr val="FFFFFF"/>
                </a:solidFill>
                <a:latin typeface="Calibri"/>
                <a:cs typeface="Calibri"/>
              </a:rPr>
              <a:t> </a:t>
            </a:r>
            <a:r>
              <a:rPr sz="1100" b="1" spc="-5" dirty="0">
                <a:solidFill>
                  <a:srgbClr val="FFFFFF"/>
                </a:solidFill>
                <a:latin typeface="Calibri"/>
                <a:cs typeface="Calibri"/>
              </a:rPr>
              <a:t>type</a:t>
            </a:r>
            <a:endParaRPr sz="1100">
              <a:latin typeface="Calibri"/>
              <a:cs typeface="Calibri"/>
            </a:endParaRPr>
          </a:p>
        </p:txBody>
      </p:sp>
      <p:sp>
        <p:nvSpPr>
          <p:cNvPr id="13" name="object 13"/>
          <p:cNvSpPr txBox="1"/>
          <p:nvPr/>
        </p:nvSpPr>
        <p:spPr>
          <a:xfrm>
            <a:off x="1695450" y="2035174"/>
            <a:ext cx="4109085"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Software components are integrated with smart pipes, or service</a:t>
            </a:r>
            <a:r>
              <a:rPr sz="1100" spc="95" dirty="0">
                <a:latin typeface="Calibri"/>
                <a:cs typeface="Calibri"/>
              </a:rPr>
              <a:t> </a:t>
            </a:r>
            <a:r>
              <a:rPr sz="1100" spc="-5" dirty="0">
                <a:latin typeface="Calibri"/>
                <a:cs typeface="Calibri"/>
              </a:rPr>
              <a:t>buses.</a:t>
            </a:r>
            <a:endParaRPr sz="1100">
              <a:latin typeface="Calibri"/>
              <a:cs typeface="Calibri"/>
            </a:endParaRPr>
          </a:p>
        </p:txBody>
      </p:sp>
      <p:sp>
        <p:nvSpPr>
          <p:cNvPr id="14" name="object 14"/>
          <p:cNvSpPr txBox="1"/>
          <p:nvPr/>
        </p:nvSpPr>
        <p:spPr>
          <a:xfrm>
            <a:off x="6425565" y="998236"/>
            <a:ext cx="5374005" cy="1315085"/>
          </a:xfrm>
          <a:prstGeom prst="rect">
            <a:avLst/>
          </a:prstGeom>
        </p:spPr>
        <p:txBody>
          <a:bodyPr vert="horz" wrap="square" lIns="0" tIns="168910" rIns="0" bIns="0" rtlCol="0">
            <a:spAutoFit/>
          </a:bodyPr>
          <a:lstStyle/>
          <a:p>
            <a:pPr marL="12700">
              <a:lnSpc>
                <a:spcPct val="100000"/>
              </a:lnSpc>
              <a:spcBef>
                <a:spcPts val="1330"/>
              </a:spcBef>
            </a:pPr>
            <a:r>
              <a:rPr sz="1800" b="1" spc="-5" dirty="0">
                <a:solidFill>
                  <a:srgbClr val="FFFFFF"/>
                </a:solidFill>
                <a:latin typeface="Calibri"/>
                <a:cs typeface="Calibri"/>
              </a:rPr>
              <a:t>Microservice</a:t>
            </a:r>
            <a:r>
              <a:rPr sz="1800" b="1" spc="-10" dirty="0">
                <a:solidFill>
                  <a:srgbClr val="FFFFFF"/>
                </a:solidFill>
                <a:latin typeface="Calibri"/>
                <a:cs typeface="Calibri"/>
              </a:rPr>
              <a:t> architecture</a:t>
            </a:r>
            <a:endParaRPr sz="1800">
              <a:latin typeface="Calibri"/>
              <a:cs typeface="Calibri"/>
            </a:endParaRPr>
          </a:p>
          <a:p>
            <a:pPr marL="12700" marR="83820">
              <a:lnSpc>
                <a:spcPct val="100000"/>
              </a:lnSpc>
              <a:spcBef>
                <a:spcPts val="760"/>
              </a:spcBef>
            </a:pPr>
            <a:r>
              <a:rPr sz="1100" spc="-5" dirty="0">
                <a:latin typeface="Calibri"/>
                <a:cs typeface="Calibri"/>
              </a:rPr>
              <a:t>It is </a:t>
            </a:r>
            <a:r>
              <a:rPr sz="1100" dirty="0">
                <a:latin typeface="Calibri"/>
                <a:cs typeface="Calibri"/>
              </a:rPr>
              <a:t>a </a:t>
            </a:r>
            <a:r>
              <a:rPr sz="1100" spc="-5" dirty="0">
                <a:latin typeface="Calibri"/>
                <a:cs typeface="Calibri"/>
              </a:rPr>
              <a:t>collection of stateless self contained services connected through common interfaces or  dump message queues.</a:t>
            </a:r>
            <a:endParaRPr sz="1100">
              <a:latin typeface="Calibri"/>
              <a:cs typeface="Calibri"/>
            </a:endParaRPr>
          </a:p>
          <a:p>
            <a:pPr marL="12700" marR="5080">
              <a:lnSpc>
                <a:spcPct val="100000"/>
              </a:lnSpc>
              <a:spcBef>
                <a:spcPts val="720"/>
              </a:spcBef>
            </a:pPr>
            <a:r>
              <a:rPr sz="1100" spc="-5" dirty="0">
                <a:latin typeface="Calibri"/>
                <a:cs typeface="Calibri"/>
              </a:rPr>
              <a:t>Microservics are integrated with light weight interfaces like REST APIs, dumb message queues,  etc.</a:t>
            </a:r>
            <a:endParaRPr sz="1100">
              <a:latin typeface="Calibri"/>
              <a:cs typeface="Calibri"/>
            </a:endParaRPr>
          </a:p>
        </p:txBody>
      </p:sp>
      <p:sp>
        <p:nvSpPr>
          <p:cNvPr id="15" name="object 15"/>
          <p:cNvSpPr txBox="1"/>
          <p:nvPr/>
        </p:nvSpPr>
        <p:spPr>
          <a:xfrm>
            <a:off x="280034" y="2378074"/>
            <a:ext cx="807085" cy="361950"/>
          </a:xfrm>
          <a:prstGeom prst="rect">
            <a:avLst/>
          </a:prstGeom>
        </p:spPr>
        <p:txBody>
          <a:bodyPr vert="horz" wrap="square" lIns="0" tIns="13335" rIns="0" bIns="0" rtlCol="0">
            <a:spAutoFit/>
          </a:bodyPr>
          <a:lstStyle/>
          <a:p>
            <a:pPr marL="12700" marR="5080">
              <a:lnSpc>
                <a:spcPct val="100000"/>
              </a:lnSpc>
              <a:spcBef>
                <a:spcPts val="105"/>
              </a:spcBef>
            </a:pPr>
            <a:r>
              <a:rPr sz="1100" b="1" spc="-5" dirty="0">
                <a:solidFill>
                  <a:srgbClr val="FFFFFF"/>
                </a:solidFill>
                <a:latin typeface="Calibri"/>
                <a:cs typeface="Calibri"/>
              </a:rPr>
              <a:t>Nature of</a:t>
            </a:r>
            <a:r>
              <a:rPr sz="1100" b="1" spc="-55" dirty="0">
                <a:solidFill>
                  <a:srgbClr val="FFFFFF"/>
                </a:solidFill>
                <a:latin typeface="Calibri"/>
                <a:cs typeface="Calibri"/>
              </a:rPr>
              <a:t> </a:t>
            </a:r>
            <a:r>
              <a:rPr sz="1100" b="1" spc="-5" dirty="0">
                <a:solidFill>
                  <a:srgbClr val="FFFFFF"/>
                </a:solidFill>
                <a:latin typeface="Calibri"/>
                <a:cs typeface="Calibri"/>
              </a:rPr>
              <a:t>the  application</a:t>
            </a:r>
            <a:endParaRPr sz="1100">
              <a:latin typeface="Calibri"/>
              <a:cs typeface="Calibri"/>
            </a:endParaRPr>
          </a:p>
        </p:txBody>
      </p:sp>
      <p:sp>
        <p:nvSpPr>
          <p:cNvPr id="16" name="object 16"/>
          <p:cNvSpPr txBox="1"/>
          <p:nvPr/>
        </p:nvSpPr>
        <p:spPr>
          <a:xfrm>
            <a:off x="1695450" y="2461894"/>
            <a:ext cx="1224280"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Monolithic in</a:t>
            </a:r>
            <a:r>
              <a:rPr sz="1100" spc="-35" dirty="0">
                <a:latin typeface="Calibri"/>
                <a:cs typeface="Calibri"/>
              </a:rPr>
              <a:t> </a:t>
            </a:r>
            <a:r>
              <a:rPr sz="1100" spc="-5" dirty="0">
                <a:latin typeface="Calibri"/>
                <a:cs typeface="Calibri"/>
              </a:rPr>
              <a:t>nature.</a:t>
            </a:r>
            <a:endParaRPr sz="1100">
              <a:latin typeface="Calibri"/>
              <a:cs typeface="Calibri"/>
            </a:endParaRPr>
          </a:p>
        </p:txBody>
      </p:sp>
      <p:sp>
        <p:nvSpPr>
          <p:cNvPr id="17" name="object 17"/>
          <p:cNvSpPr txBox="1"/>
          <p:nvPr/>
        </p:nvSpPr>
        <p:spPr>
          <a:xfrm>
            <a:off x="6425565" y="2461894"/>
            <a:ext cx="1132840"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Full stack in</a:t>
            </a:r>
            <a:r>
              <a:rPr sz="1100" spc="-40" dirty="0">
                <a:latin typeface="Calibri"/>
                <a:cs typeface="Calibri"/>
              </a:rPr>
              <a:t> </a:t>
            </a:r>
            <a:r>
              <a:rPr sz="1100" spc="-5" dirty="0">
                <a:latin typeface="Calibri"/>
                <a:cs typeface="Calibri"/>
              </a:rPr>
              <a:t>nature.</a:t>
            </a:r>
            <a:endParaRPr sz="1100">
              <a:latin typeface="Calibri"/>
              <a:cs typeface="Calibri"/>
            </a:endParaRPr>
          </a:p>
        </p:txBody>
      </p:sp>
      <p:sp>
        <p:nvSpPr>
          <p:cNvPr id="18" name="object 18"/>
          <p:cNvSpPr txBox="1"/>
          <p:nvPr/>
        </p:nvSpPr>
        <p:spPr>
          <a:xfrm>
            <a:off x="280034" y="2714117"/>
            <a:ext cx="1187450" cy="1320800"/>
          </a:xfrm>
          <a:prstGeom prst="rect">
            <a:avLst/>
          </a:prstGeom>
        </p:spPr>
        <p:txBody>
          <a:bodyPr vert="horz" wrap="square" lIns="0" tIns="12700" rIns="0" bIns="0" rtlCol="0">
            <a:spAutoFit/>
          </a:bodyPr>
          <a:lstStyle/>
          <a:p>
            <a:pPr marL="12700" marR="339090" algn="just">
              <a:lnSpc>
                <a:spcPct val="154500"/>
              </a:lnSpc>
              <a:spcBef>
                <a:spcPts val="100"/>
              </a:spcBef>
            </a:pPr>
            <a:r>
              <a:rPr sz="1100" b="1" spc="-5" dirty="0">
                <a:solidFill>
                  <a:srgbClr val="FFFFFF"/>
                </a:solidFill>
                <a:latin typeface="Calibri"/>
                <a:cs typeface="Calibri"/>
              </a:rPr>
              <a:t>Coupling level  </a:t>
            </a:r>
            <a:r>
              <a:rPr sz="1100" b="1" dirty="0">
                <a:solidFill>
                  <a:srgbClr val="FFFFFF"/>
                </a:solidFill>
                <a:latin typeface="Calibri"/>
                <a:cs typeface="Calibri"/>
              </a:rPr>
              <a:t>I</a:t>
            </a:r>
            <a:r>
              <a:rPr sz="1100" b="1" spc="-5" dirty="0">
                <a:solidFill>
                  <a:srgbClr val="FFFFFF"/>
                </a:solidFill>
                <a:latin typeface="Calibri"/>
                <a:cs typeface="Calibri"/>
              </a:rPr>
              <a:t>ndependenc</a:t>
            </a:r>
            <a:r>
              <a:rPr sz="1100" b="1" dirty="0">
                <a:solidFill>
                  <a:srgbClr val="FFFFFF"/>
                </a:solidFill>
                <a:latin typeface="Calibri"/>
                <a:cs typeface="Calibri"/>
              </a:rPr>
              <a:t>e  </a:t>
            </a:r>
            <a:r>
              <a:rPr sz="1100" b="1" spc="-5" dirty="0">
                <a:solidFill>
                  <a:srgbClr val="FFFFFF"/>
                </a:solidFill>
                <a:latin typeface="Calibri"/>
                <a:cs typeface="Calibri"/>
              </a:rPr>
              <a:t>Dependency</a:t>
            </a:r>
            <a:endParaRPr sz="1100">
              <a:latin typeface="Calibri"/>
              <a:cs typeface="Calibri"/>
            </a:endParaRPr>
          </a:p>
          <a:p>
            <a:pPr marL="12700" marR="5080" algn="just">
              <a:lnSpc>
                <a:spcPct val="154500"/>
              </a:lnSpc>
            </a:pPr>
            <a:r>
              <a:rPr sz="1100" b="1" spc="-5" dirty="0">
                <a:solidFill>
                  <a:srgbClr val="FFFFFF"/>
                </a:solidFill>
                <a:latin typeface="Calibri"/>
                <a:cs typeface="Calibri"/>
              </a:rPr>
              <a:t>Size of the Software  Technology</a:t>
            </a:r>
            <a:r>
              <a:rPr sz="1100" b="1" spc="-15" dirty="0">
                <a:solidFill>
                  <a:srgbClr val="FFFFFF"/>
                </a:solidFill>
                <a:latin typeface="Calibri"/>
                <a:cs typeface="Calibri"/>
              </a:rPr>
              <a:t> </a:t>
            </a:r>
            <a:r>
              <a:rPr sz="1100" b="1" spc="-5" dirty="0">
                <a:solidFill>
                  <a:srgbClr val="FFFFFF"/>
                </a:solidFill>
                <a:latin typeface="Calibri"/>
                <a:cs typeface="Calibri"/>
              </a:rPr>
              <a:t>Stack</a:t>
            </a:r>
            <a:endParaRPr sz="1100">
              <a:latin typeface="Calibri"/>
              <a:cs typeface="Calibri"/>
            </a:endParaRPr>
          </a:p>
        </p:txBody>
      </p:sp>
      <p:sp>
        <p:nvSpPr>
          <p:cNvPr id="19" name="object 19"/>
          <p:cNvSpPr txBox="1"/>
          <p:nvPr/>
        </p:nvSpPr>
        <p:spPr>
          <a:xfrm>
            <a:off x="1695450" y="2714117"/>
            <a:ext cx="3736975" cy="1320800"/>
          </a:xfrm>
          <a:prstGeom prst="rect">
            <a:avLst/>
          </a:prstGeom>
        </p:spPr>
        <p:txBody>
          <a:bodyPr vert="horz" wrap="square" lIns="0" tIns="103505" rIns="0" bIns="0" rtlCol="0">
            <a:spAutoFit/>
          </a:bodyPr>
          <a:lstStyle/>
          <a:p>
            <a:pPr marL="12700">
              <a:lnSpc>
                <a:spcPct val="100000"/>
              </a:lnSpc>
              <a:spcBef>
                <a:spcPts val="815"/>
              </a:spcBef>
            </a:pPr>
            <a:r>
              <a:rPr sz="1100" spc="-5" dirty="0">
                <a:latin typeface="Calibri"/>
                <a:cs typeface="Calibri"/>
              </a:rPr>
              <a:t>The components are designed with higher</a:t>
            </a:r>
            <a:r>
              <a:rPr sz="1100" spc="15" dirty="0">
                <a:latin typeface="Calibri"/>
                <a:cs typeface="Calibri"/>
              </a:rPr>
              <a:t> </a:t>
            </a:r>
            <a:r>
              <a:rPr sz="1100" spc="-5" dirty="0">
                <a:latin typeface="Calibri"/>
                <a:cs typeface="Calibri"/>
              </a:rPr>
              <a:t>cohesion.</a:t>
            </a:r>
            <a:endParaRPr sz="1100">
              <a:latin typeface="Calibri"/>
              <a:cs typeface="Calibri"/>
            </a:endParaRPr>
          </a:p>
          <a:p>
            <a:pPr marL="12700" marR="5080">
              <a:lnSpc>
                <a:spcPct val="154500"/>
              </a:lnSpc>
              <a:spcBef>
                <a:spcPts val="5"/>
              </a:spcBef>
            </a:pPr>
            <a:r>
              <a:rPr sz="1100" spc="-5" dirty="0">
                <a:latin typeface="Calibri"/>
                <a:cs typeface="Calibri"/>
              </a:rPr>
              <a:t>The components cannot </a:t>
            </a:r>
            <a:r>
              <a:rPr sz="1100" dirty="0">
                <a:latin typeface="Calibri"/>
                <a:cs typeface="Calibri"/>
              </a:rPr>
              <a:t>be </a:t>
            </a:r>
            <a:r>
              <a:rPr sz="1100" spc="-5" dirty="0">
                <a:latin typeface="Calibri"/>
                <a:cs typeface="Calibri"/>
              </a:rPr>
              <a:t>operated or deployed independently.  Business units are</a:t>
            </a:r>
            <a:r>
              <a:rPr sz="1100" spc="-10" dirty="0">
                <a:latin typeface="Calibri"/>
                <a:cs typeface="Calibri"/>
              </a:rPr>
              <a:t> </a:t>
            </a:r>
            <a:r>
              <a:rPr sz="1100" spc="-5" dirty="0">
                <a:latin typeface="Calibri"/>
                <a:cs typeface="Calibri"/>
              </a:rPr>
              <a:t>dependent.</a:t>
            </a:r>
            <a:endParaRPr sz="1100">
              <a:latin typeface="Calibri"/>
              <a:cs typeface="Calibri"/>
            </a:endParaRPr>
          </a:p>
          <a:p>
            <a:pPr marL="12700" marR="498475">
              <a:lnSpc>
                <a:spcPct val="154500"/>
              </a:lnSpc>
            </a:pPr>
            <a:r>
              <a:rPr sz="1100" spc="-5" dirty="0">
                <a:latin typeface="Calibri"/>
                <a:cs typeface="Calibri"/>
              </a:rPr>
              <a:t>Software size is larger than any conventional software.  The technology stack is lower compared to</a:t>
            </a:r>
            <a:r>
              <a:rPr sz="1100" spc="50" dirty="0">
                <a:latin typeface="Calibri"/>
                <a:cs typeface="Calibri"/>
              </a:rPr>
              <a:t> </a:t>
            </a:r>
            <a:r>
              <a:rPr sz="1100" spc="-5" dirty="0">
                <a:latin typeface="Calibri"/>
                <a:cs typeface="Calibri"/>
              </a:rPr>
              <a:t>microservice.</a:t>
            </a:r>
            <a:endParaRPr sz="1100">
              <a:latin typeface="Calibri"/>
              <a:cs typeface="Calibri"/>
            </a:endParaRPr>
          </a:p>
        </p:txBody>
      </p:sp>
      <p:sp>
        <p:nvSpPr>
          <p:cNvPr id="20" name="object 20"/>
          <p:cNvSpPr txBox="1"/>
          <p:nvPr/>
        </p:nvSpPr>
        <p:spPr>
          <a:xfrm>
            <a:off x="6425565" y="2714117"/>
            <a:ext cx="3542665" cy="1320800"/>
          </a:xfrm>
          <a:prstGeom prst="rect">
            <a:avLst/>
          </a:prstGeom>
        </p:spPr>
        <p:txBody>
          <a:bodyPr vert="horz" wrap="square" lIns="0" tIns="103505" rIns="0" bIns="0" rtlCol="0">
            <a:spAutoFit/>
          </a:bodyPr>
          <a:lstStyle/>
          <a:p>
            <a:pPr marL="12700">
              <a:lnSpc>
                <a:spcPct val="100000"/>
              </a:lnSpc>
              <a:spcBef>
                <a:spcPts val="815"/>
              </a:spcBef>
            </a:pPr>
            <a:r>
              <a:rPr sz="1100" spc="-5" dirty="0">
                <a:latin typeface="Calibri"/>
                <a:cs typeface="Calibri"/>
              </a:rPr>
              <a:t>The components are design with least or </a:t>
            </a:r>
            <a:r>
              <a:rPr sz="1100" dirty="0">
                <a:latin typeface="Calibri"/>
                <a:cs typeface="Calibri"/>
              </a:rPr>
              <a:t>no</a:t>
            </a:r>
            <a:r>
              <a:rPr sz="1100" spc="25" dirty="0">
                <a:latin typeface="Calibri"/>
                <a:cs typeface="Calibri"/>
              </a:rPr>
              <a:t> </a:t>
            </a:r>
            <a:r>
              <a:rPr sz="1100" spc="-5" dirty="0">
                <a:latin typeface="Calibri"/>
                <a:cs typeface="Calibri"/>
              </a:rPr>
              <a:t>cohesion.</a:t>
            </a:r>
            <a:endParaRPr sz="1100">
              <a:latin typeface="Calibri"/>
              <a:cs typeface="Calibri"/>
            </a:endParaRPr>
          </a:p>
          <a:p>
            <a:pPr marL="12700" marR="5080">
              <a:lnSpc>
                <a:spcPct val="154500"/>
              </a:lnSpc>
              <a:spcBef>
                <a:spcPts val="5"/>
              </a:spcBef>
            </a:pPr>
            <a:r>
              <a:rPr sz="1100" spc="-5" dirty="0">
                <a:latin typeface="Calibri"/>
                <a:cs typeface="Calibri"/>
              </a:rPr>
              <a:t>The components can </a:t>
            </a:r>
            <a:r>
              <a:rPr sz="1100" dirty="0">
                <a:latin typeface="Calibri"/>
                <a:cs typeface="Calibri"/>
              </a:rPr>
              <a:t>be </a:t>
            </a:r>
            <a:r>
              <a:rPr sz="1100" spc="-5" dirty="0">
                <a:latin typeface="Calibri"/>
                <a:cs typeface="Calibri"/>
              </a:rPr>
              <a:t>operated or deployed independently.  They are independent of each</a:t>
            </a:r>
            <a:r>
              <a:rPr sz="1100" spc="5" dirty="0">
                <a:latin typeface="Calibri"/>
                <a:cs typeface="Calibri"/>
              </a:rPr>
              <a:t> </a:t>
            </a:r>
            <a:r>
              <a:rPr sz="1100" spc="-5" dirty="0">
                <a:latin typeface="Calibri"/>
                <a:cs typeface="Calibri"/>
              </a:rPr>
              <a:t>other.</a:t>
            </a:r>
            <a:endParaRPr sz="1100">
              <a:latin typeface="Calibri"/>
              <a:cs typeface="Calibri"/>
            </a:endParaRPr>
          </a:p>
          <a:p>
            <a:pPr marL="12700" marR="315595">
              <a:lnSpc>
                <a:spcPct val="154500"/>
              </a:lnSpc>
            </a:pPr>
            <a:r>
              <a:rPr sz="1100" spc="-5" dirty="0">
                <a:latin typeface="Calibri"/>
                <a:cs typeface="Calibri"/>
              </a:rPr>
              <a:t>The size of the Software is always small in microservices.  Microservice technology stack could </a:t>
            </a:r>
            <a:r>
              <a:rPr sz="1100" dirty="0">
                <a:latin typeface="Calibri"/>
                <a:cs typeface="Calibri"/>
              </a:rPr>
              <a:t>be </a:t>
            </a:r>
            <a:r>
              <a:rPr sz="1100" spc="-5" dirty="0">
                <a:latin typeface="Calibri"/>
                <a:cs typeface="Calibri"/>
              </a:rPr>
              <a:t>very</a:t>
            </a:r>
            <a:r>
              <a:rPr sz="1100" spc="10" dirty="0">
                <a:latin typeface="Calibri"/>
                <a:cs typeface="Calibri"/>
              </a:rPr>
              <a:t> </a:t>
            </a:r>
            <a:r>
              <a:rPr sz="1100" spc="-5" dirty="0">
                <a:latin typeface="Calibri"/>
                <a:cs typeface="Calibri"/>
              </a:rPr>
              <a:t>large</a:t>
            </a:r>
            <a:endParaRPr sz="1100">
              <a:latin typeface="Calibri"/>
              <a:cs typeface="Calibri"/>
            </a:endParaRPr>
          </a:p>
        </p:txBody>
      </p:sp>
      <p:sp>
        <p:nvSpPr>
          <p:cNvPr id="21" name="object 21"/>
          <p:cNvSpPr txBox="1"/>
          <p:nvPr/>
        </p:nvSpPr>
        <p:spPr>
          <a:xfrm>
            <a:off x="1695450" y="4184015"/>
            <a:ext cx="3510915"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SOA applications are built to perform multiple business</a:t>
            </a:r>
            <a:r>
              <a:rPr sz="1100" spc="50" dirty="0">
                <a:latin typeface="Calibri"/>
                <a:cs typeface="Calibri"/>
              </a:rPr>
              <a:t> </a:t>
            </a:r>
            <a:r>
              <a:rPr sz="1100" spc="-5" dirty="0">
                <a:latin typeface="Calibri"/>
                <a:cs typeface="Calibri"/>
              </a:rPr>
              <a:t>tasks.</a:t>
            </a:r>
            <a:endParaRPr sz="1100">
              <a:latin typeface="Calibri"/>
              <a:cs typeface="Calibri"/>
            </a:endParaRPr>
          </a:p>
        </p:txBody>
      </p:sp>
      <p:sp>
        <p:nvSpPr>
          <p:cNvPr id="22" name="object 22"/>
          <p:cNvSpPr txBox="1"/>
          <p:nvPr/>
        </p:nvSpPr>
        <p:spPr>
          <a:xfrm>
            <a:off x="6425565" y="4184015"/>
            <a:ext cx="2732405"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They are built to perform </a:t>
            </a:r>
            <a:r>
              <a:rPr sz="1100" dirty="0">
                <a:latin typeface="Calibri"/>
                <a:cs typeface="Calibri"/>
              </a:rPr>
              <a:t>a </a:t>
            </a:r>
            <a:r>
              <a:rPr sz="1100" spc="-5" dirty="0">
                <a:latin typeface="Calibri"/>
                <a:cs typeface="Calibri"/>
              </a:rPr>
              <a:t>single business</a:t>
            </a:r>
            <a:r>
              <a:rPr sz="1100" spc="25" dirty="0">
                <a:latin typeface="Calibri"/>
                <a:cs typeface="Calibri"/>
              </a:rPr>
              <a:t> </a:t>
            </a:r>
            <a:r>
              <a:rPr sz="1100" spc="-5" dirty="0">
                <a:latin typeface="Calibri"/>
                <a:cs typeface="Calibri"/>
              </a:rPr>
              <a:t>task.</a:t>
            </a:r>
            <a:endParaRPr sz="1100">
              <a:latin typeface="Calibri"/>
              <a:cs typeface="Calibri"/>
            </a:endParaRPr>
          </a:p>
        </p:txBody>
      </p:sp>
      <p:sp>
        <p:nvSpPr>
          <p:cNvPr id="23" name="object 23"/>
          <p:cNvSpPr txBox="1"/>
          <p:nvPr/>
        </p:nvSpPr>
        <p:spPr>
          <a:xfrm>
            <a:off x="280034" y="4100195"/>
            <a:ext cx="1023619" cy="621030"/>
          </a:xfrm>
          <a:prstGeom prst="rect">
            <a:avLst/>
          </a:prstGeom>
        </p:spPr>
        <p:txBody>
          <a:bodyPr vert="horz" wrap="square" lIns="0" tIns="13335" rIns="0" bIns="0" rtlCol="0">
            <a:spAutoFit/>
          </a:bodyPr>
          <a:lstStyle/>
          <a:p>
            <a:pPr marL="12700" marR="5080">
              <a:lnSpc>
                <a:spcPct val="100000"/>
              </a:lnSpc>
              <a:spcBef>
                <a:spcPts val="105"/>
              </a:spcBef>
            </a:pPr>
            <a:r>
              <a:rPr sz="1100" b="1" spc="-5" dirty="0">
                <a:solidFill>
                  <a:srgbClr val="FFFFFF"/>
                </a:solidFill>
                <a:latin typeface="Calibri"/>
                <a:cs typeface="Calibri"/>
              </a:rPr>
              <a:t>Independent</a:t>
            </a:r>
            <a:r>
              <a:rPr sz="1100" b="1" spc="-50" dirty="0">
                <a:solidFill>
                  <a:srgbClr val="FFFFFF"/>
                </a:solidFill>
                <a:latin typeface="Calibri"/>
                <a:cs typeface="Calibri"/>
              </a:rPr>
              <a:t> </a:t>
            </a:r>
            <a:r>
              <a:rPr sz="1100" b="1" spc="-5" dirty="0">
                <a:solidFill>
                  <a:srgbClr val="FFFFFF"/>
                </a:solidFill>
                <a:latin typeface="Calibri"/>
                <a:cs typeface="Calibri"/>
              </a:rPr>
              <a:t>and  focus</a:t>
            </a:r>
            <a:endParaRPr sz="1100">
              <a:latin typeface="Calibri"/>
              <a:cs typeface="Calibri"/>
            </a:endParaRPr>
          </a:p>
          <a:p>
            <a:pPr marL="12700">
              <a:lnSpc>
                <a:spcPct val="100000"/>
              </a:lnSpc>
              <a:spcBef>
                <a:spcPts val="720"/>
              </a:spcBef>
            </a:pPr>
            <a:r>
              <a:rPr sz="1100" b="1" spc="-5" dirty="0">
                <a:solidFill>
                  <a:srgbClr val="FFFFFF"/>
                </a:solidFill>
                <a:latin typeface="Calibri"/>
                <a:cs typeface="Calibri"/>
              </a:rPr>
              <a:t>Deployment</a:t>
            </a:r>
            <a:endParaRPr sz="1100">
              <a:latin typeface="Calibri"/>
              <a:cs typeface="Calibri"/>
            </a:endParaRPr>
          </a:p>
        </p:txBody>
      </p:sp>
      <p:sp>
        <p:nvSpPr>
          <p:cNvPr id="24" name="object 24"/>
          <p:cNvSpPr txBox="1"/>
          <p:nvPr/>
        </p:nvSpPr>
        <p:spPr>
          <a:xfrm>
            <a:off x="1695450" y="4526915"/>
            <a:ext cx="2557780"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The deployment process is time-</a:t>
            </a:r>
            <a:r>
              <a:rPr sz="1100" spc="10" dirty="0">
                <a:latin typeface="Calibri"/>
                <a:cs typeface="Calibri"/>
              </a:rPr>
              <a:t> </a:t>
            </a:r>
            <a:r>
              <a:rPr sz="1100" spc="-5" dirty="0">
                <a:latin typeface="Calibri"/>
                <a:cs typeface="Calibri"/>
              </a:rPr>
              <a:t>consuming.</a:t>
            </a:r>
            <a:endParaRPr sz="1100">
              <a:latin typeface="Calibri"/>
              <a:cs typeface="Calibri"/>
            </a:endParaRPr>
          </a:p>
        </p:txBody>
      </p:sp>
      <p:sp>
        <p:nvSpPr>
          <p:cNvPr id="25" name="object 25"/>
          <p:cNvSpPr txBox="1"/>
          <p:nvPr/>
        </p:nvSpPr>
        <p:spPr>
          <a:xfrm>
            <a:off x="6425565" y="4526915"/>
            <a:ext cx="3239135"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Deployment is straightforward and less</a:t>
            </a:r>
            <a:r>
              <a:rPr sz="1100" spc="40" dirty="0">
                <a:latin typeface="Calibri"/>
                <a:cs typeface="Calibri"/>
              </a:rPr>
              <a:t> </a:t>
            </a:r>
            <a:r>
              <a:rPr sz="1100" spc="-5" dirty="0">
                <a:latin typeface="Calibri"/>
                <a:cs typeface="Calibri"/>
              </a:rPr>
              <a:t>time-consuming.</a:t>
            </a:r>
            <a:endParaRPr sz="1100">
              <a:latin typeface="Calibri"/>
              <a:cs typeface="Calibri"/>
            </a:endParaRPr>
          </a:p>
        </p:txBody>
      </p:sp>
      <p:sp>
        <p:nvSpPr>
          <p:cNvPr id="26" name="object 26"/>
          <p:cNvSpPr txBox="1"/>
          <p:nvPr/>
        </p:nvSpPr>
        <p:spPr>
          <a:xfrm>
            <a:off x="1695450" y="4785995"/>
            <a:ext cx="1099820"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Less</a:t>
            </a:r>
            <a:r>
              <a:rPr sz="1100" spc="-40" dirty="0">
                <a:latin typeface="Calibri"/>
                <a:cs typeface="Calibri"/>
              </a:rPr>
              <a:t> </a:t>
            </a:r>
            <a:r>
              <a:rPr sz="1100" spc="-5" dirty="0">
                <a:latin typeface="Calibri"/>
                <a:cs typeface="Calibri"/>
              </a:rPr>
              <a:t>cost-effective.</a:t>
            </a:r>
            <a:endParaRPr sz="1100">
              <a:latin typeface="Calibri"/>
              <a:cs typeface="Calibri"/>
            </a:endParaRPr>
          </a:p>
        </p:txBody>
      </p:sp>
      <p:sp>
        <p:nvSpPr>
          <p:cNvPr id="27" name="object 27"/>
          <p:cNvSpPr txBox="1"/>
          <p:nvPr/>
        </p:nvSpPr>
        <p:spPr>
          <a:xfrm>
            <a:off x="6425565" y="4785995"/>
            <a:ext cx="1174115"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More</a:t>
            </a:r>
            <a:r>
              <a:rPr sz="1100" spc="-40" dirty="0">
                <a:latin typeface="Calibri"/>
                <a:cs typeface="Calibri"/>
              </a:rPr>
              <a:t> </a:t>
            </a:r>
            <a:r>
              <a:rPr sz="1100" spc="-5" dirty="0">
                <a:latin typeface="Calibri"/>
                <a:cs typeface="Calibri"/>
              </a:rPr>
              <a:t>cost-effective.</a:t>
            </a:r>
            <a:endParaRPr sz="1100">
              <a:latin typeface="Calibri"/>
              <a:cs typeface="Calibri"/>
            </a:endParaRPr>
          </a:p>
        </p:txBody>
      </p:sp>
      <p:sp>
        <p:nvSpPr>
          <p:cNvPr id="28" name="object 28"/>
          <p:cNvSpPr txBox="1"/>
          <p:nvPr/>
        </p:nvSpPr>
        <p:spPr>
          <a:xfrm>
            <a:off x="280034" y="4695316"/>
            <a:ext cx="1149350" cy="711200"/>
          </a:xfrm>
          <a:prstGeom prst="rect">
            <a:avLst/>
          </a:prstGeom>
        </p:spPr>
        <p:txBody>
          <a:bodyPr vert="horz" wrap="square" lIns="0" tIns="104140" rIns="0" bIns="0" rtlCol="0">
            <a:spAutoFit/>
          </a:bodyPr>
          <a:lstStyle/>
          <a:p>
            <a:pPr marL="12700">
              <a:lnSpc>
                <a:spcPct val="100000"/>
              </a:lnSpc>
              <a:spcBef>
                <a:spcPts val="820"/>
              </a:spcBef>
            </a:pPr>
            <a:r>
              <a:rPr sz="1100" b="1" spc="-5" dirty="0">
                <a:solidFill>
                  <a:srgbClr val="FFFFFF"/>
                </a:solidFill>
                <a:latin typeface="Calibri"/>
                <a:cs typeface="Calibri"/>
              </a:rPr>
              <a:t>Cost </a:t>
            </a:r>
            <a:r>
              <a:rPr sz="1100" b="1" dirty="0">
                <a:solidFill>
                  <a:srgbClr val="FFFFFF"/>
                </a:solidFill>
                <a:latin typeface="Calibri"/>
                <a:cs typeface="Calibri"/>
              </a:rPr>
              <a:t>-</a:t>
            </a:r>
            <a:r>
              <a:rPr sz="1100" b="1" spc="-40" dirty="0">
                <a:solidFill>
                  <a:srgbClr val="FFFFFF"/>
                </a:solidFill>
                <a:latin typeface="Calibri"/>
                <a:cs typeface="Calibri"/>
              </a:rPr>
              <a:t> </a:t>
            </a:r>
            <a:r>
              <a:rPr sz="1100" b="1" spc="-5" dirty="0">
                <a:solidFill>
                  <a:srgbClr val="FFFFFF"/>
                </a:solidFill>
                <a:latin typeface="Calibri"/>
                <a:cs typeface="Calibri"/>
              </a:rPr>
              <a:t>effectiveness</a:t>
            </a:r>
            <a:endParaRPr sz="1100">
              <a:latin typeface="Calibri"/>
              <a:cs typeface="Calibri"/>
            </a:endParaRPr>
          </a:p>
          <a:p>
            <a:pPr marL="12700" marR="408305">
              <a:lnSpc>
                <a:spcPct val="100000"/>
              </a:lnSpc>
              <a:spcBef>
                <a:spcPts val="720"/>
              </a:spcBef>
            </a:pPr>
            <a:r>
              <a:rPr sz="1100" b="1" spc="-5" dirty="0">
                <a:solidFill>
                  <a:srgbClr val="FFFFFF"/>
                </a:solidFill>
                <a:latin typeface="Calibri"/>
                <a:cs typeface="Calibri"/>
              </a:rPr>
              <a:t>Scalability</a:t>
            </a:r>
            <a:r>
              <a:rPr sz="1100" b="1" spc="-65" dirty="0">
                <a:solidFill>
                  <a:srgbClr val="FFFFFF"/>
                </a:solidFill>
                <a:latin typeface="Calibri"/>
                <a:cs typeface="Calibri"/>
              </a:rPr>
              <a:t> </a:t>
            </a:r>
            <a:r>
              <a:rPr sz="1100" b="1" dirty="0">
                <a:solidFill>
                  <a:srgbClr val="FFFFFF"/>
                </a:solidFill>
                <a:latin typeface="Calibri"/>
                <a:cs typeface="Calibri"/>
              </a:rPr>
              <a:t>&amp;  </a:t>
            </a:r>
            <a:r>
              <a:rPr sz="1100" b="1" spc="-5" dirty="0">
                <a:solidFill>
                  <a:srgbClr val="FFFFFF"/>
                </a:solidFill>
                <a:latin typeface="Calibri"/>
                <a:cs typeface="Calibri"/>
              </a:rPr>
              <a:t>resilience</a:t>
            </a:r>
            <a:endParaRPr sz="1100">
              <a:latin typeface="Calibri"/>
              <a:cs typeface="Calibri"/>
            </a:endParaRPr>
          </a:p>
        </p:txBody>
      </p:sp>
      <p:sp>
        <p:nvSpPr>
          <p:cNvPr id="29" name="object 29"/>
          <p:cNvSpPr txBox="1"/>
          <p:nvPr/>
        </p:nvSpPr>
        <p:spPr>
          <a:xfrm>
            <a:off x="1695450" y="5128895"/>
            <a:ext cx="4288790"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Scalability and resilience is not in the design; hence implemented</a:t>
            </a:r>
            <a:r>
              <a:rPr sz="1100" spc="110" dirty="0">
                <a:latin typeface="Calibri"/>
                <a:cs typeface="Calibri"/>
              </a:rPr>
              <a:t> </a:t>
            </a:r>
            <a:r>
              <a:rPr sz="1100" spc="-5" dirty="0">
                <a:latin typeface="Calibri"/>
                <a:cs typeface="Calibri"/>
              </a:rPr>
              <a:t>explicitly.</a:t>
            </a:r>
            <a:endParaRPr sz="1100">
              <a:latin typeface="Calibri"/>
              <a:cs typeface="Calibri"/>
            </a:endParaRPr>
          </a:p>
        </p:txBody>
      </p:sp>
      <p:sp>
        <p:nvSpPr>
          <p:cNvPr id="30" name="object 30"/>
          <p:cNvSpPr txBox="1"/>
          <p:nvPr/>
        </p:nvSpPr>
        <p:spPr>
          <a:xfrm>
            <a:off x="6425565" y="5128895"/>
            <a:ext cx="2803525"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Enforces scalability and high resilience by</a:t>
            </a:r>
            <a:r>
              <a:rPr sz="1100" spc="35" dirty="0">
                <a:latin typeface="Calibri"/>
                <a:cs typeface="Calibri"/>
              </a:rPr>
              <a:t> </a:t>
            </a:r>
            <a:r>
              <a:rPr sz="1100" spc="-5" dirty="0">
                <a:latin typeface="Calibri"/>
                <a:cs typeface="Calibri"/>
              </a:rPr>
              <a:t>design.</a:t>
            </a:r>
            <a:endParaRPr sz="1100">
              <a:latin typeface="Calibri"/>
              <a:cs typeface="Calibri"/>
            </a:endParaRPr>
          </a:p>
        </p:txBody>
      </p:sp>
      <p:sp>
        <p:nvSpPr>
          <p:cNvPr id="31" name="object 31"/>
          <p:cNvSpPr txBox="1"/>
          <p:nvPr/>
        </p:nvSpPr>
        <p:spPr>
          <a:xfrm>
            <a:off x="1695450" y="5555615"/>
            <a:ext cx="1609725"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ESB could becomes the</a:t>
            </a:r>
            <a:r>
              <a:rPr sz="1100" spc="-15" dirty="0">
                <a:latin typeface="Calibri"/>
                <a:cs typeface="Calibri"/>
              </a:rPr>
              <a:t> </a:t>
            </a:r>
            <a:r>
              <a:rPr sz="1100" spc="-5" dirty="0">
                <a:latin typeface="Calibri"/>
                <a:cs typeface="Calibri"/>
              </a:rPr>
              <a:t>SPF.</a:t>
            </a:r>
            <a:endParaRPr sz="1100">
              <a:latin typeface="Calibri"/>
              <a:cs typeface="Calibri"/>
            </a:endParaRPr>
          </a:p>
        </p:txBody>
      </p:sp>
      <p:sp>
        <p:nvSpPr>
          <p:cNvPr id="32" name="object 32"/>
          <p:cNvSpPr txBox="1"/>
          <p:nvPr/>
        </p:nvSpPr>
        <p:spPr>
          <a:xfrm>
            <a:off x="6425565" y="5555615"/>
            <a:ext cx="3135630" cy="194310"/>
          </a:xfrm>
          <a:prstGeom prst="rect">
            <a:avLst/>
          </a:prstGeom>
        </p:spPr>
        <p:txBody>
          <a:bodyPr vert="horz" wrap="square" lIns="0" tIns="13335" rIns="0" bIns="0" rtlCol="0">
            <a:spAutoFit/>
          </a:bodyPr>
          <a:lstStyle/>
          <a:p>
            <a:pPr marL="12700">
              <a:lnSpc>
                <a:spcPct val="100000"/>
              </a:lnSpc>
              <a:spcBef>
                <a:spcPts val="105"/>
              </a:spcBef>
            </a:pPr>
            <a:r>
              <a:rPr sz="1100" dirty="0">
                <a:latin typeface="Calibri"/>
                <a:cs typeface="Calibri"/>
              </a:rPr>
              <a:t>No </a:t>
            </a:r>
            <a:r>
              <a:rPr sz="1100" spc="-5" dirty="0">
                <a:latin typeface="Calibri"/>
                <a:cs typeface="Calibri"/>
              </a:rPr>
              <a:t>SPF in the design pattern, but can </a:t>
            </a:r>
            <a:r>
              <a:rPr sz="1100" dirty="0">
                <a:latin typeface="Calibri"/>
                <a:cs typeface="Calibri"/>
              </a:rPr>
              <a:t>be</a:t>
            </a:r>
            <a:r>
              <a:rPr sz="1100" spc="40" dirty="0">
                <a:latin typeface="Calibri"/>
                <a:cs typeface="Calibri"/>
              </a:rPr>
              <a:t> </a:t>
            </a:r>
            <a:r>
              <a:rPr sz="1100" spc="-5" dirty="0">
                <a:latin typeface="Calibri"/>
                <a:cs typeface="Calibri"/>
              </a:rPr>
              <a:t>implemented.</a:t>
            </a:r>
            <a:endParaRPr sz="1100">
              <a:latin typeface="Calibri"/>
              <a:cs typeface="Calibri"/>
            </a:endParaRPr>
          </a:p>
        </p:txBody>
      </p:sp>
      <p:sp>
        <p:nvSpPr>
          <p:cNvPr id="33" name="object 33"/>
          <p:cNvSpPr txBox="1"/>
          <p:nvPr/>
        </p:nvSpPr>
        <p:spPr>
          <a:xfrm>
            <a:off x="280034" y="5471795"/>
            <a:ext cx="861694" cy="621030"/>
          </a:xfrm>
          <a:prstGeom prst="rect">
            <a:avLst/>
          </a:prstGeom>
        </p:spPr>
        <p:txBody>
          <a:bodyPr vert="horz" wrap="square" lIns="0" tIns="13335" rIns="0" bIns="0" rtlCol="0">
            <a:spAutoFit/>
          </a:bodyPr>
          <a:lstStyle/>
          <a:p>
            <a:pPr marL="12700" marR="5080">
              <a:lnSpc>
                <a:spcPct val="100000"/>
              </a:lnSpc>
              <a:spcBef>
                <a:spcPts val="105"/>
              </a:spcBef>
            </a:pPr>
            <a:r>
              <a:rPr sz="1100" b="1" spc="-5" dirty="0">
                <a:solidFill>
                  <a:srgbClr val="FFFFFF"/>
                </a:solidFill>
                <a:latin typeface="Calibri"/>
                <a:cs typeface="Calibri"/>
              </a:rPr>
              <a:t>Single point</a:t>
            </a:r>
            <a:r>
              <a:rPr sz="1100" b="1" spc="-55" dirty="0">
                <a:solidFill>
                  <a:srgbClr val="FFFFFF"/>
                </a:solidFill>
                <a:latin typeface="Calibri"/>
                <a:cs typeface="Calibri"/>
              </a:rPr>
              <a:t> </a:t>
            </a:r>
            <a:r>
              <a:rPr sz="1100" b="1" spc="-5" dirty="0">
                <a:solidFill>
                  <a:srgbClr val="FFFFFF"/>
                </a:solidFill>
                <a:latin typeface="Calibri"/>
                <a:cs typeface="Calibri"/>
              </a:rPr>
              <a:t>of  failure</a:t>
            </a:r>
            <a:endParaRPr sz="1100">
              <a:latin typeface="Calibri"/>
              <a:cs typeface="Calibri"/>
            </a:endParaRPr>
          </a:p>
          <a:p>
            <a:pPr marL="12700">
              <a:lnSpc>
                <a:spcPct val="100000"/>
              </a:lnSpc>
              <a:spcBef>
                <a:spcPts val="720"/>
              </a:spcBef>
            </a:pPr>
            <a:r>
              <a:rPr sz="1100" b="1" spc="-5" dirty="0">
                <a:solidFill>
                  <a:srgbClr val="FFFFFF"/>
                </a:solidFill>
                <a:latin typeface="Calibri"/>
                <a:cs typeface="Calibri"/>
              </a:rPr>
              <a:t>Data</a:t>
            </a:r>
            <a:r>
              <a:rPr sz="1100" b="1" spc="-15" dirty="0">
                <a:solidFill>
                  <a:srgbClr val="FFFFFF"/>
                </a:solidFill>
                <a:latin typeface="Calibri"/>
                <a:cs typeface="Calibri"/>
              </a:rPr>
              <a:t> </a:t>
            </a:r>
            <a:r>
              <a:rPr sz="1100" b="1" spc="-5" dirty="0">
                <a:solidFill>
                  <a:srgbClr val="FFFFFF"/>
                </a:solidFill>
                <a:latin typeface="Calibri"/>
                <a:cs typeface="Calibri"/>
              </a:rPr>
              <a:t>sharing</a:t>
            </a:r>
            <a:endParaRPr sz="1100">
              <a:latin typeface="Calibri"/>
              <a:cs typeface="Calibri"/>
            </a:endParaRPr>
          </a:p>
        </p:txBody>
      </p:sp>
      <p:sp>
        <p:nvSpPr>
          <p:cNvPr id="34" name="object 34"/>
          <p:cNvSpPr txBox="1"/>
          <p:nvPr/>
        </p:nvSpPr>
        <p:spPr>
          <a:xfrm>
            <a:off x="1695450" y="5898515"/>
            <a:ext cx="2071370"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The components usually share</a:t>
            </a:r>
            <a:r>
              <a:rPr sz="1100" spc="-10" dirty="0">
                <a:latin typeface="Calibri"/>
                <a:cs typeface="Calibri"/>
              </a:rPr>
              <a:t> </a:t>
            </a:r>
            <a:r>
              <a:rPr sz="1100" spc="-5" dirty="0">
                <a:latin typeface="Calibri"/>
                <a:cs typeface="Calibri"/>
              </a:rPr>
              <a:t>data.</a:t>
            </a:r>
            <a:endParaRPr sz="1100">
              <a:latin typeface="Calibri"/>
              <a:cs typeface="Calibri"/>
            </a:endParaRPr>
          </a:p>
        </p:txBody>
      </p:sp>
      <p:sp>
        <p:nvSpPr>
          <p:cNvPr id="35" name="object 35"/>
          <p:cNvSpPr txBox="1"/>
          <p:nvPr/>
        </p:nvSpPr>
        <p:spPr>
          <a:xfrm>
            <a:off x="6425565" y="5898515"/>
            <a:ext cx="2787015"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The components only share data when</a:t>
            </a:r>
            <a:r>
              <a:rPr sz="1100" spc="25" dirty="0">
                <a:latin typeface="Calibri"/>
                <a:cs typeface="Calibri"/>
              </a:rPr>
              <a:t> </a:t>
            </a:r>
            <a:r>
              <a:rPr sz="1100" spc="-5" dirty="0">
                <a:latin typeface="Calibri"/>
                <a:cs typeface="Calibri"/>
              </a:rPr>
              <a:t>required.</a:t>
            </a:r>
            <a:endParaRPr sz="1100">
              <a:latin typeface="Calibri"/>
              <a:cs typeface="Calibri"/>
            </a:endParaRPr>
          </a:p>
        </p:txBody>
      </p:sp>
      <p:sp>
        <p:nvSpPr>
          <p:cNvPr id="36" name="object 36"/>
          <p:cNvSpPr txBox="1"/>
          <p:nvPr/>
        </p:nvSpPr>
        <p:spPr>
          <a:xfrm>
            <a:off x="280034" y="6164579"/>
            <a:ext cx="445134" cy="194310"/>
          </a:xfrm>
          <a:prstGeom prst="rect">
            <a:avLst/>
          </a:prstGeom>
        </p:spPr>
        <p:txBody>
          <a:bodyPr vert="horz" wrap="square" lIns="0" tIns="13335" rIns="0" bIns="0" rtlCol="0">
            <a:spAutoFit/>
          </a:bodyPr>
          <a:lstStyle/>
          <a:p>
            <a:pPr marL="12700">
              <a:lnSpc>
                <a:spcPct val="100000"/>
              </a:lnSpc>
              <a:spcBef>
                <a:spcPts val="105"/>
              </a:spcBef>
            </a:pPr>
            <a:r>
              <a:rPr sz="1100" b="1" spc="-5" dirty="0">
                <a:solidFill>
                  <a:srgbClr val="FFFFFF"/>
                </a:solidFill>
                <a:latin typeface="Calibri"/>
                <a:cs typeface="Calibri"/>
              </a:rPr>
              <a:t>Testin</a:t>
            </a:r>
            <a:r>
              <a:rPr sz="1100" b="1" dirty="0">
                <a:solidFill>
                  <a:srgbClr val="FFFFFF"/>
                </a:solidFill>
                <a:latin typeface="Calibri"/>
                <a:cs typeface="Calibri"/>
              </a:rPr>
              <a:t>g</a:t>
            </a:r>
            <a:endParaRPr sz="1100">
              <a:latin typeface="Calibri"/>
              <a:cs typeface="Calibri"/>
            </a:endParaRPr>
          </a:p>
        </p:txBody>
      </p:sp>
      <p:sp>
        <p:nvSpPr>
          <p:cNvPr id="37" name="object 37"/>
          <p:cNvSpPr txBox="1"/>
          <p:nvPr/>
        </p:nvSpPr>
        <p:spPr>
          <a:xfrm>
            <a:off x="1695450" y="6164579"/>
            <a:ext cx="2211070"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Independent testing is mostly</a:t>
            </a:r>
            <a:r>
              <a:rPr sz="1100" spc="5" dirty="0">
                <a:latin typeface="Calibri"/>
                <a:cs typeface="Calibri"/>
              </a:rPr>
              <a:t> </a:t>
            </a:r>
            <a:r>
              <a:rPr sz="1100" spc="-5" dirty="0">
                <a:latin typeface="Calibri"/>
                <a:cs typeface="Calibri"/>
              </a:rPr>
              <a:t>difficult.</a:t>
            </a:r>
            <a:endParaRPr sz="1100">
              <a:latin typeface="Calibri"/>
              <a:cs typeface="Calibri"/>
            </a:endParaRPr>
          </a:p>
        </p:txBody>
      </p:sp>
      <p:sp>
        <p:nvSpPr>
          <p:cNvPr id="38" name="object 38"/>
          <p:cNvSpPr txBox="1"/>
          <p:nvPr/>
        </p:nvSpPr>
        <p:spPr>
          <a:xfrm>
            <a:off x="6425565" y="6164579"/>
            <a:ext cx="2452370"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Independent testing is very much</a:t>
            </a:r>
            <a:r>
              <a:rPr sz="1100" spc="20" dirty="0">
                <a:latin typeface="Calibri"/>
                <a:cs typeface="Calibri"/>
              </a:rPr>
              <a:t> </a:t>
            </a:r>
            <a:r>
              <a:rPr sz="1100" spc="-5" dirty="0">
                <a:latin typeface="Calibri"/>
                <a:cs typeface="Calibri"/>
              </a:rPr>
              <a:t>possible.</a:t>
            </a:r>
            <a:endParaRPr sz="1100">
              <a:latin typeface="Calibri"/>
              <a:cs typeface="Calibri"/>
            </a:endParaRPr>
          </a:p>
        </p:txBody>
      </p:sp>
      <p:sp>
        <p:nvSpPr>
          <p:cNvPr id="39" name="object 39"/>
          <p:cNvSpPr txBox="1"/>
          <p:nvPr/>
        </p:nvSpPr>
        <p:spPr>
          <a:xfrm>
            <a:off x="293370" y="769620"/>
            <a:ext cx="9003665"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Again </a:t>
            </a:r>
            <a:r>
              <a:rPr sz="1800" b="1" spc="-5" dirty="0">
                <a:latin typeface="Calibri"/>
                <a:cs typeface="Calibri"/>
              </a:rPr>
              <a:t>NO </a:t>
            </a:r>
            <a:r>
              <a:rPr sz="1800" dirty="0">
                <a:latin typeface="Calibri"/>
                <a:cs typeface="Calibri"/>
              </a:rPr>
              <a:t>... </a:t>
            </a:r>
            <a:r>
              <a:rPr sz="1800" spc="-10" dirty="0">
                <a:latin typeface="Calibri"/>
                <a:cs typeface="Calibri"/>
              </a:rPr>
              <a:t>Following are </a:t>
            </a:r>
            <a:r>
              <a:rPr sz="1800" dirty="0">
                <a:latin typeface="Calibri"/>
                <a:cs typeface="Calibri"/>
              </a:rPr>
              <a:t>some </a:t>
            </a:r>
            <a:r>
              <a:rPr sz="1800" spc="-5" dirty="0">
                <a:latin typeface="Calibri"/>
                <a:cs typeface="Calibri"/>
              </a:rPr>
              <a:t>major </a:t>
            </a:r>
            <a:r>
              <a:rPr sz="1800" spc="-15" dirty="0">
                <a:latin typeface="Calibri"/>
                <a:cs typeface="Calibri"/>
              </a:rPr>
              <a:t>differences </a:t>
            </a:r>
            <a:r>
              <a:rPr sz="1800" spc="-10" dirty="0">
                <a:latin typeface="Calibri"/>
                <a:cs typeface="Calibri"/>
              </a:rPr>
              <a:t>between </a:t>
            </a:r>
            <a:r>
              <a:rPr sz="1800" spc="-5" dirty="0">
                <a:latin typeface="Calibri"/>
                <a:cs typeface="Calibri"/>
              </a:rPr>
              <a:t>the </a:t>
            </a:r>
            <a:r>
              <a:rPr sz="1800" spc="-10" dirty="0">
                <a:latin typeface="Calibri"/>
                <a:cs typeface="Calibri"/>
              </a:rPr>
              <a:t>two </a:t>
            </a:r>
            <a:r>
              <a:rPr sz="1800" spc="-5" dirty="0">
                <a:latin typeface="Calibri"/>
                <a:cs typeface="Calibri"/>
              </a:rPr>
              <a:t>types </a:t>
            </a:r>
            <a:r>
              <a:rPr sz="1800" dirty="0">
                <a:latin typeface="Calibri"/>
                <a:cs typeface="Calibri"/>
              </a:rPr>
              <a:t>of </a:t>
            </a:r>
            <a:r>
              <a:rPr sz="1800" spc="-10" dirty="0">
                <a:latin typeface="Calibri"/>
                <a:cs typeface="Calibri"/>
              </a:rPr>
              <a:t>distributed</a:t>
            </a:r>
            <a:r>
              <a:rPr sz="1800" spc="120" dirty="0">
                <a:latin typeface="Calibri"/>
                <a:cs typeface="Calibri"/>
              </a:rPr>
              <a:t> </a:t>
            </a:r>
            <a:r>
              <a:rPr sz="1800" spc="-15" dirty="0">
                <a:latin typeface="Calibri"/>
                <a:cs typeface="Calibri"/>
              </a:rPr>
              <a:t>systems:</a:t>
            </a:r>
            <a:endParaRPr sz="1800">
              <a:latin typeface="Calibri"/>
              <a:cs typeface="Calibri"/>
            </a:endParaRPr>
          </a:p>
        </p:txBody>
      </p:sp>
      <p:sp>
        <p:nvSpPr>
          <p:cNvPr id="40" name="object 4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41" name="object 4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10</a:t>
            </a:fld>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1112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Logging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Online </a:t>
            </a:r>
            <a:r>
              <a:rPr sz="2400" b="1" spc="5" dirty="0">
                <a:solidFill>
                  <a:srgbClr val="FFFFFF"/>
                </a:solidFill>
                <a:latin typeface="Microsoft YaHei"/>
                <a:cs typeface="Microsoft YaHei"/>
              </a:rPr>
              <a:t>services </a:t>
            </a:r>
            <a:r>
              <a:rPr sz="2400" b="1" spc="-10" dirty="0">
                <a:solidFill>
                  <a:srgbClr val="FFFFFF"/>
                </a:solidFill>
                <a:latin typeface="Microsoft YaHei"/>
                <a:cs typeface="Microsoft YaHei"/>
              </a:rPr>
              <a:t>dashboards</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sp>
        <p:nvSpPr>
          <p:cNvPr id="3" name="object 3"/>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grpSp>
        <p:nvGrpSpPr>
          <p:cNvPr id="4" name="object 4"/>
          <p:cNvGrpSpPr/>
          <p:nvPr/>
        </p:nvGrpSpPr>
        <p:grpSpPr>
          <a:xfrm>
            <a:off x="0" y="6742176"/>
            <a:ext cx="12192000" cy="116205"/>
            <a:chOff x="0" y="6742176"/>
            <a:chExt cx="12192000" cy="116205"/>
          </a:xfrm>
        </p:grpSpPr>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pSp>
        <p:nvGrpSpPr>
          <p:cNvPr id="8" name="object 8"/>
          <p:cNvGrpSpPr/>
          <p:nvPr/>
        </p:nvGrpSpPr>
        <p:grpSpPr>
          <a:xfrm>
            <a:off x="761" y="761"/>
            <a:ext cx="12190730" cy="6856730"/>
            <a:chOff x="761" y="761"/>
            <a:chExt cx="12190730" cy="6856730"/>
          </a:xfrm>
        </p:grpSpPr>
        <p:pic>
          <p:nvPicPr>
            <p:cNvPr id="9" name="object 9"/>
            <p:cNvPicPr/>
            <p:nvPr/>
          </p:nvPicPr>
          <p:blipFill>
            <a:blip r:embed="rId2" cstate="print"/>
            <a:stretch>
              <a:fillRect/>
            </a:stretch>
          </p:blipFill>
          <p:spPr>
            <a:xfrm>
              <a:off x="798021" y="1600200"/>
              <a:ext cx="5253643" cy="2028305"/>
            </a:xfrm>
            <a:prstGeom prst="rect">
              <a:avLst/>
            </a:prstGeom>
          </p:spPr>
        </p:pic>
        <p:pic>
          <p:nvPicPr>
            <p:cNvPr id="10" name="object 10"/>
            <p:cNvPicPr/>
            <p:nvPr/>
          </p:nvPicPr>
          <p:blipFill>
            <a:blip r:embed="rId3" cstate="print"/>
            <a:stretch>
              <a:fillRect/>
            </a:stretch>
          </p:blipFill>
          <p:spPr>
            <a:xfrm>
              <a:off x="868679" y="1371600"/>
              <a:ext cx="640080" cy="274320"/>
            </a:xfrm>
            <a:prstGeom prst="rect">
              <a:avLst/>
            </a:prstGeom>
          </p:spPr>
        </p:pic>
        <p:pic>
          <p:nvPicPr>
            <p:cNvPr id="11" name="object 11"/>
            <p:cNvPicPr/>
            <p:nvPr/>
          </p:nvPicPr>
          <p:blipFill>
            <a:blip r:embed="rId4" cstate="print"/>
            <a:stretch>
              <a:fillRect/>
            </a:stretch>
          </p:blipFill>
          <p:spPr>
            <a:xfrm>
              <a:off x="852054" y="3794759"/>
              <a:ext cx="8566265" cy="2759825"/>
            </a:xfrm>
            <a:prstGeom prst="rect">
              <a:avLst/>
            </a:prstGeom>
          </p:spPr>
        </p:pic>
        <p:pic>
          <p:nvPicPr>
            <p:cNvPr id="12" name="object 12"/>
            <p:cNvPicPr/>
            <p:nvPr/>
          </p:nvPicPr>
          <p:blipFill>
            <a:blip r:embed="rId5" cstate="print"/>
            <a:stretch>
              <a:fillRect/>
            </a:stretch>
          </p:blipFill>
          <p:spPr>
            <a:xfrm>
              <a:off x="6035040" y="6217920"/>
              <a:ext cx="594360" cy="274320"/>
            </a:xfrm>
            <a:prstGeom prst="rect">
              <a:avLst/>
            </a:prstGeom>
          </p:spPr>
        </p:pic>
        <p:pic>
          <p:nvPicPr>
            <p:cNvPr id="13" name="object 13"/>
            <p:cNvPicPr/>
            <p:nvPr/>
          </p:nvPicPr>
          <p:blipFill>
            <a:blip r:embed="rId6" cstate="print"/>
            <a:stretch>
              <a:fillRect/>
            </a:stretch>
          </p:blipFill>
          <p:spPr>
            <a:xfrm>
              <a:off x="6035040" y="1005839"/>
              <a:ext cx="5303520" cy="3383279"/>
            </a:xfrm>
            <a:prstGeom prst="rect">
              <a:avLst/>
            </a:prstGeom>
          </p:spPr>
        </p:pic>
        <p:pic>
          <p:nvPicPr>
            <p:cNvPr id="14" name="object 14"/>
            <p:cNvPicPr/>
            <p:nvPr/>
          </p:nvPicPr>
          <p:blipFill>
            <a:blip r:embed="rId7" cstate="print"/>
            <a:stretch>
              <a:fillRect/>
            </a:stretch>
          </p:blipFill>
          <p:spPr>
            <a:xfrm>
              <a:off x="10424159" y="4297679"/>
              <a:ext cx="685800" cy="228600"/>
            </a:xfrm>
            <a:prstGeom prst="rect">
              <a:avLst/>
            </a:prstGeom>
          </p:spPr>
        </p:pic>
        <p:sp>
          <p:nvSpPr>
            <p:cNvPr id="15" name="object 1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100</a:t>
            </a:fld>
            <a:endParaRPr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04622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Logging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Best practices</a:t>
            </a:r>
            <a:r>
              <a:rPr sz="2400" b="1" spc="-3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1029950" y="6476365"/>
            <a:ext cx="232410" cy="152400"/>
          </a:xfrm>
          <a:prstGeom prst="rect">
            <a:avLst/>
          </a:prstGeom>
        </p:spPr>
        <p:txBody>
          <a:bodyPr vert="horz" wrap="square" lIns="0" tIns="0" rIns="0" bIns="0" rtlCol="0">
            <a:spAutoFit/>
          </a:bodyPr>
          <a:lstStyle/>
          <a:p>
            <a:pPr>
              <a:lnSpc>
                <a:spcPts val="1140"/>
              </a:lnSpc>
            </a:pPr>
            <a:r>
              <a:rPr sz="1200" dirty="0">
                <a:solidFill>
                  <a:srgbClr val="888888"/>
                </a:solidFill>
                <a:latin typeface="Calibri"/>
                <a:cs typeface="Calibri"/>
              </a:rPr>
              <a:t>104</a:t>
            </a:r>
            <a:endParaRPr sz="1200">
              <a:latin typeface="Calibri"/>
              <a:cs typeface="Calibri"/>
            </a:endParaRPr>
          </a:p>
        </p:txBody>
      </p:sp>
      <p:pic>
        <p:nvPicPr>
          <p:cNvPr id="9" name="object 9"/>
          <p:cNvPicPr/>
          <p:nvPr/>
        </p:nvPicPr>
        <p:blipFill>
          <a:blip r:embed="rId2" cstate="print"/>
          <a:stretch>
            <a:fillRect/>
          </a:stretch>
        </p:blipFill>
        <p:spPr>
          <a:xfrm>
            <a:off x="137160" y="822960"/>
            <a:ext cx="11978640" cy="5943600"/>
          </a:xfrm>
          <a:prstGeom prst="rect">
            <a:avLst/>
          </a:prstGeom>
        </p:spPr>
      </p:pic>
      <p:sp>
        <p:nvSpPr>
          <p:cNvPr id="10" name="object 10"/>
          <p:cNvSpPr txBox="1"/>
          <p:nvPr/>
        </p:nvSpPr>
        <p:spPr>
          <a:xfrm>
            <a:off x="280670" y="784224"/>
            <a:ext cx="5641975" cy="5450840"/>
          </a:xfrm>
          <a:prstGeom prst="rect">
            <a:avLst/>
          </a:prstGeom>
        </p:spPr>
        <p:txBody>
          <a:bodyPr vert="horz" wrap="square" lIns="0" tIns="119380" rIns="0" bIns="0" rtlCol="0">
            <a:spAutoFit/>
          </a:bodyPr>
          <a:lstStyle/>
          <a:p>
            <a:pPr marL="12700">
              <a:lnSpc>
                <a:spcPct val="100000"/>
              </a:lnSpc>
              <a:spcBef>
                <a:spcPts val="940"/>
              </a:spcBef>
            </a:pPr>
            <a:r>
              <a:rPr sz="1800" b="1" spc="-5" dirty="0">
                <a:solidFill>
                  <a:srgbClr val="FFFFFF"/>
                </a:solidFill>
                <a:latin typeface="Calibri"/>
                <a:cs typeface="Calibri"/>
              </a:rPr>
              <a:t>Monitoring</a:t>
            </a:r>
            <a:r>
              <a:rPr sz="1800" b="1" spc="-10"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p>
            <a:pPr marL="298450" marR="5080" indent="-285750">
              <a:lnSpc>
                <a:spcPct val="100000"/>
              </a:lnSpc>
              <a:spcBef>
                <a:spcPts val="840"/>
              </a:spcBef>
              <a:buFont typeface="Arial"/>
              <a:buChar char="•"/>
              <a:tabLst>
                <a:tab pos="297815" algn="l"/>
                <a:tab pos="298450" algn="l"/>
              </a:tabLst>
            </a:pPr>
            <a:r>
              <a:rPr sz="1800" spc="-20" dirty="0">
                <a:latin typeface="Calibri"/>
                <a:cs typeface="Calibri"/>
              </a:rPr>
              <a:t>Always </a:t>
            </a:r>
            <a:r>
              <a:rPr sz="1800" spc="-5" dirty="0">
                <a:latin typeface="Calibri"/>
                <a:cs typeface="Calibri"/>
              </a:rPr>
              <a:t>implement </a:t>
            </a:r>
            <a:r>
              <a:rPr sz="1800" b="1" spc="-5" dirty="0">
                <a:latin typeface="Calibri"/>
                <a:cs typeface="Calibri"/>
              </a:rPr>
              <a:t>health check APIs </a:t>
            </a:r>
            <a:r>
              <a:rPr sz="1800" dirty="0">
                <a:latin typeface="Calibri"/>
                <a:cs typeface="Calibri"/>
              </a:rPr>
              <a:t>in </a:t>
            </a:r>
            <a:r>
              <a:rPr sz="1800" spc="-5" dirty="0">
                <a:latin typeface="Calibri"/>
                <a:cs typeface="Calibri"/>
              </a:rPr>
              <a:t>the microservice  </a:t>
            </a:r>
            <a:r>
              <a:rPr sz="1800" dirty="0">
                <a:latin typeface="Calibri"/>
                <a:cs typeface="Calibri"/>
              </a:rPr>
              <a:t>so </a:t>
            </a:r>
            <a:r>
              <a:rPr sz="1800" spc="-10" dirty="0">
                <a:latin typeface="Calibri"/>
                <a:cs typeface="Calibri"/>
              </a:rPr>
              <a:t>that proper application </a:t>
            </a:r>
            <a:r>
              <a:rPr sz="1800" spc="-5" dirty="0">
                <a:latin typeface="Calibri"/>
                <a:cs typeface="Calibri"/>
              </a:rPr>
              <a:t>metrics </a:t>
            </a:r>
            <a:r>
              <a:rPr sz="1800" spc="-10" dirty="0">
                <a:latin typeface="Calibri"/>
                <a:cs typeface="Calibri"/>
              </a:rPr>
              <a:t>can </a:t>
            </a:r>
            <a:r>
              <a:rPr sz="1800" spc="-5" dirty="0">
                <a:latin typeface="Calibri"/>
                <a:cs typeface="Calibri"/>
              </a:rPr>
              <a:t>be </a:t>
            </a:r>
            <a:r>
              <a:rPr sz="1800" spc="-10" dirty="0">
                <a:latin typeface="Calibri"/>
                <a:cs typeface="Calibri"/>
              </a:rPr>
              <a:t>collected by </a:t>
            </a:r>
            <a:r>
              <a:rPr sz="1800" spc="-5" dirty="0">
                <a:latin typeface="Calibri"/>
                <a:cs typeface="Calibri"/>
              </a:rPr>
              <a:t>the  monitoring</a:t>
            </a:r>
            <a:r>
              <a:rPr sz="1800" spc="-10" dirty="0">
                <a:latin typeface="Calibri"/>
                <a:cs typeface="Calibri"/>
              </a:rPr>
              <a:t> </a:t>
            </a:r>
            <a:r>
              <a:rPr sz="1800" spc="-15" dirty="0">
                <a:latin typeface="Calibri"/>
                <a:cs typeface="Calibri"/>
              </a:rPr>
              <a:t>system.</a:t>
            </a:r>
            <a:endParaRPr sz="1800">
              <a:latin typeface="Calibri"/>
              <a:cs typeface="Calibri"/>
            </a:endParaRPr>
          </a:p>
          <a:p>
            <a:pPr>
              <a:lnSpc>
                <a:spcPct val="100000"/>
              </a:lnSpc>
              <a:spcBef>
                <a:spcPts val="20"/>
              </a:spcBef>
              <a:buFont typeface="Arial"/>
              <a:buChar char="•"/>
            </a:pPr>
            <a:endParaRPr sz="1750">
              <a:latin typeface="Calibri"/>
              <a:cs typeface="Calibri"/>
            </a:endParaRPr>
          </a:p>
          <a:p>
            <a:pPr marL="298450" marR="218440" indent="-285750">
              <a:lnSpc>
                <a:spcPct val="100000"/>
              </a:lnSpc>
              <a:buFont typeface="Arial"/>
              <a:buChar char="•"/>
              <a:tabLst>
                <a:tab pos="297815" algn="l"/>
                <a:tab pos="298450" algn="l"/>
              </a:tabLst>
            </a:pPr>
            <a:r>
              <a:rPr sz="1800" spc="-5" dirty="0">
                <a:latin typeface="Calibri"/>
                <a:cs typeface="Calibri"/>
              </a:rPr>
              <a:t>Nobody has </a:t>
            </a:r>
            <a:r>
              <a:rPr sz="1800" dirty="0">
                <a:latin typeface="Calibri"/>
                <a:cs typeface="Calibri"/>
              </a:rPr>
              <a:t>time </a:t>
            </a:r>
            <a:r>
              <a:rPr sz="1800" spc="-10" dirty="0">
                <a:latin typeface="Calibri"/>
                <a:cs typeface="Calibri"/>
              </a:rPr>
              <a:t>to </a:t>
            </a:r>
            <a:r>
              <a:rPr sz="1800" spc="-5" dirty="0">
                <a:latin typeface="Calibri"/>
                <a:cs typeface="Calibri"/>
              </a:rPr>
              <a:t>continously </a:t>
            </a:r>
            <a:r>
              <a:rPr sz="1800" spc="-20" dirty="0">
                <a:latin typeface="Calibri"/>
                <a:cs typeface="Calibri"/>
              </a:rPr>
              <a:t>watch </a:t>
            </a:r>
            <a:r>
              <a:rPr sz="1800" spc="-5" dirty="0">
                <a:latin typeface="Calibri"/>
                <a:cs typeface="Calibri"/>
              </a:rPr>
              <a:t>monitoring logs.  </a:t>
            </a:r>
            <a:r>
              <a:rPr sz="1800" spc="-15" dirty="0">
                <a:latin typeface="Calibri"/>
                <a:cs typeface="Calibri"/>
              </a:rPr>
              <a:t>Create </a:t>
            </a:r>
            <a:r>
              <a:rPr sz="1800" b="1" spc="-5" dirty="0">
                <a:latin typeface="Calibri"/>
                <a:cs typeface="Calibri"/>
              </a:rPr>
              <a:t>rules</a:t>
            </a:r>
            <a:r>
              <a:rPr sz="1800" spc="-5" dirty="0">
                <a:latin typeface="Calibri"/>
                <a:cs typeface="Calibri"/>
              </a:rPr>
              <a:t>, </a:t>
            </a:r>
            <a:r>
              <a:rPr sz="1800" b="1" spc="-10" dirty="0">
                <a:latin typeface="Calibri"/>
                <a:cs typeface="Calibri"/>
              </a:rPr>
              <a:t>events</a:t>
            </a:r>
            <a:r>
              <a:rPr sz="1800" spc="-10" dirty="0">
                <a:latin typeface="Calibri"/>
                <a:cs typeface="Calibri"/>
              </a:rPr>
              <a:t>, </a:t>
            </a:r>
            <a:r>
              <a:rPr sz="1800" spc="-5" dirty="0">
                <a:latin typeface="Calibri"/>
                <a:cs typeface="Calibri"/>
              </a:rPr>
              <a:t>and </a:t>
            </a:r>
            <a:r>
              <a:rPr sz="1800" b="1" spc="-5" dirty="0">
                <a:latin typeface="Calibri"/>
                <a:cs typeface="Calibri"/>
              </a:rPr>
              <a:t>alerts </a:t>
            </a:r>
            <a:r>
              <a:rPr sz="1800" spc="-10" dirty="0">
                <a:latin typeface="Calibri"/>
                <a:cs typeface="Calibri"/>
              </a:rPr>
              <a:t>to </a:t>
            </a:r>
            <a:r>
              <a:rPr sz="1800" spc="-15" dirty="0">
                <a:latin typeface="Calibri"/>
                <a:cs typeface="Calibri"/>
              </a:rPr>
              <a:t>get </a:t>
            </a:r>
            <a:r>
              <a:rPr sz="1800" dirty="0">
                <a:latin typeface="Calibri"/>
                <a:cs typeface="Calibri"/>
              </a:rPr>
              <a:t>notify on </a:t>
            </a:r>
            <a:r>
              <a:rPr sz="1800" spc="-5" dirty="0">
                <a:latin typeface="Calibri"/>
                <a:cs typeface="Calibri"/>
              </a:rPr>
              <a:t>the  unuasual, </a:t>
            </a:r>
            <a:r>
              <a:rPr sz="1800" spc="-15" dirty="0">
                <a:latin typeface="Calibri"/>
                <a:cs typeface="Calibri"/>
              </a:rPr>
              <a:t>unwanted</a:t>
            </a:r>
            <a:r>
              <a:rPr sz="1800" spc="-5" dirty="0">
                <a:latin typeface="Calibri"/>
                <a:cs typeface="Calibri"/>
              </a:rPr>
              <a:t> </a:t>
            </a:r>
            <a:r>
              <a:rPr sz="1800" spc="-10" dirty="0">
                <a:latin typeface="Calibri"/>
                <a:cs typeface="Calibri"/>
              </a:rPr>
              <a:t>scenarios/situations/events.</a:t>
            </a:r>
            <a:endParaRPr sz="1800">
              <a:latin typeface="Calibri"/>
              <a:cs typeface="Calibri"/>
            </a:endParaRPr>
          </a:p>
          <a:p>
            <a:pPr>
              <a:lnSpc>
                <a:spcPct val="100000"/>
              </a:lnSpc>
              <a:spcBef>
                <a:spcPts val="25"/>
              </a:spcBef>
              <a:buFont typeface="Arial"/>
              <a:buChar char="•"/>
            </a:pPr>
            <a:endParaRPr sz="1750">
              <a:latin typeface="Calibri"/>
              <a:cs typeface="Calibri"/>
            </a:endParaRPr>
          </a:p>
          <a:p>
            <a:pPr marL="298450" marR="25400" indent="-285750">
              <a:lnSpc>
                <a:spcPct val="100000"/>
              </a:lnSpc>
              <a:buFont typeface="Arial"/>
              <a:buChar char="•"/>
              <a:tabLst>
                <a:tab pos="297815" algn="l"/>
                <a:tab pos="298450" algn="l"/>
              </a:tabLst>
            </a:pPr>
            <a:r>
              <a:rPr sz="1800" spc="-5" dirty="0">
                <a:latin typeface="Calibri"/>
                <a:cs typeface="Calibri"/>
              </a:rPr>
              <a:t>Monitoring </a:t>
            </a:r>
            <a:r>
              <a:rPr sz="1800" dirty="0">
                <a:latin typeface="Calibri"/>
                <a:cs typeface="Calibri"/>
              </a:rPr>
              <a:t>is </a:t>
            </a:r>
            <a:r>
              <a:rPr sz="1800" spc="-5" dirty="0">
                <a:latin typeface="Calibri"/>
                <a:cs typeface="Calibri"/>
              </a:rPr>
              <a:t>not only </a:t>
            </a:r>
            <a:r>
              <a:rPr sz="1800" spc="-15" dirty="0">
                <a:latin typeface="Calibri"/>
                <a:cs typeface="Calibri"/>
              </a:rPr>
              <a:t>for </a:t>
            </a:r>
            <a:r>
              <a:rPr sz="1800" spc="-5" dirty="0">
                <a:latin typeface="Calibri"/>
                <a:cs typeface="Calibri"/>
              </a:rPr>
              <a:t>the </a:t>
            </a:r>
            <a:r>
              <a:rPr sz="1800" spc="-20" dirty="0">
                <a:latin typeface="Calibri"/>
                <a:cs typeface="Calibri"/>
              </a:rPr>
              <a:t>system </a:t>
            </a:r>
            <a:r>
              <a:rPr sz="1800" spc="-5" dirty="0">
                <a:latin typeface="Calibri"/>
                <a:cs typeface="Calibri"/>
              </a:rPr>
              <a:t>and </a:t>
            </a:r>
            <a:r>
              <a:rPr sz="1800" dirty="0">
                <a:latin typeface="Calibri"/>
                <a:cs typeface="Calibri"/>
              </a:rPr>
              <a:t>its service.  </a:t>
            </a:r>
            <a:r>
              <a:rPr sz="1800" spc="-5" dirty="0">
                <a:latin typeface="Calibri"/>
                <a:cs typeface="Calibri"/>
              </a:rPr>
              <a:t>Extend monitoring </a:t>
            </a:r>
            <a:r>
              <a:rPr sz="1800" spc="-10" dirty="0">
                <a:latin typeface="Calibri"/>
                <a:cs typeface="Calibri"/>
              </a:rPr>
              <a:t>to </a:t>
            </a:r>
            <a:r>
              <a:rPr sz="1800" spc="-5" dirty="0">
                <a:latin typeface="Calibri"/>
                <a:cs typeface="Calibri"/>
              </a:rPr>
              <a:t>the </a:t>
            </a:r>
            <a:r>
              <a:rPr sz="1800" spc="-10" dirty="0">
                <a:latin typeface="Calibri"/>
                <a:cs typeface="Calibri"/>
              </a:rPr>
              <a:t>environment, </a:t>
            </a:r>
            <a:r>
              <a:rPr sz="1800" dirty="0">
                <a:latin typeface="Calibri"/>
                <a:cs typeface="Calibri"/>
              </a:rPr>
              <a:t>its </a:t>
            </a:r>
            <a:r>
              <a:rPr sz="1800" spc="-10" dirty="0">
                <a:latin typeface="Calibri"/>
                <a:cs typeface="Calibri"/>
              </a:rPr>
              <a:t>resources, </a:t>
            </a:r>
            <a:r>
              <a:rPr sz="1800" spc="-5" dirty="0">
                <a:latin typeface="Calibri"/>
                <a:cs typeface="Calibri"/>
              </a:rPr>
              <a:t>and  </a:t>
            </a:r>
            <a:r>
              <a:rPr sz="1800" spc="-10" dirty="0">
                <a:latin typeface="Calibri"/>
                <a:cs typeface="Calibri"/>
              </a:rPr>
              <a:t>infrastructure.</a:t>
            </a:r>
            <a:endParaRPr sz="1800">
              <a:latin typeface="Calibri"/>
              <a:cs typeface="Calibri"/>
            </a:endParaRPr>
          </a:p>
          <a:p>
            <a:pPr>
              <a:lnSpc>
                <a:spcPct val="100000"/>
              </a:lnSpc>
              <a:spcBef>
                <a:spcPts val="25"/>
              </a:spcBef>
              <a:buFont typeface="Arial"/>
              <a:buChar char="•"/>
            </a:pPr>
            <a:endParaRPr sz="1750">
              <a:latin typeface="Calibri"/>
              <a:cs typeface="Calibri"/>
            </a:endParaRPr>
          </a:p>
          <a:p>
            <a:pPr marL="298450" marR="556260" indent="-285750">
              <a:lnSpc>
                <a:spcPct val="100000"/>
              </a:lnSpc>
              <a:buFont typeface="Arial"/>
              <a:buChar char="•"/>
              <a:tabLst>
                <a:tab pos="297815" algn="l"/>
                <a:tab pos="298450" algn="l"/>
              </a:tabLst>
            </a:pPr>
            <a:r>
              <a:rPr sz="1800" spc="-5" dirty="0">
                <a:latin typeface="Calibri"/>
                <a:cs typeface="Calibri"/>
              </a:rPr>
              <a:t>Identify </a:t>
            </a:r>
            <a:r>
              <a:rPr sz="1800" spc="-15" dirty="0">
                <a:latin typeface="Calibri"/>
                <a:cs typeface="Calibri"/>
              </a:rPr>
              <a:t>failure </a:t>
            </a:r>
            <a:r>
              <a:rPr sz="1800" spc="-5" dirty="0">
                <a:latin typeface="Calibri"/>
                <a:cs typeface="Calibri"/>
              </a:rPr>
              <a:t>scenarios, and then </a:t>
            </a:r>
            <a:r>
              <a:rPr sz="1800" b="1" spc="-5" dirty="0">
                <a:latin typeface="Calibri"/>
                <a:cs typeface="Calibri"/>
              </a:rPr>
              <a:t>metrics </a:t>
            </a:r>
            <a:r>
              <a:rPr sz="1800" spc="-10" dirty="0">
                <a:latin typeface="Calibri"/>
                <a:cs typeface="Calibri"/>
              </a:rPr>
              <a:t>that can  predict </a:t>
            </a:r>
            <a:r>
              <a:rPr sz="1800" spc="-5" dirty="0">
                <a:latin typeface="Calibri"/>
                <a:cs typeface="Calibri"/>
              </a:rPr>
              <a:t>the </a:t>
            </a:r>
            <a:r>
              <a:rPr sz="1800" dirty="0">
                <a:latin typeface="Calibri"/>
                <a:cs typeface="Calibri"/>
              </a:rPr>
              <a:t>risk or </a:t>
            </a:r>
            <a:r>
              <a:rPr sz="1800" spc="-5" dirty="0">
                <a:latin typeface="Calibri"/>
                <a:cs typeface="Calibri"/>
              </a:rPr>
              <a:t>probability </a:t>
            </a:r>
            <a:r>
              <a:rPr sz="1800" dirty="0">
                <a:latin typeface="Calibri"/>
                <a:cs typeface="Calibri"/>
              </a:rPr>
              <a:t>of </a:t>
            </a:r>
            <a:r>
              <a:rPr sz="1800" spc="-5" dirty="0">
                <a:latin typeface="Calibri"/>
                <a:cs typeface="Calibri"/>
              </a:rPr>
              <a:t>their</a:t>
            </a:r>
            <a:r>
              <a:rPr sz="1800" spc="-10" dirty="0">
                <a:latin typeface="Calibri"/>
                <a:cs typeface="Calibri"/>
              </a:rPr>
              <a:t> occurances.</a:t>
            </a:r>
            <a:endParaRPr sz="1800">
              <a:latin typeface="Calibri"/>
              <a:cs typeface="Calibri"/>
            </a:endParaRPr>
          </a:p>
          <a:p>
            <a:pPr>
              <a:lnSpc>
                <a:spcPct val="100000"/>
              </a:lnSpc>
              <a:spcBef>
                <a:spcPts val="25"/>
              </a:spcBef>
              <a:buFont typeface="Arial"/>
              <a:buChar char="•"/>
            </a:pPr>
            <a:endParaRPr sz="1750">
              <a:latin typeface="Calibri"/>
              <a:cs typeface="Calibri"/>
            </a:endParaRPr>
          </a:p>
          <a:p>
            <a:pPr marL="298450" marR="60960" indent="-285750" algn="just">
              <a:lnSpc>
                <a:spcPct val="100000"/>
              </a:lnSpc>
              <a:buFont typeface="Arial"/>
              <a:buChar char="•"/>
              <a:tabLst>
                <a:tab pos="298450" algn="l"/>
              </a:tabLst>
            </a:pPr>
            <a:r>
              <a:rPr sz="1800" spc="-5" dirty="0">
                <a:latin typeface="Calibri"/>
                <a:cs typeface="Calibri"/>
              </a:rPr>
              <a:t>Half </a:t>
            </a:r>
            <a:r>
              <a:rPr sz="1800" dirty="0">
                <a:latin typeface="Calibri"/>
                <a:cs typeface="Calibri"/>
              </a:rPr>
              <a:t>of </a:t>
            </a:r>
            <a:r>
              <a:rPr sz="1800" spc="-5" dirty="0">
                <a:latin typeface="Calibri"/>
                <a:cs typeface="Calibri"/>
              </a:rPr>
              <a:t>the security will be based </a:t>
            </a:r>
            <a:r>
              <a:rPr sz="1800" dirty="0">
                <a:latin typeface="Calibri"/>
                <a:cs typeface="Calibri"/>
              </a:rPr>
              <a:t>on </a:t>
            </a:r>
            <a:r>
              <a:rPr sz="1800" spc="-5" dirty="0">
                <a:latin typeface="Calibri"/>
                <a:cs typeface="Calibri"/>
              </a:rPr>
              <a:t>monitoring; </a:t>
            </a:r>
            <a:r>
              <a:rPr sz="1800" dirty="0">
                <a:latin typeface="Calibri"/>
                <a:cs typeface="Calibri"/>
              </a:rPr>
              <a:t>so </a:t>
            </a:r>
            <a:r>
              <a:rPr sz="1800" spc="-20" dirty="0">
                <a:latin typeface="Calibri"/>
                <a:cs typeface="Calibri"/>
              </a:rPr>
              <a:t>make  </a:t>
            </a:r>
            <a:r>
              <a:rPr sz="1800" spc="-10" dirty="0">
                <a:latin typeface="Calibri"/>
                <a:cs typeface="Calibri"/>
              </a:rPr>
              <a:t>sure to </a:t>
            </a:r>
            <a:r>
              <a:rPr sz="1800" spc="-5" dirty="0">
                <a:latin typeface="Calibri"/>
                <a:cs typeface="Calibri"/>
              </a:rPr>
              <a:t>setup metrics </a:t>
            </a:r>
            <a:r>
              <a:rPr sz="1800" spc="-10" dirty="0">
                <a:latin typeface="Calibri"/>
                <a:cs typeface="Calibri"/>
              </a:rPr>
              <a:t>that </a:t>
            </a:r>
            <a:r>
              <a:rPr sz="1800" spc="-5" dirty="0">
                <a:latin typeface="Calibri"/>
                <a:cs typeface="Calibri"/>
              </a:rPr>
              <a:t>helps </a:t>
            </a:r>
            <a:r>
              <a:rPr sz="1800" dirty="0">
                <a:latin typeface="Calibri"/>
                <a:cs typeface="Calibri"/>
              </a:rPr>
              <a:t>in </a:t>
            </a:r>
            <a:r>
              <a:rPr sz="1800" b="1" spc="-5" dirty="0">
                <a:latin typeface="Calibri"/>
                <a:cs typeface="Calibri"/>
              </a:rPr>
              <a:t>security </a:t>
            </a:r>
            <a:r>
              <a:rPr sz="1800" b="1" spc="-10" dirty="0">
                <a:latin typeface="Calibri"/>
                <a:cs typeface="Calibri"/>
              </a:rPr>
              <a:t>scrutiny</a:t>
            </a:r>
            <a:r>
              <a:rPr sz="1800" spc="-10" dirty="0">
                <a:latin typeface="Calibri"/>
                <a:cs typeface="Calibri"/>
              </a:rPr>
              <a:t>, </a:t>
            </a:r>
            <a:r>
              <a:rPr sz="1800" spc="-5" dirty="0">
                <a:latin typeface="Calibri"/>
                <a:cs typeface="Calibri"/>
              </a:rPr>
              <a:t>and  </a:t>
            </a:r>
            <a:r>
              <a:rPr sz="1800" b="1" spc="-5" dirty="0">
                <a:latin typeface="Calibri"/>
                <a:cs typeface="Calibri"/>
              </a:rPr>
              <a:t>audits</a:t>
            </a:r>
            <a:r>
              <a:rPr sz="1800" spc="-5" dirty="0">
                <a:latin typeface="Calibri"/>
                <a:cs typeface="Calibri"/>
              </a:rPr>
              <a:t>.</a:t>
            </a:r>
            <a:endParaRPr sz="1800">
              <a:latin typeface="Calibri"/>
              <a:cs typeface="Calibri"/>
            </a:endParaRPr>
          </a:p>
        </p:txBody>
      </p:sp>
      <p:sp>
        <p:nvSpPr>
          <p:cNvPr id="11" name="object 11"/>
          <p:cNvSpPr txBox="1"/>
          <p:nvPr/>
        </p:nvSpPr>
        <p:spPr>
          <a:xfrm>
            <a:off x="6188709" y="784224"/>
            <a:ext cx="5592445" cy="4353560"/>
          </a:xfrm>
          <a:prstGeom prst="rect">
            <a:avLst/>
          </a:prstGeom>
        </p:spPr>
        <p:txBody>
          <a:bodyPr vert="horz" wrap="square" lIns="0" tIns="119380" rIns="0" bIns="0" rtlCol="0">
            <a:spAutoFit/>
          </a:bodyPr>
          <a:lstStyle/>
          <a:p>
            <a:pPr marL="12700">
              <a:lnSpc>
                <a:spcPct val="100000"/>
              </a:lnSpc>
              <a:spcBef>
                <a:spcPts val="940"/>
              </a:spcBef>
            </a:pPr>
            <a:r>
              <a:rPr sz="1800" b="1" spc="-5" dirty="0">
                <a:solidFill>
                  <a:srgbClr val="FFFFFF"/>
                </a:solidFill>
                <a:latin typeface="Calibri"/>
                <a:cs typeface="Calibri"/>
              </a:rPr>
              <a:t>Logging</a:t>
            </a:r>
            <a:r>
              <a:rPr sz="1800" b="1" spc="-10"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p>
            <a:pPr marL="298450" marR="154940" indent="-285750">
              <a:lnSpc>
                <a:spcPct val="100000"/>
              </a:lnSpc>
              <a:spcBef>
                <a:spcPts val="840"/>
              </a:spcBef>
              <a:buFont typeface="Arial"/>
              <a:buChar char="•"/>
              <a:tabLst>
                <a:tab pos="297815" algn="l"/>
                <a:tab pos="298450" algn="l"/>
              </a:tabLst>
            </a:pPr>
            <a:r>
              <a:rPr sz="1800" spc="-20" dirty="0">
                <a:latin typeface="Calibri"/>
                <a:cs typeface="Calibri"/>
              </a:rPr>
              <a:t>Always </a:t>
            </a:r>
            <a:r>
              <a:rPr sz="1800" spc="-15" dirty="0">
                <a:latin typeface="Calibri"/>
                <a:cs typeface="Calibri"/>
              </a:rPr>
              <a:t>enforce </a:t>
            </a:r>
            <a:r>
              <a:rPr sz="1800" spc="-10" dirty="0">
                <a:latin typeface="Calibri"/>
                <a:cs typeface="Calibri"/>
              </a:rPr>
              <a:t>practice to </a:t>
            </a:r>
            <a:r>
              <a:rPr sz="1800" spc="-5" dirty="0">
                <a:latin typeface="Calibri"/>
                <a:cs typeface="Calibri"/>
              </a:rPr>
              <a:t>put logs </a:t>
            </a:r>
            <a:r>
              <a:rPr sz="1800" dirty="0">
                <a:latin typeface="Calibri"/>
                <a:cs typeface="Calibri"/>
              </a:rPr>
              <a:t>in </a:t>
            </a:r>
            <a:r>
              <a:rPr sz="1800" spc="-5" dirty="0">
                <a:latin typeface="Calibri"/>
                <a:cs typeface="Calibri"/>
              </a:rPr>
              <a:t>the microservices  </a:t>
            </a:r>
            <a:r>
              <a:rPr sz="1800" spc="-10" dirty="0">
                <a:latin typeface="Calibri"/>
                <a:cs typeface="Calibri"/>
              </a:rPr>
              <a:t>codes </a:t>
            </a:r>
            <a:r>
              <a:rPr sz="1800" spc="-5" dirty="0">
                <a:latin typeface="Calibri"/>
                <a:cs typeface="Calibri"/>
              </a:rPr>
              <a:t>as part </a:t>
            </a:r>
            <a:r>
              <a:rPr sz="1800" dirty="0">
                <a:latin typeface="Calibri"/>
                <a:cs typeface="Calibri"/>
              </a:rPr>
              <a:t>of </a:t>
            </a:r>
            <a:r>
              <a:rPr sz="1800" spc="-5" dirty="0">
                <a:latin typeface="Calibri"/>
                <a:cs typeface="Calibri"/>
              </a:rPr>
              <a:t>the </a:t>
            </a:r>
            <a:r>
              <a:rPr sz="1800" spc="-10" dirty="0">
                <a:latin typeface="Calibri"/>
                <a:cs typeface="Calibri"/>
              </a:rPr>
              <a:t>development process, </a:t>
            </a:r>
            <a:r>
              <a:rPr sz="1800" spc="-5" dirty="0">
                <a:latin typeface="Calibri"/>
                <a:cs typeface="Calibri"/>
              </a:rPr>
              <a:t>such</a:t>
            </a:r>
            <a:r>
              <a:rPr sz="1800" spc="30" dirty="0">
                <a:latin typeface="Calibri"/>
                <a:cs typeface="Calibri"/>
              </a:rPr>
              <a:t> </a:t>
            </a:r>
            <a:r>
              <a:rPr sz="1800" spc="-10" dirty="0">
                <a:latin typeface="Calibri"/>
                <a:cs typeface="Calibri"/>
              </a:rPr>
              <a:t>that</a:t>
            </a:r>
            <a:endParaRPr sz="1800">
              <a:latin typeface="Calibri"/>
              <a:cs typeface="Calibri"/>
            </a:endParaRPr>
          </a:p>
          <a:p>
            <a:pPr marL="755650" lvl="1" indent="-286385">
              <a:lnSpc>
                <a:spcPct val="100000"/>
              </a:lnSpc>
              <a:buFont typeface="Arial"/>
              <a:buChar char="•"/>
              <a:tabLst>
                <a:tab pos="755015" algn="l"/>
                <a:tab pos="755650" algn="l"/>
              </a:tabLst>
            </a:pPr>
            <a:r>
              <a:rPr sz="1800" dirty="0">
                <a:latin typeface="Calibri"/>
                <a:cs typeface="Calibri"/>
              </a:rPr>
              <a:t>it </a:t>
            </a:r>
            <a:r>
              <a:rPr sz="1800" spc="-15" dirty="0">
                <a:latin typeface="Calibri"/>
                <a:cs typeface="Calibri"/>
              </a:rPr>
              <a:t>records </a:t>
            </a:r>
            <a:r>
              <a:rPr sz="1800" spc="-5" dirty="0">
                <a:latin typeface="Calibri"/>
                <a:cs typeface="Calibri"/>
              </a:rPr>
              <a:t>logs using </a:t>
            </a:r>
            <a:r>
              <a:rPr sz="1800" spc="-10" dirty="0">
                <a:latin typeface="Calibri"/>
                <a:cs typeface="Calibri"/>
              </a:rPr>
              <a:t>proper </a:t>
            </a:r>
            <a:r>
              <a:rPr sz="1800" spc="-5" dirty="0">
                <a:latin typeface="Calibri"/>
                <a:cs typeface="Calibri"/>
              </a:rPr>
              <a:t>logs</a:t>
            </a:r>
            <a:r>
              <a:rPr sz="1800" spc="15" dirty="0">
                <a:latin typeface="Calibri"/>
                <a:cs typeface="Calibri"/>
              </a:rPr>
              <a:t> </a:t>
            </a:r>
            <a:r>
              <a:rPr sz="1800" spc="-10" dirty="0">
                <a:latin typeface="Calibri"/>
                <a:cs typeface="Calibri"/>
              </a:rPr>
              <a:t>levels,</a:t>
            </a:r>
            <a:endParaRPr sz="1800">
              <a:latin typeface="Calibri"/>
              <a:cs typeface="Calibri"/>
            </a:endParaRPr>
          </a:p>
          <a:p>
            <a:pPr marL="755015" marR="60960" lvl="1" indent="-285750">
              <a:lnSpc>
                <a:spcPct val="100000"/>
              </a:lnSpc>
              <a:buFont typeface="Arial"/>
              <a:buChar char="•"/>
              <a:tabLst>
                <a:tab pos="755015" algn="l"/>
                <a:tab pos="755650" algn="l"/>
              </a:tabLst>
            </a:pPr>
            <a:r>
              <a:rPr sz="1800" dirty="0">
                <a:latin typeface="Calibri"/>
                <a:cs typeface="Calibri"/>
              </a:rPr>
              <a:t>it </a:t>
            </a:r>
            <a:r>
              <a:rPr sz="1800" spc="-5" dirty="0">
                <a:latin typeface="Calibri"/>
                <a:cs typeface="Calibri"/>
              </a:rPr>
              <a:t>should </a:t>
            </a:r>
            <a:r>
              <a:rPr sz="1800" spc="-10" dirty="0">
                <a:latin typeface="Calibri"/>
                <a:cs typeface="Calibri"/>
              </a:rPr>
              <a:t>capture call traces, </a:t>
            </a:r>
            <a:r>
              <a:rPr sz="1800" spc="-5" dirty="0">
                <a:latin typeface="Calibri"/>
                <a:cs typeface="Calibri"/>
              </a:rPr>
              <a:t>debug </a:t>
            </a:r>
            <a:r>
              <a:rPr sz="1800" spc="-20" dirty="0">
                <a:latin typeface="Calibri"/>
                <a:cs typeface="Calibri"/>
              </a:rPr>
              <a:t>info, </a:t>
            </a:r>
            <a:r>
              <a:rPr sz="1800" spc="-5" dirty="0">
                <a:latin typeface="Calibri"/>
                <a:cs typeface="Calibri"/>
              </a:rPr>
              <a:t>successful  and </a:t>
            </a:r>
            <a:r>
              <a:rPr sz="1800" spc="-15" dirty="0">
                <a:latin typeface="Calibri"/>
                <a:cs typeface="Calibri"/>
              </a:rPr>
              <a:t>failure </a:t>
            </a:r>
            <a:r>
              <a:rPr sz="1800" spc="-5" dirty="0">
                <a:latin typeface="Calibri"/>
                <a:cs typeface="Calibri"/>
              </a:rPr>
              <a:t>cases, unuaual situations, scenarios </a:t>
            </a:r>
            <a:r>
              <a:rPr sz="1800" spc="-10" dirty="0">
                <a:latin typeface="Calibri"/>
                <a:cs typeface="Calibri"/>
              </a:rPr>
              <a:t>that  causes exceptions, </a:t>
            </a:r>
            <a:r>
              <a:rPr sz="1800" spc="-15" dirty="0">
                <a:latin typeface="Calibri"/>
                <a:cs typeface="Calibri"/>
              </a:rPr>
              <a:t>recoverable </a:t>
            </a:r>
            <a:r>
              <a:rPr sz="1800" spc="-10" dirty="0">
                <a:latin typeface="Calibri"/>
                <a:cs typeface="Calibri"/>
              </a:rPr>
              <a:t>failures, </a:t>
            </a:r>
            <a:r>
              <a:rPr sz="1800" spc="-5" dirty="0">
                <a:latin typeface="Calibri"/>
                <a:cs typeface="Calibri"/>
              </a:rPr>
              <a:t>and non-  </a:t>
            </a:r>
            <a:r>
              <a:rPr sz="1800" spc="-15" dirty="0">
                <a:latin typeface="Calibri"/>
                <a:cs typeface="Calibri"/>
              </a:rPr>
              <a:t>recoverable</a:t>
            </a:r>
            <a:r>
              <a:rPr sz="1800" spc="-10" dirty="0">
                <a:latin typeface="Calibri"/>
                <a:cs typeface="Calibri"/>
              </a:rPr>
              <a:t> failures.</a:t>
            </a:r>
            <a:endParaRPr sz="1800">
              <a:latin typeface="Calibri"/>
              <a:cs typeface="Calibri"/>
            </a:endParaRPr>
          </a:p>
          <a:p>
            <a:pPr lvl="1">
              <a:lnSpc>
                <a:spcPct val="100000"/>
              </a:lnSpc>
              <a:spcBef>
                <a:spcPts val="20"/>
              </a:spcBef>
              <a:buFont typeface="Arial"/>
              <a:buChar char="•"/>
            </a:pPr>
            <a:endParaRPr sz="1750">
              <a:latin typeface="Calibri"/>
              <a:cs typeface="Calibri"/>
            </a:endParaRPr>
          </a:p>
          <a:p>
            <a:pPr marL="298450" indent="-285750">
              <a:lnSpc>
                <a:spcPct val="100000"/>
              </a:lnSpc>
              <a:buFont typeface="Arial"/>
              <a:buChar char="•"/>
              <a:tabLst>
                <a:tab pos="297815" algn="l"/>
                <a:tab pos="298450" algn="l"/>
              </a:tabLst>
            </a:pPr>
            <a:r>
              <a:rPr sz="1800" spc="-20" dirty="0">
                <a:latin typeface="Calibri"/>
                <a:cs typeface="Calibri"/>
              </a:rPr>
              <a:t>Always </a:t>
            </a:r>
            <a:r>
              <a:rPr sz="1800" spc="-5" dirty="0">
                <a:latin typeface="Calibri"/>
                <a:cs typeface="Calibri"/>
              </a:rPr>
              <a:t>use </a:t>
            </a:r>
            <a:r>
              <a:rPr sz="1800" b="1" spc="-5" dirty="0">
                <a:latin typeface="Calibri"/>
                <a:cs typeface="Calibri"/>
              </a:rPr>
              <a:t>SLF4J </a:t>
            </a:r>
            <a:r>
              <a:rPr sz="1800" spc="-5" dirty="0">
                <a:latin typeface="Calibri"/>
                <a:cs typeface="Calibri"/>
              </a:rPr>
              <a:t>as the </a:t>
            </a:r>
            <a:r>
              <a:rPr sz="1800" dirty="0">
                <a:latin typeface="Calibri"/>
                <a:cs typeface="Calibri"/>
              </a:rPr>
              <a:t>logging </a:t>
            </a:r>
            <a:r>
              <a:rPr sz="1800" spc="-10" dirty="0">
                <a:latin typeface="Calibri"/>
                <a:cs typeface="Calibri"/>
              </a:rPr>
              <a:t>framework.</a:t>
            </a:r>
            <a:endParaRPr sz="1800">
              <a:latin typeface="Calibri"/>
              <a:cs typeface="Calibri"/>
            </a:endParaRPr>
          </a:p>
          <a:p>
            <a:pPr>
              <a:lnSpc>
                <a:spcPct val="100000"/>
              </a:lnSpc>
              <a:spcBef>
                <a:spcPts val="25"/>
              </a:spcBef>
              <a:buFont typeface="Arial"/>
              <a:buChar char="•"/>
            </a:pPr>
            <a:endParaRPr sz="1750">
              <a:latin typeface="Calibri"/>
              <a:cs typeface="Calibri"/>
            </a:endParaRPr>
          </a:p>
          <a:p>
            <a:pPr marL="298450" indent="-285750">
              <a:lnSpc>
                <a:spcPct val="100000"/>
              </a:lnSpc>
              <a:buFont typeface="Arial"/>
              <a:buChar char="•"/>
              <a:tabLst>
                <a:tab pos="297815" algn="l"/>
                <a:tab pos="298450" algn="l"/>
              </a:tabLst>
            </a:pPr>
            <a:r>
              <a:rPr sz="1800" spc="-20" dirty="0">
                <a:latin typeface="Calibri"/>
                <a:cs typeface="Calibri"/>
              </a:rPr>
              <a:t>Always </a:t>
            </a:r>
            <a:r>
              <a:rPr sz="1800" spc="-5" dirty="0">
                <a:latin typeface="Calibri"/>
                <a:cs typeface="Calibri"/>
              </a:rPr>
              <a:t>enable </a:t>
            </a:r>
            <a:r>
              <a:rPr sz="1800" b="1" spc="-10" dirty="0">
                <a:latin typeface="Calibri"/>
                <a:cs typeface="Calibri"/>
              </a:rPr>
              <a:t>distributed</a:t>
            </a:r>
            <a:r>
              <a:rPr sz="1800" b="1" spc="5" dirty="0">
                <a:latin typeface="Calibri"/>
                <a:cs typeface="Calibri"/>
              </a:rPr>
              <a:t> </a:t>
            </a:r>
            <a:r>
              <a:rPr sz="1800" b="1" spc="-10" dirty="0">
                <a:latin typeface="Calibri"/>
                <a:cs typeface="Calibri"/>
              </a:rPr>
              <a:t>tracing</a:t>
            </a:r>
            <a:r>
              <a:rPr sz="1800" spc="-10" dirty="0">
                <a:latin typeface="Calibri"/>
                <a:cs typeface="Calibri"/>
              </a:rPr>
              <a:t>.</a:t>
            </a:r>
            <a:endParaRPr sz="1800">
              <a:latin typeface="Calibri"/>
              <a:cs typeface="Calibri"/>
            </a:endParaRPr>
          </a:p>
          <a:p>
            <a:pPr>
              <a:lnSpc>
                <a:spcPct val="100000"/>
              </a:lnSpc>
              <a:spcBef>
                <a:spcPts val="25"/>
              </a:spcBef>
              <a:buFont typeface="Arial"/>
              <a:buChar char="•"/>
            </a:pPr>
            <a:endParaRPr sz="1750">
              <a:latin typeface="Calibri"/>
              <a:cs typeface="Calibri"/>
            </a:endParaRPr>
          </a:p>
          <a:p>
            <a:pPr marL="298450" marR="5080" indent="-285750">
              <a:lnSpc>
                <a:spcPct val="100000"/>
              </a:lnSpc>
              <a:buFont typeface="Arial"/>
              <a:buChar char="•"/>
              <a:tabLst>
                <a:tab pos="297815" algn="l"/>
                <a:tab pos="298450" algn="l"/>
              </a:tabLst>
            </a:pPr>
            <a:r>
              <a:rPr sz="1800" spc="-5" dirty="0">
                <a:latin typeface="Calibri"/>
                <a:cs typeface="Calibri"/>
              </a:rPr>
              <a:t>Either </a:t>
            </a:r>
            <a:r>
              <a:rPr sz="1800" dirty="0">
                <a:latin typeface="Calibri"/>
                <a:cs typeface="Calibri"/>
              </a:rPr>
              <a:t>in </a:t>
            </a:r>
            <a:r>
              <a:rPr sz="1800" spc="-5" dirty="0">
                <a:latin typeface="Calibri"/>
                <a:cs typeface="Calibri"/>
              </a:rPr>
              <a:t>the </a:t>
            </a:r>
            <a:r>
              <a:rPr sz="1800" spc="-15" dirty="0">
                <a:latin typeface="Calibri"/>
                <a:cs typeface="Calibri"/>
              </a:rPr>
              <a:t>start </a:t>
            </a:r>
            <a:r>
              <a:rPr sz="1800" dirty="0">
                <a:latin typeface="Calibri"/>
                <a:cs typeface="Calibri"/>
              </a:rPr>
              <a:t>or </a:t>
            </a:r>
            <a:r>
              <a:rPr sz="1800" spc="-35" dirty="0">
                <a:latin typeface="Calibri"/>
                <a:cs typeface="Calibri"/>
              </a:rPr>
              <a:t>later, </a:t>
            </a:r>
            <a:r>
              <a:rPr sz="1800" spc="-5" dirty="0">
                <a:latin typeface="Calibri"/>
                <a:cs typeface="Calibri"/>
              </a:rPr>
              <a:t>but </a:t>
            </a:r>
            <a:r>
              <a:rPr sz="1800" spc="-20" dirty="0">
                <a:latin typeface="Calibri"/>
                <a:cs typeface="Calibri"/>
              </a:rPr>
              <a:t>always </a:t>
            </a:r>
            <a:r>
              <a:rPr sz="1800" spc="-5" dirty="0">
                <a:latin typeface="Calibri"/>
                <a:cs typeface="Calibri"/>
              </a:rPr>
              <a:t>plan </a:t>
            </a:r>
            <a:r>
              <a:rPr sz="1800" spc="-15" dirty="0">
                <a:latin typeface="Calibri"/>
                <a:cs typeface="Calibri"/>
              </a:rPr>
              <a:t>for </a:t>
            </a:r>
            <a:r>
              <a:rPr sz="1800" b="1" spc="-15" dirty="0">
                <a:latin typeface="Calibri"/>
                <a:cs typeface="Calibri"/>
              </a:rPr>
              <a:t>centralized  </a:t>
            </a:r>
            <a:r>
              <a:rPr sz="1800" b="1" spc="-5" dirty="0">
                <a:latin typeface="Calibri"/>
                <a:cs typeface="Calibri"/>
              </a:rPr>
              <a:t>logging</a:t>
            </a:r>
            <a:r>
              <a:rPr sz="1800" spc="-5" dirty="0">
                <a:latin typeface="Calibri"/>
                <a:cs typeface="Calibri"/>
              </a:rPr>
              <a:t>.</a:t>
            </a:r>
            <a:endParaRPr sz="1800">
              <a:latin typeface="Calibri"/>
              <a:cs typeface="Calibri"/>
            </a:endParaRPr>
          </a:p>
        </p:txBody>
      </p:sp>
      <p:sp>
        <p:nvSpPr>
          <p:cNvPr id="12" name="object 1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362585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Deployments models</a:t>
            </a:r>
            <a:r>
              <a:rPr sz="2400" b="1" spc="-5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sp>
          <p:nvSpPr>
            <p:cNvPr id="8" name="object 8"/>
            <p:cNvSpPr/>
            <p:nvPr/>
          </p:nvSpPr>
          <p:spPr>
            <a:xfrm>
              <a:off x="1301750"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9" name="object 9"/>
          <p:cNvSpPr txBox="1"/>
          <p:nvPr/>
        </p:nvSpPr>
        <p:spPr>
          <a:xfrm>
            <a:off x="1594561" y="5292168"/>
            <a:ext cx="8735060" cy="755650"/>
          </a:xfrm>
          <a:prstGeom prst="rect">
            <a:avLst/>
          </a:prstGeom>
        </p:spPr>
        <p:txBody>
          <a:bodyPr vert="horz" wrap="square" lIns="0" tIns="10795" rIns="0" bIns="0" rtlCol="0">
            <a:spAutoFit/>
          </a:bodyPr>
          <a:lstStyle/>
          <a:p>
            <a:pPr algn="just">
              <a:lnSpc>
                <a:spcPct val="100000"/>
              </a:lnSpc>
              <a:spcBef>
                <a:spcPts val="85"/>
              </a:spcBef>
            </a:pPr>
            <a:r>
              <a:rPr sz="1600" spc="5" dirty="0">
                <a:latin typeface="Microsoft YaHei"/>
                <a:cs typeface="Microsoft YaHei"/>
              </a:rPr>
              <a:t>我们本着实用美观的原则</a:t>
            </a:r>
            <a:r>
              <a:rPr sz="1600" dirty="0">
                <a:latin typeface="Microsoft YaHei"/>
                <a:cs typeface="Microsoft YaHei"/>
              </a:rPr>
              <a:t>,</a:t>
            </a:r>
            <a:r>
              <a:rPr sz="1600" spc="5" dirty="0">
                <a:latin typeface="Microsoft YaHei"/>
                <a:cs typeface="Microsoft YaHei"/>
              </a:rPr>
              <a:t>为您精心设计</a:t>
            </a:r>
            <a:r>
              <a:rPr sz="1600" spc="10" dirty="0">
                <a:latin typeface="Microsoft YaHei"/>
                <a:cs typeface="Microsoft YaHei"/>
              </a:rPr>
              <a:t>最专业的</a:t>
            </a:r>
            <a:r>
              <a:rPr sz="1600" spc="5" dirty="0">
                <a:latin typeface="Microsoft YaHei"/>
                <a:cs typeface="Microsoft YaHei"/>
              </a:rPr>
              <a:t>PPT</a:t>
            </a:r>
            <a:r>
              <a:rPr sz="1600" spc="10" dirty="0">
                <a:latin typeface="Microsoft YaHei"/>
                <a:cs typeface="Microsoft YaHei"/>
              </a:rPr>
              <a:t>作品</a:t>
            </a:r>
            <a:r>
              <a:rPr sz="1600" spc="5" dirty="0">
                <a:latin typeface="Microsoft YaHei"/>
                <a:cs typeface="Microsoft YaHei"/>
              </a:rPr>
              <a:t>.</a:t>
            </a:r>
            <a:r>
              <a:rPr sz="1600" spc="10" dirty="0">
                <a:latin typeface="Microsoft YaHei"/>
                <a:cs typeface="Microsoft YaHei"/>
              </a:rPr>
              <a:t>模板内页图表的文字</a:t>
            </a:r>
            <a:r>
              <a:rPr sz="1600" spc="5" dirty="0">
                <a:latin typeface="Microsoft YaHei"/>
                <a:cs typeface="Microsoft YaHei"/>
              </a:rPr>
              <a:t>.</a:t>
            </a:r>
            <a:r>
              <a:rPr sz="1600" spc="10" dirty="0">
                <a:latin typeface="Microsoft YaHei"/>
                <a:cs typeface="Microsoft YaHei"/>
              </a:rPr>
              <a:t>色块</a:t>
            </a:r>
            <a:r>
              <a:rPr sz="1600" spc="5" dirty="0">
                <a:latin typeface="Microsoft YaHei"/>
                <a:cs typeface="Microsoft YaHei"/>
              </a:rPr>
              <a:t>.</a:t>
            </a:r>
            <a:r>
              <a:rPr sz="1600" spc="10" dirty="0">
                <a:latin typeface="Microsoft YaHei"/>
                <a:cs typeface="Microsoft YaHei"/>
              </a:rPr>
              <a:t>图片均可自</a:t>
            </a:r>
            <a:r>
              <a:rPr sz="1600" spc="-5" dirty="0">
                <a:latin typeface="Microsoft YaHei"/>
                <a:cs typeface="Microsoft YaHei"/>
              </a:rPr>
              <a:t>由 </a:t>
            </a:r>
            <a:r>
              <a:rPr sz="1600" spc="25" dirty="0">
                <a:latin typeface="Microsoft YaHei"/>
                <a:cs typeface="Microsoft YaHei"/>
              </a:rPr>
              <a:t>编辑</a:t>
            </a:r>
            <a:r>
              <a:rPr sz="1600" spc="20" dirty="0">
                <a:latin typeface="Microsoft YaHei"/>
                <a:cs typeface="Microsoft YaHei"/>
              </a:rPr>
              <a:t>.</a:t>
            </a:r>
            <a:r>
              <a:rPr sz="1600" spc="25" dirty="0">
                <a:latin typeface="Microsoft YaHei"/>
                <a:cs typeface="Microsoft YaHei"/>
              </a:rPr>
              <a:t>改色</a:t>
            </a:r>
            <a:r>
              <a:rPr sz="1600" spc="20" dirty="0">
                <a:latin typeface="Microsoft YaHei"/>
                <a:cs typeface="Microsoft YaHei"/>
              </a:rPr>
              <a:t>.</a:t>
            </a:r>
            <a:r>
              <a:rPr sz="1600" spc="25" dirty="0">
                <a:latin typeface="Microsoft YaHei"/>
                <a:cs typeface="Microsoft YaHei"/>
              </a:rPr>
              <a:t>替换</a:t>
            </a:r>
            <a:r>
              <a:rPr sz="1600" spc="20" dirty="0">
                <a:latin typeface="Microsoft YaHei"/>
                <a:cs typeface="Microsoft YaHei"/>
              </a:rPr>
              <a:t>.</a:t>
            </a:r>
            <a:r>
              <a:rPr sz="1600" spc="25" dirty="0">
                <a:latin typeface="Microsoft YaHei"/>
                <a:cs typeface="Microsoft YaHei"/>
              </a:rPr>
              <a:t>我们本着实用美观的原则</a:t>
            </a:r>
            <a:r>
              <a:rPr sz="1600" spc="20" dirty="0">
                <a:latin typeface="Microsoft YaHei"/>
                <a:cs typeface="Microsoft YaHei"/>
              </a:rPr>
              <a:t>,</a:t>
            </a:r>
            <a:r>
              <a:rPr sz="1600" spc="25" dirty="0">
                <a:latin typeface="Microsoft YaHei"/>
                <a:cs typeface="Microsoft YaHei"/>
              </a:rPr>
              <a:t>为您精心设计最专业的</a:t>
            </a:r>
            <a:r>
              <a:rPr sz="1600" spc="20" dirty="0">
                <a:latin typeface="Microsoft YaHei"/>
                <a:cs typeface="Microsoft YaHei"/>
              </a:rPr>
              <a:t>PPT</a:t>
            </a:r>
            <a:r>
              <a:rPr sz="1600" spc="25" dirty="0">
                <a:latin typeface="Microsoft YaHei"/>
                <a:cs typeface="Microsoft YaHei"/>
              </a:rPr>
              <a:t>作品</a:t>
            </a:r>
            <a:r>
              <a:rPr sz="1600" spc="20" dirty="0">
                <a:latin typeface="Microsoft YaHei"/>
                <a:cs typeface="Microsoft YaHei"/>
              </a:rPr>
              <a:t>.</a:t>
            </a:r>
            <a:r>
              <a:rPr sz="1600" spc="25" dirty="0">
                <a:latin typeface="Microsoft YaHei"/>
                <a:cs typeface="Microsoft YaHei"/>
              </a:rPr>
              <a:t>模板内页图</a:t>
            </a:r>
            <a:r>
              <a:rPr sz="1600" spc="30" dirty="0">
                <a:latin typeface="Microsoft YaHei"/>
                <a:cs typeface="Microsoft YaHei"/>
              </a:rPr>
              <a:t>表的文字</a:t>
            </a:r>
            <a:r>
              <a:rPr sz="1600" spc="25" dirty="0">
                <a:latin typeface="Microsoft YaHei"/>
                <a:cs typeface="Microsoft YaHei"/>
              </a:rPr>
              <a:t>.</a:t>
            </a:r>
            <a:r>
              <a:rPr sz="1600" spc="-5" dirty="0">
                <a:latin typeface="Microsoft YaHei"/>
                <a:cs typeface="Microsoft YaHei"/>
              </a:rPr>
              <a:t>色 </a:t>
            </a:r>
            <a:r>
              <a:rPr sz="1600" dirty="0">
                <a:latin typeface="Microsoft YaHei"/>
                <a:cs typeface="Microsoft YaHei"/>
              </a:rPr>
              <a:t>块</a:t>
            </a:r>
            <a:r>
              <a:rPr sz="1600" spc="-5" dirty="0">
                <a:latin typeface="Microsoft YaHei"/>
                <a:cs typeface="Microsoft YaHei"/>
              </a:rPr>
              <a:t>.</a:t>
            </a:r>
            <a:r>
              <a:rPr sz="1600" dirty="0">
                <a:latin typeface="Microsoft YaHei"/>
                <a:cs typeface="Microsoft YaHei"/>
              </a:rPr>
              <a:t>图片均可自由编辑</a:t>
            </a:r>
            <a:r>
              <a:rPr sz="1600" spc="-5" dirty="0">
                <a:latin typeface="Microsoft YaHei"/>
                <a:cs typeface="Microsoft YaHei"/>
              </a:rPr>
              <a:t>.</a:t>
            </a:r>
            <a:r>
              <a:rPr sz="1600" dirty="0">
                <a:latin typeface="Microsoft YaHei"/>
                <a:cs typeface="Microsoft YaHei"/>
              </a:rPr>
              <a:t>改色</a:t>
            </a:r>
            <a:r>
              <a:rPr sz="1600" spc="-5" dirty="0">
                <a:latin typeface="Microsoft YaHei"/>
                <a:cs typeface="Microsoft YaHei"/>
              </a:rPr>
              <a:t>.</a:t>
            </a:r>
            <a:r>
              <a:rPr sz="1600" dirty="0">
                <a:latin typeface="Microsoft YaHei"/>
                <a:cs typeface="Microsoft YaHei"/>
              </a:rPr>
              <a:t>替换</a:t>
            </a:r>
            <a:r>
              <a:rPr sz="1600" spc="-5" dirty="0">
                <a:latin typeface="Microsoft YaHei"/>
                <a:cs typeface="Microsoft YaHei"/>
              </a:rPr>
              <a:t>.</a:t>
            </a:r>
            <a:endParaRPr sz="1600">
              <a:latin typeface="Microsoft YaHei"/>
              <a:cs typeface="Microsoft YaHei"/>
            </a:endParaRPr>
          </a:p>
        </p:txBody>
      </p:sp>
      <p:grpSp>
        <p:nvGrpSpPr>
          <p:cNvPr id="10" name="object 10"/>
          <p:cNvGrpSpPr/>
          <p:nvPr/>
        </p:nvGrpSpPr>
        <p:grpSpPr>
          <a:xfrm>
            <a:off x="153923" y="509016"/>
            <a:ext cx="11617960" cy="5829935"/>
            <a:chOff x="153923" y="509016"/>
            <a:chExt cx="11617960" cy="5829935"/>
          </a:xfrm>
        </p:grpSpPr>
        <p:pic>
          <p:nvPicPr>
            <p:cNvPr id="11" name="object 11"/>
            <p:cNvPicPr/>
            <p:nvPr/>
          </p:nvPicPr>
          <p:blipFill>
            <a:blip r:embed="rId2" cstate="print"/>
            <a:stretch>
              <a:fillRect/>
            </a:stretch>
          </p:blipFill>
          <p:spPr>
            <a:xfrm>
              <a:off x="153923" y="509016"/>
              <a:ext cx="11617452" cy="3468624"/>
            </a:xfrm>
            <a:prstGeom prst="rect">
              <a:avLst/>
            </a:prstGeom>
          </p:spPr>
        </p:pic>
        <p:sp>
          <p:nvSpPr>
            <p:cNvPr id="12" name="object 12"/>
            <p:cNvSpPr/>
            <p:nvPr/>
          </p:nvSpPr>
          <p:spPr>
            <a:xfrm>
              <a:off x="1307591" y="5023104"/>
              <a:ext cx="9310370" cy="1309370"/>
            </a:xfrm>
            <a:custGeom>
              <a:avLst/>
              <a:gdLst/>
              <a:ahLst/>
              <a:cxnLst/>
              <a:rect l="l" t="t" r="r" b="b"/>
              <a:pathLst>
                <a:path w="9310370" h="1309370">
                  <a:moveTo>
                    <a:pt x="9310116" y="1309115"/>
                  </a:moveTo>
                  <a:lnTo>
                    <a:pt x="0" y="1309115"/>
                  </a:lnTo>
                  <a:lnTo>
                    <a:pt x="0" y="0"/>
                  </a:lnTo>
                  <a:lnTo>
                    <a:pt x="9310116" y="0"/>
                  </a:lnTo>
                  <a:lnTo>
                    <a:pt x="9310116" y="1309115"/>
                  </a:lnTo>
                  <a:close/>
                </a:path>
              </a:pathLst>
            </a:custGeom>
            <a:solidFill>
              <a:srgbClr val="FFFFFF"/>
            </a:solidFill>
          </p:spPr>
          <p:txBody>
            <a:bodyPr wrap="square" lIns="0" tIns="0" rIns="0" bIns="0" rtlCol="0"/>
            <a:lstStyle/>
            <a:p>
              <a:endParaRPr/>
            </a:p>
          </p:txBody>
        </p:sp>
        <p:sp>
          <p:nvSpPr>
            <p:cNvPr id="13" name="object 13"/>
            <p:cNvSpPr/>
            <p:nvPr/>
          </p:nvSpPr>
          <p:spPr>
            <a:xfrm>
              <a:off x="1301749"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14" name="object 14"/>
          <p:cNvSpPr txBox="1"/>
          <p:nvPr/>
        </p:nvSpPr>
        <p:spPr>
          <a:xfrm>
            <a:off x="1307591" y="5023103"/>
            <a:ext cx="9310370" cy="1309370"/>
          </a:xfrm>
          <a:prstGeom prst="rect">
            <a:avLst/>
          </a:prstGeom>
        </p:spPr>
        <p:txBody>
          <a:bodyPr vert="horz" wrap="square" lIns="0" tIns="1905" rIns="0" bIns="0" rtlCol="0">
            <a:spAutoFit/>
          </a:bodyPr>
          <a:lstStyle/>
          <a:p>
            <a:pPr>
              <a:lnSpc>
                <a:spcPct val="100000"/>
              </a:lnSpc>
              <a:spcBef>
                <a:spcPts val="15"/>
              </a:spcBef>
            </a:pPr>
            <a:endParaRPr sz="2750">
              <a:latin typeface="Times New Roman"/>
              <a:cs typeface="Times New Roman"/>
            </a:endParaRPr>
          </a:p>
          <a:p>
            <a:pPr marL="426720" marR="292735" indent="-127635">
              <a:lnSpc>
                <a:spcPct val="100000"/>
              </a:lnSpc>
              <a:spcBef>
                <a:spcPts val="5"/>
              </a:spcBef>
            </a:pPr>
            <a:r>
              <a:rPr sz="1600" spc="-5" dirty="0">
                <a:latin typeface="Microsoft YaHei"/>
                <a:cs typeface="Microsoft YaHei"/>
              </a:rPr>
              <a:t>A </a:t>
            </a:r>
            <a:r>
              <a:rPr sz="1600" dirty="0">
                <a:latin typeface="Microsoft YaHei"/>
                <a:cs typeface="Microsoft YaHei"/>
              </a:rPr>
              <a:t>microservice </a:t>
            </a:r>
            <a:r>
              <a:rPr sz="1600" spc="-10" dirty="0">
                <a:latin typeface="Microsoft YaHei"/>
                <a:cs typeface="Microsoft YaHei"/>
              </a:rPr>
              <a:t>architecture </a:t>
            </a:r>
            <a:r>
              <a:rPr sz="1600" spc="-5" dirty="0">
                <a:latin typeface="Microsoft YaHei"/>
                <a:cs typeface="Microsoft YaHei"/>
              </a:rPr>
              <a:t>effectiveness depends on its deployment </a:t>
            </a:r>
            <a:r>
              <a:rPr sz="1600" spc="-20" dirty="0">
                <a:latin typeface="Microsoft YaHei"/>
                <a:cs typeface="Microsoft YaHei"/>
              </a:rPr>
              <a:t>strategy. </a:t>
            </a:r>
            <a:r>
              <a:rPr sz="1600" spc="-5" dirty="0">
                <a:latin typeface="Microsoft YaHei"/>
                <a:cs typeface="Microsoft YaHei"/>
              </a:rPr>
              <a:t>The </a:t>
            </a:r>
            <a:r>
              <a:rPr sz="1600" spc="5" dirty="0">
                <a:latin typeface="Microsoft YaHei"/>
                <a:cs typeface="Microsoft YaHei"/>
              </a:rPr>
              <a:t>service  </a:t>
            </a:r>
            <a:r>
              <a:rPr sz="1600" spc="-5" dirty="0">
                <a:latin typeface="Microsoft YaHei"/>
                <a:cs typeface="Microsoft YaHei"/>
              </a:rPr>
              <a:t>level resilience, and fault tolerance is </a:t>
            </a:r>
            <a:r>
              <a:rPr sz="1600" spc="-10" dirty="0">
                <a:latin typeface="Microsoft YaHei"/>
                <a:cs typeface="Microsoft YaHei"/>
              </a:rPr>
              <a:t>offen </a:t>
            </a:r>
            <a:r>
              <a:rPr sz="1600" spc="-5" dirty="0">
                <a:latin typeface="Microsoft YaHei"/>
                <a:cs typeface="Microsoft YaHei"/>
              </a:rPr>
              <a:t>get </a:t>
            </a:r>
            <a:r>
              <a:rPr sz="1600" spc="-10" dirty="0">
                <a:latin typeface="Microsoft YaHei"/>
                <a:cs typeface="Microsoft YaHei"/>
              </a:rPr>
              <a:t>from </a:t>
            </a:r>
            <a:r>
              <a:rPr sz="1600" spc="-5" dirty="0">
                <a:latin typeface="Microsoft YaHei"/>
                <a:cs typeface="Microsoft YaHei"/>
              </a:rPr>
              <a:t>how the </a:t>
            </a:r>
            <a:r>
              <a:rPr sz="1600" spc="5" dirty="0">
                <a:latin typeface="Microsoft YaHei"/>
                <a:cs typeface="Microsoft YaHei"/>
              </a:rPr>
              <a:t>service </a:t>
            </a:r>
            <a:r>
              <a:rPr sz="1600" spc="-5" dirty="0">
                <a:latin typeface="Microsoft YaHei"/>
                <a:cs typeface="Microsoft YaHei"/>
              </a:rPr>
              <a:t>is being</a:t>
            </a:r>
            <a:r>
              <a:rPr sz="1600" spc="155" dirty="0">
                <a:latin typeface="Microsoft YaHei"/>
                <a:cs typeface="Microsoft YaHei"/>
              </a:rPr>
              <a:t> </a:t>
            </a:r>
            <a:r>
              <a:rPr sz="1600" spc="-5" dirty="0">
                <a:latin typeface="Microsoft YaHei"/>
                <a:cs typeface="Microsoft YaHei"/>
              </a:rPr>
              <a:t>deployed.</a:t>
            </a:r>
            <a:endParaRPr sz="1600">
              <a:latin typeface="Microsoft YaHei"/>
              <a:cs typeface="Microsoft YaHei"/>
            </a:endParaRPr>
          </a:p>
        </p:txBody>
      </p:sp>
      <p:sp>
        <p:nvSpPr>
          <p:cNvPr id="15" name="object 15"/>
          <p:cNvSpPr txBox="1"/>
          <p:nvPr/>
        </p:nvSpPr>
        <p:spPr>
          <a:xfrm>
            <a:off x="11017250" y="6425565"/>
            <a:ext cx="2578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105</a:t>
            </a:r>
            <a:endParaRPr sz="1200">
              <a:latin typeface="Calibri"/>
              <a:cs typeface="Calibri"/>
            </a:endParaRPr>
          </a:p>
        </p:txBody>
      </p:sp>
      <p:sp>
        <p:nvSpPr>
          <p:cNvPr id="16" name="object 16"/>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80136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Deployment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Deployment </a:t>
            </a:r>
            <a:r>
              <a:rPr sz="2400" b="1" spc="-15" dirty="0">
                <a:solidFill>
                  <a:srgbClr val="FFFFFF"/>
                </a:solidFill>
                <a:latin typeface="Microsoft YaHei"/>
                <a:cs typeface="Microsoft YaHei"/>
              </a:rPr>
              <a:t>Patterns</a:t>
            </a:r>
            <a:r>
              <a:rPr sz="2400" b="1" spc="-3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1459" y="716279"/>
            <a:ext cx="674814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Microservices </a:t>
            </a:r>
            <a:r>
              <a:rPr sz="1800" spc="-10" dirty="0">
                <a:latin typeface="Calibri"/>
                <a:cs typeface="Calibri"/>
              </a:rPr>
              <a:t>can </a:t>
            </a:r>
            <a:r>
              <a:rPr sz="1800" spc="-5" dirty="0">
                <a:latin typeface="Calibri"/>
                <a:cs typeface="Calibri"/>
              </a:rPr>
              <a:t>be </a:t>
            </a:r>
            <a:r>
              <a:rPr sz="1800" spc="-10" dirty="0">
                <a:latin typeface="Calibri"/>
                <a:cs typeface="Calibri"/>
              </a:rPr>
              <a:t>deployed </a:t>
            </a:r>
            <a:r>
              <a:rPr sz="1800" spc="-5" dirty="0">
                <a:latin typeface="Calibri"/>
                <a:cs typeface="Calibri"/>
              </a:rPr>
              <a:t>using </a:t>
            </a:r>
            <a:r>
              <a:rPr sz="1800" spc="-15" dirty="0">
                <a:latin typeface="Calibri"/>
                <a:cs typeface="Calibri"/>
              </a:rPr>
              <a:t>any </a:t>
            </a:r>
            <a:r>
              <a:rPr sz="1800" dirty="0">
                <a:latin typeface="Calibri"/>
                <a:cs typeface="Calibri"/>
              </a:rPr>
              <a:t>of </a:t>
            </a:r>
            <a:r>
              <a:rPr sz="1800" spc="-5" dirty="0">
                <a:latin typeface="Calibri"/>
                <a:cs typeface="Calibri"/>
              </a:rPr>
              <a:t>the </a:t>
            </a:r>
            <a:r>
              <a:rPr sz="1800" spc="-10" dirty="0">
                <a:latin typeface="Calibri"/>
                <a:cs typeface="Calibri"/>
              </a:rPr>
              <a:t>deployment </a:t>
            </a:r>
            <a:r>
              <a:rPr sz="1800" spc="-15" dirty="0">
                <a:latin typeface="Calibri"/>
                <a:cs typeface="Calibri"/>
              </a:rPr>
              <a:t>strategies</a:t>
            </a:r>
            <a:r>
              <a:rPr sz="1800" spc="75" dirty="0">
                <a:latin typeface="Calibri"/>
                <a:cs typeface="Calibri"/>
              </a:rPr>
              <a:t> </a:t>
            </a:r>
            <a:r>
              <a:rPr sz="1800" dirty="0">
                <a:latin typeface="Calibri"/>
                <a:cs typeface="Calibri"/>
              </a:rPr>
              <a:t>...</a:t>
            </a:r>
            <a:endParaRPr sz="1800">
              <a:latin typeface="Calibri"/>
              <a:cs typeface="Calibri"/>
            </a:endParaRPr>
          </a:p>
        </p:txBody>
      </p:sp>
      <p:sp>
        <p:nvSpPr>
          <p:cNvPr id="9" name="object 9"/>
          <p:cNvSpPr txBox="1"/>
          <p:nvPr/>
        </p:nvSpPr>
        <p:spPr>
          <a:xfrm>
            <a:off x="11017250" y="6425565"/>
            <a:ext cx="2578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106</a:t>
            </a:r>
            <a:endParaRPr sz="1200">
              <a:latin typeface="Calibri"/>
              <a:cs typeface="Calibri"/>
            </a:endParaRPr>
          </a:p>
        </p:txBody>
      </p:sp>
      <p:pic>
        <p:nvPicPr>
          <p:cNvPr id="10" name="object 10"/>
          <p:cNvPicPr/>
          <p:nvPr/>
        </p:nvPicPr>
        <p:blipFill>
          <a:blip r:embed="rId2" cstate="print"/>
          <a:stretch>
            <a:fillRect/>
          </a:stretch>
        </p:blipFill>
        <p:spPr>
          <a:xfrm>
            <a:off x="157941" y="1130530"/>
            <a:ext cx="11937076" cy="4854632"/>
          </a:xfrm>
          <a:prstGeom prst="rect">
            <a:avLst/>
          </a:prstGeom>
        </p:spPr>
      </p:pic>
      <p:sp>
        <p:nvSpPr>
          <p:cNvPr id="11" name="object 11"/>
          <p:cNvSpPr txBox="1"/>
          <p:nvPr/>
        </p:nvSpPr>
        <p:spPr>
          <a:xfrm>
            <a:off x="250825" y="1185545"/>
            <a:ext cx="324612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Multiple </a:t>
            </a:r>
            <a:r>
              <a:rPr sz="1800" dirty="0">
                <a:latin typeface="Calibri"/>
                <a:cs typeface="Calibri"/>
              </a:rPr>
              <a:t>service </a:t>
            </a:r>
            <a:r>
              <a:rPr sz="1800" spc="-10" dirty="0">
                <a:latin typeface="Calibri"/>
                <a:cs typeface="Calibri"/>
              </a:rPr>
              <a:t>instances </a:t>
            </a:r>
            <a:r>
              <a:rPr sz="1800" spc="-5" dirty="0">
                <a:latin typeface="Calibri"/>
                <a:cs typeface="Calibri"/>
              </a:rPr>
              <a:t>per</a:t>
            </a:r>
            <a:r>
              <a:rPr sz="1800" spc="-35" dirty="0">
                <a:latin typeface="Calibri"/>
                <a:cs typeface="Calibri"/>
              </a:rPr>
              <a:t> </a:t>
            </a:r>
            <a:r>
              <a:rPr sz="1800" spc="-10" dirty="0">
                <a:latin typeface="Calibri"/>
                <a:cs typeface="Calibri"/>
              </a:rPr>
              <a:t>host</a:t>
            </a:r>
            <a:endParaRPr sz="1800">
              <a:latin typeface="Calibri"/>
              <a:cs typeface="Calibri"/>
            </a:endParaRPr>
          </a:p>
        </p:txBody>
      </p:sp>
      <p:sp>
        <p:nvSpPr>
          <p:cNvPr id="12" name="object 12"/>
          <p:cNvSpPr txBox="1"/>
          <p:nvPr/>
        </p:nvSpPr>
        <p:spPr>
          <a:xfrm>
            <a:off x="250825" y="1642745"/>
            <a:ext cx="233616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Service </a:t>
            </a:r>
            <a:r>
              <a:rPr sz="1800" spc="-10" dirty="0">
                <a:latin typeface="Calibri"/>
                <a:cs typeface="Calibri"/>
              </a:rPr>
              <a:t>instance </a:t>
            </a:r>
            <a:r>
              <a:rPr sz="1800" spc="-5" dirty="0">
                <a:latin typeface="Calibri"/>
                <a:cs typeface="Calibri"/>
              </a:rPr>
              <a:t>per</a:t>
            </a:r>
            <a:r>
              <a:rPr sz="1800" spc="-70" dirty="0">
                <a:latin typeface="Calibri"/>
                <a:cs typeface="Calibri"/>
              </a:rPr>
              <a:t> </a:t>
            </a:r>
            <a:r>
              <a:rPr sz="1800" spc="-10" dirty="0">
                <a:latin typeface="Calibri"/>
                <a:cs typeface="Calibri"/>
              </a:rPr>
              <a:t>host</a:t>
            </a:r>
            <a:endParaRPr sz="1800">
              <a:latin typeface="Calibri"/>
              <a:cs typeface="Calibri"/>
            </a:endParaRPr>
          </a:p>
        </p:txBody>
      </p:sp>
      <p:sp>
        <p:nvSpPr>
          <p:cNvPr id="13" name="object 13"/>
          <p:cNvSpPr txBox="1"/>
          <p:nvPr/>
        </p:nvSpPr>
        <p:spPr>
          <a:xfrm>
            <a:off x="250825" y="2099945"/>
            <a:ext cx="22574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Service </a:t>
            </a:r>
            <a:r>
              <a:rPr sz="1800" spc="-10" dirty="0">
                <a:latin typeface="Calibri"/>
                <a:cs typeface="Calibri"/>
              </a:rPr>
              <a:t>instance </a:t>
            </a:r>
            <a:r>
              <a:rPr sz="1800" spc="-5" dirty="0">
                <a:latin typeface="Calibri"/>
                <a:cs typeface="Calibri"/>
              </a:rPr>
              <a:t>per</a:t>
            </a:r>
            <a:r>
              <a:rPr sz="1800" spc="-75" dirty="0">
                <a:latin typeface="Calibri"/>
                <a:cs typeface="Calibri"/>
              </a:rPr>
              <a:t> </a:t>
            </a:r>
            <a:r>
              <a:rPr sz="1800" spc="-5" dirty="0">
                <a:latin typeface="Calibri"/>
                <a:cs typeface="Calibri"/>
              </a:rPr>
              <a:t>VM</a:t>
            </a:r>
            <a:endParaRPr sz="1800">
              <a:latin typeface="Calibri"/>
              <a:cs typeface="Calibri"/>
            </a:endParaRPr>
          </a:p>
        </p:txBody>
      </p:sp>
      <p:sp>
        <p:nvSpPr>
          <p:cNvPr id="14" name="object 14"/>
          <p:cNvSpPr txBox="1"/>
          <p:nvPr/>
        </p:nvSpPr>
        <p:spPr>
          <a:xfrm>
            <a:off x="250825" y="2740025"/>
            <a:ext cx="281432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Service </a:t>
            </a:r>
            <a:r>
              <a:rPr sz="1800" spc="-10" dirty="0">
                <a:latin typeface="Calibri"/>
                <a:cs typeface="Calibri"/>
              </a:rPr>
              <a:t>instance </a:t>
            </a:r>
            <a:r>
              <a:rPr sz="1800" spc="-5" dirty="0">
                <a:latin typeface="Calibri"/>
                <a:cs typeface="Calibri"/>
              </a:rPr>
              <a:t>per</a:t>
            </a:r>
            <a:r>
              <a:rPr sz="1800" spc="-70" dirty="0">
                <a:latin typeface="Calibri"/>
                <a:cs typeface="Calibri"/>
              </a:rPr>
              <a:t> </a:t>
            </a:r>
            <a:r>
              <a:rPr sz="1800" spc="-10" dirty="0">
                <a:latin typeface="Calibri"/>
                <a:cs typeface="Calibri"/>
              </a:rPr>
              <a:t>container</a:t>
            </a:r>
            <a:endParaRPr sz="1800">
              <a:latin typeface="Calibri"/>
              <a:cs typeface="Calibri"/>
            </a:endParaRPr>
          </a:p>
        </p:txBody>
      </p:sp>
      <p:sp>
        <p:nvSpPr>
          <p:cNvPr id="15" name="object 15"/>
          <p:cNvSpPr txBox="1"/>
          <p:nvPr/>
        </p:nvSpPr>
        <p:spPr>
          <a:xfrm>
            <a:off x="250825" y="3562984"/>
            <a:ext cx="213741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Serverless</a:t>
            </a:r>
            <a:r>
              <a:rPr sz="1800" spc="-30" dirty="0">
                <a:latin typeface="Calibri"/>
                <a:cs typeface="Calibri"/>
              </a:rPr>
              <a:t> </a:t>
            </a:r>
            <a:r>
              <a:rPr sz="1800" spc="-10" dirty="0">
                <a:latin typeface="Calibri"/>
                <a:cs typeface="Calibri"/>
              </a:rPr>
              <a:t>deployment</a:t>
            </a:r>
            <a:endParaRPr sz="1800">
              <a:latin typeface="Calibri"/>
              <a:cs typeface="Calibri"/>
            </a:endParaRPr>
          </a:p>
        </p:txBody>
      </p:sp>
      <p:sp>
        <p:nvSpPr>
          <p:cNvPr id="16" name="object 16"/>
          <p:cNvSpPr txBox="1"/>
          <p:nvPr/>
        </p:nvSpPr>
        <p:spPr>
          <a:xfrm>
            <a:off x="250825" y="4568825"/>
            <a:ext cx="271970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Service </a:t>
            </a:r>
            <a:r>
              <a:rPr sz="1800" spc="-10" dirty="0">
                <a:latin typeface="Calibri"/>
                <a:cs typeface="Calibri"/>
              </a:rPr>
              <a:t>deployment</a:t>
            </a:r>
            <a:r>
              <a:rPr sz="1800" spc="-45" dirty="0">
                <a:latin typeface="Calibri"/>
                <a:cs typeface="Calibri"/>
              </a:rPr>
              <a:t> </a:t>
            </a:r>
            <a:r>
              <a:rPr sz="1800" spc="-10" dirty="0">
                <a:latin typeface="Calibri"/>
                <a:cs typeface="Calibri"/>
              </a:rPr>
              <a:t>platform</a:t>
            </a:r>
            <a:endParaRPr sz="1800">
              <a:latin typeface="Calibri"/>
              <a:cs typeface="Calibri"/>
            </a:endParaRPr>
          </a:p>
        </p:txBody>
      </p:sp>
      <p:sp>
        <p:nvSpPr>
          <p:cNvPr id="17" name="object 17"/>
          <p:cNvSpPr txBox="1"/>
          <p:nvPr/>
        </p:nvSpPr>
        <p:spPr>
          <a:xfrm>
            <a:off x="3684270" y="1189990"/>
            <a:ext cx="8232775" cy="4688840"/>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Lst>
            </a:pPr>
            <a:r>
              <a:rPr sz="1200" spc="-5" dirty="0">
                <a:latin typeface="Calibri"/>
                <a:cs typeface="Calibri"/>
              </a:rPr>
              <a:t>Deploying all microservice </a:t>
            </a:r>
            <a:r>
              <a:rPr sz="1200" spc="-10" dirty="0">
                <a:latin typeface="Calibri"/>
                <a:cs typeface="Calibri"/>
              </a:rPr>
              <a:t>instances </a:t>
            </a:r>
            <a:r>
              <a:rPr sz="1200" dirty="0">
                <a:latin typeface="Calibri"/>
                <a:cs typeface="Calibri"/>
              </a:rPr>
              <a:t>on a </a:t>
            </a:r>
            <a:r>
              <a:rPr sz="1200" spc="-5" dirty="0">
                <a:latin typeface="Calibri"/>
                <a:cs typeface="Calibri"/>
              </a:rPr>
              <a:t>single </a:t>
            </a:r>
            <a:r>
              <a:rPr sz="1200" spc="-10" dirty="0">
                <a:latin typeface="Calibri"/>
                <a:cs typeface="Calibri"/>
              </a:rPr>
              <a:t>physical </a:t>
            </a:r>
            <a:r>
              <a:rPr sz="1200" spc="-5" dirty="0">
                <a:latin typeface="Calibri"/>
                <a:cs typeface="Calibri"/>
              </a:rPr>
              <a:t>machine (host), </a:t>
            </a:r>
            <a:r>
              <a:rPr sz="1200" dirty="0">
                <a:latin typeface="Calibri"/>
                <a:cs typeface="Calibri"/>
              </a:rPr>
              <a:t>or on </a:t>
            </a:r>
            <a:r>
              <a:rPr sz="1200" spc="-5" dirty="0">
                <a:latin typeface="Calibri"/>
                <a:cs typeface="Calibri"/>
              </a:rPr>
              <a:t>multiple hosts.</a:t>
            </a:r>
            <a:endParaRPr sz="1200">
              <a:latin typeface="Calibri"/>
              <a:cs typeface="Calibri"/>
            </a:endParaRPr>
          </a:p>
          <a:p>
            <a:pPr marL="184150" indent="-171450">
              <a:lnSpc>
                <a:spcPct val="100000"/>
              </a:lnSpc>
              <a:buFont typeface="Arial"/>
              <a:buChar char="•"/>
              <a:tabLst>
                <a:tab pos="184150" algn="l"/>
              </a:tabLst>
            </a:pPr>
            <a:r>
              <a:rPr sz="1200" spc="-30" dirty="0">
                <a:latin typeface="Calibri"/>
                <a:cs typeface="Calibri"/>
              </a:rPr>
              <a:t>Easy, </a:t>
            </a:r>
            <a:r>
              <a:rPr sz="1200" spc="-5" dirty="0">
                <a:latin typeface="Calibri"/>
                <a:cs typeface="Calibri"/>
              </a:rPr>
              <a:t>and usually used </a:t>
            </a:r>
            <a:r>
              <a:rPr sz="1200" spc="-10" dirty="0">
                <a:latin typeface="Calibri"/>
                <a:cs typeface="Calibri"/>
              </a:rPr>
              <a:t>by developers at development</a:t>
            </a:r>
            <a:r>
              <a:rPr sz="1200" spc="45" dirty="0">
                <a:latin typeface="Calibri"/>
                <a:cs typeface="Calibri"/>
              </a:rPr>
              <a:t> </a:t>
            </a:r>
            <a:r>
              <a:rPr sz="1200" spc="-10" dirty="0">
                <a:latin typeface="Calibri"/>
                <a:cs typeface="Calibri"/>
              </a:rPr>
              <a:t>stage.</a:t>
            </a:r>
            <a:endParaRPr sz="1200">
              <a:latin typeface="Calibri"/>
              <a:cs typeface="Calibri"/>
            </a:endParaRPr>
          </a:p>
          <a:p>
            <a:pPr marL="184150" indent="-171450">
              <a:lnSpc>
                <a:spcPct val="100000"/>
              </a:lnSpc>
              <a:spcBef>
                <a:spcPts val="720"/>
              </a:spcBef>
              <a:buFont typeface="Arial"/>
              <a:buChar char="•"/>
              <a:tabLst>
                <a:tab pos="184150" algn="l"/>
              </a:tabLst>
            </a:pPr>
            <a:r>
              <a:rPr sz="1200" spc="-5" dirty="0">
                <a:latin typeface="Calibri"/>
                <a:cs typeface="Calibri"/>
              </a:rPr>
              <a:t>Deploying </a:t>
            </a:r>
            <a:r>
              <a:rPr sz="1200" spc="-10" dirty="0">
                <a:latin typeface="Calibri"/>
                <a:cs typeface="Calibri"/>
              </a:rPr>
              <a:t>every </a:t>
            </a:r>
            <a:r>
              <a:rPr sz="1200" spc="-5" dirty="0">
                <a:latin typeface="Calibri"/>
                <a:cs typeface="Calibri"/>
              </a:rPr>
              <a:t>microservice </a:t>
            </a:r>
            <a:r>
              <a:rPr sz="1200" spc="-10" dirty="0">
                <a:latin typeface="Calibri"/>
                <a:cs typeface="Calibri"/>
              </a:rPr>
              <a:t>instance </a:t>
            </a:r>
            <a:r>
              <a:rPr sz="1200" dirty="0">
                <a:latin typeface="Calibri"/>
                <a:cs typeface="Calibri"/>
              </a:rPr>
              <a:t>on a </a:t>
            </a:r>
            <a:r>
              <a:rPr sz="1200" spc="-10" dirty="0">
                <a:latin typeface="Calibri"/>
                <a:cs typeface="Calibri"/>
              </a:rPr>
              <a:t>separate physical</a:t>
            </a:r>
            <a:r>
              <a:rPr sz="1200" spc="5" dirty="0">
                <a:latin typeface="Calibri"/>
                <a:cs typeface="Calibri"/>
              </a:rPr>
              <a:t> </a:t>
            </a:r>
            <a:r>
              <a:rPr sz="1200" spc="-5" dirty="0">
                <a:latin typeface="Calibri"/>
                <a:cs typeface="Calibri"/>
              </a:rPr>
              <a:t>machine.</a:t>
            </a:r>
            <a:endParaRPr sz="1200">
              <a:latin typeface="Calibri"/>
              <a:cs typeface="Calibri"/>
            </a:endParaRPr>
          </a:p>
          <a:p>
            <a:pPr marL="184150" indent="-171450">
              <a:lnSpc>
                <a:spcPct val="100000"/>
              </a:lnSpc>
              <a:buFont typeface="Arial"/>
              <a:buChar char="•"/>
              <a:tabLst>
                <a:tab pos="184150" algn="l"/>
              </a:tabLst>
            </a:pPr>
            <a:r>
              <a:rPr sz="1200" spc="-5" dirty="0">
                <a:latin typeface="Calibri"/>
                <a:cs typeface="Calibri"/>
              </a:rPr>
              <a:t>Expensive, and </a:t>
            </a:r>
            <a:r>
              <a:rPr sz="1200" spc="-10" dirty="0">
                <a:latin typeface="Calibri"/>
                <a:cs typeface="Calibri"/>
              </a:rPr>
              <a:t>legacy </a:t>
            </a:r>
            <a:r>
              <a:rPr sz="1200" spc="-15" dirty="0">
                <a:latin typeface="Calibri"/>
                <a:cs typeface="Calibri"/>
              </a:rPr>
              <a:t>way </a:t>
            </a:r>
            <a:r>
              <a:rPr sz="1200" dirty="0">
                <a:latin typeface="Calibri"/>
                <a:cs typeface="Calibri"/>
              </a:rPr>
              <a:t>of </a:t>
            </a:r>
            <a:r>
              <a:rPr sz="1200" spc="-5" dirty="0">
                <a:latin typeface="Calibri"/>
                <a:cs typeface="Calibri"/>
              </a:rPr>
              <a:t>doing production </a:t>
            </a:r>
            <a:r>
              <a:rPr sz="1200" spc="-10" dirty="0">
                <a:latin typeface="Calibri"/>
                <a:cs typeface="Calibri"/>
              </a:rPr>
              <a:t>on-prem</a:t>
            </a:r>
            <a:r>
              <a:rPr sz="1200" spc="20" dirty="0">
                <a:latin typeface="Calibri"/>
                <a:cs typeface="Calibri"/>
              </a:rPr>
              <a:t> </a:t>
            </a:r>
            <a:r>
              <a:rPr sz="1200" spc="-10" dirty="0">
                <a:latin typeface="Calibri"/>
                <a:cs typeface="Calibri"/>
              </a:rPr>
              <a:t>deployment.</a:t>
            </a:r>
            <a:endParaRPr sz="1200">
              <a:latin typeface="Calibri"/>
              <a:cs typeface="Calibri"/>
            </a:endParaRPr>
          </a:p>
          <a:p>
            <a:pPr marL="184150" indent="-171450">
              <a:lnSpc>
                <a:spcPct val="100000"/>
              </a:lnSpc>
              <a:spcBef>
                <a:spcPts val="720"/>
              </a:spcBef>
              <a:buFont typeface="Arial"/>
              <a:buChar char="•"/>
              <a:tabLst>
                <a:tab pos="184150" algn="l"/>
              </a:tabLst>
            </a:pPr>
            <a:r>
              <a:rPr sz="1200" spc="-10" dirty="0">
                <a:latin typeface="Calibri"/>
                <a:cs typeface="Calibri"/>
              </a:rPr>
              <a:t>Setting </a:t>
            </a:r>
            <a:r>
              <a:rPr sz="1200" spc="-5" dirty="0">
                <a:latin typeface="Calibri"/>
                <a:cs typeface="Calibri"/>
              </a:rPr>
              <a:t>up </a:t>
            </a:r>
            <a:r>
              <a:rPr sz="1200" dirty="0">
                <a:latin typeface="Calibri"/>
                <a:cs typeface="Calibri"/>
              </a:rPr>
              <a:t>a </a:t>
            </a:r>
            <a:r>
              <a:rPr sz="1200" spc="-10" dirty="0">
                <a:latin typeface="Calibri"/>
                <a:cs typeface="Calibri"/>
              </a:rPr>
              <a:t>virtualization </a:t>
            </a:r>
            <a:r>
              <a:rPr sz="1200" spc="-20" dirty="0">
                <a:latin typeface="Calibri"/>
                <a:cs typeface="Calibri"/>
              </a:rPr>
              <a:t>server, </a:t>
            </a:r>
            <a:r>
              <a:rPr sz="1200" spc="-5" dirty="0">
                <a:latin typeface="Calibri"/>
                <a:cs typeface="Calibri"/>
              </a:rPr>
              <a:t>and deploying microservice </a:t>
            </a:r>
            <a:r>
              <a:rPr sz="1200" spc="-10" dirty="0">
                <a:latin typeface="Calibri"/>
                <a:cs typeface="Calibri"/>
              </a:rPr>
              <a:t>instances </a:t>
            </a:r>
            <a:r>
              <a:rPr sz="1200" dirty="0">
                <a:latin typeface="Calibri"/>
                <a:cs typeface="Calibri"/>
              </a:rPr>
              <a:t>on </a:t>
            </a:r>
            <a:r>
              <a:rPr sz="1200" spc="-10" dirty="0">
                <a:latin typeface="Calibri"/>
                <a:cs typeface="Calibri"/>
              </a:rPr>
              <a:t>separate </a:t>
            </a:r>
            <a:r>
              <a:rPr sz="1200" spc="-5" dirty="0">
                <a:latin typeface="Calibri"/>
                <a:cs typeface="Calibri"/>
              </a:rPr>
              <a:t>virtual machines</a:t>
            </a:r>
            <a:r>
              <a:rPr sz="1200" spc="45" dirty="0">
                <a:latin typeface="Calibri"/>
                <a:cs typeface="Calibri"/>
              </a:rPr>
              <a:t> </a:t>
            </a:r>
            <a:r>
              <a:rPr sz="1200" spc="-5" dirty="0">
                <a:latin typeface="Calibri"/>
                <a:cs typeface="Calibri"/>
              </a:rPr>
              <a:t>(VMs).</a:t>
            </a:r>
            <a:endParaRPr sz="1200">
              <a:latin typeface="Calibri"/>
              <a:cs typeface="Calibri"/>
            </a:endParaRPr>
          </a:p>
          <a:p>
            <a:pPr marL="184150" indent="-171450">
              <a:lnSpc>
                <a:spcPct val="100000"/>
              </a:lnSpc>
              <a:buFont typeface="Arial"/>
              <a:buChar char="•"/>
              <a:tabLst>
                <a:tab pos="184150" algn="l"/>
              </a:tabLst>
            </a:pPr>
            <a:r>
              <a:rPr sz="1200" dirty="0">
                <a:latin typeface="Calibri"/>
                <a:cs typeface="Calibri"/>
              </a:rPr>
              <a:t>An </a:t>
            </a:r>
            <a:r>
              <a:rPr sz="1200" spc="-5" dirty="0">
                <a:latin typeface="Calibri"/>
                <a:cs typeface="Calibri"/>
              </a:rPr>
              <a:t>old </a:t>
            </a:r>
            <a:r>
              <a:rPr sz="1200" spc="-15" dirty="0">
                <a:latin typeface="Calibri"/>
                <a:cs typeface="Calibri"/>
              </a:rPr>
              <a:t>way </a:t>
            </a:r>
            <a:r>
              <a:rPr sz="1200" dirty="0">
                <a:latin typeface="Calibri"/>
                <a:cs typeface="Calibri"/>
              </a:rPr>
              <a:t>of </a:t>
            </a:r>
            <a:r>
              <a:rPr sz="1200" spc="-10" dirty="0">
                <a:latin typeface="Calibri"/>
                <a:cs typeface="Calibri"/>
              </a:rPr>
              <a:t>having </a:t>
            </a:r>
            <a:r>
              <a:rPr sz="1200" spc="-5" dirty="0">
                <a:latin typeface="Calibri"/>
                <a:cs typeface="Calibri"/>
              </a:rPr>
              <a:t>production deployments. Still used </a:t>
            </a:r>
            <a:r>
              <a:rPr sz="1200" spc="-10" dirty="0">
                <a:latin typeface="Calibri"/>
                <a:cs typeface="Calibri"/>
              </a:rPr>
              <a:t>today </a:t>
            </a:r>
            <a:r>
              <a:rPr sz="1200" spc="-5" dirty="0">
                <a:latin typeface="Calibri"/>
                <a:cs typeface="Calibri"/>
              </a:rPr>
              <a:t>in </a:t>
            </a:r>
            <a:r>
              <a:rPr sz="1200" spc="-10" dirty="0">
                <a:latin typeface="Calibri"/>
                <a:cs typeface="Calibri"/>
              </a:rPr>
              <a:t>several </a:t>
            </a:r>
            <a:r>
              <a:rPr sz="1200" spc="-5" dirty="0">
                <a:latin typeface="Calibri"/>
                <a:cs typeface="Calibri"/>
              </a:rPr>
              <a:t>monolith </a:t>
            </a:r>
            <a:r>
              <a:rPr sz="1200" spc="-10" dirty="0">
                <a:latin typeface="Calibri"/>
                <a:cs typeface="Calibri"/>
              </a:rPr>
              <a:t>software</a:t>
            </a:r>
            <a:r>
              <a:rPr sz="1200" spc="25" dirty="0">
                <a:latin typeface="Calibri"/>
                <a:cs typeface="Calibri"/>
              </a:rPr>
              <a:t> </a:t>
            </a:r>
            <a:r>
              <a:rPr sz="1200" spc="-5" dirty="0">
                <a:latin typeface="Calibri"/>
                <a:cs typeface="Calibri"/>
              </a:rPr>
              <a:t>deployments.</a:t>
            </a:r>
            <a:endParaRPr sz="1200">
              <a:latin typeface="Calibri"/>
              <a:cs typeface="Calibri"/>
            </a:endParaRPr>
          </a:p>
          <a:p>
            <a:pPr marL="184150" indent="-171450">
              <a:lnSpc>
                <a:spcPct val="100000"/>
              </a:lnSpc>
              <a:buFont typeface="Arial"/>
              <a:buChar char="•"/>
              <a:tabLst>
                <a:tab pos="184150" algn="l"/>
              </a:tabLst>
            </a:pPr>
            <a:r>
              <a:rPr sz="1200" spc="-5" dirty="0">
                <a:latin typeface="Calibri"/>
                <a:cs typeface="Calibri"/>
              </a:rPr>
              <a:t>Some </a:t>
            </a:r>
            <a:r>
              <a:rPr sz="1200" spc="-10" dirty="0">
                <a:latin typeface="Calibri"/>
                <a:cs typeface="Calibri"/>
              </a:rPr>
              <a:t>examples are </a:t>
            </a:r>
            <a:r>
              <a:rPr sz="1200" b="1" spc="-10" dirty="0">
                <a:latin typeface="Calibri"/>
                <a:cs typeface="Calibri"/>
              </a:rPr>
              <a:t>VMware </a:t>
            </a:r>
            <a:r>
              <a:rPr sz="1200" b="1" spc="-5" dirty="0">
                <a:latin typeface="Calibri"/>
                <a:cs typeface="Calibri"/>
              </a:rPr>
              <a:t>Virtualization Server</a:t>
            </a:r>
            <a:r>
              <a:rPr sz="1200" spc="-5" dirty="0">
                <a:latin typeface="Calibri"/>
                <a:cs typeface="Calibri"/>
              </a:rPr>
              <a:t>, </a:t>
            </a:r>
            <a:r>
              <a:rPr sz="1200" b="1" spc="-5" dirty="0">
                <a:latin typeface="Calibri"/>
                <a:cs typeface="Calibri"/>
              </a:rPr>
              <a:t>Citrix Server</a:t>
            </a:r>
            <a:r>
              <a:rPr sz="1200" spc="-5" dirty="0">
                <a:latin typeface="Calibri"/>
                <a:cs typeface="Calibri"/>
              </a:rPr>
              <a:t>, </a:t>
            </a:r>
            <a:r>
              <a:rPr sz="1200" b="1" spc="-10" dirty="0">
                <a:latin typeface="Calibri"/>
                <a:cs typeface="Calibri"/>
              </a:rPr>
              <a:t>Oracle </a:t>
            </a:r>
            <a:r>
              <a:rPr sz="1200" b="1" spc="-5" dirty="0">
                <a:latin typeface="Calibri"/>
                <a:cs typeface="Calibri"/>
              </a:rPr>
              <a:t>VirtualBox</a:t>
            </a:r>
            <a:r>
              <a:rPr sz="1200" spc="-5" dirty="0">
                <a:latin typeface="Calibri"/>
                <a:cs typeface="Calibri"/>
              </a:rPr>
              <a:t>,</a:t>
            </a:r>
            <a:r>
              <a:rPr sz="1200" spc="15" dirty="0">
                <a:latin typeface="Calibri"/>
                <a:cs typeface="Calibri"/>
              </a:rPr>
              <a:t> </a:t>
            </a:r>
            <a:r>
              <a:rPr sz="1200" spc="-10" dirty="0">
                <a:latin typeface="Calibri"/>
                <a:cs typeface="Calibri"/>
              </a:rPr>
              <a:t>etc.</a:t>
            </a:r>
            <a:endParaRPr sz="1200">
              <a:latin typeface="Calibri"/>
              <a:cs typeface="Calibri"/>
            </a:endParaRPr>
          </a:p>
          <a:p>
            <a:pPr marL="184150" marR="123825" indent="-171450">
              <a:lnSpc>
                <a:spcPct val="100000"/>
              </a:lnSpc>
              <a:spcBef>
                <a:spcPts val="720"/>
              </a:spcBef>
              <a:buFont typeface="Arial"/>
              <a:buChar char="•"/>
              <a:tabLst>
                <a:tab pos="184150" algn="l"/>
              </a:tabLst>
            </a:pPr>
            <a:r>
              <a:rPr sz="1200" spc="-10" dirty="0">
                <a:latin typeface="Calibri"/>
                <a:cs typeface="Calibri"/>
              </a:rPr>
              <a:t>Setting </a:t>
            </a:r>
            <a:r>
              <a:rPr sz="1200" spc="-5" dirty="0">
                <a:latin typeface="Calibri"/>
                <a:cs typeface="Calibri"/>
              </a:rPr>
              <a:t>up </a:t>
            </a:r>
            <a:r>
              <a:rPr sz="1200" spc="-10" dirty="0">
                <a:latin typeface="Calibri"/>
                <a:cs typeface="Calibri"/>
              </a:rPr>
              <a:t>application container platform </a:t>
            </a:r>
            <a:r>
              <a:rPr sz="1200" dirty="0">
                <a:latin typeface="Calibri"/>
                <a:cs typeface="Calibri"/>
              </a:rPr>
              <a:t>on </a:t>
            </a:r>
            <a:r>
              <a:rPr sz="1200" spc="-5" dirty="0">
                <a:latin typeface="Calibri"/>
                <a:cs typeface="Calibri"/>
              </a:rPr>
              <a:t>one </a:t>
            </a:r>
            <a:r>
              <a:rPr sz="1200" dirty="0">
                <a:latin typeface="Calibri"/>
                <a:cs typeface="Calibri"/>
              </a:rPr>
              <a:t>or </a:t>
            </a:r>
            <a:r>
              <a:rPr sz="1200" spc="-5" dirty="0">
                <a:latin typeface="Calibri"/>
                <a:cs typeface="Calibri"/>
              </a:rPr>
              <a:t>more </a:t>
            </a:r>
            <a:r>
              <a:rPr sz="1200" spc="-10" dirty="0">
                <a:latin typeface="Calibri"/>
                <a:cs typeface="Calibri"/>
              </a:rPr>
              <a:t>physical </a:t>
            </a:r>
            <a:r>
              <a:rPr sz="1200" dirty="0">
                <a:latin typeface="Calibri"/>
                <a:cs typeface="Calibri"/>
              </a:rPr>
              <a:t>or </a:t>
            </a:r>
            <a:r>
              <a:rPr sz="1200" spc="-5" dirty="0">
                <a:latin typeface="Calibri"/>
                <a:cs typeface="Calibri"/>
              </a:rPr>
              <a:t>virtual machines, and deploying each microservice </a:t>
            </a:r>
            <a:r>
              <a:rPr sz="1200" spc="-10" dirty="0">
                <a:latin typeface="Calibri"/>
                <a:cs typeface="Calibri"/>
              </a:rPr>
              <a:t>instance  </a:t>
            </a:r>
            <a:r>
              <a:rPr sz="1200" dirty="0">
                <a:latin typeface="Calibri"/>
                <a:cs typeface="Calibri"/>
              </a:rPr>
              <a:t>on a </a:t>
            </a:r>
            <a:r>
              <a:rPr sz="1200" spc="-10" dirty="0">
                <a:latin typeface="Calibri"/>
                <a:cs typeface="Calibri"/>
              </a:rPr>
              <a:t>separate </a:t>
            </a:r>
            <a:r>
              <a:rPr sz="1200" spc="-5" dirty="0">
                <a:latin typeface="Calibri"/>
                <a:cs typeface="Calibri"/>
              </a:rPr>
              <a:t>app</a:t>
            </a:r>
            <a:r>
              <a:rPr sz="1200" spc="-15" dirty="0">
                <a:latin typeface="Calibri"/>
                <a:cs typeface="Calibri"/>
              </a:rPr>
              <a:t> </a:t>
            </a:r>
            <a:r>
              <a:rPr sz="1200" spc="-20" dirty="0">
                <a:latin typeface="Calibri"/>
                <a:cs typeface="Calibri"/>
              </a:rPr>
              <a:t>container.</a:t>
            </a:r>
            <a:endParaRPr sz="1200">
              <a:latin typeface="Calibri"/>
              <a:cs typeface="Calibri"/>
            </a:endParaRPr>
          </a:p>
          <a:p>
            <a:pPr marL="184150" indent="-171450">
              <a:lnSpc>
                <a:spcPct val="100000"/>
              </a:lnSpc>
              <a:buFont typeface="Arial"/>
              <a:buChar char="•"/>
              <a:tabLst>
                <a:tab pos="184150" algn="l"/>
              </a:tabLst>
            </a:pPr>
            <a:r>
              <a:rPr sz="1200" dirty="0">
                <a:latin typeface="Calibri"/>
                <a:cs typeface="Calibri"/>
              </a:rPr>
              <a:t>A </a:t>
            </a:r>
            <a:r>
              <a:rPr sz="1200" spc="-10" dirty="0">
                <a:latin typeface="Calibri"/>
                <a:cs typeface="Calibri"/>
              </a:rPr>
              <a:t>new </a:t>
            </a:r>
            <a:r>
              <a:rPr sz="1200" spc="-15" dirty="0">
                <a:latin typeface="Calibri"/>
                <a:cs typeface="Calibri"/>
              </a:rPr>
              <a:t>way </a:t>
            </a:r>
            <a:r>
              <a:rPr sz="1200" dirty="0">
                <a:latin typeface="Calibri"/>
                <a:cs typeface="Calibri"/>
              </a:rPr>
              <a:t>of </a:t>
            </a:r>
            <a:r>
              <a:rPr sz="1200" spc="-10" dirty="0">
                <a:latin typeface="Calibri"/>
                <a:cs typeface="Calibri"/>
              </a:rPr>
              <a:t>having </a:t>
            </a:r>
            <a:r>
              <a:rPr sz="1200" spc="-5" dirty="0">
                <a:latin typeface="Calibri"/>
                <a:cs typeface="Calibri"/>
              </a:rPr>
              <a:t>production</a:t>
            </a:r>
            <a:r>
              <a:rPr sz="1200" spc="10" dirty="0">
                <a:latin typeface="Calibri"/>
                <a:cs typeface="Calibri"/>
              </a:rPr>
              <a:t> </a:t>
            </a:r>
            <a:r>
              <a:rPr sz="1200" spc="-5" dirty="0">
                <a:latin typeface="Calibri"/>
                <a:cs typeface="Calibri"/>
              </a:rPr>
              <a:t>deployments.</a:t>
            </a:r>
            <a:endParaRPr sz="1200">
              <a:latin typeface="Calibri"/>
              <a:cs typeface="Calibri"/>
            </a:endParaRPr>
          </a:p>
          <a:p>
            <a:pPr marL="184150" indent="-171450">
              <a:lnSpc>
                <a:spcPct val="100000"/>
              </a:lnSpc>
              <a:buFont typeface="Arial"/>
              <a:buChar char="•"/>
              <a:tabLst>
                <a:tab pos="184150" algn="l"/>
              </a:tabLst>
            </a:pPr>
            <a:r>
              <a:rPr sz="1200" spc="-5" dirty="0">
                <a:latin typeface="Calibri"/>
                <a:cs typeface="Calibri"/>
              </a:rPr>
              <a:t>Some </a:t>
            </a:r>
            <a:r>
              <a:rPr sz="1200" spc="-10" dirty="0">
                <a:latin typeface="Calibri"/>
                <a:cs typeface="Calibri"/>
              </a:rPr>
              <a:t>exmples are </a:t>
            </a:r>
            <a:r>
              <a:rPr sz="1200" b="1" spc="-10" dirty="0">
                <a:latin typeface="Calibri"/>
                <a:cs typeface="Calibri"/>
              </a:rPr>
              <a:t>Docker</a:t>
            </a:r>
            <a:r>
              <a:rPr sz="1200" spc="-10" dirty="0">
                <a:latin typeface="Calibri"/>
                <a:cs typeface="Calibri"/>
              </a:rPr>
              <a:t>, </a:t>
            </a:r>
            <a:r>
              <a:rPr sz="1200" b="1" spc="-15" dirty="0">
                <a:latin typeface="Calibri"/>
                <a:cs typeface="Calibri"/>
              </a:rPr>
              <a:t>Rocket</a:t>
            </a:r>
            <a:r>
              <a:rPr sz="1200" spc="-15" dirty="0">
                <a:latin typeface="Calibri"/>
                <a:cs typeface="Calibri"/>
              </a:rPr>
              <a:t>, </a:t>
            </a:r>
            <a:r>
              <a:rPr sz="1200" b="1" spc="-5" dirty="0">
                <a:latin typeface="Calibri"/>
                <a:cs typeface="Calibri"/>
              </a:rPr>
              <a:t>LXD</a:t>
            </a:r>
            <a:r>
              <a:rPr sz="1200" spc="-5" dirty="0">
                <a:latin typeface="Calibri"/>
                <a:cs typeface="Calibri"/>
              </a:rPr>
              <a:t>, </a:t>
            </a:r>
            <a:r>
              <a:rPr sz="1200" b="1" spc="-5" dirty="0">
                <a:latin typeface="Calibri"/>
                <a:cs typeface="Calibri"/>
              </a:rPr>
              <a:t>OpenVZ</a:t>
            </a:r>
            <a:r>
              <a:rPr sz="1200" spc="-5" dirty="0">
                <a:latin typeface="Calibri"/>
                <a:cs typeface="Calibri"/>
              </a:rPr>
              <a:t>, </a:t>
            </a:r>
            <a:r>
              <a:rPr sz="1200" b="1" spc="-5" dirty="0">
                <a:latin typeface="Calibri"/>
                <a:cs typeface="Calibri"/>
              </a:rPr>
              <a:t>LinuxVServer</a:t>
            </a:r>
            <a:r>
              <a:rPr sz="1200" spc="-5" dirty="0">
                <a:latin typeface="Calibri"/>
                <a:cs typeface="Calibri"/>
              </a:rPr>
              <a:t>, </a:t>
            </a:r>
            <a:r>
              <a:rPr sz="1200" b="1" spc="-5" dirty="0">
                <a:latin typeface="Calibri"/>
                <a:cs typeface="Calibri"/>
              </a:rPr>
              <a:t>Windows </a:t>
            </a:r>
            <a:r>
              <a:rPr sz="1200" b="1" spc="-10" dirty="0">
                <a:latin typeface="Calibri"/>
                <a:cs typeface="Calibri"/>
              </a:rPr>
              <a:t>Containers</a:t>
            </a:r>
            <a:r>
              <a:rPr sz="1200" spc="-10" dirty="0">
                <a:latin typeface="Calibri"/>
                <a:cs typeface="Calibri"/>
              </a:rPr>
              <a:t>,</a:t>
            </a:r>
            <a:r>
              <a:rPr sz="1200" spc="35" dirty="0">
                <a:latin typeface="Calibri"/>
                <a:cs typeface="Calibri"/>
              </a:rPr>
              <a:t> </a:t>
            </a:r>
            <a:r>
              <a:rPr sz="1200" spc="-10" dirty="0">
                <a:latin typeface="Calibri"/>
                <a:cs typeface="Calibri"/>
              </a:rPr>
              <a:t>etc.</a:t>
            </a:r>
            <a:endParaRPr sz="1200">
              <a:latin typeface="Calibri"/>
              <a:cs typeface="Calibri"/>
            </a:endParaRPr>
          </a:p>
          <a:p>
            <a:pPr marL="184150" marR="311785" indent="-171450">
              <a:lnSpc>
                <a:spcPct val="100000"/>
              </a:lnSpc>
              <a:spcBef>
                <a:spcPts val="720"/>
              </a:spcBef>
              <a:buFont typeface="Arial"/>
              <a:buChar char="•"/>
              <a:tabLst>
                <a:tab pos="184150" algn="l"/>
              </a:tabLst>
            </a:pPr>
            <a:r>
              <a:rPr sz="1200" dirty="0">
                <a:latin typeface="Calibri"/>
                <a:cs typeface="Calibri"/>
              </a:rPr>
              <a:t>Use a </a:t>
            </a:r>
            <a:r>
              <a:rPr sz="1200" spc="-10" dirty="0">
                <a:latin typeface="Calibri"/>
                <a:cs typeface="Calibri"/>
              </a:rPr>
              <a:t>deployment infrastructure that </a:t>
            </a:r>
            <a:r>
              <a:rPr sz="1200" spc="-5" dirty="0">
                <a:latin typeface="Calibri"/>
                <a:cs typeface="Calibri"/>
              </a:rPr>
              <a:t>hides </a:t>
            </a:r>
            <a:r>
              <a:rPr sz="1200" spc="-10" dirty="0">
                <a:latin typeface="Calibri"/>
                <a:cs typeface="Calibri"/>
              </a:rPr>
              <a:t>any concept </a:t>
            </a:r>
            <a:r>
              <a:rPr sz="1200" dirty="0">
                <a:latin typeface="Calibri"/>
                <a:cs typeface="Calibri"/>
              </a:rPr>
              <a:t>of </a:t>
            </a:r>
            <a:r>
              <a:rPr sz="1200" spc="-10" dirty="0">
                <a:latin typeface="Calibri"/>
                <a:cs typeface="Calibri"/>
              </a:rPr>
              <a:t>servers </a:t>
            </a:r>
            <a:r>
              <a:rPr sz="1200" spc="-5" dirty="0">
                <a:latin typeface="Calibri"/>
                <a:cs typeface="Calibri"/>
              </a:rPr>
              <a:t>(i.e. </a:t>
            </a:r>
            <a:r>
              <a:rPr sz="1200" spc="-10" dirty="0">
                <a:latin typeface="Calibri"/>
                <a:cs typeface="Calibri"/>
              </a:rPr>
              <a:t>reserved </a:t>
            </a:r>
            <a:r>
              <a:rPr sz="1200" dirty="0">
                <a:latin typeface="Calibri"/>
                <a:cs typeface="Calibri"/>
              </a:rPr>
              <a:t>or </a:t>
            </a:r>
            <a:r>
              <a:rPr sz="1200" spc="-10" dirty="0">
                <a:latin typeface="Calibri"/>
                <a:cs typeface="Calibri"/>
              </a:rPr>
              <a:t>preallocated resources)- physical </a:t>
            </a:r>
            <a:r>
              <a:rPr sz="1200" dirty="0">
                <a:latin typeface="Calibri"/>
                <a:cs typeface="Calibri"/>
              </a:rPr>
              <a:t>or </a:t>
            </a:r>
            <a:r>
              <a:rPr sz="1200" spc="-5" dirty="0">
                <a:latin typeface="Calibri"/>
                <a:cs typeface="Calibri"/>
              </a:rPr>
              <a:t>virtual  hosts, </a:t>
            </a:r>
            <a:r>
              <a:rPr sz="1200" dirty="0">
                <a:latin typeface="Calibri"/>
                <a:cs typeface="Calibri"/>
              </a:rPr>
              <a:t>or </a:t>
            </a:r>
            <a:r>
              <a:rPr sz="1200" spc="-10" dirty="0">
                <a:latin typeface="Calibri"/>
                <a:cs typeface="Calibri"/>
              </a:rPr>
              <a:t>containers. </a:t>
            </a:r>
            <a:r>
              <a:rPr sz="1200" spc="-5" dirty="0">
                <a:latin typeface="Calibri"/>
                <a:cs typeface="Calibri"/>
              </a:rPr>
              <a:t>The </a:t>
            </a:r>
            <a:r>
              <a:rPr sz="1200" spc="-10" dirty="0">
                <a:latin typeface="Calibri"/>
                <a:cs typeface="Calibri"/>
              </a:rPr>
              <a:t>infrastructure </a:t>
            </a:r>
            <a:r>
              <a:rPr sz="1200" spc="-15" dirty="0">
                <a:latin typeface="Calibri"/>
                <a:cs typeface="Calibri"/>
              </a:rPr>
              <a:t>takes </a:t>
            </a:r>
            <a:r>
              <a:rPr sz="1200" spc="-5" dirty="0">
                <a:latin typeface="Calibri"/>
                <a:cs typeface="Calibri"/>
              </a:rPr>
              <a:t>the </a:t>
            </a:r>
            <a:r>
              <a:rPr sz="1200" spc="-10" dirty="0">
                <a:latin typeface="Calibri"/>
                <a:cs typeface="Calibri"/>
              </a:rPr>
              <a:t>service’s </a:t>
            </a:r>
            <a:r>
              <a:rPr sz="1200" spc="-5" dirty="0">
                <a:latin typeface="Calibri"/>
                <a:cs typeface="Calibri"/>
              </a:rPr>
              <a:t>code and runs</a:t>
            </a:r>
            <a:r>
              <a:rPr sz="1200" spc="20" dirty="0">
                <a:latin typeface="Calibri"/>
                <a:cs typeface="Calibri"/>
              </a:rPr>
              <a:t> </a:t>
            </a:r>
            <a:r>
              <a:rPr sz="1200" spc="-5" dirty="0">
                <a:latin typeface="Calibri"/>
                <a:cs typeface="Calibri"/>
              </a:rPr>
              <a:t>it.</a:t>
            </a:r>
            <a:endParaRPr sz="1200">
              <a:latin typeface="Calibri"/>
              <a:cs typeface="Calibri"/>
            </a:endParaRPr>
          </a:p>
          <a:p>
            <a:pPr marL="184150" marR="5080" indent="-171450">
              <a:lnSpc>
                <a:spcPct val="100000"/>
              </a:lnSpc>
              <a:buFont typeface="Arial"/>
              <a:buChar char="•"/>
              <a:tabLst>
                <a:tab pos="184150" algn="l"/>
              </a:tabLst>
            </a:pPr>
            <a:r>
              <a:rPr sz="1200" spc="-5" dirty="0">
                <a:latin typeface="Calibri"/>
                <a:cs typeface="Calibri"/>
              </a:rPr>
              <a:t>Hence the business concern is </a:t>
            </a:r>
            <a:r>
              <a:rPr sz="1200" spc="-10" dirty="0">
                <a:latin typeface="Calibri"/>
                <a:cs typeface="Calibri"/>
              </a:rPr>
              <a:t>developed </a:t>
            </a:r>
            <a:r>
              <a:rPr sz="1200" dirty="0">
                <a:latin typeface="Calibri"/>
                <a:cs typeface="Calibri"/>
              </a:rPr>
              <a:t>as a </a:t>
            </a:r>
            <a:r>
              <a:rPr sz="1200" spc="-5" dirty="0">
                <a:latin typeface="Calibri"/>
                <a:cs typeface="Calibri"/>
              </a:rPr>
              <a:t>callable module, and it is then </a:t>
            </a:r>
            <a:r>
              <a:rPr sz="1200" spc="-10" dirty="0">
                <a:latin typeface="Calibri"/>
                <a:cs typeface="Calibri"/>
              </a:rPr>
              <a:t>deployed </a:t>
            </a:r>
            <a:r>
              <a:rPr sz="1200" dirty="0">
                <a:latin typeface="Calibri"/>
                <a:cs typeface="Calibri"/>
              </a:rPr>
              <a:t>on </a:t>
            </a:r>
            <a:r>
              <a:rPr sz="1200" spc="-5" dirty="0">
                <a:latin typeface="Calibri"/>
                <a:cs typeface="Calibri"/>
              </a:rPr>
              <a:t>the </a:t>
            </a:r>
            <a:r>
              <a:rPr sz="1200" spc="-10" dirty="0">
                <a:latin typeface="Calibri"/>
                <a:cs typeface="Calibri"/>
              </a:rPr>
              <a:t>infrastructure, </a:t>
            </a:r>
            <a:r>
              <a:rPr sz="1200" spc="-5" dirty="0">
                <a:latin typeface="Calibri"/>
                <a:cs typeface="Calibri"/>
              </a:rPr>
              <a:t>and the module entry  </a:t>
            </a:r>
            <a:r>
              <a:rPr sz="1200" spc="-10" dirty="0">
                <a:latin typeface="Calibri"/>
                <a:cs typeface="Calibri"/>
              </a:rPr>
              <a:t>point </a:t>
            </a:r>
            <a:r>
              <a:rPr sz="1200" spc="-5" dirty="0">
                <a:latin typeface="Calibri"/>
                <a:cs typeface="Calibri"/>
              </a:rPr>
              <a:t>is then bind with </a:t>
            </a:r>
            <a:r>
              <a:rPr sz="1200" dirty="0">
                <a:latin typeface="Calibri"/>
                <a:cs typeface="Calibri"/>
              </a:rPr>
              <a:t>an API or an</a:t>
            </a:r>
            <a:r>
              <a:rPr sz="1200" spc="-15" dirty="0">
                <a:latin typeface="Calibri"/>
                <a:cs typeface="Calibri"/>
              </a:rPr>
              <a:t> event.</a:t>
            </a:r>
            <a:endParaRPr sz="1200">
              <a:latin typeface="Calibri"/>
              <a:cs typeface="Calibri"/>
            </a:endParaRPr>
          </a:p>
          <a:p>
            <a:pPr marL="184150" indent="-171450">
              <a:lnSpc>
                <a:spcPct val="100000"/>
              </a:lnSpc>
              <a:buFont typeface="Arial"/>
              <a:buChar char="•"/>
              <a:tabLst>
                <a:tab pos="184150" algn="l"/>
              </a:tabLst>
            </a:pPr>
            <a:r>
              <a:rPr sz="1200" spc="-10" dirty="0">
                <a:latin typeface="Calibri"/>
                <a:cs typeface="Calibri"/>
              </a:rPr>
              <a:t>For exmple </a:t>
            </a:r>
            <a:r>
              <a:rPr sz="1200" b="1" spc="-25" dirty="0">
                <a:latin typeface="Calibri"/>
                <a:cs typeface="Calibri"/>
              </a:rPr>
              <a:t>AWS </a:t>
            </a:r>
            <a:r>
              <a:rPr sz="1200" b="1" spc="-5" dirty="0">
                <a:latin typeface="Calibri"/>
                <a:cs typeface="Calibri"/>
              </a:rPr>
              <a:t>Lamda</a:t>
            </a:r>
            <a:r>
              <a:rPr sz="1200" spc="-5" dirty="0">
                <a:latin typeface="Calibri"/>
                <a:cs typeface="Calibri"/>
              </a:rPr>
              <a:t>, </a:t>
            </a:r>
            <a:r>
              <a:rPr sz="1200" b="1" spc="-5" dirty="0">
                <a:latin typeface="Calibri"/>
                <a:cs typeface="Calibri"/>
              </a:rPr>
              <a:t>GCP's Cloud Functions</a:t>
            </a:r>
            <a:r>
              <a:rPr sz="1200" spc="-5" dirty="0">
                <a:latin typeface="Calibri"/>
                <a:cs typeface="Calibri"/>
              </a:rPr>
              <a:t>,</a:t>
            </a:r>
            <a:r>
              <a:rPr sz="1200" spc="35" dirty="0">
                <a:latin typeface="Calibri"/>
                <a:cs typeface="Calibri"/>
              </a:rPr>
              <a:t> </a:t>
            </a:r>
            <a:r>
              <a:rPr sz="1200" spc="-10" dirty="0">
                <a:latin typeface="Calibri"/>
                <a:cs typeface="Calibri"/>
              </a:rPr>
              <a:t>etc.</a:t>
            </a:r>
            <a:endParaRPr sz="1200">
              <a:latin typeface="Calibri"/>
              <a:cs typeface="Calibri"/>
            </a:endParaRPr>
          </a:p>
          <a:p>
            <a:pPr marL="184150" marR="554355" indent="-171450">
              <a:lnSpc>
                <a:spcPct val="100000"/>
              </a:lnSpc>
              <a:spcBef>
                <a:spcPts val="720"/>
              </a:spcBef>
              <a:buFont typeface="Arial"/>
              <a:buChar char="•"/>
              <a:tabLst>
                <a:tab pos="184150" algn="l"/>
              </a:tabLst>
            </a:pPr>
            <a:r>
              <a:rPr sz="1200" spc="-10" dirty="0">
                <a:latin typeface="Calibri"/>
                <a:cs typeface="Calibri"/>
              </a:rPr>
              <a:t>Setting </a:t>
            </a:r>
            <a:r>
              <a:rPr sz="1200" spc="-5" dirty="0">
                <a:latin typeface="Calibri"/>
                <a:cs typeface="Calibri"/>
              </a:rPr>
              <a:t>up </a:t>
            </a:r>
            <a:r>
              <a:rPr sz="1200" dirty="0">
                <a:latin typeface="Calibri"/>
                <a:cs typeface="Calibri"/>
              </a:rPr>
              <a:t>a </a:t>
            </a:r>
            <a:r>
              <a:rPr sz="1200" spc="-10" dirty="0">
                <a:latin typeface="Calibri"/>
                <a:cs typeface="Calibri"/>
              </a:rPr>
              <a:t>deployment platform that </a:t>
            </a:r>
            <a:r>
              <a:rPr sz="1200" spc="-20" dirty="0">
                <a:latin typeface="Calibri"/>
                <a:cs typeface="Calibri"/>
              </a:rPr>
              <a:t>take </a:t>
            </a:r>
            <a:r>
              <a:rPr sz="1200" spc="-5" dirty="0">
                <a:latin typeface="Calibri"/>
                <a:cs typeface="Calibri"/>
              </a:rPr>
              <a:t>up the microservices in </a:t>
            </a:r>
            <a:r>
              <a:rPr sz="1200" dirty="0">
                <a:latin typeface="Calibri"/>
                <a:cs typeface="Calibri"/>
              </a:rPr>
              <a:t>a </a:t>
            </a:r>
            <a:r>
              <a:rPr sz="1200" spc="-10" dirty="0">
                <a:latin typeface="Calibri"/>
                <a:cs typeface="Calibri"/>
              </a:rPr>
              <a:t>definite </a:t>
            </a:r>
            <a:r>
              <a:rPr sz="1200" spc="-35" dirty="0">
                <a:latin typeface="Calibri"/>
                <a:cs typeface="Calibri"/>
              </a:rPr>
              <a:t>way, </a:t>
            </a:r>
            <a:r>
              <a:rPr sz="1200" spc="-5" dirty="0">
                <a:latin typeface="Calibri"/>
                <a:cs typeface="Calibri"/>
              </a:rPr>
              <a:t>and then </a:t>
            </a:r>
            <a:r>
              <a:rPr sz="1200" spc="-10" dirty="0">
                <a:latin typeface="Calibri"/>
                <a:cs typeface="Calibri"/>
              </a:rPr>
              <a:t>provide </a:t>
            </a:r>
            <a:r>
              <a:rPr sz="1200" dirty="0">
                <a:latin typeface="Calibri"/>
                <a:cs typeface="Calibri"/>
              </a:rPr>
              <a:t>an </a:t>
            </a:r>
            <a:r>
              <a:rPr sz="1200" spc="-10" dirty="0">
                <a:latin typeface="Calibri"/>
                <a:cs typeface="Calibri"/>
              </a:rPr>
              <a:t>automated </a:t>
            </a:r>
            <a:r>
              <a:rPr sz="1200" spc="-15" dirty="0">
                <a:latin typeface="Calibri"/>
                <a:cs typeface="Calibri"/>
              </a:rPr>
              <a:t>way </a:t>
            </a:r>
            <a:r>
              <a:rPr sz="1200" dirty="0">
                <a:latin typeface="Calibri"/>
                <a:cs typeface="Calibri"/>
              </a:rPr>
              <a:t>of  </a:t>
            </a:r>
            <a:r>
              <a:rPr sz="1200" spc="-10" dirty="0">
                <a:latin typeface="Calibri"/>
                <a:cs typeface="Calibri"/>
              </a:rPr>
              <a:t>deployment, </a:t>
            </a:r>
            <a:r>
              <a:rPr sz="1200" spc="-5" dirty="0">
                <a:latin typeface="Calibri"/>
                <a:cs typeface="Calibri"/>
              </a:rPr>
              <a:t>management and </a:t>
            </a:r>
            <a:r>
              <a:rPr sz="1200" spc="-10" dirty="0">
                <a:latin typeface="Calibri"/>
                <a:cs typeface="Calibri"/>
              </a:rPr>
              <a:t>orchestration.</a:t>
            </a:r>
            <a:endParaRPr sz="1200">
              <a:latin typeface="Calibri"/>
              <a:cs typeface="Calibri"/>
            </a:endParaRPr>
          </a:p>
          <a:p>
            <a:pPr marL="184150" marR="405130" indent="-171450">
              <a:lnSpc>
                <a:spcPct val="100000"/>
              </a:lnSpc>
              <a:buFont typeface="Arial"/>
              <a:buChar char="•"/>
              <a:tabLst>
                <a:tab pos="184150" algn="l"/>
              </a:tabLst>
            </a:pPr>
            <a:r>
              <a:rPr sz="1200" spc="-5" dirty="0">
                <a:latin typeface="Calibri"/>
                <a:cs typeface="Calibri"/>
              </a:rPr>
              <a:t>The </a:t>
            </a:r>
            <a:r>
              <a:rPr sz="1200" spc="-10" dirty="0">
                <a:latin typeface="Calibri"/>
                <a:cs typeface="Calibri"/>
              </a:rPr>
              <a:t>deployment platform provides implementations </a:t>
            </a:r>
            <a:r>
              <a:rPr sz="1200" spc="-15" dirty="0">
                <a:latin typeface="Calibri"/>
                <a:cs typeface="Calibri"/>
              </a:rPr>
              <a:t>for </a:t>
            </a:r>
            <a:r>
              <a:rPr sz="1200" spc="-5" dirty="0">
                <a:latin typeface="Calibri"/>
                <a:cs typeface="Calibri"/>
              </a:rPr>
              <a:t>all the </a:t>
            </a:r>
            <a:r>
              <a:rPr sz="1200" spc="-10" dirty="0">
                <a:latin typeface="Calibri"/>
                <a:cs typeface="Calibri"/>
              </a:rPr>
              <a:t>distributed </a:t>
            </a:r>
            <a:r>
              <a:rPr sz="1200" spc="-15" dirty="0">
                <a:latin typeface="Calibri"/>
                <a:cs typeface="Calibri"/>
              </a:rPr>
              <a:t>system </a:t>
            </a:r>
            <a:r>
              <a:rPr sz="1200" spc="-5" dirty="0">
                <a:latin typeface="Calibri"/>
                <a:cs typeface="Calibri"/>
              </a:rPr>
              <a:t>concerns, and micorservice </a:t>
            </a:r>
            <a:r>
              <a:rPr sz="1200" spc="-10" dirty="0">
                <a:latin typeface="Calibri"/>
                <a:cs typeface="Calibri"/>
              </a:rPr>
              <a:t>patterns, </a:t>
            </a:r>
            <a:r>
              <a:rPr sz="1200" spc="-5" dirty="0">
                <a:latin typeface="Calibri"/>
                <a:cs typeface="Calibri"/>
              </a:rPr>
              <a:t>thus  </a:t>
            </a:r>
            <a:r>
              <a:rPr sz="1200" spc="-10" dirty="0">
                <a:latin typeface="Calibri"/>
                <a:cs typeface="Calibri"/>
              </a:rPr>
              <a:t>leaving </a:t>
            </a:r>
            <a:r>
              <a:rPr sz="1200" spc="-5" dirty="0">
                <a:latin typeface="Calibri"/>
                <a:cs typeface="Calibri"/>
              </a:rPr>
              <a:t>the microservices </a:t>
            </a:r>
            <a:r>
              <a:rPr sz="1200" spc="-10" dirty="0">
                <a:latin typeface="Calibri"/>
                <a:cs typeface="Calibri"/>
              </a:rPr>
              <a:t>to </a:t>
            </a:r>
            <a:r>
              <a:rPr sz="1200" spc="-5" dirty="0">
                <a:latin typeface="Calibri"/>
                <a:cs typeface="Calibri"/>
              </a:rPr>
              <a:t>only conern with the business</a:t>
            </a:r>
            <a:r>
              <a:rPr sz="1200" spc="15" dirty="0">
                <a:latin typeface="Calibri"/>
                <a:cs typeface="Calibri"/>
              </a:rPr>
              <a:t> </a:t>
            </a:r>
            <a:r>
              <a:rPr sz="1200" spc="-5" dirty="0">
                <a:latin typeface="Calibri"/>
                <a:cs typeface="Calibri"/>
              </a:rPr>
              <a:t>logic.</a:t>
            </a:r>
            <a:endParaRPr sz="1200">
              <a:latin typeface="Calibri"/>
              <a:cs typeface="Calibri"/>
            </a:endParaRPr>
          </a:p>
          <a:p>
            <a:pPr marL="184150" marR="359410" indent="-171450">
              <a:lnSpc>
                <a:spcPct val="100000"/>
              </a:lnSpc>
              <a:buFont typeface="Arial"/>
              <a:buChar char="•"/>
              <a:tabLst>
                <a:tab pos="184150" algn="l"/>
              </a:tabLst>
            </a:pPr>
            <a:r>
              <a:rPr sz="1200" spc="-5" dirty="0">
                <a:latin typeface="Calibri"/>
                <a:cs typeface="Calibri"/>
              </a:rPr>
              <a:t>It is </a:t>
            </a:r>
            <a:r>
              <a:rPr sz="1200" spc="-10" dirty="0">
                <a:latin typeface="Calibri"/>
                <a:cs typeface="Calibri"/>
              </a:rPr>
              <a:t>latest form </a:t>
            </a:r>
            <a:r>
              <a:rPr sz="1200" dirty="0">
                <a:latin typeface="Calibri"/>
                <a:cs typeface="Calibri"/>
              </a:rPr>
              <a:t>of </a:t>
            </a:r>
            <a:r>
              <a:rPr sz="1200" spc="-10" dirty="0">
                <a:latin typeface="Calibri"/>
                <a:cs typeface="Calibri"/>
              </a:rPr>
              <a:t>deployment </a:t>
            </a:r>
            <a:r>
              <a:rPr sz="1200" spc="-15" dirty="0">
                <a:latin typeface="Calibri"/>
                <a:cs typeface="Calibri"/>
              </a:rPr>
              <a:t>strategy </a:t>
            </a:r>
            <a:r>
              <a:rPr sz="1200" spc="-10" dirty="0">
                <a:latin typeface="Calibri"/>
                <a:cs typeface="Calibri"/>
              </a:rPr>
              <a:t>that </a:t>
            </a:r>
            <a:r>
              <a:rPr sz="1200" spc="-5" dirty="0">
                <a:latin typeface="Calibri"/>
                <a:cs typeface="Calibri"/>
              </a:rPr>
              <a:t>truely enables scalable </a:t>
            </a:r>
            <a:r>
              <a:rPr sz="1200" spc="-10" dirty="0">
                <a:latin typeface="Calibri"/>
                <a:cs typeface="Calibri"/>
              </a:rPr>
              <a:t>deployment that </a:t>
            </a:r>
            <a:r>
              <a:rPr sz="1200" spc="-5" dirty="0">
                <a:latin typeface="Calibri"/>
                <a:cs typeface="Calibri"/>
              </a:rPr>
              <a:t>can support </a:t>
            </a:r>
            <a:r>
              <a:rPr sz="1200" spc="-10" dirty="0">
                <a:latin typeface="Calibri"/>
                <a:cs typeface="Calibri"/>
              </a:rPr>
              <a:t>large </a:t>
            </a:r>
            <a:r>
              <a:rPr sz="1200" spc="-5" dirty="0">
                <a:latin typeface="Calibri"/>
                <a:cs typeface="Calibri"/>
              </a:rPr>
              <a:t>number </a:t>
            </a:r>
            <a:r>
              <a:rPr sz="1200" dirty="0">
                <a:latin typeface="Calibri"/>
                <a:cs typeface="Calibri"/>
              </a:rPr>
              <a:t>of </a:t>
            </a:r>
            <a:r>
              <a:rPr sz="1200" spc="-10" dirty="0">
                <a:latin typeface="Calibri"/>
                <a:cs typeface="Calibri"/>
              </a:rPr>
              <a:t>users, </a:t>
            </a:r>
            <a:r>
              <a:rPr sz="1200" spc="-5" dirty="0">
                <a:latin typeface="Calibri"/>
                <a:cs typeface="Calibri"/>
              </a:rPr>
              <a:t>high  volume </a:t>
            </a:r>
            <a:r>
              <a:rPr sz="1200" spc="-10" dirty="0">
                <a:latin typeface="Calibri"/>
                <a:cs typeface="Calibri"/>
              </a:rPr>
              <a:t>data, </a:t>
            </a:r>
            <a:r>
              <a:rPr sz="1200" spc="-5" dirty="0">
                <a:latin typeface="Calibri"/>
                <a:cs typeface="Calibri"/>
              </a:rPr>
              <a:t>and transactions.</a:t>
            </a:r>
            <a:endParaRPr sz="1200">
              <a:latin typeface="Calibri"/>
              <a:cs typeface="Calibri"/>
            </a:endParaRPr>
          </a:p>
          <a:p>
            <a:pPr marL="184150" indent="-171450">
              <a:lnSpc>
                <a:spcPct val="100000"/>
              </a:lnSpc>
              <a:buFont typeface="Arial"/>
              <a:buChar char="•"/>
              <a:tabLst>
                <a:tab pos="184150" algn="l"/>
              </a:tabLst>
            </a:pPr>
            <a:r>
              <a:rPr sz="1200" spc="-10" dirty="0">
                <a:latin typeface="Calibri"/>
                <a:cs typeface="Calibri"/>
              </a:rPr>
              <a:t>For example </a:t>
            </a:r>
            <a:r>
              <a:rPr sz="1200" b="1" spc="-5" dirty="0">
                <a:latin typeface="Calibri"/>
                <a:cs typeface="Calibri"/>
              </a:rPr>
              <a:t>Kubernetes</a:t>
            </a:r>
            <a:r>
              <a:rPr sz="1200" spc="-5" dirty="0">
                <a:latin typeface="Calibri"/>
                <a:cs typeface="Calibri"/>
              </a:rPr>
              <a:t>, </a:t>
            </a:r>
            <a:r>
              <a:rPr sz="1200" b="1" spc="-10" dirty="0">
                <a:latin typeface="Calibri"/>
                <a:cs typeface="Calibri"/>
              </a:rPr>
              <a:t>Heroku</a:t>
            </a:r>
            <a:r>
              <a:rPr sz="1200" spc="-10" dirty="0">
                <a:latin typeface="Calibri"/>
                <a:cs typeface="Calibri"/>
              </a:rPr>
              <a:t>, </a:t>
            </a:r>
            <a:r>
              <a:rPr sz="1200" b="1" spc="-10" dirty="0">
                <a:latin typeface="Calibri"/>
                <a:cs typeface="Calibri"/>
              </a:rPr>
              <a:t>Docker Swarm</a:t>
            </a:r>
            <a:r>
              <a:rPr sz="1200" spc="-10" dirty="0">
                <a:latin typeface="Calibri"/>
                <a:cs typeface="Calibri"/>
              </a:rPr>
              <a:t>, </a:t>
            </a:r>
            <a:r>
              <a:rPr sz="1200" b="1" spc="-5" dirty="0">
                <a:latin typeface="Calibri"/>
                <a:cs typeface="Calibri"/>
              </a:rPr>
              <a:t>Apache Mesos</a:t>
            </a:r>
            <a:r>
              <a:rPr sz="1200" spc="-5" dirty="0">
                <a:latin typeface="Calibri"/>
                <a:cs typeface="Calibri"/>
              </a:rPr>
              <a:t>,</a:t>
            </a:r>
            <a:r>
              <a:rPr sz="1200" spc="20" dirty="0">
                <a:latin typeface="Calibri"/>
                <a:cs typeface="Calibri"/>
              </a:rPr>
              <a:t> </a:t>
            </a:r>
            <a:r>
              <a:rPr sz="1200" spc="-10" dirty="0">
                <a:latin typeface="Calibri"/>
                <a:cs typeface="Calibri"/>
              </a:rPr>
              <a:t>etc.</a:t>
            </a:r>
            <a:endParaRPr sz="1200">
              <a:latin typeface="Calibri"/>
              <a:cs typeface="Calibri"/>
            </a:endParaRPr>
          </a:p>
        </p:txBody>
      </p:sp>
      <p:sp>
        <p:nvSpPr>
          <p:cNvPr id="18" name="object 18"/>
          <p:cNvSpPr txBox="1"/>
          <p:nvPr/>
        </p:nvSpPr>
        <p:spPr>
          <a:xfrm>
            <a:off x="251459" y="6101079"/>
            <a:ext cx="11682095" cy="268605"/>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Now a </a:t>
            </a:r>
            <a:r>
              <a:rPr sz="1600" spc="-15" dirty="0">
                <a:latin typeface="Calibri"/>
                <a:cs typeface="Calibri"/>
              </a:rPr>
              <a:t>days, </a:t>
            </a:r>
            <a:r>
              <a:rPr sz="1600" spc="-5" dirty="0">
                <a:latin typeface="Calibri"/>
                <a:cs typeface="Calibri"/>
              </a:rPr>
              <a:t>services </a:t>
            </a:r>
            <a:r>
              <a:rPr sz="1600" spc="-15" dirty="0">
                <a:latin typeface="Calibri"/>
                <a:cs typeface="Calibri"/>
              </a:rPr>
              <a:t>are </a:t>
            </a:r>
            <a:r>
              <a:rPr sz="1600" spc="-5" dirty="0">
                <a:latin typeface="Calibri"/>
                <a:cs typeface="Calibri"/>
              </a:rPr>
              <a:t>being </a:t>
            </a:r>
            <a:r>
              <a:rPr sz="1600" spc="-10" dirty="0">
                <a:latin typeface="Calibri"/>
                <a:cs typeface="Calibri"/>
              </a:rPr>
              <a:t>deployed </a:t>
            </a:r>
            <a:r>
              <a:rPr sz="1600" spc="-5" dirty="0">
                <a:latin typeface="Calibri"/>
                <a:cs typeface="Calibri"/>
              </a:rPr>
              <a:t>as </a:t>
            </a:r>
            <a:r>
              <a:rPr sz="1600" spc="-15" dirty="0">
                <a:latin typeface="Calibri"/>
                <a:cs typeface="Calibri"/>
              </a:rPr>
              <a:t>containers </a:t>
            </a:r>
            <a:r>
              <a:rPr sz="1600" spc="-5" dirty="0">
                <a:latin typeface="Calibri"/>
                <a:cs typeface="Calibri"/>
              </a:rPr>
              <a:t>using deployment </a:t>
            </a:r>
            <a:r>
              <a:rPr sz="1600" spc="-10" dirty="0">
                <a:latin typeface="Calibri"/>
                <a:cs typeface="Calibri"/>
              </a:rPr>
              <a:t>platform that provides </a:t>
            </a:r>
            <a:r>
              <a:rPr sz="1600" spc="-5" dirty="0">
                <a:latin typeface="Calibri"/>
                <a:cs typeface="Calibri"/>
              </a:rPr>
              <a:t>a homogenous management </a:t>
            </a:r>
            <a:r>
              <a:rPr sz="1600" spc="-10" dirty="0">
                <a:latin typeface="Calibri"/>
                <a:cs typeface="Calibri"/>
              </a:rPr>
              <a:t>experience </a:t>
            </a:r>
            <a:r>
              <a:rPr sz="1600" spc="-5" dirty="0">
                <a:latin typeface="Calibri"/>
                <a:cs typeface="Calibri"/>
              </a:rPr>
              <a:t>in</a:t>
            </a:r>
            <a:r>
              <a:rPr sz="1600" spc="245" dirty="0">
                <a:latin typeface="Calibri"/>
                <a:cs typeface="Calibri"/>
              </a:rPr>
              <a:t> </a:t>
            </a:r>
            <a:r>
              <a:rPr sz="1600" spc="-5" dirty="0">
                <a:latin typeface="Calibri"/>
                <a:cs typeface="Calibri"/>
              </a:rPr>
              <a:t>all</a:t>
            </a:r>
            <a:endParaRPr sz="1600">
              <a:latin typeface="Calibri"/>
              <a:cs typeface="Calibri"/>
            </a:endParaRPr>
          </a:p>
        </p:txBody>
      </p:sp>
      <p:sp>
        <p:nvSpPr>
          <p:cNvPr id="19" name="object 19"/>
          <p:cNvSpPr txBox="1"/>
          <p:nvPr/>
        </p:nvSpPr>
        <p:spPr>
          <a:xfrm>
            <a:off x="251459" y="6344920"/>
            <a:ext cx="1839595" cy="268605"/>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the cloud </a:t>
            </a:r>
            <a:r>
              <a:rPr sz="1600" spc="-10" dirty="0">
                <a:latin typeface="Calibri"/>
                <a:cs typeface="Calibri"/>
              </a:rPr>
              <a:t>platforms</a:t>
            </a:r>
            <a:r>
              <a:rPr sz="1600" spc="-50" dirty="0">
                <a:latin typeface="Calibri"/>
                <a:cs typeface="Calibri"/>
              </a:rPr>
              <a:t> </a:t>
            </a:r>
            <a:r>
              <a:rPr sz="1600" spc="-5" dirty="0">
                <a:latin typeface="Calibri"/>
                <a:cs typeface="Calibri"/>
              </a:rPr>
              <a:t>...</a:t>
            </a:r>
            <a:endParaRPr sz="1600">
              <a:latin typeface="Calibri"/>
              <a:cs typeface="Calibri"/>
            </a:endParaRPr>
          </a:p>
        </p:txBody>
      </p:sp>
      <p:sp>
        <p:nvSpPr>
          <p:cNvPr id="20" name="object 2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7029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Deployment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Application</a:t>
            </a:r>
            <a:r>
              <a:rPr sz="2400" b="1" spc="-25" dirty="0">
                <a:solidFill>
                  <a:srgbClr val="FFFFFF"/>
                </a:solidFill>
                <a:latin typeface="Microsoft YaHei"/>
                <a:cs typeface="Microsoft YaHei"/>
              </a:rPr>
              <a:t> </a:t>
            </a:r>
            <a:r>
              <a:rPr sz="2400" b="1" spc="-5" dirty="0">
                <a:solidFill>
                  <a:srgbClr val="FFFFFF"/>
                </a:solidFill>
                <a:latin typeface="Microsoft YaHei"/>
                <a:cs typeface="Microsoft YaHei"/>
              </a:rPr>
              <a:t>Containers</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1459" y="841375"/>
            <a:ext cx="6309995" cy="5393055"/>
          </a:xfrm>
          <a:prstGeom prst="rect">
            <a:avLst/>
          </a:prstGeom>
        </p:spPr>
        <p:txBody>
          <a:bodyPr vert="horz" wrap="square" lIns="0" tIns="12700" rIns="0" bIns="0" rtlCol="0">
            <a:spAutoFit/>
          </a:bodyPr>
          <a:lstStyle/>
          <a:p>
            <a:pPr marL="12700" marR="167640">
              <a:lnSpc>
                <a:spcPct val="100000"/>
              </a:lnSpc>
              <a:spcBef>
                <a:spcPts val="100"/>
              </a:spcBef>
            </a:pPr>
            <a:r>
              <a:rPr sz="1800" dirty="0">
                <a:latin typeface="Arial"/>
                <a:cs typeface="Arial"/>
              </a:rPr>
              <a:t>A </a:t>
            </a:r>
            <a:r>
              <a:rPr sz="1800" spc="-5" dirty="0">
                <a:latin typeface="Arial"/>
                <a:cs typeface="Arial"/>
              </a:rPr>
              <a:t>container </a:t>
            </a:r>
            <a:r>
              <a:rPr sz="1800" dirty="0">
                <a:latin typeface="Arial"/>
                <a:cs typeface="Arial"/>
              </a:rPr>
              <a:t>is a </a:t>
            </a:r>
            <a:r>
              <a:rPr sz="1800" spc="-5" dirty="0">
                <a:latin typeface="Arial"/>
                <a:cs typeface="Arial"/>
              </a:rPr>
              <a:t>standard unit of software </a:t>
            </a:r>
            <a:r>
              <a:rPr sz="1800" dirty="0">
                <a:latin typeface="Arial"/>
                <a:cs typeface="Arial"/>
              </a:rPr>
              <a:t>→ </a:t>
            </a:r>
            <a:r>
              <a:rPr sz="1800" spc="-5" dirty="0">
                <a:latin typeface="Arial"/>
                <a:cs typeface="Arial"/>
              </a:rPr>
              <a:t>packages up  code and all its dependencies </a:t>
            </a:r>
            <a:r>
              <a:rPr sz="1800" dirty="0">
                <a:latin typeface="Arial"/>
                <a:cs typeface="Arial"/>
              </a:rPr>
              <a:t>so </a:t>
            </a:r>
            <a:r>
              <a:rPr sz="1800" spc="-5" dirty="0">
                <a:latin typeface="Arial"/>
                <a:cs typeface="Arial"/>
              </a:rPr>
              <a:t>the application runs quickly  and reliably from one computing environment to</a:t>
            </a:r>
            <a:r>
              <a:rPr sz="1800" spc="10" dirty="0">
                <a:latin typeface="Arial"/>
                <a:cs typeface="Arial"/>
              </a:rPr>
              <a:t> </a:t>
            </a:r>
            <a:r>
              <a:rPr sz="1800" spc="-20" dirty="0">
                <a:latin typeface="Arial"/>
                <a:cs typeface="Arial"/>
              </a:rPr>
              <a:t>another.</a:t>
            </a:r>
            <a:endParaRPr sz="1800">
              <a:latin typeface="Arial"/>
              <a:cs typeface="Arial"/>
            </a:endParaRPr>
          </a:p>
          <a:p>
            <a:pPr>
              <a:lnSpc>
                <a:spcPct val="100000"/>
              </a:lnSpc>
              <a:spcBef>
                <a:spcPts val="50"/>
              </a:spcBef>
            </a:pPr>
            <a:endParaRPr sz="1850">
              <a:latin typeface="Arial"/>
              <a:cs typeface="Arial"/>
            </a:endParaRPr>
          </a:p>
          <a:p>
            <a:pPr marL="297815" marR="126364" indent="-285750">
              <a:lnSpc>
                <a:spcPct val="100000"/>
              </a:lnSpc>
              <a:buChar char="•"/>
              <a:tabLst>
                <a:tab pos="297815" algn="l"/>
                <a:tab pos="298450" algn="l"/>
              </a:tabLst>
            </a:pPr>
            <a:r>
              <a:rPr sz="1400" spc="-5" dirty="0">
                <a:latin typeface="Arial"/>
                <a:cs typeface="Arial"/>
              </a:rPr>
              <a:t>Hence </a:t>
            </a:r>
            <a:r>
              <a:rPr sz="1400" dirty="0">
                <a:latin typeface="Arial"/>
                <a:cs typeface="Arial"/>
              </a:rPr>
              <a:t>a </a:t>
            </a:r>
            <a:r>
              <a:rPr sz="1400" spc="-5" dirty="0">
                <a:latin typeface="Arial"/>
                <a:cs typeface="Arial"/>
              </a:rPr>
              <a:t>container is just </a:t>
            </a:r>
            <a:r>
              <a:rPr sz="1400" dirty="0">
                <a:latin typeface="Arial"/>
                <a:cs typeface="Arial"/>
              </a:rPr>
              <a:t>an </a:t>
            </a:r>
            <a:r>
              <a:rPr sz="1400" spc="-5" dirty="0">
                <a:latin typeface="Arial"/>
                <a:cs typeface="Arial"/>
              </a:rPr>
              <a:t>environment for the target application that  contains the application, its runtime, its dependent libraries, configurations,  and other</a:t>
            </a:r>
            <a:r>
              <a:rPr sz="1400" spc="-10" dirty="0">
                <a:latin typeface="Arial"/>
                <a:cs typeface="Arial"/>
              </a:rPr>
              <a:t> </a:t>
            </a:r>
            <a:r>
              <a:rPr sz="1400" spc="-5" dirty="0">
                <a:latin typeface="Arial"/>
                <a:cs typeface="Arial"/>
              </a:rPr>
              <a:t>resources.</a:t>
            </a:r>
            <a:endParaRPr sz="1400">
              <a:latin typeface="Arial"/>
              <a:cs typeface="Arial"/>
            </a:endParaRPr>
          </a:p>
          <a:p>
            <a:pPr marL="297815" marR="711835" indent="-285750">
              <a:lnSpc>
                <a:spcPct val="100000"/>
              </a:lnSpc>
              <a:buChar char="•"/>
              <a:tabLst>
                <a:tab pos="297815" algn="l"/>
                <a:tab pos="298450" algn="l"/>
              </a:tabLst>
            </a:pPr>
            <a:r>
              <a:rPr sz="1400" dirty="0">
                <a:latin typeface="Arial"/>
                <a:cs typeface="Arial"/>
              </a:rPr>
              <a:t>A </a:t>
            </a:r>
            <a:r>
              <a:rPr sz="1400" spc="-5" dirty="0">
                <a:latin typeface="Arial"/>
                <a:cs typeface="Arial"/>
              </a:rPr>
              <a:t>container usually shares </a:t>
            </a:r>
            <a:r>
              <a:rPr sz="1400" dirty="0">
                <a:latin typeface="Arial"/>
                <a:cs typeface="Arial"/>
              </a:rPr>
              <a:t>OS </a:t>
            </a:r>
            <a:r>
              <a:rPr sz="1400" spc="-5" dirty="0">
                <a:latin typeface="Arial"/>
                <a:cs typeface="Arial"/>
              </a:rPr>
              <a:t>and its system libraries with the host  environment.</a:t>
            </a:r>
            <a:endParaRPr sz="1400">
              <a:latin typeface="Arial"/>
              <a:cs typeface="Arial"/>
            </a:endParaRPr>
          </a:p>
          <a:p>
            <a:pPr marL="755650" marR="5080" lvl="1" indent="-285750">
              <a:lnSpc>
                <a:spcPct val="100000"/>
              </a:lnSpc>
              <a:buChar char="•"/>
              <a:tabLst>
                <a:tab pos="755015" algn="l"/>
                <a:tab pos="755650" algn="l"/>
              </a:tabLst>
            </a:pPr>
            <a:r>
              <a:rPr sz="1400" spc="-5" dirty="0">
                <a:latin typeface="Arial"/>
                <a:cs typeface="Arial"/>
              </a:rPr>
              <a:t>In case of having containers </a:t>
            </a:r>
            <a:r>
              <a:rPr sz="1400" dirty="0">
                <a:latin typeface="Arial"/>
                <a:cs typeface="Arial"/>
              </a:rPr>
              <a:t>on a </a:t>
            </a:r>
            <a:r>
              <a:rPr sz="1400" spc="-10" dirty="0">
                <a:latin typeface="Arial"/>
                <a:cs typeface="Arial"/>
              </a:rPr>
              <a:t>different </a:t>
            </a:r>
            <a:r>
              <a:rPr sz="1400" spc="-5" dirty="0">
                <a:latin typeface="Arial"/>
                <a:cs typeface="Arial"/>
              </a:rPr>
              <a:t>OS, then emulation is being  used. For instance setting </a:t>
            </a:r>
            <a:r>
              <a:rPr sz="1400" dirty="0">
                <a:latin typeface="Arial"/>
                <a:cs typeface="Arial"/>
              </a:rPr>
              <a:t>up </a:t>
            </a:r>
            <a:r>
              <a:rPr sz="1400" spc="-5" dirty="0">
                <a:latin typeface="Arial"/>
                <a:cs typeface="Arial"/>
              </a:rPr>
              <a:t>Linux based containers </a:t>
            </a:r>
            <a:r>
              <a:rPr sz="1400" dirty="0">
                <a:latin typeface="Arial"/>
                <a:cs typeface="Arial"/>
              </a:rPr>
              <a:t>on </a:t>
            </a:r>
            <a:r>
              <a:rPr sz="1400" spc="-5" dirty="0">
                <a:latin typeface="Arial"/>
                <a:cs typeface="Arial"/>
              </a:rPr>
              <a:t>Windows</a:t>
            </a:r>
            <a:r>
              <a:rPr sz="1400" spc="55" dirty="0">
                <a:latin typeface="Arial"/>
                <a:cs typeface="Arial"/>
              </a:rPr>
              <a:t> </a:t>
            </a:r>
            <a:r>
              <a:rPr sz="1400" spc="-5" dirty="0">
                <a:latin typeface="Arial"/>
                <a:cs typeface="Arial"/>
              </a:rPr>
              <a:t>OS.</a:t>
            </a:r>
            <a:endParaRPr sz="1400">
              <a:latin typeface="Arial"/>
              <a:cs typeface="Arial"/>
            </a:endParaRPr>
          </a:p>
          <a:p>
            <a:pPr marL="297815" marR="303530" indent="-285750">
              <a:lnSpc>
                <a:spcPct val="100000"/>
              </a:lnSpc>
              <a:buChar char="•"/>
              <a:tabLst>
                <a:tab pos="297815" algn="l"/>
                <a:tab pos="298450" algn="l"/>
              </a:tabLst>
            </a:pPr>
            <a:r>
              <a:rPr sz="1400" dirty="0">
                <a:latin typeface="Arial"/>
                <a:cs typeface="Arial"/>
              </a:rPr>
              <a:t>An </a:t>
            </a:r>
            <a:r>
              <a:rPr sz="1400" spc="-5" dirty="0">
                <a:latin typeface="Arial"/>
                <a:cs typeface="Arial"/>
              </a:rPr>
              <a:t>application in </a:t>
            </a:r>
            <a:r>
              <a:rPr sz="1400" dirty="0">
                <a:latin typeface="Arial"/>
                <a:cs typeface="Arial"/>
              </a:rPr>
              <a:t>a </a:t>
            </a:r>
            <a:r>
              <a:rPr sz="1400" spc="-5" dirty="0">
                <a:latin typeface="Arial"/>
                <a:cs typeface="Arial"/>
              </a:rPr>
              <a:t>container with the matching host </a:t>
            </a:r>
            <a:r>
              <a:rPr sz="1400" dirty="0">
                <a:latin typeface="Arial"/>
                <a:cs typeface="Arial"/>
              </a:rPr>
              <a:t>OS </a:t>
            </a:r>
            <a:r>
              <a:rPr sz="1400" spc="-5" dirty="0">
                <a:latin typeface="Arial"/>
                <a:cs typeface="Arial"/>
              </a:rPr>
              <a:t>gives almost the  same performance </a:t>
            </a:r>
            <a:r>
              <a:rPr sz="1400" dirty="0">
                <a:latin typeface="Arial"/>
                <a:cs typeface="Arial"/>
              </a:rPr>
              <a:t>as </a:t>
            </a:r>
            <a:r>
              <a:rPr sz="1400" spc="-5" dirty="0">
                <a:latin typeface="Arial"/>
                <a:cs typeface="Arial"/>
              </a:rPr>
              <a:t>it is deployed directly </a:t>
            </a:r>
            <a:r>
              <a:rPr sz="1400" dirty="0">
                <a:latin typeface="Arial"/>
                <a:cs typeface="Arial"/>
              </a:rPr>
              <a:t>on </a:t>
            </a:r>
            <a:r>
              <a:rPr sz="1400" spc="-5" dirty="0">
                <a:latin typeface="Arial"/>
                <a:cs typeface="Arial"/>
              </a:rPr>
              <a:t>the host</a:t>
            </a:r>
            <a:r>
              <a:rPr sz="1400" spc="30" dirty="0">
                <a:latin typeface="Arial"/>
                <a:cs typeface="Arial"/>
              </a:rPr>
              <a:t> </a:t>
            </a:r>
            <a:r>
              <a:rPr sz="1400" spc="-5" dirty="0">
                <a:latin typeface="Arial"/>
                <a:cs typeface="Arial"/>
              </a:rPr>
              <a:t>environment.</a:t>
            </a:r>
            <a:endParaRPr sz="1400">
              <a:latin typeface="Arial"/>
              <a:cs typeface="Arial"/>
            </a:endParaRPr>
          </a:p>
          <a:p>
            <a:pPr marL="297815" marR="332105" indent="-285750">
              <a:lnSpc>
                <a:spcPct val="100000"/>
              </a:lnSpc>
              <a:buChar char="•"/>
              <a:tabLst>
                <a:tab pos="297815" algn="l"/>
                <a:tab pos="298450" algn="l"/>
              </a:tabLst>
            </a:pPr>
            <a:r>
              <a:rPr sz="1400" dirty="0">
                <a:latin typeface="Arial"/>
                <a:cs typeface="Arial"/>
              </a:rPr>
              <a:t>An </a:t>
            </a:r>
            <a:r>
              <a:rPr sz="1400" spc="-5" dirty="0">
                <a:latin typeface="Arial"/>
                <a:cs typeface="Arial"/>
              </a:rPr>
              <a:t>containerized application can </a:t>
            </a:r>
            <a:r>
              <a:rPr sz="1400" dirty="0">
                <a:latin typeface="Arial"/>
                <a:cs typeface="Arial"/>
              </a:rPr>
              <a:t>be </a:t>
            </a:r>
            <a:r>
              <a:rPr sz="1400" spc="-5" dirty="0">
                <a:latin typeface="Arial"/>
                <a:cs typeface="Arial"/>
              </a:rPr>
              <a:t>serialized in </a:t>
            </a:r>
            <a:r>
              <a:rPr sz="1400" dirty="0">
                <a:latin typeface="Arial"/>
                <a:cs typeface="Arial"/>
              </a:rPr>
              <a:t>an </a:t>
            </a:r>
            <a:r>
              <a:rPr sz="1400" spc="-5" dirty="0">
                <a:latin typeface="Arial"/>
                <a:cs typeface="Arial"/>
              </a:rPr>
              <a:t>image, and then the  image can </a:t>
            </a:r>
            <a:r>
              <a:rPr sz="1400" dirty="0">
                <a:latin typeface="Arial"/>
                <a:cs typeface="Arial"/>
              </a:rPr>
              <a:t>be </a:t>
            </a:r>
            <a:r>
              <a:rPr sz="1400" spc="-5" dirty="0">
                <a:latin typeface="Arial"/>
                <a:cs typeface="Arial"/>
              </a:rPr>
              <a:t>replicated and deployed </a:t>
            </a:r>
            <a:r>
              <a:rPr sz="1400" dirty="0">
                <a:latin typeface="Arial"/>
                <a:cs typeface="Arial"/>
              </a:rPr>
              <a:t>on </a:t>
            </a:r>
            <a:r>
              <a:rPr sz="1400" spc="-5" dirty="0">
                <a:latin typeface="Arial"/>
                <a:cs typeface="Arial"/>
              </a:rPr>
              <a:t>other hosts </a:t>
            </a:r>
            <a:r>
              <a:rPr sz="1400" dirty="0">
                <a:latin typeface="Arial"/>
                <a:cs typeface="Arial"/>
              </a:rPr>
              <a:t>as </a:t>
            </a:r>
            <a:r>
              <a:rPr sz="1400" spc="-5" dirty="0">
                <a:latin typeface="Arial"/>
                <a:cs typeface="Arial"/>
              </a:rPr>
              <a:t>per</a:t>
            </a:r>
            <a:r>
              <a:rPr sz="1400" spc="10" dirty="0">
                <a:latin typeface="Arial"/>
                <a:cs typeface="Arial"/>
              </a:rPr>
              <a:t> </a:t>
            </a:r>
            <a:r>
              <a:rPr sz="1400" spc="-5" dirty="0">
                <a:latin typeface="Arial"/>
                <a:cs typeface="Arial"/>
              </a:rPr>
              <a:t>need.</a:t>
            </a:r>
            <a:endParaRPr sz="1400">
              <a:latin typeface="Arial"/>
              <a:cs typeface="Arial"/>
            </a:endParaRPr>
          </a:p>
          <a:p>
            <a:pPr marL="755650" marR="241300" lvl="1" indent="-285750">
              <a:lnSpc>
                <a:spcPct val="100000"/>
              </a:lnSpc>
              <a:buChar char="•"/>
              <a:tabLst>
                <a:tab pos="755015" algn="l"/>
                <a:tab pos="755650" algn="l"/>
              </a:tabLst>
            </a:pPr>
            <a:r>
              <a:rPr sz="1400" spc="-5" dirty="0">
                <a:latin typeface="Arial"/>
                <a:cs typeface="Arial"/>
              </a:rPr>
              <a:t>Hence </a:t>
            </a:r>
            <a:r>
              <a:rPr sz="1400" dirty="0">
                <a:latin typeface="Arial"/>
                <a:cs typeface="Arial"/>
              </a:rPr>
              <a:t>a </a:t>
            </a:r>
            <a:r>
              <a:rPr sz="1400" spc="-5" dirty="0">
                <a:latin typeface="Arial"/>
                <a:cs typeface="Arial"/>
              </a:rPr>
              <a:t>service containerized can </a:t>
            </a:r>
            <a:r>
              <a:rPr sz="1400" dirty="0">
                <a:latin typeface="Arial"/>
                <a:cs typeface="Arial"/>
              </a:rPr>
              <a:t>be </a:t>
            </a:r>
            <a:r>
              <a:rPr sz="1400" spc="-5" dirty="0">
                <a:latin typeface="Arial"/>
                <a:cs typeface="Arial"/>
              </a:rPr>
              <a:t>saved </a:t>
            </a:r>
            <a:r>
              <a:rPr sz="1400" dirty="0">
                <a:latin typeface="Arial"/>
                <a:cs typeface="Arial"/>
              </a:rPr>
              <a:t>as an </a:t>
            </a:r>
            <a:r>
              <a:rPr sz="1400" spc="-5" dirty="0">
                <a:latin typeface="Arial"/>
                <a:cs typeface="Arial"/>
              </a:rPr>
              <a:t>image, and then  can </a:t>
            </a:r>
            <a:r>
              <a:rPr sz="1400" dirty="0">
                <a:latin typeface="Arial"/>
                <a:cs typeface="Arial"/>
              </a:rPr>
              <a:t>be </a:t>
            </a:r>
            <a:r>
              <a:rPr sz="1400" spc="-5" dirty="0">
                <a:latin typeface="Arial"/>
                <a:cs typeface="Arial"/>
              </a:rPr>
              <a:t>used later for repeated number of</a:t>
            </a:r>
            <a:r>
              <a:rPr sz="1400" spc="5" dirty="0">
                <a:latin typeface="Arial"/>
                <a:cs typeface="Arial"/>
              </a:rPr>
              <a:t> </a:t>
            </a:r>
            <a:r>
              <a:rPr sz="1400" spc="-5" dirty="0">
                <a:latin typeface="Arial"/>
                <a:cs typeface="Arial"/>
              </a:rPr>
              <a:t>deployments.</a:t>
            </a:r>
            <a:endParaRPr sz="1400">
              <a:latin typeface="Arial"/>
              <a:cs typeface="Arial"/>
            </a:endParaRPr>
          </a:p>
          <a:p>
            <a:pPr lvl="1">
              <a:lnSpc>
                <a:spcPct val="100000"/>
              </a:lnSpc>
              <a:spcBef>
                <a:spcPts val="15"/>
              </a:spcBef>
              <a:buFont typeface="Arial"/>
              <a:buChar char="•"/>
            </a:pPr>
            <a:endParaRPr sz="1450">
              <a:latin typeface="Arial"/>
              <a:cs typeface="Arial"/>
            </a:endParaRPr>
          </a:p>
          <a:p>
            <a:pPr marL="298450" indent="-285750">
              <a:lnSpc>
                <a:spcPct val="100000"/>
              </a:lnSpc>
              <a:buChar char="•"/>
              <a:tabLst>
                <a:tab pos="297815" algn="l"/>
                <a:tab pos="298450" algn="l"/>
              </a:tabLst>
            </a:pPr>
            <a:r>
              <a:rPr sz="1400" spc="-5" dirty="0">
                <a:latin typeface="Arial"/>
                <a:cs typeface="Arial"/>
              </a:rPr>
              <a:t>Containers provides isolation to the application such</a:t>
            </a:r>
            <a:r>
              <a:rPr sz="1400" dirty="0">
                <a:latin typeface="Arial"/>
                <a:cs typeface="Arial"/>
              </a:rPr>
              <a:t> </a:t>
            </a:r>
            <a:r>
              <a:rPr sz="1400" spc="-5" dirty="0">
                <a:latin typeface="Arial"/>
                <a:cs typeface="Arial"/>
              </a:rPr>
              <a:t>that</a:t>
            </a:r>
            <a:endParaRPr sz="1400">
              <a:latin typeface="Arial"/>
              <a:cs typeface="Arial"/>
            </a:endParaRPr>
          </a:p>
          <a:p>
            <a:pPr marL="755650" lvl="1" indent="-285750">
              <a:lnSpc>
                <a:spcPct val="100000"/>
              </a:lnSpc>
              <a:buChar char="•"/>
              <a:tabLst>
                <a:tab pos="755015" algn="l"/>
                <a:tab pos="755650" algn="l"/>
              </a:tabLst>
            </a:pPr>
            <a:r>
              <a:rPr sz="1400" dirty="0">
                <a:latin typeface="Arial"/>
                <a:cs typeface="Arial"/>
              </a:rPr>
              <a:t>an </a:t>
            </a:r>
            <a:r>
              <a:rPr sz="1400" spc="-5" dirty="0">
                <a:latin typeface="Arial"/>
                <a:cs typeface="Arial"/>
              </a:rPr>
              <a:t>application cannot see others in the other</a:t>
            </a:r>
            <a:r>
              <a:rPr sz="1400" spc="40" dirty="0">
                <a:latin typeface="Arial"/>
                <a:cs typeface="Arial"/>
              </a:rPr>
              <a:t> </a:t>
            </a:r>
            <a:r>
              <a:rPr sz="1400" spc="-5" dirty="0">
                <a:latin typeface="Arial"/>
                <a:cs typeface="Arial"/>
              </a:rPr>
              <a:t>containers</a:t>
            </a:r>
            <a:endParaRPr sz="1400">
              <a:latin typeface="Arial"/>
              <a:cs typeface="Arial"/>
            </a:endParaRPr>
          </a:p>
          <a:p>
            <a:pPr marL="755650" lvl="1" indent="-285750">
              <a:lnSpc>
                <a:spcPct val="100000"/>
              </a:lnSpc>
              <a:buChar char="•"/>
              <a:tabLst>
                <a:tab pos="755015" algn="l"/>
                <a:tab pos="755650" algn="l"/>
              </a:tabLst>
            </a:pPr>
            <a:r>
              <a:rPr sz="1400" dirty="0">
                <a:latin typeface="Arial"/>
                <a:cs typeface="Arial"/>
              </a:rPr>
              <a:t>an </a:t>
            </a:r>
            <a:r>
              <a:rPr sz="1400" spc="-5" dirty="0">
                <a:latin typeface="Arial"/>
                <a:cs typeface="Arial"/>
              </a:rPr>
              <a:t>application cannot impact </a:t>
            </a:r>
            <a:r>
              <a:rPr sz="1400" dirty="0">
                <a:latin typeface="Arial"/>
                <a:cs typeface="Arial"/>
              </a:rPr>
              <a:t>/ </a:t>
            </a:r>
            <a:r>
              <a:rPr sz="1400" spc="-10" dirty="0">
                <a:latin typeface="Arial"/>
                <a:cs typeface="Arial"/>
              </a:rPr>
              <a:t>affect </a:t>
            </a:r>
            <a:r>
              <a:rPr sz="1400" spc="-5" dirty="0">
                <a:latin typeface="Arial"/>
                <a:cs typeface="Arial"/>
              </a:rPr>
              <a:t>others</a:t>
            </a:r>
            <a:r>
              <a:rPr sz="1400" spc="40" dirty="0">
                <a:latin typeface="Arial"/>
                <a:cs typeface="Arial"/>
              </a:rPr>
              <a:t> </a:t>
            </a:r>
            <a:r>
              <a:rPr sz="1400" spc="-5" dirty="0">
                <a:latin typeface="Arial"/>
                <a:cs typeface="Arial"/>
              </a:rPr>
              <a:t>applicaitons</a:t>
            </a:r>
            <a:endParaRPr sz="1400">
              <a:latin typeface="Arial"/>
              <a:cs typeface="Arial"/>
            </a:endParaRPr>
          </a:p>
          <a:p>
            <a:pPr marL="755650" lvl="1" indent="-285750">
              <a:lnSpc>
                <a:spcPct val="100000"/>
              </a:lnSpc>
              <a:buChar char="•"/>
              <a:tabLst>
                <a:tab pos="755015" algn="l"/>
                <a:tab pos="755650" algn="l"/>
              </a:tabLst>
            </a:pPr>
            <a:r>
              <a:rPr sz="1400" dirty="0">
                <a:latin typeface="Arial"/>
                <a:cs typeface="Arial"/>
              </a:rPr>
              <a:t>an </a:t>
            </a:r>
            <a:r>
              <a:rPr sz="1400" spc="-5" dirty="0">
                <a:latin typeface="Arial"/>
                <a:cs typeface="Arial"/>
              </a:rPr>
              <a:t>application cannot access resources in other application</a:t>
            </a:r>
            <a:r>
              <a:rPr sz="1400" spc="65" dirty="0">
                <a:latin typeface="Arial"/>
                <a:cs typeface="Arial"/>
              </a:rPr>
              <a:t> </a:t>
            </a:r>
            <a:r>
              <a:rPr sz="1400" spc="-5" dirty="0">
                <a:latin typeface="Arial"/>
                <a:cs typeface="Arial"/>
              </a:rPr>
              <a:t>containers</a:t>
            </a:r>
            <a:endParaRPr sz="1400">
              <a:latin typeface="Arial"/>
              <a:cs typeface="Arial"/>
            </a:endParaRPr>
          </a:p>
          <a:p>
            <a:pPr marL="755650" marR="448309" lvl="1" indent="-285750">
              <a:lnSpc>
                <a:spcPct val="100000"/>
              </a:lnSpc>
              <a:buChar char="•"/>
              <a:tabLst>
                <a:tab pos="755015" algn="l"/>
                <a:tab pos="755650" algn="l"/>
              </a:tabLst>
            </a:pPr>
            <a:r>
              <a:rPr sz="1400" dirty="0">
                <a:latin typeface="Arial"/>
                <a:cs typeface="Arial"/>
              </a:rPr>
              <a:t>an </a:t>
            </a:r>
            <a:r>
              <a:rPr sz="1400" spc="-5" dirty="0">
                <a:latin typeface="Arial"/>
                <a:cs typeface="Arial"/>
              </a:rPr>
              <a:t>application can have dedicated runtime and dependencies for  specific</a:t>
            </a:r>
            <a:r>
              <a:rPr sz="1400" spc="-10" dirty="0">
                <a:latin typeface="Arial"/>
                <a:cs typeface="Arial"/>
              </a:rPr>
              <a:t> </a:t>
            </a:r>
            <a:r>
              <a:rPr sz="1400" spc="-5" dirty="0">
                <a:latin typeface="Arial"/>
                <a:cs typeface="Arial"/>
              </a:rPr>
              <a:t>version</a:t>
            </a:r>
            <a:endParaRPr sz="1400">
              <a:latin typeface="Arial"/>
              <a:cs typeface="Arial"/>
            </a:endParaRPr>
          </a:p>
        </p:txBody>
      </p:sp>
      <p:pic>
        <p:nvPicPr>
          <p:cNvPr id="9" name="object 9"/>
          <p:cNvPicPr/>
          <p:nvPr/>
        </p:nvPicPr>
        <p:blipFill>
          <a:blip r:embed="rId2" cstate="print"/>
          <a:stretch>
            <a:fillRect/>
          </a:stretch>
        </p:blipFill>
        <p:spPr>
          <a:xfrm>
            <a:off x="6629400" y="45719"/>
            <a:ext cx="5562600" cy="6355080"/>
          </a:xfrm>
          <a:prstGeom prst="rect">
            <a:avLst/>
          </a:prstGeom>
        </p:spPr>
      </p:pic>
      <p:sp>
        <p:nvSpPr>
          <p:cNvPr id="10" name="object 10"/>
          <p:cNvSpPr txBox="1"/>
          <p:nvPr/>
        </p:nvSpPr>
        <p:spPr>
          <a:xfrm>
            <a:off x="6754494" y="0"/>
            <a:ext cx="5203825" cy="763270"/>
          </a:xfrm>
          <a:prstGeom prst="rect">
            <a:avLst/>
          </a:prstGeom>
        </p:spPr>
        <p:txBody>
          <a:bodyPr vert="horz" wrap="square" lIns="0" tIns="152400" rIns="0" bIns="0" rtlCol="0">
            <a:spAutoFit/>
          </a:bodyPr>
          <a:lstStyle/>
          <a:p>
            <a:pPr marL="12700">
              <a:lnSpc>
                <a:spcPct val="100000"/>
              </a:lnSpc>
              <a:spcBef>
                <a:spcPts val="1200"/>
              </a:spcBef>
            </a:pPr>
            <a:r>
              <a:rPr sz="1800" b="1" spc="-10" dirty="0">
                <a:solidFill>
                  <a:srgbClr val="FFFFFF"/>
                </a:solidFill>
                <a:latin typeface="Calibri"/>
                <a:cs typeface="Calibri"/>
              </a:rPr>
              <a:t>History </a:t>
            </a:r>
            <a:r>
              <a:rPr sz="1800" b="1" dirty="0">
                <a:solidFill>
                  <a:srgbClr val="FFFFFF"/>
                </a:solidFill>
                <a:latin typeface="Calibri"/>
                <a:cs typeface="Calibri"/>
              </a:rPr>
              <a:t>of </a:t>
            </a:r>
            <a:r>
              <a:rPr sz="1800" b="1" spc="-10" dirty="0">
                <a:solidFill>
                  <a:srgbClr val="FFFFFF"/>
                </a:solidFill>
                <a:latin typeface="Calibri"/>
                <a:cs typeface="Calibri"/>
              </a:rPr>
              <a:t>containers</a:t>
            </a:r>
            <a:r>
              <a:rPr sz="1800" b="1"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p>
            <a:pPr marL="12700">
              <a:lnSpc>
                <a:spcPct val="100000"/>
              </a:lnSpc>
              <a:spcBef>
                <a:spcPts val="865"/>
              </a:spcBef>
            </a:pPr>
            <a:r>
              <a:rPr sz="1400" spc="-5" dirty="0">
                <a:latin typeface="Calibri"/>
                <a:cs typeface="Calibri"/>
              </a:rPr>
              <a:t>FreeBSD Jails (2000) </a:t>
            </a:r>
            <a:r>
              <a:rPr sz="1400" dirty="0">
                <a:latin typeface="Calibri"/>
                <a:cs typeface="Calibri"/>
              </a:rPr>
              <a:t>... </a:t>
            </a:r>
            <a:r>
              <a:rPr sz="1000" spc="-5" dirty="0">
                <a:latin typeface="Calibri"/>
                <a:cs typeface="Calibri"/>
              </a:rPr>
              <a:t>FreeBSD Jails allows administrators to partition a FreeBSD</a:t>
            </a:r>
            <a:r>
              <a:rPr sz="1000" spc="110" dirty="0">
                <a:latin typeface="Calibri"/>
                <a:cs typeface="Calibri"/>
              </a:rPr>
              <a:t> </a:t>
            </a:r>
            <a:r>
              <a:rPr sz="1000" spc="-5" dirty="0">
                <a:latin typeface="Calibri"/>
                <a:cs typeface="Calibri"/>
              </a:rPr>
              <a:t>computer</a:t>
            </a:r>
            <a:endParaRPr sz="1000">
              <a:latin typeface="Calibri"/>
              <a:cs typeface="Calibri"/>
            </a:endParaRPr>
          </a:p>
        </p:txBody>
      </p:sp>
      <p:sp>
        <p:nvSpPr>
          <p:cNvPr id="11" name="object 11"/>
          <p:cNvSpPr txBox="1"/>
          <p:nvPr/>
        </p:nvSpPr>
        <p:spPr>
          <a:xfrm>
            <a:off x="6754494" y="737234"/>
            <a:ext cx="5231130" cy="5448300"/>
          </a:xfrm>
          <a:prstGeom prst="rect">
            <a:avLst/>
          </a:prstGeom>
        </p:spPr>
        <p:txBody>
          <a:bodyPr vert="horz" wrap="square" lIns="0" tIns="12065" rIns="0" bIns="0" rtlCol="0">
            <a:spAutoFit/>
          </a:bodyPr>
          <a:lstStyle/>
          <a:p>
            <a:pPr marL="12700" marR="224790">
              <a:lnSpc>
                <a:spcPct val="100000"/>
              </a:lnSpc>
              <a:spcBef>
                <a:spcPts val="95"/>
              </a:spcBef>
            </a:pPr>
            <a:r>
              <a:rPr sz="1000" spc="-5" dirty="0">
                <a:latin typeface="Calibri"/>
                <a:cs typeface="Calibri"/>
              </a:rPr>
              <a:t>system into several independent, smaller systems – called “jails” – with the ability to assign an IP  address for each system and</a:t>
            </a:r>
            <a:r>
              <a:rPr sz="1000" spc="15" dirty="0">
                <a:latin typeface="Calibri"/>
                <a:cs typeface="Calibri"/>
              </a:rPr>
              <a:t> </a:t>
            </a:r>
            <a:r>
              <a:rPr sz="1000" spc="-5" dirty="0">
                <a:latin typeface="Calibri"/>
                <a:cs typeface="Calibri"/>
              </a:rPr>
              <a:t>configuration.</a:t>
            </a:r>
            <a:endParaRPr sz="1000">
              <a:latin typeface="Calibri"/>
              <a:cs typeface="Calibri"/>
            </a:endParaRPr>
          </a:p>
          <a:p>
            <a:pPr marL="12700" marR="118110">
              <a:lnSpc>
                <a:spcPct val="100600"/>
              </a:lnSpc>
              <a:spcBef>
                <a:spcPts val="690"/>
              </a:spcBef>
            </a:pPr>
            <a:r>
              <a:rPr sz="1400" spc="-5" dirty="0">
                <a:latin typeface="Calibri"/>
                <a:cs typeface="Calibri"/>
              </a:rPr>
              <a:t>Linux VServer (2001) </a:t>
            </a:r>
            <a:r>
              <a:rPr sz="1400" dirty="0">
                <a:latin typeface="Calibri"/>
                <a:cs typeface="Calibri"/>
              </a:rPr>
              <a:t>... </a:t>
            </a:r>
            <a:r>
              <a:rPr sz="1000" spc="-5" dirty="0">
                <a:latin typeface="Calibri"/>
                <a:cs typeface="Calibri"/>
              </a:rPr>
              <a:t>Linux VServer is a jail mechanism that can partition resources (file  systems, network addresses, memory) on a computer system. Introduced in 2001, this operating  system virtualization that is implemented by patching the Linux</a:t>
            </a:r>
            <a:r>
              <a:rPr sz="1000" spc="45" dirty="0">
                <a:latin typeface="Calibri"/>
                <a:cs typeface="Calibri"/>
              </a:rPr>
              <a:t> </a:t>
            </a:r>
            <a:r>
              <a:rPr sz="1000" spc="-5" dirty="0">
                <a:latin typeface="Calibri"/>
                <a:cs typeface="Calibri"/>
              </a:rPr>
              <a:t>kernel.</a:t>
            </a:r>
            <a:endParaRPr sz="1000">
              <a:latin typeface="Calibri"/>
              <a:cs typeface="Calibri"/>
            </a:endParaRPr>
          </a:p>
          <a:p>
            <a:pPr marL="12700" marR="201295" algn="just">
              <a:lnSpc>
                <a:spcPct val="100600"/>
              </a:lnSpc>
              <a:spcBef>
                <a:spcPts val="690"/>
              </a:spcBef>
            </a:pPr>
            <a:r>
              <a:rPr sz="1400" spc="-5" dirty="0">
                <a:latin typeface="Calibri"/>
                <a:cs typeface="Calibri"/>
              </a:rPr>
              <a:t>Solaris </a:t>
            </a:r>
            <a:r>
              <a:rPr sz="1400" spc="-10" dirty="0">
                <a:latin typeface="Calibri"/>
                <a:cs typeface="Calibri"/>
              </a:rPr>
              <a:t>Containers </a:t>
            </a:r>
            <a:r>
              <a:rPr sz="1400" spc="-5" dirty="0">
                <a:latin typeface="Calibri"/>
                <a:cs typeface="Calibri"/>
              </a:rPr>
              <a:t>(2004) </a:t>
            </a:r>
            <a:r>
              <a:rPr sz="1400" dirty="0">
                <a:latin typeface="Calibri"/>
                <a:cs typeface="Calibri"/>
              </a:rPr>
              <a:t>... </a:t>
            </a:r>
            <a:r>
              <a:rPr sz="1000" spc="-5" dirty="0">
                <a:latin typeface="Calibri"/>
                <a:cs typeface="Calibri"/>
              </a:rPr>
              <a:t>Solaris Containers combines system resource controls and  boundary separation provided by zones, which were able to leverage features like snapshots and  cloning from</a:t>
            </a:r>
            <a:r>
              <a:rPr sz="1000" dirty="0">
                <a:latin typeface="Calibri"/>
                <a:cs typeface="Calibri"/>
              </a:rPr>
              <a:t> </a:t>
            </a:r>
            <a:r>
              <a:rPr sz="1000" spc="-5" dirty="0">
                <a:latin typeface="Calibri"/>
                <a:cs typeface="Calibri"/>
              </a:rPr>
              <a:t>ZFS.</a:t>
            </a:r>
            <a:endParaRPr sz="1000">
              <a:latin typeface="Calibri"/>
              <a:cs typeface="Calibri"/>
            </a:endParaRPr>
          </a:p>
          <a:p>
            <a:pPr marL="12700" marR="111760">
              <a:lnSpc>
                <a:spcPct val="100600"/>
              </a:lnSpc>
              <a:spcBef>
                <a:spcPts val="690"/>
              </a:spcBef>
            </a:pPr>
            <a:r>
              <a:rPr sz="1400" spc="-5" dirty="0">
                <a:latin typeface="Calibri"/>
                <a:cs typeface="Calibri"/>
              </a:rPr>
              <a:t>OpenVZ (2005) </a:t>
            </a:r>
            <a:r>
              <a:rPr sz="1400" dirty="0">
                <a:latin typeface="Calibri"/>
                <a:cs typeface="Calibri"/>
              </a:rPr>
              <a:t>... </a:t>
            </a:r>
            <a:r>
              <a:rPr sz="1000" spc="-5" dirty="0">
                <a:latin typeface="Calibri"/>
                <a:cs typeface="Calibri"/>
              </a:rPr>
              <a:t>This is an operating system-level virtualization technology for LinuopenVZ  history of containersx which uses a patched Linux kernel for virtualization, isolation, resource  management and</a:t>
            </a:r>
            <a:r>
              <a:rPr sz="1000" dirty="0">
                <a:latin typeface="Calibri"/>
                <a:cs typeface="Calibri"/>
              </a:rPr>
              <a:t> </a:t>
            </a:r>
            <a:r>
              <a:rPr sz="1000" spc="-5" dirty="0">
                <a:latin typeface="Calibri"/>
                <a:cs typeface="Calibri"/>
              </a:rPr>
              <a:t>checkpointing.</a:t>
            </a:r>
            <a:endParaRPr sz="1000">
              <a:latin typeface="Calibri"/>
              <a:cs typeface="Calibri"/>
            </a:endParaRPr>
          </a:p>
          <a:p>
            <a:pPr marL="12700" marR="46355">
              <a:lnSpc>
                <a:spcPct val="100400"/>
              </a:lnSpc>
              <a:spcBef>
                <a:spcPts val="690"/>
              </a:spcBef>
            </a:pPr>
            <a:r>
              <a:rPr sz="1400" spc="-5" dirty="0">
                <a:latin typeface="Calibri"/>
                <a:cs typeface="Calibri"/>
              </a:rPr>
              <a:t>Process </a:t>
            </a:r>
            <a:r>
              <a:rPr sz="1400" spc="-10" dirty="0">
                <a:latin typeface="Calibri"/>
                <a:cs typeface="Calibri"/>
              </a:rPr>
              <a:t>Containers </a:t>
            </a:r>
            <a:r>
              <a:rPr sz="1400" spc="-5" dirty="0">
                <a:latin typeface="Calibri"/>
                <a:cs typeface="Calibri"/>
              </a:rPr>
              <a:t>(2006) </a:t>
            </a:r>
            <a:r>
              <a:rPr sz="1400" dirty="0">
                <a:latin typeface="Calibri"/>
                <a:cs typeface="Calibri"/>
              </a:rPr>
              <a:t>... </a:t>
            </a:r>
            <a:r>
              <a:rPr sz="1000" spc="-5" dirty="0">
                <a:latin typeface="Calibri"/>
                <a:cs typeface="Calibri"/>
              </a:rPr>
              <a:t>Process Containers (launched by Google) was designed for  limiting, accounting and isolating resource usage (CPU, memory, disk I/O, network) of a collection of  processes. It was renamed “Control Groups (cgroups)” a year later and eventually merged to Linux  kernel 2.6.24.</a:t>
            </a:r>
            <a:endParaRPr sz="1000">
              <a:latin typeface="Calibri"/>
              <a:cs typeface="Calibri"/>
            </a:endParaRPr>
          </a:p>
          <a:p>
            <a:pPr marL="12700" marR="273685">
              <a:lnSpc>
                <a:spcPct val="101200"/>
              </a:lnSpc>
              <a:spcBef>
                <a:spcPts val="680"/>
              </a:spcBef>
            </a:pPr>
            <a:r>
              <a:rPr sz="1400" spc="-15" dirty="0">
                <a:latin typeface="Calibri"/>
                <a:cs typeface="Calibri"/>
              </a:rPr>
              <a:t>LXC </a:t>
            </a:r>
            <a:r>
              <a:rPr sz="1400" spc="-5" dirty="0">
                <a:latin typeface="Calibri"/>
                <a:cs typeface="Calibri"/>
              </a:rPr>
              <a:t>(2008) </a:t>
            </a:r>
            <a:r>
              <a:rPr sz="1400" dirty="0">
                <a:latin typeface="Calibri"/>
                <a:cs typeface="Calibri"/>
              </a:rPr>
              <a:t>... </a:t>
            </a:r>
            <a:r>
              <a:rPr sz="1000" spc="-5" dirty="0">
                <a:latin typeface="Calibri"/>
                <a:cs typeface="Calibri"/>
              </a:rPr>
              <a:t>LXC (LinuX Containers) was the first, most complete implementation of Linux  container manager. It uses cgroups and Linux namespaces, and it works on a single Linux</a:t>
            </a:r>
            <a:r>
              <a:rPr sz="1000" spc="160" dirty="0">
                <a:latin typeface="Calibri"/>
                <a:cs typeface="Calibri"/>
              </a:rPr>
              <a:t> </a:t>
            </a:r>
            <a:r>
              <a:rPr sz="1000" spc="-5" dirty="0">
                <a:latin typeface="Calibri"/>
                <a:cs typeface="Calibri"/>
              </a:rPr>
              <a:t>kernel</a:t>
            </a:r>
            <a:endParaRPr sz="1000">
              <a:latin typeface="Calibri"/>
              <a:cs typeface="Calibri"/>
            </a:endParaRPr>
          </a:p>
          <a:p>
            <a:pPr marL="12700" algn="just">
              <a:lnSpc>
                <a:spcPct val="100000"/>
              </a:lnSpc>
              <a:spcBef>
                <a:spcPts val="565"/>
              </a:spcBef>
            </a:pPr>
            <a:r>
              <a:rPr sz="1000" spc="-5" dirty="0">
                <a:latin typeface="Calibri"/>
                <a:cs typeface="Calibri"/>
              </a:rPr>
              <a:t>without requiring any</a:t>
            </a:r>
            <a:r>
              <a:rPr sz="1000" spc="5" dirty="0">
                <a:latin typeface="Calibri"/>
                <a:cs typeface="Calibri"/>
              </a:rPr>
              <a:t> </a:t>
            </a:r>
            <a:r>
              <a:rPr sz="1000" spc="-5" dirty="0">
                <a:latin typeface="Calibri"/>
                <a:cs typeface="Calibri"/>
              </a:rPr>
              <a:t>patches.</a:t>
            </a:r>
            <a:endParaRPr sz="1000">
              <a:latin typeface="Calibri"/>
              <a:cs typeface="Calibri"/>
            </a:endParaRPr>
          </a:p>
          <a:p>
            <a:pPr marL="12700" marR="232410">
              <a:lnSpc>
                <a:spcPct val="100299"/>
              </a:lnSpc>
              <a:spcBef>
                <a:spcPts val="850"/>
              </a:spcBef>
            </a:pPr>
            <a:r>
              <a:rPr sz="1400" spc="-15" dirty="0">
                <a:latin typeface="Calibri"/>
                <a:cs typeface="Calibri"/>
              </a:rPr>
              <a:t>Warden </a:t>
            </a:r>
            <a:r>
              <a:rPr sz="1400" spc="-5" dirty="0">
                <a:latin typeface="Calibri"/>
                <a:cs typeface="Calibri"/>
              </a:rPr>
              <a:t>(2011) </a:t>
            </a:r>
            <a:r>
              <a:rPr sz="1400" dirty="0">
                <a:latin typeface="Calibri"/>
                <a:cs typeface="Calibri"/>
              </a:rPr>
              <a:t>... </a:t>
            </a:r>
            <a:r>
              <a:rPr sz="1000" spc="-5" dirty="0">
                <a:latin typeface="Calibri"/>
                <a:cs typeface="Calibri"/>
              </a:rPr>
              <a:t>Warden started by CloudFoundry, uses LXC in the early stages and later  replacing it with its own containers implementation. Warden can isolate environments on any  operating system, running as a daemon and providing an API for container management. It  developed a client-server model to manage a collection of containers across multiple hosts, and  Warden includes a service to manage cgroups, namespaces and the process life</a:t>
            </a:r>
            <a:r>
              <a:rPr sz="1000" spc="70" dirty="0">
                <a:latin typeface="Calibri"/>
                <a:cs typeface="Calibri"/>
              </a:rPr>
              <a:t> </a:t>
            </a:r>
            <a:r>
              <a:rPr sz="1000" spc="-5" dirty="0">
                <a:latin typeface="Calibri"/>
                <a:cs typeface="Calibri"/>
              </a:rPr>
              <a:t>cycle.</a:t>
            </a:r>
            <a:endParaRPr sz="1000">
              <a:latin typeface="Calibri"/>
              <a:cs typeface="Calibri"/>
            </a:endParaRPr>
          </a:p>
          <a:p>
            <a:pPr marL="12700" marR="5080" algn="just">
              <a:lnSpc>
                <a:spcPct val="100600"/>
              </a:lnSpc>
              <a:spcBef>
                <a:spcPts val="690"/>
              </a:spcBef>
            </a:pPr>
            <a:r>
              <a:rPr sz="1400" spc="-5" dirty="0">
                <a:latin typeface="Calibri"/>
                <a:cs typeface="Calibri"/>
              </a:rPr>
              <a:t>LMCTFY (2013) </a:t>
            </a:r>
            <a:r>
              <a:rPr sz="1400" dirty="0">
                <a:latin typeface="Calibri"/>
                <a:cs typeface="Calibri"/>
              </a:rPr>
              <a:t>... </a:t>
            </a:r>
            <a:r>
              <a:rPr sz="1000" spc="-5" dirty="0">
                <a:latin typeface="Calibri"/>
                <a:cs typeface="Calibri"/>
              </a:rPr>
              <a:t>Let Me Contain That For You (LMCTFY) kicked off in 2013 as an open-source  version of Google's container stack, providing Linux application containers. Applications can be made  “container aware,” creating and managing their own</a:t>
            </a:r>
            <a:r>
              <a:rPr sz="1000" spc="35" dirty="0">
                <a:latin typeface="Calibri"/>
                <a:cs typeface="Calibri"/>
              </a:rPr>
              <a:t> </a:t>
            </a:r>
            <a:r>
              <a:rPr sz="1000" spc="-5" dirty="0">
                <a:latin typeface="Calibri"/>
                <a:cs typeface="Calibri"/>
              </a:rPr>
              <a:t>subcontainers.</a:t>
            </a:r>
            <a:endParaRPr sz="1000">
              <a:latin typeface="Calibri"/>
              <a:cs typeface="Calibri"/>
            </a:endParaRPr>
          </a:p>
          <a:p>
            <a:pPr marL="12700" algn="just">
              <a:lnSpc>
                <a:spcPct val="100000"/>
              </a:lnSpc>
              <a:spcBef>
                <a:spcPts val="700"/>
              </a:spcBef>
            </a:pPr>
            <a:r>
              <a:rPr sz="1400" spc="-15" dirty="0">
                <a:latin typeface="Calibri"/>
                <a:cs typeface="Calibri"/>
              </a:rPr>
              <a:t>Docker </a:t>
            </a:r>
            <a:r>
              <a:rPr sz="1400" spc="-5" dirty="0">
                <a:latin typeface="Calibri"/>
                <a:cs typeface="Calibri"/>
              </a:rPr>
              <a:t>(2013) </a:t>
            </a:r>
            <a:r>
              <a:rPr sz="1400" dirty="0">
                <a:latin typeface="Calibri"/>
                <a:cs typeface="Calibri"/>
              </a:rPr>
              <a:t>... </a:t>
            </a:r>
            <a:r>
              <a:rPr sz="1000" i="1" spc="-5" dirty="0">
                <a:latin typeface="Calibri"/>
                <a:cs typeface="Calibri"/>
              </a:rPr>
              <a:t>Detail discussion in later</a:t>
            </a:r>
            <a:r>
              <a:rPr sz="1000" i="1" spc="-70" dirty="0">
                <a:latin typeface="Calibri"/>
                <a:cs typeface="Calibri"/>
              </a:rPr>
              <a:t> </a:t>
            </a:r>
            <a:r>
              <a:rPr sz="1000" i="1" spc="-5" dirty="0">
                <a:latin typeface="Calibri"/>
                <a:cs typeface="Calibri"/>
              </a:rPr>
              <a:t>slides</a:t>
            </a:r>
            <a:r>
              <a:rPr sz="1000" spc="-5" dirty="0">
                <a:latin typeface="Calibri"/>
                <a:cs typeface="Calibri"/>
              </a:rPr>
              <a:t>.</a:t>
            </a:r>
            <a:endParaRPr sz="1000">
              <a:latin typeface="Calibri"/>
              <a:cs typeface="Calibri"/>
            </a:endParaRPr>
          </a:p>
        </p:txBody>
      </p:sp>
      <p:sp>
        <p:nvSpPr>
          <p:cNvPr id="12" name="object 1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104</a:t>
            </a:fld>
            <a:endParaRPr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79958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Deployment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(cont.) Application Containers</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1459" y="947419"/>
            <a:ext cx="11673840" cy="5269865"/>
          </a:xfrm>
          <a:prstGeom prst="rect">
            <a:avLst/>
          </a:prstGeom>
        </p:spPr>
        <p:txBody>
          <a:bodyPr vert="horz" wrap="square" lIns="0" tIns="13335" rIns="0" bIns="0" rtlCol="0">
            <a:spAutoFit/>
          </a:bodyPr>
          <a:lstStyle/>
          <a:p>
            <a:pPr marL="12700">
              <a:lnSpc>
                <a:spcPct val="100000"/>
              </a:lnSpc>
              <a:spcBef>
                <a:spcPts val="105"/>
              </a:spcBef>
            </a:pPr>
            <a:r>
              <a:rPr sz="2000" spc="-5" dirty="0">
                <a:latin typeface="Calibri"/>
                <a:cs typeface="Calibri"/>
              </a:rPr>
              <a:t>Benefits</a:t>
            </a:r>
            <a:r>
              <a:rPr sz="2000" spc="-15" dirty="0">
                <a:latin typeface="Calibri"/>
                <a:cs typeface="Calibri"/>
              </a:rPr>
              <a:t> </a:t>
            </a:r>
            <a:r>
              <a:rPr sz="2000" spc="-5" dirty="0">
                <a:latin typeface="Calibri"/>
                <a:cs typeface="Calibri"/>
              </a:rPr>
              <a:t>...</a:t>
            </a:r>
            <a:endParaRPr sz="2000">
              <a:latin typeface="Calibri"/>
              <a:cs typeface="Calibri"/>
            </a:endParaRPr>
          </a:p>
          <a:p>
            <a:pPr>
              <a:lnSpc>
                <a:spcPct val="100000"/>
              </a:lnSpc>
              <a:spcBef>
                <a:spcPts val="30"/>
              </a:spcBef>
            </a:pPr>
            <a:endParaRPr sz="1750">
              <a:latin typeface="Calibri"/>
              <a:cs typeface="Calibri"/>
            </a:endParaRPr>
          </a:p>
          <a:p>
            <a:pPr marL="297815" marR="304165" indent="-285750">
              <a:lnSpc>
                <a:spcPct val="100000"/>
              </a:lnSpc>
              <a:buFont typeface="Arial"/>
              <a:buChar char="•"/>
              <a:tabLst>
                <a:tab pos="297815" algn="l"/>
                <a:tab pos="298450" algn="l"/>
              </a:tabLst>
            </a:pPr>
            <a:r>
              <a:rPr sz="1800" b="1" spc="-5" dirty="0">
                <a:latin typeface="Calibri"/>
                <a:cs typeface="Calibri"/>
              </a:rPr>
              <a:t>Agile </a:t>
            </a:r>
            <a:r>
              <a:rPr sz="1800" b="1" spc="-10" dirty="0">
                <a:latin typeface="Calibri"/>
                <a:cs typeface="Calibri"/>
              </a:rPr>
              <a:t>application creation </a:t>
            </a:r>
            <a:r>
              <a:rPr sz="1800" b="1" spc="-5" dirty="0">
                <a:latin typeface="Calibri"/>
                <a:cs typeface="Calibri"/>
              </a:rPr>
              <a:t>and </a:t>
            </a:r>
            <a:r>
              <a:rPr sz="1800" b="1" spc="-10" dirty="0">
                <a:latin typeface="Calibri"/>
                <a:cs typeface="Calibri"/>
              </a:rPr>
              <a:t>deployment: </a:t>
            </a:r>
            <a:r>
              <a:rPr sz="1800" spc="-10" dirty="0">
                <a:latin typeface="Calibri"/>
                <a:cs typeface="Calibri"/>
              </a:rPr>
              <a:t>Increased </a:t>
            </a:r>
            <a:r>
              <a:rPr sz="1800" spc="-5" dirty="0">
                <a:latin typeface="Calibri"/>
                <a:cs typeface="Calibri"/>
              </a:rPr>
              <a:t>ease and </a:t>
            </a:r>
            <a:r>
              <a:rPr sz="1800" spc="-10" dirty="0">
                <a:latin typeface="Calibri"/>
                <a:cs typeface="Calibri"/>
              </a:rPr>
              <a:t>efficiency </a:t>
            </a:r>
            <a:r>
              <a:rPr sz="1800" dirty="0">
                <a:latin typeface="Calibri"/>
                <a:cs typeface="Calibri"/>
              </a:rPr>
              <a:t>of </a:t>
            </a:r>
            <a:r>
              <a:rPr sz="1800" spc="-10" dirty="0">
                <a:latin typeface="Calibri"/>
                <a:cs typeface="Calibri"/>
              </a:rPr>
              <a:t>container </a:t>
            </a:r>
            <a:r>
              <a:rPr sz="1800" spc="-5" dirty="0">
                <a:latin typeface="Calibri"/>
                <a:cs typeface="Calibri"/>
              </a:rPr>
              <a:t>image </a:t>
            </a:r>
            <a:r>
              <a:rPr sz="1800" spc="-10" dirty="0">
                <a:latin typeface="Calibri"/>
                <a:cs typeface="Calibri"/>
              </a:rPr>
              <a:t>creation compared to </a:t>
            </a:r>
            <a:r>
              <a:rPr sz="1800" spc="-5" dirty="0">
                <a:latin typeface="Calibri"/>
                <a:cs typeface="Calibri"/>
              </a:rPr>
              <a:t>VM  image</a:t>
            </a:r>
            <a:r>
              <a:rPr sz="1800" spc="-10" dirty="0">
                <a:latin typeface="Calibri"/>
                <a:cs typeface="Calibri"/>
              </a:rPr>
              <a:t> </a:t>
            </a:r>
            <a:r>
              <a:rPr sz="1800" spc="-5" dirty="0">
                <a:latin typeface="Calibri"/>
                <a:cs typeface="Calibri"/>
              </a:rPr>
              <a:t>use.</a:t>
            </a:r>
            <a:endParaRPr sz="1800">
              <a:latin typeface="Calibri"/>
              <a:cs typeface="Calibri"/>
            </a:endParaRPr>
          </a:p>
          <a:p>
            <a:pPr marL="297815" marR="460375" indent="-285750">
              <a:lnSpc>
                <a:spcPct val="100000"/>
              </a:lnSpc>
              <a:buFont typeface="Arial"/>
              <a:buChar char="•"/>
              <a:tabLst>
                <a:tab pos="297815" algn="l"/>
                <a:tab pos="298450" algn="l"/>
              </a:tabLst>
            </a:pPr>
            <a:r>
              <a:rPr sz="1800" b="1" spc="-5" dirty="0">
                <a:latin typeface="Calibri"/>
                <a:cs typeface="Calibri"/>
              </a:rPr>
              <a:t>Continuous </a:t>
            </a:r>
            <a:r>
              <a:rPr sz="1800" b="1" spc="-10" dirty="0">
                <a:latin typeface="Calibri"/>
                <a:cs typeface="Calibri"/>
              </a:rPr>
              <a:t>development, </a:t>
            </a:r>
            <a:r>
              <a:rPr sz="1800" b="1" spc="-15" dirty="0">
                <a:latin typeface="Calibri"/>
                <a:cs typeface="Calibri"/>
              </a:rPr>
              <a:t>integration, </a:t>
            </a:r>
            <a:r>
              <a:rPr sz="1800" b="1" spc="-5" dirty="0">
                <a:latin typeface="Calibri"/>
                <a:cs typeface="Calibri"/>
              </a:rPr>
              <a:t>and </a:t>
            </a:r>
            <a:r>
              <a:rPr sz="1800" b="1" spc="-10" dirty="0">
                <a:latin typeface="Calibri"/>
                <a:cs typeface="Calibri"/>
              </a:rPr>
              <a:t>deployment: </a:t>
            </a:r>
            <a:r>
              <a:rPr sz="1800" spc="-10" dirty="0">
                <a:latin typeface="Calibri"/>
                <a:cs typeface="Calibri"/>
              </a:rPr>
              <a:t>Provides </a:t>
            </a:r>
            <a:r>
              <a:rPr sz="1800" spc="-15" dirty="0">
                <a:latin typeface="Calibri"/>
                <a:cs typeface="Calibri"/>
              </a:rPr>
              <a:t>for </a:t>
            </a:r>
            <a:r>
              <a:rPr sz="1800" spc="-5" dirty="0">
                <a:latin typeface="Calibri"/>
                <a:cs typeface="Calibri"/>
              </a:rPr>
              <a:t>reliable and </a:t>
            </a:r>
            <a:r>
              <a:rPr sz="1800" spc="-10" dirty="0">
                <a:latin typeface="Calibri"/>
                <a:cs typeface="Calibri"/>
              </a:rPr>
              <a:t>frequent container </a:t>
            </a:r>
            <a:r>
              <a:rPr sz="1800" spc="-5" dirty="0">
                <a:latin typeface="Calibri"/>
                <a:cs typeface="Calibri"/>
              </a:rPr>
              <a:t>image build and  </a:t>
            </a:r>
            <a:r>
              <a:rPr sz="1800" spc="-10" dirty="0">
                <a:latin typeface="Calibri"/>
                <a:cs typeface="Calibri"/>
              </a:rPr>
              <a:t>deployment </a:t>
            </a:r>
            <a:r>
              <a:rPr sz="1800" spc="-5" dirty="0">
                <a:latin typeface="Calibri"/>
                <a:cs typeface="Calibri"/>
              </a:rPr>
              <a:t>with quick and </a:t>
            </a:r>
            <a:r>
              <a:rPr sz="1800" spc="-15" dirty="0">
                <a:latin typeface="Calibri"/>
                <a:cs typeface="Calibri"/>
              </a:rPr>
              <a:t>easy </a:t>
            </a:r>
            <a:r>
              <a:rPr sz="1800" spc="-10" dirty="0">
                <a:latin typeface="Calibri"/>
                <a:cs typeface="Calibri"/>
              </a:rPr>
              <a:t>rollbacks </a:t>
            </a:r>
            <a:r>
              <a:rPr sz="1800" spc="-5" dirty="0">
                <a:latin typeface="Calibri"/>
                <a:cs typeface="Calibri"/>
              </a:rPr>
              <a:t>(due </a:t>
            </a:r>
            <a:r>
              <a:rPr sz="1800" spc="-10" dirty="0">
                <a:latin typeface="Calibri"/>
                <a:cs typeface="Calibri"/>
              </a:rPr>
              <a:t>to </a:t>
            </a:r>
            <a:r>
              <a:rPr sz="1800" spc="-5" dirty="0">
                <a:latin typeface="Calibri"/>
                <a:cs typeface="Calibri"/>
              </a:rPr>
              <a:t>image</a:t>
            </a:r>
            <a:r>
              <a:rPr sz="1800" spc="25" dirty="0">
                <a:latin typeface="Calibri"/>
                <a:cs typeface="Calibri"/>
              </a:rPr>
              <a:t> </a:t>
            </a:r>
            <a:r>
              <a:rPr sz="1800" spc="-5" dirty="0">
                <a:latin typeface="Calibri"/>
                <a:cs typeface="Calibri"/>
              </a:rPr>
              <a:t>immutability).</a:t>
            </a:r>
            <a:endParaRPr sz="1800">
              <a:latin typeface="Calibri"/>
              <a:cs typeface="Calibri"/>
            </a:endParaRPr>
          </a:p>
          <a:p>
            <a:pPr marL="297815" marR="270510" indent="-285750">
              <a:lnSpc>
                <a:spcPct val="100000"/>
              </a:lnSpc>
              <a:buFont typeface="Arial"/>
              <a:buChar char="•"/>
              <a:tabLst>
                <a:tab pos="297815" algn="l"/>
                <a:tab pos="298450" algn="l"/>
              </a:tabLst>
            </a:pPr>
            <a:r>
              <a:rPr sz="1800" b="1" spc="-5" dirty="0">
                <a:latin typeface="Calibri"/>
                <a:cs typeface="Calibri"/>
              </a:rPr>
              <a:t>Dev and </a:t>
            </a:r>
            <a:r>
              <a:rPr sz="1800" b="1" spc="-10" dirty="0">
                <a:latin typeface="Calibri"/>
                <a:cs typeface="Calibri"/>
              </a:rPr>
              <a:t>Ops separation </a:t>
            </a:r>
            <a:r>
              <a:rPr sz="1800" b="1" dirty="0">
                <a:latin typeface="Calibri"/>
                <a:cs typeface="Calibri"/>
              </a:rPr>
              <a:t>of </a:t>
            </a:r>
            <a:r>
              <a:rPr sz="1800" b="1" spc="-5" dirty="0">
                <a:latin typeface="Calibri"/>
                <a:cs typeface="Calibri"/>
              </a:rPr>
              <a:t>concerns: </a:t>
            </a:r>
            <a:r>
              <a:rPr sz="1800" spc="-15" dirty="0">
                <a:latin typeface="Calibri"/>
                <a:cs typeface="Calibri"/>
              </a:rPr>
              <a:t>Create </a:t>
            </a:r>
            <a:r>
              <a:rPr sz="1800" spc="-10" dirty="0">
                <a:latin typeface="Calibri"/>
                <a:cs typeface="Calibri"/>
              </a:rPr>
              <a:t>application container </a:t>
            </a:r>
            <a:r>
              <a:rPr sz="1800" spc="-5" dirty="0">
                <a:latin typeface="Calibri"/>
                <a:cs typeface="Calibri"/>
              </a:rPr>
              <a:t>images </a:t>
            </a:r>
            <a:r>
              <a:rPr sz="1800" spc="-15" dirty="0">
                <a:latin typeface="Calibri"/>
                <a:cs typeface="Calibri"/>
              </a:rPr>
              <a:t>at </a:t>
            </a:r>
            <a:r>
              <a:rPr sz="1800" spc="-5" dirty="0">
                <a:latin typeface="Calibri"/>
                <a:cs typeface="Calibri"/>
              </a:rPr>
              <a:t>build/release </a:t>
            </a:r>
            <a:r>
              <a:rPr sz="1800" dirty="0">
                <a:latin typeface="Calibri"/>
                <a:cs typeface="Calibri"/>
              </a:rPr>
              <a:t>time </a:t>
            </a:r>
            <a:r>
              <a:rPr sz="1800" spc="-15" dirty="0">
                <a:latin typeface="Calibri"/>
                <a:cs typeface="Calibri"/>
              </a:rPr>
              <a:t>rather </a:t>
            </a:r>
            <a:r>
              <a:rPr sz="1800" spc="-5" dirty="0">
                <a:latin typeface="Calibri"/>
                <a:cs typeface="Calibri"/>
              </a:rPr>
              <a:t>than </a:t>
            </a:r>
            <a:r>
              <a:rPr sz="1800" spc="-10" dirty="0">
                <a:latin typeface="Calibri"/>
                <a:cs typeface="Calibri"/>
              </a:rPr>
              <a:t>deployment  </a:t>
            </a:r>
            <a:r>
              <a:rPr sz="1800" spc="-5" dirty="0">
                <a:latin typeface="Calibri"/>
                <a:cs typeface="Calibri"/>
              </a:rPr>
              <a:t>time, </a:t>
            </a:r>
            <a:r>
              <a:rPr sz="1800" spc="-10" dirty="0">
                <a:latin typeface="Calibri"/>
                <a:cs typeface="Calibri"/>
              </a:rPr>
              <a:t>thereby </a:t>
            </a:r>
            <a:r>
              <a:rPr sz="1800" spc="-5" dirty="0">
                <a:latin typeface="Calibri"/>
                <a:cs typeface="Calibri"/>
              </a:rPr>
              <a:t>decoupling </a:t>
            </a:r>
            <a:r>
              <a:rPr sz="1800" spc="-10" dirty="0">
                <a:latin typeface="Calibri"/>
                <a:cs typeface="Calibri"/>
              </a:rPr>
              <a:t>applications from</a:t>
            </a:r>
            <a:r>
              <a:rPr sz="1800" spc="10" dirty="0">
                <a:latin typeface="Calibri"/>
                <a:cs typeface="Calibri"/>
              </a:rPr>
              <a:t> </a:t>
            </a:r>
            <a:r>
              <a:rPr sz="1800" spc="-10" dirty="0">
                <a:latin typeface="Calibri"/>
                <a:cs typeface="Calibri"/>
              </a:rPr>
              <a:t>infrastructure.</a:t>
            </a:r>
            <a:endParaRPr sz="1800">
              <a:latin typeface="Calibri"/>
              <a:cs typeface="Calibri"/>
            </a:endParaRPr>
          </a:p>
          <a:p>
            <a:pPr marL="298450" indent="-285750">
              <a:lnSpc>
                <a:spcPct val="100000"/>
              </a:lnSpc>
              <a:buFont typeface="Arial"/>
              <a:buChar char="•"/>
              <a:tabLst>
                <a:tab pos="297815" algn="l"/>
                <a:tab pos="298450" algn="l"/>
              </a:tabLst>
            </a:pPr>
            <a:r>
              <a:rPr sz="1800" b="1" spc="-5" dirty="0">
                <a:latin typeface="Calibri"/>
                <a:cs typeface="Calibri"/>
              </a:rPr>
              <a:t>Observability: </a:t>
            </a:r>
            <a:r>
              <a:rPr sz="1800" spc="-5" dirty="0">
                <a:latin typeface="Calibri"/>
                <a:cs typeface="Calibri"/>
              </a:rPr>
              <a:t>Not only </a:t>
            </a:r>
            <a:r>
              <a:rPr sz="1800" spc="-10" dirty="0">
                <a:latin typeface="Calibri"/>
                <a:cs typeface="Calibri"/>
              </a:rPr>
              <a:t>surfaces OS-level information </a:t>
            </a:r>
            <a:r>
              <a:rPr sz="1800" spc="-5" dirty="0">
                <a:latin typeface="Calibri"/>
                <a:cs typeface="Calibri"/>
              </a:rPr>
              <a:t>and metrics, but also </a:t>
            </a:r>
            <a:r>
              <a:rPr sz="1800" spc="-10" dirty="0">
                <a:latin typeface="Calibri"/>
                <a:cs typeface="Calibri"/>
              </a:rPr>
              <a:t>application </a:t>
            </a:r>
            <a:r>
              <a:rPr sz="1800" spc="-5" dirty="0">
                <a:latin typeface="Calibri"/>
                <a:cs typeface="Calibri"/>
              </a:rPr>
              <a:t>health and other</a:t>
            </a:r>
            <a:r>
              <a:rPr sz="1800" spc="95" dirty="0">
                <a:latin typeface="Calibri"/>
                <a:cs typeface="Calibri"/>
              </a:rPr>
              <a:t> </a:t>
            </a:r>
            <a:r>
              <a:rPr sz="1800" spc="-5" dirty="0">
                <a:latin typeface="Calibri"/>
                <a:cs typeface="Calibri"/>
              </a:rPr>
              <a:t>signals.</a:t>
            </a:r>
            <a:endParaRPr sz="1800">
              <a:latin typeface="Calibri"/>
              <a:cs typeface="Calibri"/>
            </a:endParaRPr>
          </a:p>
          <a:p>
            <a:pPr marL="297815" marR="467995" indent="-285750">
              <a:lnSpc>
                <a:spcPct val="100000"/>
              </a:lnSpc>
              <a:buFont typeface="Arial"/>
              <a:buChar char="•"/>
              <a:tabLst>
                <a:tab pos="297815" algn="l"/>
                <a:tab pos="298450" algn="l"/>
              </a:tabLst>
            </a:pPr>
            <a:r>
              <a:rPr sz="1800" b="1" spc="-10" dirty="0">
                <a:latin typeface="Calibri"/>
                <a:cs typeface="Calibri"/>
              </a:rPr>
              <a:t>Environmental consistency </a:t>
            </a:r>
            <a:r>
              <a:rPr sz="1800" b="1" spc="-5" dirty="0">
                <a:latin typeface="Calibri"/>
                <a:cs typeface="Calibri"/>
              </a:rPr>
              <a:t>across </a:t>
            </a:r>
            <a:r>
              <a:rPr sz="1800" b="1" spc="-10" dirty="0">
                <a:latin typeface="Calibri"/>
                <a:cs typeface="Calibri"/>
              </a:rPr>
              <a:t>development, </a:t>
            </a:r>
            <a:r>
              <a:rPr sz="1800" b="1" spc="-5" dirty="0">
                <a:latin typeface="Calibri"/>
                <a:cs typeface="Calibri"/>
              </a:rPr>
              <a:t>testing, and production: </a:t>
            </a:r>
            <a:r>
              <a:rPr sz="1800" spc="-5" dirty="0">
                <a:latin typeface="Calibri"/>
                <a:cs typeface="Calibri"/>
              </a:rPr>
              <a:t>Runs the same </a:t>
            </a:r>
            <a:r>
              <a:rPr sz="1800" dirty="0">
                <a:latin typeface="Calibri"/>
                <a:cs typeface="Calibri"/>
              </a:rPr>
              <a:t>on a </a:t>
            </a:r>
            <a:r>
              <a:rPr sz="1800" spc="-10" dirty="0">
                <a:latin typeface="Calibri"/>
                <a:cs typeface="Calibri"/>
              </a:rPr>
              <a:t>laptop </a:t>
            </a:r>
            <a:r>
              <a:rPr sz="1800" spc="-5" dirty="0">
                <a:latin typeface="Calibri"/>
                <a:cs typeface="Calibri"/>
              </a:rPr>
              <a:t>as </a:t>
            </a:r>
            <a:r>
              <a:rPr sz="1800" dirty="0">
                <a:latin typeface="Calibri"/>
                <a:cs typeface="Calibri"/>
              </a:rPr>
              <a:t>it </a:t>
            </a:r>
            <a:r>
              <a:rPr sz="1800" spc="-5" dirty="0">
                <a:latin typeface="Calibri"/>
                <a:cs typeface="Calibri"/>
              </a:rPr>
              <a:t>does </a:t>
            </a:r>
            <a:r>
              <a:rPr sz="1800" dirty="0">
                <a:latin typeface="Calibri"/>
                <a:cs typeface="Calibri"/>
              </a:rPr>
              <a:t>in </a:t>
            </a:r>
            <a:r>
              <a:rPr sz="1800" spc="-5" dirty="0">
                <a:latin typeface="Calibri"/>
                <a:cs typeface="Calibri"/>
              </a:rPr>
              <a:t>the  cloud.</a:t>
            </a:r>
            <a:endParaRPr sz="1800">
              <a:latin typeface="Calibri"/>
              <a:cs typeface="Calibri"/>
            </a:endParaRPr>
          </a:p>
          <a:p>
            <a:pPr marL="297815" marR="5080" indent="-285750">
              <a:lnSpc>
                <a:spcPct val="100000"/>
              </a:lnSpc>
              <a:buFont typeface="Arial"/>
              <a:buChar char="•"/>
              <a:tabLst>
                <a:tab pos="297815" algn="l"/>
                <a:tab pos="298450" algn="l"/>
              </a:tabLst>
            </a:pPr>
            <a:r>
              <a:rPr sz="1800" b="1" spc="-5" dirty="0">
                <a:latin typeface="Calibri"/>
                <a:cs typeface="Calibri"/>
              </a:rPr>
              <a:t>Cloud and OS distribution portability: </a:t>
            </a:r>
            <a:r>
              <a:rPr sz="1800" spc="-5" dirty="0">
                <a:latin typeface="Calibri"/>
                <a:cs typeface="Calibri"/>
              </a:rPr>
              <a:t>Runs </a:t>
            </a:r>
            <a:r>
              <a:rPr sz="1800" dirty="0">
                <a:latin typeface="Calibri"/>
                <a:cs typeface="Calibri"/>
              </a:rPr>
              <a:t>on </a:t>
            </a:r>
            <a:r>
              <a:rPr sz="1800" spc="-10" dirty="0">
                <a:latin typeface="Calibri"/>
                <a:cs typeface="Calibri"/>
              </a:rPr>
              <a:t>Ubuntu, </a:t>
            </a:r>
            <a:r>
              <a:rPr sz="1800" spc="-5" dirty="0">
                <a:latin typeface="Calibri"/>
                <a:cs typeface="Calibri"/>
              </a:rPr>
              <a:t>RHEL, </a:t>
            </a:r>
            <a:r>
              <a:rPr sz="1800" spc="-10" dirty="0">
                <a:latin typeface="Calibri"/>
                <a:cs typeface="Calibri"/>
              </a:rPr>
              <a:t>CoreOS, on-prem, </a:t>
            </a:r>
            <a:r>
              <a:rPr sz="1800" spc="-5" dirty="0">
                <a:latin typeface="Calibri"/>
                <a:cs typeface="Calibri"/>
              </a:rPr>
              <a:t>Google </a:t>
            </a:r>
            <a:r>
              <a:rPr sz="1800" spc="-10" dirty="0">
                <a:latin typeface="Calibri"/>
                <a:cs typeface="Calibri"/>
              </a:rPr>
              <a:t>Kubernetes </a:t>
            </a:r>
            <a:r>
              <a:rPr sz="1800" spc="-5" dirty="0">
                <a:latin typeface="Calibri"/>
                <a:cs typeface="Calibri"/>
              </a:rPr>
              <a:t>Engine, and </a:t>
            </a:r>
            <a:r>
              <a:rPr sz="1800" spc="-10" dirty="0">
                <a:latin typeface="Calibri"/>
                <a:cs typeface="Calibri"/>
              </a:rPr>
              <a:t>anywhere  </a:t>
            </a:r>
            <a:r>
              <a:rPr sz="1800" spc="-5" dirty="0">
                <a:latin typeface="Calibri"/>
                <a:cs typeface="Calibri"/>
              </a:rPr>
              <a:t>else.</a:t>
            </a:r>
            <a:endParaRPr sz="1800">
              <a:latin typeface="Calibri"/>
              <a:cs typeface="Calibri"/>
            </a:endParaRPr>
          </a:p>
          <a:p>
            <a:pPr marL="297815" marR="356235" indent="-285750">
              <a:lnSpc>
                <a:spcPct val="100000"/>
              </a:lnSpc>
              <a:buFont typeface="Arial"/>
              <a:buChar char="•"/>
              <a:tabLst>
                <a:tab pos="297815" algn="l"/>
                <a:tab pos="298450" algn="l"/>
              </a:tabLst>
            </a:pPr>
            <a:r>
              <a:rPr sz="1800" b="1" spc="-10" dirty="0">
                <a:latin typeface="Calibri"/>
                <a:cs typeface="Calibri"/>
              </a:rPr>
              <a:t>Application-centric management: </a:t>
            </a:r>
            <a:r>
              <a:rPr sz="1800" spc="-5" dirty="0">
                <a:latin typeface="Calibri"/>
                <a:cs typeface="Calibri"/>
              </a:rPr>
              <a:t>Raises the </a:t>
            </a:r>
            <a:r>
              <a:rPr sz="1800" spc="-10" dirty="0">
                <a:latin typeface="Calibri"/>
                <a:cs typeface="Calibri"/>
              </a:rPr>
              <a:t>level </a:t>
            </a:r>
            <a:r>
              <a:rPr sz="1800" dirty="0">
                <a:latin typeface="Calibri"/>
                <a:cs typeface="Calibri"/>
              </a:rPr>
              <a:t>of </a:t>
            </a:r>
            <a:r>
              <a:rPr sz="1800" spc="-10" dirty="0">
                <a:latin typeface="Calibri"/>
                <a:cs typeface="Calibri"/>
              </a:rPr>
              <a:t>abstraction from </a:t>
            </a:r>
            <a:r>
              <a:rPr sz="1800" spc="-5" dirty="0">
                <a:latin typeface="Calibri"/>
                <a:cs typeface="Calibri"/>
              </a:rPr>
              <a:t>running an OS </a:t>
            </a:r>
            <a:r>
              <a:rPr sz="1800" dirty="0">
                <a:latin typeface="Calibri"/>
                <a:cs typeface="Calibri"/>
              </a:rPr>
              <a:t>on </a:t>
            </a:r>
            <a:r>
              <a:rPr sz="1800" spc="-5" dirty="0">
                <a:latin typeface="Calibri"/>
                <a:cs typeface="Calibri"/>
              </a:rPr>
              <a:t>virtual </a:t>
            </a:r>
            <a:r>
              <a:rPr sz="1800" spc="-15" dirty="0">
                <a:latin typeface="Calibri"/>
                <a:cs typeface="Calibri"/>
              </a:rPr>
              <a:t>hardware </a:t>
            </a:r>
            <a:r>
              <a:rPr sz="1800" spc="-10" dirty="0">
                <a:latin typeface="Calibri"/>
                <a:cs typeface="Calibri"/>
              </a:rPr>
              <a:t>to </a:t>
            </a:r>
            <a:r>
              <a:rPr sz="1800" spc="-5" dirty="0">
                <a:latin typeface="Calibri"/>
                <a:cs typeface="Calibri"/>
              </a:rPr>
              <a:t>running an  </a:t>
            </a:r>
            <a:r>
              <a:rPr sz="1800" spc="-10" dirty="0">
                <a:latin typeface="Calibri"/>
                <a:cs typeface="Calibri"/>
              </a:rPr>
              <a:t>application </a:t>
            </a:r>
            <a:r>
              <a:rPr sz="1800" dirty="0">
                <a:latin typeface="Calibri"/>
                <a:cs typeface="Calibri"/>
              </a:rPr>
              <a:t>on </a:t>
            </a:r>
            <a:r>
              <a:rPr sz="1800" spc="-5" dirty="0">
                <a:latin typeface="Calibri"/>
                <a:cs typeface="Calibri"/>
              </a:rPr>
              <a:t>an OS using logical</a:t>
            </a:r>
            <a:r>
              <a:rPr sz="1800" dirty="0">
                <a:latin typeface="Calibri"/>
                <a:cs typeface="Calibri"/>
              </a:rPr>
              <a:t> </a:t>
            </a:r>
            <a:r>
              <a:rPr sz="1800" spc="-10" dirty="0">
                <a:latin typeface="Calibri"/>
                <a:cs typeface="Calibri"/>
              </a:rPr>
              <a:t>resources.</a:t>
            </a:r>
            <a:endParaRPr sz="1800">
              <a:latin typeface="Calibri"/>
              <a:cs typeface="Calibri"/>
            </a:endParaRPr>
          </a:p>
          <a:p>
            <a:pPr marL="297815" marR="237490" indent="-285750">
              <a:lnSpc>
                <a:spcPct val="100000"/>
              </a:lnSpc>
              <a:buFont typeface="Arial"/>
              <a:buChar char="•"/>
              <a:tabLst>
                <a:tab pos="297815" algn="l"/>
                <a:tab pos="298450" algn="l"/>
              </a:tabLst>
            </a:pPr>
            <a:r>
              <a:rPr sz="1800" b="1" spc="-5" dirty="0">
                <a:latin typeface="Calibri"/>
                <a:cs typeface="Calibri"/>
              </a:rPr>
              <a:t>Loosely coupled, </a:t>
            </a:r>
            <a:r>
              <a:rPr sz="1800" b="1" spc="-10" dirty="0">
                <a:latin typeface="Calibri"/>
                <a:cs typeface="Calibri"/>
              </a:rPr>
              <a:t>distributed, </a:t>
            </a:r>
            <a:r>
              <a:rPr sz="1800" b="1" spc="-5" dirty="0">
                <a:latin typeface="Calibri"/>
                <a:cs typeface="Calibri"/>
              </a:rPr>
              <a:t>elastic, </a:t>
            </a:r>
            <a:r>
              <a:rPr sz="1800" b="1" spc="-15" dirty="0">
                <a:latin typeface="Calibri"/>
                <a:cs typeface="Calibri"/>
              </a:rPr>
              <a:t>liberated </a:t>
            </a:r>
            <a:r>
              <a:rPr sz="1800" b="1" spc="-5" dirty="0">
                <a:latin typeface="Calibri"/>
                <a:cs typeface="Calibri"/>
              </a:rPr>
              <a:t>micro-services: </a:t>
            </a:r>
            <a:r>
              <a:rPr sz="1800" spc="-10" dirty="0">
                <a:latin typeface="Calibri"/>
                <a:cs typeface="Calibri"/>
              </a:rPr>
              <a:t>Applications are </a:t>
            </a:r>
            <a:r>
              <a:rPr sz="1800" spc="-20" dirty="0">
                <a:latin typeface="Calibri"/>
                <a:cs typeface="Calibri"/>
              </a:rPr>
              <a:t>broken </a:t>
            </a:r>
            <a:r>
              <a:rPr sz="1800" spc="-15" dirty="0">
                <a:latin typeface="Calibri"/>
                <a:cs typeface="Calibri"/>
              </a:rPr>
              <a:t>into </a:t>
            </a:r>
            <a:r>
              <a:rPr sz="1800" spc="-25" dirty="0">
                <a:latin typeface="Calibri"/>
                <a:cs typeface="Calibri"/>
              </a:rPr>
              <a:t>smaller, </a:t>
            </a:r>
            <a:r>
              <a:rPr sz="1800" spc="-10" dirty="0">
                <a:latin typeface="Calibri"/>
                <a:cs typeface="Calibri"/>
              </a:rPr>
              <a:t>independent </a:t>
            </a:r>
            <a:r>
              <a:rPr sz="1800" spc="-5" dirty="0">
                <a:latin typeface="Calibri"/>
                <a:cs typeface="Calibri"/>
              </a:rPr>
              <a:t>pieces  and </a:t>
            </a:r>
            <a:r>
              <a:rPr sz="1800" spc="-10" dirty="0">
                <a:latin typeface="Calibri"/>
                <a:cs typeface="Calibri"/>
              </a:rPr>
              <a:t>can </a:t>
            </a:r>
            <a:r>
              <a:rPr sz="1800" spc="-5" dirty="0">
                <a:latin typeface="Calibri"/>
                <a:cs typeface="Calibri"/>
              </a:rPr>
              <a:t>be </a:t>
            </a:r>
            <a:r>
              <a:rPr sz="1800" spc="-10" dirty="0">
                <a:latin typeface="Calibri"/>
                <a:cs typeface="Calibri"/>
              </a:rPr>
              <a:t>deployed </a:t>
            </a:r>
            <a:r>
              <a:rPr sz="1800" spc="-5" dirty="0">
                <a:latin typeface="Calibri"/>
                <a:cs typeface="Calibri"/>
              </a:rPr>
              <a:t>and </a:t>
            </a:r>
            <a:r>
              <a:rPr sz="1800" spc="-10" dirty="0">
                <a:latin typeface="Calibri"/>
                <a:cs typeface="Calibri"/>
              </a:rPr>
              <a:t>managed </a:t>
            </a:r>
            <a:r>
              <a:rPr sz="1800" spc="-5" dirty="0">
                <a:latin typeface="Calibri"/>
                <a:cs typeface="Calibri"/>
              </a:rPr>
              <a:t>dynamically </a:t>
            </a:r>
            <a:r>
              <a:rPr sz="1800" dirty="0">
                <a:latin typeface="Calibri"/>
                <a:cs typeface="Calibri"/>
              </a:rPr>
              <a:t>– </a:t>
            </a:r>
            <a:r>
              <a:rPr sz="1800" spc="-5" dirty="0">
                <a:latin typeface="Calibri"/>
                <a:cs typeface="Calibri"/>
              </a:rPr>
              <a:t>not </a:t>
            </a:r>
            <a:r>
              <a:rPr sz="1800" dirty="0">
                <a:latin typeface="Calibri"/>
                <a:cs typeface="Calibri"/>
              </a:rPr>
              <a:t>a </a:t>
            </a:r>
            <a:r>
              <a:rPr sz="1800" spc="-5" dirty="0">
                <a:latin typeface="Calibri"/>
                <a:cs typeface="Calibri"/>
              </a:rPr>
              <a:t>monolithic </a:t>
            </a:r>
            <a:r>
              <a:rPr sz="1800" spc="-15" dirty="0">
                <a:latin typeface="Calibri"/>
                <a:cs typeface="Calibri"/>
              </a:rPr>
              <a:t>stack </a:t>
            </a:r>
            <a:r>
              <a:rPr sz="1800" spc="-5" dirty="0">
                <a:latin typeface="Calibri"/>
                <a:cs typeface="Calibri"/>
              </a:rPr>
              <a:t>running </a:t>
            </a:r>
            <a:r>
              <a:rPr sz="1800" dirty="0">
                <a:latin typeface="Calibri"/>
                <a:cs typeface="Calibri"/>
              </a:rPr>
              <a:t>on </a:t>
            </a:r>
            <a:r>
              <a:rPr sz="1800" spc="-5" dirty="0">
                <a:latin typeface="Calibri"/>
                <a:cs typeface="Calibri"/>
              </a:rPr>
              <a:t>one big single-purpose</a:t>
            </a:r>
            <a:r>
              <a:rPr sz="1800" spc="105" dirty="0">
                <a:latin typeface="Calibri"/>
                <a:cs typeface="Calibri"/>
              </a:rPr>
              <a:t> </a:t>
            </a:r>
            <a:r>
              <a:rPr sz="1800" spc="-5" dirty="0">
                <a:latin typeface="Calibri"/>
                <a:cs typeface="Calibri"/>
              </a:rPr>
              <a:t>machine.</a:t>
            </a:r>
            <a:endParaRPr sz="1800">
              <a:latin typeface="Calibri"/>
              <a:cs typeface="Calibri"/>
            </a:endParaRPr>
          </a:p>
          <a:p>
            <a:pPr marL="298450" indent="-285750">
              <a:lnSpc>
                <a:spcPct val="100000"/>
              </a:lnSpc>
              <a:buFont typeface="Arial"/>
              <a:buChar char="•"/>
              <a:tabLst>
                <a:tab pos="297815" algn="l"/>
                <a:tab pos="298450" algn="l"/>
              </a:tabLst>
            </a:pPr>
            <a:r>
              <a:rPr sz="1800" b="1" spc="-10" dirty="0">
                <a:latin typeface="Calibri"/>
                <a:cs typeface="Calibri"/>
              </a:rPr>
              <a:t>Resource </a:t>
            </a:r>
            <a:r>
              <a:rPr sz="1800" b="1" spc="-5" dirty="0">
                <a:latin typeface="Calibri"/>
                <a:cs typeface="Calibri"/>
              </a:rPr>
              <a:t>isolation: </a:t>
            </a:r>
            <a:r>
              <a:rPr sz="1800" spc="-10" dirty="0">
                <a:latin typeface="Calibri"/>
                <a:cs typeface="Calibri"/>
              </a:rPr>
              <a:t>Predictable application</a:t>
            </a:r>
            <a:r>
              <a:rPr sz="1800" spc="5" dirty="0">
                <a:latin typeface="Calibri"/>
                <a:cs typeface="Calibri"/>
              </a:rPr>
              <a:t> </a:t>
            </a:r>
            <a:r>
              <a:rPr sz="1800" spc="-10" dirty="0">
                <a:latin typeface="Calibri"/>
                <a:cs typeface="Calibri"/>
              </a:rPr>
              <a:t>performance.</a:t>
            </a:r>
            <a:endParaRPr sz="1800">
              <a:latin typeface="Calibri"/>
              <a:cs typeface="Calibri"/>
            </a:endParaRPr>
          </a:p>
          <a:p>
            <a:pPr marL="298450" indent="-285750">
              <a:lnSpc>
                <a:spcPct val="100000"/>
              </a:lnSpc>
              <a:buFont typeface="Arial"/>
              <a:buChar char="•"/>
              <a:tabLst>
                <a:tab pos="297815" algn="l"/>
                <a:tab pos="298450" algn="l"/>
              </a:tabLst>
            </a:pPr>
            <a:r>
              <a:rPr sz="1800" b="1" spc="-10" dirty="0">
                <a:latin typeface="Calibri"/>
                <a:cs typeface="Calibri"/>
              </a:rPr>
              <a:t>Resource utilization: </a:t>
            </a:r>
            <a:r>
              <a:rPr sz="1800" spc="-5" dirty="0">
                <a:latin typeface="Calibri"/>
                <a:cs typeface="Calibri"/>
              </a:rPr>
              <a:t>High </a:t>
            </a:r>
            <a:r>
              <a:rPr sz="1800" spc="-10" dirty="0">
                <a:latin typeface="Calibri"/>
                <a:cs typeface="Calibri"/>
              </a:rPr>
              <a:t>efficiency </a:t>
            </a:r>
            <a:r>
              <a:rPr sz="1800" spc="-5" dirty="0">
                <a:latin typeface="Calibri"/>
                <a:cs typeface="Calibri"/>
              </a:rPr>
              <a:t>and</a:t>
            </a:r>
            <a:r>
              <a:rPr sz="1800" spc="10" dirty="0">
                <a:latin typeface="Calibri"/>
                <a:cs typeface="Calibri"/>
              </a:rPr>
              <a:t> </a:t>
            </a:r>
            <a:r>
              <a:rPr sz="1800" spc="-20" dirty="0">
                <a:latin typeface="Calibri"/>
                <a:cs typeface="Calibri"/>
              </a:rPr>
              <a:t>density.</a:t>
            </a:r>
            <a:endParaRPr sz="1800">
              <a:latin typeface="Calibri"/>
              <a:cs typeface="Calibri"/>
            </a:endParaRPr>
          </a:p>
        </p:txBody>
      </p:sp>
      <p:sp>
        <p:nvSpPr>
          <p:cNvPr id="9" name="object 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105</a:t>
            </a:fld>
            <a:endParaRPr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328041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Deployment </a:t>
            </a:r>
            <a:r>
              <a:rPr sz="2400" b="1" dirty="0">
                <a:solidFill>
                  <a:srgbClr val="FFFFFF"/>
                </a:solidFill>
                <a:latin typeface="Microsoft YaHei"/>
                <a:cs typeface="Microsoft YaHei"/>
              </a:rPr>
              <a:t>|</a:t>
            </a:r>
            <a:r>
              <a:rPr sz="2400" b="1" spc="-65" dirty="0">
                <a:solidFill>
                  <a:srgbClr val="FFFFFF"/>
                </a:solidFill>
                <a:latin typeface="Microsoft YaHei"/>
                <a:cs typeface="Microsoft YaHei"/>
              </a:rPr>
              <a:t> </a:t>
            </a:r>
            <a:r>
              <a:rPr sz="2400" b="1" spc="-10" dirty="0">
                <a:solidFill>
                  <a:srgbClr val="FFFFFF"/>
                </a:solidFill>
                <a:latin typeface="Microsoft YaHei"/>
                <a:cs typeface="Microsoft YaHei"/>
              </a:rPr>
              <a:t>Docker</a:t>
            </a:r>
            <a:endParaRPr sz="2400">
              <a:latin typeface="Microsoft YaHei"/>
              <a:cs typeface="Microsoft YaHei"/>
            </a:endParaRPr>
          </a:p>
        </p:txBody>
      </p:sp>
      <p:grpSp>
        <p:nvGrpSpPr>
          <p:cNvPr id="3" name="object 3"/>
          <p:cNvGrpSpPr/>
          <p:nvPr/>
        </p:nvGrpSpPr>
        <p:grpSpPr>
          <a:xfrm>
            <a:off x="0" y="6742176"/>
            <a:ext cx="12192000" cy="116205"/>
            <a:chOff x="0" y="6742176"/>
            <a:chExt cx="12192000" cy="116205"/>
          </a:xfrm>
        </p:grpSpPr>
        <p:sp>
          <p:nvSpPr>
            <p:cNvPr id="4" name="object 4"/>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5" name="object 5"/>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6" name="object 6"/>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pSp>
        <p:nvGrpSpPr>
          <p:cNvPr id="7" name="object 7"/>
          <p:cNvGrpSpPr/>
          <p:nvPr/>
        </p:nvGrpSpPr>
        <p:grpSpPr>
          <a:xfrm>
            <a:off x="0" y="45719"/>
            <a:ext cx="12192000" cy="1896110"/>
            <a:chOff x="0" y="45719"/>
            <a:chExt cx="12192000" cy="1896110"/>
          </a:xfrm>
        </p:grpSpPr>
        <p:sp>
          <p:nvSpPr>
            <p:cNvPr id="8" name="object 8"/>
            <p:cNvSpPr/>
            <p:nvPr/>
          </p:nvSpPr>
          <p:spPr>
            <a:xfrm>
              <a:off x="0" y="629411"/>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9" name="object 9"/>
            <p:cNvPicPr/>
            <p:nvPr/>
          </p:nvPicPr>
          <p:blipFill>
            <a:blip r:embed="rId2" cstate="print"/>
            <a:stretch>
              <a:fillRect/>
            </a:stretch>
          </p:blipFill>
          <p:spPr>
            <a:xfrm>
              <a:off x="0" y="699515"/>
              <a:ext cx="1935480" cy="1242060"/>
            </a:xfrm>
            <a:prstGeom prst="rect">
              <a:avLst/>
            </a:prstGeom>
          </p:spPr>
        </p:pic>
        <p:pic>
          <p:nvPicPr>
            <p:cNvPr id="10" name="object 10"/>
            <p:cNvPicPr/>
            <p:nvPr/>
          </p:nvPicPr>
          <p:blipFill>
            <a:blip r:embed="rId3" cstate="print"/>
            <a:stretch>
              <a:fillRect/>
            </a:stretch>
          </p:blipFill>
          <p:spPr>
            <a:xfrm>
              <a:off x="9966959" y="45719"/>
              <a:ext cx="2148840" cy="502919"/>
            </a:xfrm>
            <a:prstGeom prst="rect">
              <a:avLst/>
            </a:prstGeom>
          </p:spPr>
        </p:pic>
      </p:grpSp>
      <p:sp>
        <p:nvSpPr>
          <p:cNvPr id="11" name="object 11"/>
          <p:cNvSpPr txBox="1"/>
          <p:nvPr/>
        </p:nvSpPr>
        <p:spPr>
          <a:xfrm>
            <a:off x="10099040" y="139064"/>
            <a:ext cx="1819910" cy="240029"/>
          </a:xfrm>
          <a:prstGeom prst="rect">
            <a:avLst/>
          </a:prstGeom>
        </p:spPr>
        <p:txBody>
          <a:bodyPr vert="horz" wrap="square" lIns="0" tIns="13335" rIns="0" bIns="0" rtlCol="0">
            <a:spAutoFit/>
          </a:bodyPr>
          <a:lstStyle/>
          <a:p>
            <a:pPr marL="12700">
              <a:lnSpc>
                <a:spcPct val="100000"/>
              </a:lnSpc>
              <a:spcBef>
                <a:spcPts val="105"/>
              </a:spcBef>
            </a:pPr>
            <a:r>
              <a:rPr sz="1400" spc="-20" dirty="0">
                <a:solidFill>
                  <a:srgbClr val="FFFFFF"/>
                </a:solidFill>
                <a:latin typeface="Calibri"/>
                <a:cs typeface="Calibri"/>
              </a:rPr>
              <a:t>https://</a:t>
            </a:r>
            <a:r>
              <a:rPr sz="1400" spc="-20" dirty="0">
                <a:solidFill>
                  <a:srgbClr val="FFFFFF"/>
                </a:solidFill>
                <a:latin typeface="Calibri"/>
                <a:cs typeface="Calibri"/>
                <a:hlinkClick r:id="rId4"/>
              </a:rPr>
              <a:t>www.docker.com</a:t>
            </a:r>
            <a:endParaRPr sz="1400">
              <a:latin typeface="Calibri"/>
              <a:cs typeface="Calibri"/>
            </a:endParaRPr>
          </a:p>
        </p:txBody>
      </p:sp>
      <p:pic>
        <p:nvPicPr>
          <p:cNvPr id="12" name="object 12"/>
          <p:cNvPicPr/>
          <p:nvPr/>
        </p:nvPicPr>
        <p:blipFill>
          <a:blip r:embed="rId5" cstate="print"/>
          <a:stretch>
            <a:fillRect/>
          </a:stretch>
        </p:blipFill>
        <p:spPr>
          <a:xfrm>
            <a:off x="187036" y="3291840"/>
            <a:ext cx="7082443" cy="3258589"/>
          </a:xfrm>
          <a:prstGeom prst="rect">
            <a:avLst/>
          </a:prstGeom>
        </p:spPr>
      </p:pic>
      <p:sp>
        <p:nvSpPr>
          <p:cNvPr id="13" name="object 13"/>
          <p:cNvSpPr txBox="1"/>
          <p:nvPr/>
        </p:nvSpPr>
        <p:spPr>
          <a:xfrm>
            <a:off x="279400" y="840104"/>
            <a:ext cx="11659870" cy="5603875"/>
          </a:xfrm>
          <a:prstGeom prst="rect">
            <a:avLst/>
          </a:prstGeom>
        </p:spPr>
        <p:txBody>
          <a:bodyPr vert="horz" wrap="square" lIns="0" tIns="12700" rIns="0" bIns="0" rtlCol="0">
            <a:spAutoFit/>
          </a:bodyPr>
          <a:lstStyle/>
          <a:p>
            <a:pPr marL="1746885" marR="126364">
              <a:lnSpc>
                <a:spcPct val="100000"/>
              </a:lnSpc>
              <a:spcBef>
                <a:spcPts val="100"/>
              </a:spcBef>
            </a:pPr>
            <a:r>
              <a:rPr sz="1800" spc="-15" dirty="0">
                <a:latin typeface="Calibri"/>
                <a:cs typeface="Calibri"/>
              </a:rPr>
              <a:t>Docker </a:t>
            </a:r>
            <a:r>
              <a:rPr sz="1800" dirty="0">
                <a:latin typeface="Calibri"/>
                <a:cs typeface="Calibri"/>
              </a:rPr>
              <a:t>is </a:t>
            </a:r>
            <a:r>
              <a:rPr sz="1800" spc="-5" dirty="0">
                <a:latin typeface="Calibri"/>
                <a:cs typeface="Calibri"/>
              </a:rPr>
              <a:t>an </a:t>
            </a:r>
            <a:r>
              <a:rPr sz="1800" spc="-10" dirty="0">
                <a:latin typeface="Calibri"/>
                <a:cs typeface="Calibri"/>
              </a:rPr>
              <a:t>application container software that </a:t>
            </a:r>
            <a:r>
              <a:rPr sz="1800" spc="-5" dirty="0">
                <a:latin typeface="Calibri"/>
                <a:cs typeface="Calibri"/>
              </a:rPr>
              <a:t>not only </a:t>
            </a:r>
            <a:r>
              <a:rPr sz="1800" spc="-10" dirty="0">
                <a:latin typeface="Calibri"/>
                <a:cs typeface="Calibri"/>
              </a:rPr>
              <a:t>provides </a:t>
            </a:r>
            <a:r>
              <a:rPr sz="1800" spc="-5" dirty="0">
                <a:latin typeface="Calibri"/>
                <a:cs typeface="Calibri"/>
              </a:rPr>
              <a:t>the capability </a:t>
            </a:r>
            <a:r>
              <a:rPr sz="1800" dirty="0">
                <a:latin typeface="Calibri"/>
                <a:cs typeface="Calibri"/>
              </a:rPr>
              <a:t>of a </a:t>
            </a:r>
            <a:r>
              <a:rPr sz="1800" spc="-10" dirty="0">
                <a:latin typeface="Calibri"/>
                <a:cs typeface="Calibri"/>
              </a:rPr>
              <a:t>containerization, </a:t>
            </a:r>
            <a:r>
              <a:rPr sz="1800" spc="-5" dirty="0">
                <a:latin typeface="Calibri"/>
                <a:cs typeface="Calibri"/>
              </a:rPr>
              <a:t>but  also </a:t>
            </a:r>
            <a:r>
              <a:rPr sz="1800" spc="-10" dirty="0">
                <a:latin typeface="Calibri"/>
                <a:cs typeface="Calibri"/>
              </a:rPr>
              <a:t>management. </a:t>
            </a:r>
            <a:r>
              <a:rPr sz="1800" dirty="0">
                <a:latin typeface="Calibri"/>
                <a:cs typeface="Calibri"/>
              </a:rPr>
              <a:t>It </a:t>
            </a:r>
            <a:r>
              <a:rPr sz="1800" spc="-15" dirty="0">
                <a:latin typeface="Calibri"/>
                <a:cs typeface="Calibri"/>
              </a:rPr>
              <a:t>was first </a:t>
            </a:r>
            <a:r>
              <a:rPr sz="1800" spc="-10" dirty="0">
                <a:latin typeface="Calibri"/>
                <a:cs typeface="Calibri"/>
              </a:rPr>
              <a:t>authored by </a:t>
            </a:r>
            <a:r>
              <a:rPr sz="1800" spc="-5" dirty="0">
                <a:latin typeface="Calibri"/>
                <a:cs typeface="Calibri"/>
              </a:rPr>
              <a:t>Solomon </a:t>
            </a:r>
            <a:r>
              <a:rPr sz="1800" spc="-15" dirty="0">
                <a:latin typeface="Calibri"/>
                <a:cs typeface="Calibri"/>
              </a:rPr>
              <a:t>Hykes, </a:t>
            </a:r>
            <a:r>
              <a:rPr sz="1800" spc="-10" dirty="0">
                <a:latin typeface="Calibri"/>
                <a:cs typeface="Calibri"/>
              </a:rPr>
              <a:t>later released </a:t>
            </a:r>
            <a:r>
              <a:rPr sz="1800" spc="-5" dirty="0">
                <a:latin typeface="Calibri"/>
                <a:cs typeface="Calibri"/>
              </a:rPr>
              <a:t>as open </a:t>
            </a:r>
            <a:r>
              <a:rPr sz="1800" spc="-10" dirty="0">
                <a:latin typeface="Calibri"/>
                <a:cs typeface="Calibri"/>
              </a:rPr>
              <a:t>source </a:t>
            </a:r>
            <a:r>
              <a:rPr sz="1800" dirty="0">
                <a:latin typeface="Calibri"/>
                <a:cs typeface="Calibri"/>
              </a:rPr>
              <a:t>in </a:t>
            </a:r>
            <a:r>
              <a:rPr sz="1800" spc="-10" dirty="0">
                <a:latin typeface="Calibri"/>
                <a:cs typeface="Calibri"/>
              </a:rPr>
              <a:t>March</a:t>
            </a:r>
            <a:r>
              <a:rPr sz="1800" spc="185" dirty="0">
                <a:latin typeface="Calibri"/>
                <a:cs typeface="Calibri"/>
              </a:rPr>
              <a:t> </a:t>
            </a:r>
            <a:r>
              <a:rPr sz="1800" spc="-5" dirty="0">
                <a:latin typeface="Calibri"/>
                <a:cs typeface="Calibri"/>
              </a:rPr>
              <a:t>2013.</a:t>
            </a:r>
            <a:endParaRPr sz="1800">
              <a:latin typeface="Calibri"/>
              <a:cs typeface="Calibri"/>
            </a:endParaRPr>
          </a:p>
          <a:p>
            <a:pPr marL="1746885" marR="400050">
              <a:lnSpc>
                <a:spcPct val="100000"/>
              </a:lnSpc>
            </a:pPr>
            <a:r>
              <a:rPr sz="1800" spc="-5" dirty="0">
                <a:latin typeface="Calibri"/>
                <a:cs typeface="Calibri"/>
              </a:rPr>
              <a:t>On </a:t>
            </a:r>
            <a:r>
              <a:rPr sz="1800" spc="-10" dirty="0">
                <a:latin typeface="Calibri"/>
                <a:cs typeface="Calibri"/>
              </a:rPr>
              <a:t>March </a:t>
            </a:r>
            <a:r>
              <a:rPr sz="1800" spc="-5" dirty="0">
                <a:latin typeface="Calibri"/>
                <a:cs typeface="Calibri"/>
              </a:rPr>
              <a:t>13, 2014, with the </a:t>
            </a:r>
            <a:r>
              <a:rPr sz="1800" spc="-10" dirty="0">
                <a:latin typeface="Calibri"/>
                <a:cs typeface="Calibri"/>
              </a:rPr>
              <a:t>release </a:t>
            </a:r>
            <a:r>
              <a:rPr sz="1800" dirty="0">
                <a:latin typeface="Calibri"/>
                <a:cs typeface="Calibri"/>
              </a:rPr>
              <a:t>of </a:t>
            </a:r>
            <a:r>
              <a:rPr sz="1800" spc="-10" dirty="0">
                <a:latin typeface="Calibri"/>
                <a:cs typeface="Calibri"/>
              </a:rPr>
              <a:t>version </a:t>
            </a:r>
            <a:r>
              <a:rPr sz="1800" spc="-5" dirty="0">
                <a:latin typeface="Calibri"/>
                <a:cs typeface="Calibri"/>
              </a:rPr>
              <a:t>0.9, </a:t>
            </a:r>
            <a:r>
              <a:rPr sz="1800" spc="-15" dirty="0">
                <a:latin typeface="Calibri"/>
                <a:cs typeface="Calibri"/>
              </a:rPr>
              <a:t>Docker </a:t>
            </a:r>
            <a:r>
              <a:rPr sz="1800" spc="-10" dirty="0">
                <a:latin typeface="Calibri"/>
                <a:cs typeface="Calibri"/>
              </a:rPr>
              <a:t>dropped </a:t>
            </a:r>
            <a:r>
              <a:rPr sz="1800" spc="-20" dirty="0">
                <a:latin typeface="Calibri"/>
                <a:cs typeface="Calibri"/>
              </a:rPr>
              <a:t>LXC </a:t>
            </a:r>
            <a:r>
              <a:rPr sz="1800" spc="-5" dirty="0">
                <a:latin typeface="Calibri"/>
                <a:cs typeface="Calibri"/>
              </a:rPr>
              <a:t>as the </a:t>
            </a:r>
            <a:r>
              <a:rPr sz="1800" spc="-15" dirty="0">
                <a:latin typeface="Calibri"/>
                <a:cs typeface="Calibri"/>
              </a:rPr>
              <a:t>default execution  </a:t>
            </a:r>
            <a:r>
              <a:rPr sz="1800" spc="-10" dirty="0">
                <a:latin typeface="Calibri"/>
                <a:cs typeface="Calibri"/>
              </a:rPr>
              <a:t>environment </a:t>
            </a:r>
            <a:r>
              <a:rPr sz="1800" spc="-5" dirty="0">
                <a:latin typeface="Calibri"/>
                <a:cs typeface="Calibri"/>
              </a:rPr>
              <a:t>and </a:t>
            </a:r>
            <a:r>
              <a:rPr sz="1800" spc="-10" dirty="0">
                <a:latin typeface="Calibri"/>
                <a:cs typeface="Calibri"/>
              </a:rPr>
              <a:t>replaced </a:t>
            </a:r>
            <a:r>
              <a:rPr sz="1800" dirty="0">
                <a:latin typeface="Calibri"/>
                <a:cs typeface="Calibri"/>
              </a:rPr>
              <a:t>it </a:t>
            </a:r>
            <a:r>
              <a:rPr sz="1800" spc="-5" dirty="0">
                <a:latin typeface="Calibri"/>
                <a:cs typeface="Calibri"/>
              </a:rPr>
              <a:t>with </a:t>
            </a:r>
            <a:r>
              <a:rPr sz="1800" dirty="0">
                <a:latin typeface="Calibri"/>
                <a:cs typeface="Calibri"/>
              </a:rPr>
              <a:t>its </a:t>
            </a:r>
            <a:r>
              <a:rPr sz="1800" spc="-5" dirty="0">
                <a:latin typeface="Calibri"/>
                <a:cs typeface="Calibri"/>
              </a:rPr>
              <a:t>own </a:t>
            </a:r>
            <a:r>
              <a:rPr sz="1800" spc="-10" dirty="0">
                <a:latin typeface="Calibri"/>
                <a:cs typeface="Calibri"/>
              </a:rPr>
              <a:t>libcontainer library written </a:t>
            </a:r>
            <a:r>
              <a:rPr sz="1800" dirty="0">
                <a:latin typeface="Calibri"/>
                <a:cs typeface="Calibri"/>
              </a:rPr>
              <a:t>in </a:t>
            </a:r>
            <a:r>
              <a:rPr sz="1800" spc="-5" dirty="0">
                <a:latin typeface="Calibri"/>
                <a:cs typeface="Calibri"/>
              </a:rPr>
              <a:t>the Go </a:t>
            </a:r>
            <a:r>
              <a:rPr sz="1800" spc="-10" dirty="0">
                <a:latin typeface="Calibri"/>
                <a:cs typeface="Calibri"/>
              </a:rPr>
              <a:t>programming</a:t>
            </a:r>
            <a:r>
              <a:rPr sz="1800" spc="110" dirty="0">
                <a:latin typeface="Calibri"/>
                <a:cs typeface="Calibri"/>
              </a:rPr>
              <a:t> </a:t>
            </a:r>
            <a:r>
              <a:rPr sz="1800" spc="-10" dirty="0">
                <a:latin typeface="Calibri"/>
                <a:cs typeface="Calibri"/>
              </a:rPr>
              <a:t>language.</a:t>
            </a:r>
            <a:endParaRPr sz="1800">
              <a:latin typeface="Calibri"/>
              <a:cs typeface="Calibri"/>
            </a:endParaRPr>
          </a:p>
          <a:p>
            <a:pPr marL="12700" marR="5080" algn="just">
              <a:lnSpc>
                <a:spcPct val="100000"/>
              </a:lnSpc>
              <a:spcBef>
                <a:spcPts val="1170"/>
              </a:spcBef>
            </a:pPr>
            <a:r>
              <a:rPr sz="1200" spc="-5" dirty="0">
                <a:latin typeface="Calibri"/>
                <a:cs typeface="Calibri"/>
              </a:rPr>
              <a:t>Docker </a:t>
            </a:r>
            <a:r>
              <a:rPr sz="1200" dirty="0">
                <a:latin typeface="Calibri"/>
                <a:cs typeface="Calibri"/>
              </a:rPr>
              <a:t>is developed </a:t>
            </a:r>
            <a:r>
              <a:rPr sz="1200" spc="5" dirty="0">
                <a:latin typeface="Calibri"/>
                <a:cs typeface="Calibri"/>
              </a:rPr>
              <a:t>primarily </a:t>
            </a:r>
            <a:r>
              <a:rPr sz="1200" spc="-5" dirty="0">
                <a:latin typeface="Calibri"/>
                <a:cs typeface="Calibri"/>
              </a:rPr>
              <a:t>for </a:t>
            </a:r>
            <a:r>
              <a:rPr sz="1200" spc="5" dirty="0">
                <a:latin typeface="Calibri"/>
                <a:cs typeface="Calibri"/>
              </a:rPr>
              <a:t>Linux, </a:t>
            </a:r>
            <a:r>
              <a:rPr sz="1200" dirty="0">
                <a:latin typeface="Calibri"/>
                <a:cs typeface="Calibri"/>
              </a:rPr>
              <a:t>where it </a:t>
            </a:r>
            <a:r>
              <a:rPr sz="1200" spc="5" dirty="0">
                <a:latin typeface="Calibri"/>
                <a:cs typeface="Calibri"/>
              </a:rPr>
              <a:t>uses </a:t>
            </a:r>
            <a:r>
              <a:rPr sz="1200" dirty="0">
                <a:latin typeface="Calibri"/>
                <a:cs typeface="Calibri"/>
              </a:rPr>
              <a:t>the resource </a:t>
            </a:r>
            <a:r>
              <a:rPr sz="1200" spc="5" dirty="0">
                <a:latin typeface="Calibri"/>
                <a:cs typeface="Calibri"/>
              </a:rPr>
              <a:t>isolation </a:t>
            </a:r>
            <a:r>
              <a:rPr sz="1200" spc="-5" dirty="0">
                <a:latin typeface="Calibri"/>
                <a:cs typeface="Calibri"/>
              </a:rPr>
              <a:t>features </a:t>
            </a:r>
            <a:r>
              <a:rPr sz="1200" spc="5" dirty="0">
                <a:latin typeface="Calibri"/>
                <a:cs typeface="Calibri"/>
              </a:rPr>
              <a:t>of </a:t>
            </a:r>
            <a:r>
              <a:rPr sz="1200" dirty="0">
                <a:latin typeface="Calibri"/>
                <a:cs typeface="Calibri"/>
              </a:rPr>
              <a:t>the </a:t>
            </a:r>
            <a:r>
              <a:rPr sz="1200" spc="5" dirty="0">
                <a:latin typeface="Calibri"/>
                <a:cs typeface="Calibri"/>
              </a:rPr>
              <a:t>Linux </a:t>
            </a:r>
            <a:r>
              <a:rPr sz="1200" spc="-5" dirty="0">
                <a:latin typeface="Calibri"/>
                <a:cs typeface="Calibri"/>
              </a:rPr>
              <a:t>kernel </a:t>
            </a:r>
            <a:r>
              <a:rPr sz="1200" spc="5" dirty="0">
                <a:latin typeface="Calibri"/>
                <a:cs typeface="Calibri"/>
              </a:rPr>
              <a:t>such as </a:t>
            </a:r>
            <a:r>
              <a:rPr sz="1200" dirty="0">
                <a:latin typeface="Calibri"/>
                <a:cs typeface="Calibri"/>
              </a:rPr>
              <a:t>cgroups </a:t>
            </a:r>
            <a:r>
              <a:rPr sz="1200" spc="5" dirty="0">
                <a:latin typeface="Calibri"/>
                <a:cs typeface="Calibri"/>
              </a:rPr>
              <a:t>and </a:t>
            </a:r>
            <a:r>
              <a:rPr sz="1200" spc="-5" dirty="0">
                <a:latin typeface="Calibri"/>
                <a:cs typeface="Calibri"/>
              </a:rPr>
              <a:t>kernel </a:t>
            </a:r>
            <a:r>
              <a:rPr sz="1200" spc="5" dirty="0">
                <a:latin typeface="Calibri"/>
                <a:cs typeface="Calibri"/>
              </a:rPr>
              <a:t>namespaces, and </a:t>
            </a:r>
            <a:r>
              <a:rPr sz="1200" dirty="0">
                <a:latin typeface="Calibri"/>
                <a:cs typeface="Calibri"/>
              </a:rPr>
              <a:t>a </a:t>
            </a:r>
            <a:r>
              <a:rPr sz="1200" spc="5" dirty="0">
                <a:latin typeface="Calibri"/>
                <a:cs typeface="Calibri"/>
              </a:rPr>
              <a:t>union-capable file </a:t>
            </a:r>
            <a:r>
              <a:rPr sz="1200" spc="-5" dirty="0">
                <a:latin typeface="Calibri"/>
                <a:cs typeface="Calibri"/>
              </a:rPr>
              <a:t>system </a:t>
            </a:r>
            <a:r>
              <a:rPr sz="1200" spc="5" dirty="0">
                <a:latin typeface="Calibri"/>
                <a:cs typeface="Calibri"/>
              </a:rPr>
              <a:t>such as </a:t>
            </a:r>
            <a:r>
              <a:rPr sz="1200" spc="280" dirty="0">
                <a:latin typeface="Calibri"/>
                <a:cs typeface="Calibri"/>
              </a:rPr>
              <a:t> </a:t>
            </a:r>
            <a:r>
              <a:rPr sz="1200" spc="-5" dirty="0">
                <a:latin typeface="Calibri"/>
                <a:cs typeface="Calibri"/>
              </a:rPr>
              <a:t>OverlayFS </a:t>
            </a:r>
            <a:r>
              <a:rPr sz="1200" dirty="0">
                <a:latin typeface="Calibri"/>
                <a:cs typeface="Calibri"/>
              </a:rPr>
              <a:t>and </a:t>
            </a:r>
            <a:r>
              <a:rPr sz="1200" spc="-5" dirty="0">
                <a:latin typeface="Calibri"/>
                <a:cs typeface="Calibri"/>
              </a:rPr>
              <a:t>others </a:t>
            </a:r>
            <a:r>
              <a:rPr sz="1200" spc="-10" dirty="0">
                <a:latin typeface="Calibri"/>
                <a:cs typeface="Calibri"/>
              </a:rPr>
              <a:t>to </a:t>
            </a:r>
            <a:r>
              <a:rPr sz="1200" dirty="0">
                <a:latin typeface="Calibri"/>
                <a:cs typeface="Calibri"/>
              </a:rPr>
              <a:t>allow </a:t>
            </a:r>
            <a:r>
              <a:rPr sz="1200" spc="-5" dirty="0">
                <a:latin typeface="Calibri"/>
                <a:cs typeface="Calibri"/>
              </a:rPr>
              <a:t>independent "containers" </a:t>
            </a:r>
            <a:r>
              <a:rPr sz="1200" spc="-10" dirty="0">
                <a:latin typeface="Calibri"/>
                <a:cs typeface="Calibri"/>
              </a:rPr>
              <a:t>to </a:t>
            </a:r>
            <a:r>
              <a:rPr sz="1200" dirty="0">
                <a:latin typeface="Calibri"/>
                <a:cs typeface="Calibri"/>
              </a:rPr>
              <a:t>run within a single Linux </a:t>
            </a:r>
            <a:r>
              <a:rPr sz="1200" spc="-5" dirty="0">
                <a:latin typeface="Calibri"/>
                <a:cs typeface="Calibri"/>
              </a:rPr>
              <a:t>instance, avoiding </a:t>
            </a:r>
            <a:r>
              <a:rPr sz="1200" dirty="0">
                <a:latin typeface="Calibri"/>
                <a:cs typeface="Calibri"/>
              </a:rPr>
              <a:t>the </a:t>
            </a:r>
            <a:r>
              <a:rPr sz="1200" spc="-5" dirty="0">
                <a:latin typeface="Calibri"/>
                <a:cs typeface="Calibri"/>
              </a:rPr>
              <a:t>overhead </a:t>
            </a:r>
            <a:r>
              <a:rPr sz="1200" dirty="0">
                <a:latin typeface="Calibri"/>
                <a:cs typeface="Calibri"/>
              </a:rPr>
              <a:t>of </a:t>
            </a:r>
            <a:r>
              <a:rPr sz="1200" spc="-5" dirty="0">
                <a:latin typeface="Calibri"/>
                <a:cs typeface="Calibri"/>
              </a:rPr>
              <a:t>starting </a:t>
            </a:r>
            <a:r>
              <a:rPr sz="1200" dirty="0">
                <a:latin typeface="Calibri"/>
                <a:cs typeface="Calibri"/>
              </a:rPr>
              <a:t>and maintaining </a:t>
            </a:r>
            <a:r>
              <a:rPr sz="1200" spc="5" dirty="0">
                <a:latin typeface="Calibri"/>
                <a:cs typeface="Calibri"/>
              </a:rPr>
              <a:t>virtual machines (VMs). The Linux </a:t>
            </a:r>
            <a:r>
              <a:rPr sz="1200" dirty="0">
                <a:latin typeface="Calibri"/>
                <a:cs typeface="Calibri"/>
              </a:rPr>
              <a:t>kernel's  </a:t>
            </a:r>
            <a:r>
              <a:rPr sz="1200" spc="-5" dirty="0">
                <a:latin typeface="Calibri"/>
                <a:cs typeface="Calibri"/>
              </a:rPr>
              <a:t>support </a:t>
            </a:r>
            <a:r>
              <a:rPr sz="1200" spc="-15" dirty="0">
                <a:latin typeface="Calibri"/>
                <a:cs typeface="Calibri"/>
              </a:rPr>
              <a:t>for </a:t>
            </a:r>
            <a:r>
              <a:rPr sz="1200" spc="-5" dirty="0">
                <a:latin typeface="Calibri"/>
                <a:cs typeface="Calibri"/>
              </a:rPr>
              <a:t>namespaces mostly </a:t>
            </a:r>
            <a:r>
              <a:rPr sz="1200" spc="-10" dirty="0">
                <a:latin typeface="Calibri"/>
                <a:cs typeface="Calibri"/>
              </a:rPr>
              <a:t>isolates </a:t>
            </a:r>
            <a:r>
              <a:rPr sz="1200" dirty="0">
                <a:latin typeface="Calibri"/>
                <a:cs typeface="Calibri"/>
              </a:rPr>
              <a:t>an </a:t>
            </a:r>
            <a:r>
              <a:rPr sz="1200" spc="-5" dirty="0">
                <a:latin typeface="Calibri"/>
                <a:cs typeface="Calibri"/>
              </a:rPr>
              <a:t>application's </a:t>
            </a:r>
            <a:r>
              <a:rPr sz="1200" spc="-10" dirty="0">
                <a:latin typeface="Calibri"/>
                <a:cs typeface="Calibri"/>
              </a:rPr>
              <a:t>view </a:t>
            </a:r>
            <a:r>
              <a:rPr sz="1200" dirty="0">
                <a:latin typeface="Calibri"/>
                <a:cs typeface="Calibri"/>
              </a:rPr>
              <a:t>of the </a:t>
            </a:r>
            <a:r>
              <a:rPr sz="1200" spc="-5" dirty="0">
                <a:latin typeface="Calibri"/>
                <a:cs typeface="Calibri"/>
              </a:rPr>
              <a:t>operating environment, </a:t>
            </a:r>
            <a:r>
              <a:rPr sz="1200" dirty="0">
                <a:latin typeface="Calibri"/>
                <a:cs typeface="Calibri"/>
              </a:rPr>
              <a:t>including </a:t>
            </a:r>
            <a:r>
              <a:rPr sz="1200" spc="-5" dirty="0">
                <a:latin typeface="Calibri"/>
                <a:cs typeface="Calibri"/>
              </a:rPr>
              <a:t>process trees, network, </a:t>
            </a:r>
            <a:r>
              <a:rPr sz="1200" dirty="0">
                <a:latin typeface="Calibri"/>
                <a:cs typeface="Calibri"/>
              </a:rPr>
              <a:t>user IDs and </a:t>
            </a:r>
            <a:r>
              <a:rPr sz="1200" spc="-5" dirty="0">
                <a:latin typeface="Calibri"/>
                <a:cs typeface="Calibri"/>
              </a:rPr>
              <a:t>mounted </a:t>
            </a:r>
            <a:r>
              <a:rPr sz="1200" dirty="0">
                <a:latin typeface="Calibri"/>
                <a:cs typeface="Calibri"/>
              </a:rPr>
              <a:t>file </a:t>
            </a:r>
            <a:r>
              <a:rPr sz="1200" spc="-10" dirty="0">
                <a:latin typeface="Calibri"/>
                <a:cs typeface="Calibri"/>
              </a:rPr>
              <a:t>systems, </a:t>
            </a:r>
            <a:r>
              <a:rPr sz="1200" dirty="0">
                <a:latin typeface="Calibri"/>
                <a:cs typeface="Calibri"/>
              </a:rPr>
              <a:t>while the </a:t>
            </a:r>
            <a:r>
              <a:rPr sz="1200" spc="-5" dirty="0">
                <a:latin typeface="Calibri"/>
                <a:cs typeface="Calibri"/>
              </a:rPr>
              <a:t>kernel's cgroups  provide resource </a:t>
            </a:r>
            <a:r>
              <a:rPr sz="1200" dirty="0">
                <a:latin typeface="Calibri"/>
                <a:cs typeface="Calibri"/>
              </a:rPr>
              <a:t>limiting </a:t>
            </a:r>
            <a:r>
              <a:rPr sz="1200" spc="-10" dirty="0">
                <a:latin typeface="Calibri"/>
                <a:cs typeface="Calibri"/>
              </a:rPr>
              <a:t>for </a:t>
            </a:r>
            <a:r>
              <a:rPr sz="1200" dirty="0">
                <a:latin typeface="Calibri"/>
                <a:cs typeface="Calibri"/>
              </a:rPr>
              <a:t>memory and </a:t>
            </a:r>
            <a:r>
              <a:rPr sz="1200" spc="-5" dirty="0">
                <a:latin typeface="Calibri"/>
                <a:cs typeface="Calibri"/>
              </a:rPr>
              <a:t>CPU. </a:t>
            </a:r>
            <a:r>
              <a:rPr sz="1200" dirty="0">
                <a:latin typeface="Calibri"/>
                <a:cs typeface="Calibri"/>
              </a:rPr>
              <a:t>Since </a:t>
            </a:r>
            <a:r>
              <a:rPr sz="1200" spc="-5" dirty="0">
                <a:latin typeface="Calibri"/>
                <a:cs typeface="Calibri"/>
              </a:rPr>
              <a:t>version </a:t>
            </a:r>
            <a:r>
              <a:rPr sz="1200" dirty="0">
                <a:latin typeface="Calibri"/>
                <a:cs typeface="Calibri"/>
              </a:rPr>
              <a:t>0.9, </a:t>
            </a:r>
            <a:r>
              <a:rPr sz="1200" spc="-5" dirty="0">
                <a:latin typeface="Calibri"/>
                <a:cs typeface="Calibri"/>
              </a:rPr>
              <a:t>Docker </a:t>
            </a:r>
            <a:r>
              <a:rPr sz="1200" dirty="0">
                <a:latin typeface="Calibri"/>
                <a:cs typeface="Calibri"/>
              </a:rPr>
              <a:t>includes the </a:t>
            </a:r>
            <a:r>
              <a:rPr sz="1200" spc="-5" dirty="0">
                <a:latin typeface="Calibri"/>
                <a:cs typeface="Calibri"/>
              </a:rPr>
              <a:t>libcontainer library </a:t>
            </a:r>
            <a:r>
              <a:rPr sz="1200" dirty="0">
                <a:latin typeface="Calibri"/>
                <a:cs typeface="Calibri"/>
              </a:rPr>
              <a:t>as its own </a:t>
            </a:r>
            <a:r>
              <a:rPr sz="1200" spc="-10" dirty="0">
                <a:latin typeface="Calibri"/>
                <a:cs typeface="Calibri"/>
              </a:rPr>
              <a:t>way to </a:t>
            </a:r>
            <a:r>
              <a:rPr sz="1200" spc="-5" dirty="0">
                <a:latin typeface="Calibri"/>
                <a:cs typeface="Calibri"/>
              </a:rPr>
              <a:t>directly </a:t>
            </a:r>
            <a:r>
              <a:rPr sz="1200" dirty="0">
                <a:latin typeface="Calibri"/>
                <a:cs typeface="Calibri"/>
              </a:rPr>
              <a:t>use </a:t>
            </a:r>
            <a:r>
              <a:rPr sz="1200" spc="-5" dirty="0">
                <a:latin typeface="Calibri"/>
                <a:cs typeface="Calibri"/>
              </a:rPr>
              <a:t>virtualization facilities provided by </a:t>
            </a:r>
            <a:r>
              <a:rPr sz="1200" dirty="0">
                <a:latin typeface="Calibri"/>
                <a:cs typeface="Calibri"/>
              </a:rPr>
              <a:t>the </a:t>
            </a:r>
            <a:r>
              <a:rPr sz="1200" spc="5" dirty="0">
                <a:latin typeface="Calibri"/>
                <a:cs typeface="Calibri"/>
              </a:rPr>
              <a:t>Linux </a:t>
            </a:r>
            <a:r>
              <a:rPr sz="1200" spc="-5" dirty="0">
                <a:latin typeface="Calibri"/>
                <a:cs typeface="Calibri"/>
              </a:rPr>
              <a:t>kernel,  </a:t>
            </a:r>
            <a:r>
              <a:rPr sz="1200" dirty="0">
                <a:latin typeface="Calibri"/>
                <a:cs typeface="Calibri"/>
              </a:rPr>
              <a:t>in addition </a:t>
            </a:r>
            <a:r>
              <a:rPr sz="1200" spc="-10" dirty="0">
                <a:latin typeface="Calibri"/>
                <a:cs typeface="Calibri"/>
              </a:rPr>
              <a:t>to </a:t>
            </a:r>
            <a:r>
              <a:rPr sz="1200" dirty="0">
                <a:latin typeface="Calibri"/>
                <a:cs typeface="Calibri"/>
              </a:rPr>
              <a:t>using </a:t>
            </a:r>
            <a:r>
              <a:rPr sz="1200" spc="-5" dirty="0">
                <a:latin typeface="Calibri"/>
                <a:cs typeface="Calibri"/>
              </a:rPr>
              <a:t>abstracted </a:t>
            </a:r>
            <a:r>
              <a:rPr sz="1200" dirty="0">
                <a:latin typeface="Calibri"/>
                <a:cs typeface="Calibri"/>
              </a:rPr>
              <a:t>virtualization interfaces via libvirt, </a:t>
            </a:r>
            <a:r>
              <a:rPr sz="1200" spc="-5" dirty="0">
                <a:latin typeface="Calibri"/>
                <a:cs typeface="Calibri"/>
              </a:rPr>
              <a:t>LXC </a:t>
            </a:r>
            <a:r>
              <a:rPr sz="1200" spc="5" dirty="0">
                <a:latin typeface="Calibri"/>
                <a:cs typeface="Calibri"/>
              </a:rPr>
              <a:t>and </a:t>
            </a:r>
            <a:r>
              <a:rPr sz="1200" dirty="0">
                <a:latin typeface="Calibri"/>
                <a:cs typeface="Calibri"/>
              </a:rPr>
              <a:t>systemd-nspawn. A </a:t>
            </a:r>
            <a:r>
              <a:rPr sz="1200" spc="-5" dirty="0">
                <a:latin typeface="Calibri"/>
                <a:cs typeface="Calibri"/>
              </a:rPr>
              <a:t>Docker </a:t>
            </a:r>
            <a:r>
              <a:rPr sz="1200" spc="-10" dirty="0">
                <a:latin typeface="Calibri"/>
                <a:cs typeface="Calibri"/>
              </a:rPr>
              <a:t>container, </a:t>
            </a:r>
            <a:r>
              <a:rPr sz="1200" spc="-5" dirty="0">
                <a:latin typeface="Calibri"/>
                <a:cs typeface="Calibri"/>
              </a:rPr>
              <a:t>unlike </a:t>
            </a:r>
            <a:r>
              <a:rPr sz="1200" dirty="0">
                <a:latin typeface="Calibri"/>
                <a:cs typeface="Calibri"/>
              </a:rPr>
              <a:t>a </a:t>
            </a:r>
            <a:r>
              <a:rPr sz="1200" spc="5" dirty="0">
                <a:latin typeface="Calibri"/>
                <a:cs typeface="Calibri"/>
              </a:rPr>
              <a:t>virtual machine, does not </a:t>
            </a:r>
            <a:r>
              <a:rPr sz="1200" dirty="0">
                <a:latin typeface="Calibri"/>
                <a:cs typeface="Calibri"/>
              </a:rPr>
              <a:t>require </a:t>
            </a:r>
            <a:r>
              <a:rPr sz="1200" spc="5" dirty="0">
                <a:latin typeface="Calibri"/>
                <a:cs typeface="Calibri"/>
              </a:rPr>
              <a:t>or </a:t>
            </a:r>
            <a:r>
              <a:rPr sz="1200" dirty="0">
                <a:latin typeface="Calibri"/>
                <a:cs typeface="Calibri"/>
              </a:rPr>
              <a:t>include a separate operating  </a:t>
            </a:r>
            <a:r>
              <a:rPr sz="1200" spc="-15" dirty="0">
                <a:latin typeface="Calibri"/>
                <a:cs typeface="Calibri"/>
              </a:rPr>
              <a:t>system.</a:t>
            </a:r>
            <a:endParaRPr sz="1200">
              <a:latin typeface="Calibri"/>
              <a:cs typeface="Calibri"/>
            </a:endParaRPr>
          </a:p>
          <a:p>
            <a:pPr>
              <a:lnSpc>
                <a:spcPct val="100000"/>
              </a:lnSpc>
            </a:pPr>
            <a:endParaRPr sz="1200">
              <a:latin typeface="Calibri"/>
              <a:cs typeface="Calibri"/>
            </a:endParaRPr>
          </a:p>
          <a:p>
            <a:pPr marL="12700" algn="just">
              <a:lnSpc>
                <a:spcPct val="100000"/>
              </a:lnSpc>
            </a:pPr>
            <a:r>
              <a:rPr sz="1400" b="1" spc="-10" dirty="0">
                <a:solidFill>
                  <a:srgbClr val="FFFFFF"/>
                </a:solidFill>
                <a:latin typeface="Calibri"/>
                <a:cs typeface="Calibri"/>
              </a:rPr>
              <a:t>Docker Architecture</a:t>
            </a:r>
            <a:r>
              <a:rPr sz="1400" b="1" spc="-5" dirty="0">
                <a:solidFill>
                  <a:srgbClr val="FFFFFF"/>
                </a:solidFill>
                <a:latin typeface="Calibri"/>
                <a:cs typeface="Calibri"/>
              </a:rPr>
              <a:t> ...</a:t>
            </a:r>
            <a:endParaRPr sz="1400">
              <a:latin typeface="Calibri"/>
              <a:cs typeface="Calibri"/>
            </a:endParaRPr>
          </a:p>
          <a:p>
            <a:pPr marL="12700" marR="4885690" algn="just">
              <a:lnSpc>
                <a:spcPct val="100000"/>
              </a:lnSpc>
              <a:spcBef>
                <a:spcPts val="730"/>
              </a:spcBef>
            </a:pPr>
            <a:r>
              <a:rPr sz="1200" spc="-50" dirty="0">
                <a:latin typeface="Calibri"/>
                <a:cs typeface="Calibri"/>
              </a:rPr>
              <a:t>To </a:t>
            </a:r>
            <a:r>
              <a:rPr sz="1200" spc="5" dirty="0">
                <a:latin typeface="Calibri"/>
                <a:cs typeface="Calibri"/>
              </a:rPr>
              <a:t>allow </a:t>
            </a:r>
            <a:r>
              <a:rPr sz="1200" spc="-5" dirty="0">
                <a:latin typeface="Calibri"/>
                <a:cs typeface="Calibri"/>
              </a:rPr>
              <a:t>for </a:t>
            </a:r>
            <a:r>
              <a:rPr sz="1200" spc="5" dirty="0">
                <a:latin typeface="Calibri"/>
                <a:cs typeface="Calibri"/>
              </a:rPr>
              <a:t>an </a:t>
            </a:r>
            <a:r>
              <a:rPr sz="1200" dirty="0">
                <a:latin typeface="Calibri"/>
                <a:cs typeface="Calibri"/>
              </a:rPr>
              <a:t>application </a:t>
            </a:r>
            <a:r>
              <a:rPr sz="1200" spc="-5" dirty="0">
                <a:latin typeface="Calibri"/>
                <a:cs typeface="Calibri"/>
              </a:rPr>
              <a:t>to </a:t>
            </a:r>
            <a:r>
              <a:rPr sz="1200" dirty="0">
                <a:latin typeface="Calibri"/>
                <a:cs typeface="Calibri"/>
              </a:rPr>
              <a:t>be self-contained the </a:t>
            </a:r>
            <a:r>
              <a:rPr sz="1200" spc="-5" dirty="0">
                <a:latin typeface="Calibri"/>
                <a:cs typeface="Calibri"/>
              </a:rPr>
              <a:t>Docker </a:t>
            </a:r>
            <a:r>
              <a:rPr sz="1200" dirty="0">
                <a:latin typeface="Calibri"/>
                <a:cs typeface="Calibri"/>
              </a:rPr>
              <a:t>approach moves up </a:t>
            </a:r>
            <a:r>
              <a:rPr sz="1200" spc="5" dirty="0">
                <a:latin typeface="Calibri"/>
                <a:cs typeface="Calibri"/>
              </a:rPr>
              <a:t>the abstraction of resources  </a:t>
            </a:r>
            <a:r>
              <a:rPr sz="1200" spc="20" dirty="0">
                <a:latin typeface="Calibri"/>
                <a:cs typeface="Calibri"/>
              </a:rPr>
              <a:t>from the hardware </a:t>
            </a:r>
            <a:r>
              <a:rPr sz="1200" spc="15" dirty="0">
                <a:latin typeface="Calibri"/>
                <a:cs typeface="Calibri"/>
              </a:rPr>
              <a:t>level </a:t>
            </a:r>
            <a:r>
              <a:rPr sz="1200" spc="5" dirty="0">
                <a:latin typeface="Calibri"/>
                <a:cs typeface="Calibri"/>
              </a:rPr>
              <a:t>to </a:t>
            </a:r>
            <a:r>
              <a:rPr sz="1200" spc="20" dirty="0">
                <a:latin typeface="Calibri"/>
                <a:cs typeface="Calibri"/>
              </a:rPr>
              <a:t>the </a:t>
            </a:r>
            <a:r>
              <a:rPr sz="1200" spc="25" dirty="0">
                <a:latin typeface="Calibri"/>
                <a:cs typeface="Calibri"/>
              </a:rPr>
              <a:t>Operating </a:t>
            </a:r>
            <a:r>
              <a:rPr sz="1200" spc="20" dirty="0">
                <a:latin typeface="Calibri"/>
                <a:cs typeface="Calibri"/>
              </a:rPr>
              <a:t>System </a:t>
            </a:r>
            <a:r>
              <a:rPr sz="1200" spc="25" dirty="0">
                <a:latin typeface="Calibri"/>
                <a:cs typeface="Calibri"/>
              </a:rPr>
              <a:t>level. </a:t>
            </a:r>
            <a:r>
              <a:rPr sz="1200" spc="-35" dirty="0">
                <a:latin typeface="Calibri"/>
                <a:cs typeface="Calibri"/>
              </a:rPr>
              <a:t>To </a:t>
            </a:r>
            <a:r>
              <a:rPr sz="1200" spc="30" dirty="0">
                <a:latin typeface="Calibri"/>
                <a:cs typeface="Calibri"/>
              </a:rPr>
              <a:t>further </a:t>
            </a:r>
            <a:r>
              <a:rPr sz="1200" spc="25" dirty="0">
                <a:latin typeface="Calibri"/>
                <a:cs typeface="Calibri"/>
              </a:rPr>
              <a:t>understand </a:t>
            </a:r>
            <a:r>
              <a:rPr sz="1200" spc="10" dirty="0">
                <a:latin typeface="Calibri"/>
                <a:cs typeface="Calibri"/>
              </a:rPr>
              <a:t>Docker, </a:t>
            </a:r>
            <a:r>
              <a:rPr sz="1200" spc="20" dirty="0">
                <a:latin typeface="Calibri"/>
                <a:cs typeface="Calibri"/>
              </a:rPr>
              <a:t>let </a:t>
            </a:r>
            <a:r>
              <a:rPr sz="1200" spc="15" dirty="0">
                <a:latin typeface="Calibri"/>
                <a:cs typeface="Calibri"/>
              </a:rPr>
              <a:t>us </a:t>
            </a:r>
            <a:r>
              <a:rPr sz="1200" spc="25" dirty="0">
                <a:latin typeface="Calibri"/>
                <a:cs typeface="Calibri"/>
              </a:rPr>
              <a:t>look </a:t>
            </a:r>
            <a:r>
              <a:rPr sz="1200" spc="10" dirty="0">
                <a:latin typeface="Calibri"/>
                <a:cs typeface="Calibri"/>
              </a:rPr>
              <a:t>at </a:t>
            </a:r>
            <a:r>
              <a:rPr sz="1200" spc="20" dirty="0">
                <a:latin typeface="Calibri"/>
                <a:cs typeface="Calibri"/>
              </a:rPr>
              <a:t>its  </a:t>
            </a:r>
            <a:r>
              <a:rPr sz="1200" spc="-10" dirty="0">
                <a:latin typeface="Calibri"/>
                <a:cs typeface="Calibri"/>
              </a:rPr>
              <a:t>architecture. </a:t>
            </a:r>
            <a:r>
              <a:rPr sz="1200" spc="-5" dirty="0">
                <a:latin typeface="Calibri"/>
                <a:cs typeface="Calibri"/>
              </a:rPr>
              <a:t>It uses </a:t>
            </a:r>
            <a:r>
              <a:rPr sz="1200" dirty="0">
                <a:latin typeface="Calibri"/>
                <a:cs typeface="Calibri"/>
              </a:rPr>
              <a:t>a </a:t>
            </a:r>
            <a:r>
              <a:rPr sz="1200" spc="-10" dirty="0">
                <a:latin typeface="Calibri"/>
                <a:cs typeface="Calibri"/>
              </a:rPr>
              <a:t>client-server </a:t>
            </a:r>
            <a:r>
              <a:rPr sz="1200" spc="-5" dirty="0">
                <a:latin typeface="Calibri"/>
                <a:cs typeface="Calibri"/>
              </a:rPr>
              <a:t>model and comprises </a:t>
            </a:r>
            <a:r>
              <a:rPr sz="1200" dirty="0">
                <a:latin typeface="Calibri"/>
                <a:cs typeface="Calibri"/>
              </a:rPr>
              <a:t>of </a:t>
            </a:r>
            <a:r>
              <a:rPr sz="1200" spc="-5" dirty="0">
                <a:latin typeface="Calibri"/>
                <a:cs typeface="Calibri"/>
              </a:rPr>
              <a:t>the </a:t>
            </a:r>
            <a:r>
              <a:rPr sz="1200" spc="-10" dirty="0">
                <a:latin typeface="Calibri"/>
                <a:cs typeface="Calibri"/>
              </a:rPr>
              <a:t>following</a:t>
            </a:r>
            <a:r>
              <a:rPr sz="1200" spc="20" dirty="0">
                <a:latin typeface="Calibri"/>
                <a:cs typeface="Calibri"/>
              </a:rPr>
              <a:t> </a:t>
            </a:r>
            <a:r>
              <a:rPr sz="1200" spc="-5" dirty="0">
                <a:latin typeface="Calibri"/>
                <a:cs typeface="Calibri"/>
              </a:rPr>
              <a:t>components:</a:t>
            </a:r>
            <a:endParaRPr sz="1200">
              <a:latin typeface="Calibri"/>
              <a:cs typeface="Calibri"/>
            </a:endParaRPr>
          </a:p>
          <a:p>
            <a:pPr>
              <a:lnSpc>
                <a:spcPct val="100000"/>
              </a:lnSpc>
              <a:spcBef>
                <a:spcPts val="35"/>
              </a:spcBef>
            </a:pPr>
            <a:endParaRPr sz="1150">
              <a:latin typeface="Calibri"/>
              <a:cs typeface="Calibri"/>
            </a:endParaRPr>
          </a:p>
          <a:p>
            <a:pPr marL="184150" marR="4885690" indent="-171450">
              <a:lnSpc>
                <a:spcPct val="100000"/>
              </a:lnSpc>
              <a:buFont typeface="Arial"/>
              <a:buChar char="•"/>
              <a:tabLst>
                <a:tab pos="184150" algn="l"/>
              </a:tabLst>
            </a:pPr>
            <a:r>
              <a:rPr sz="1200" b="1" spc="-5" dirty="0">
                <a:latin typeface="Calibri"/>
                <a:cs typeface="Calibri"/>
              </a:rPr>
              <a:t>Docker </a:t>
            </a:r>
            <a:r>
              <a:rPr sz="1200" b="1" spc="5" dirty="0">
                <a:latin typeface="Calibri"/>
                <a:cs typeface="Calibri"/>
              </a:rPr>
              <a:t>daemon: </a:t>
            </a:r>
            <a:r>
              <a:rPr sz="1200" spc="5" dirty="0">
                <a:latin typeface="Calibri"/>
                <a:cs typeface="Calibri"/>
              </a:rPr>
              <a:t>The daemon </a:t>
            </a:r>
            <a:r>
              <a:rPr sz="1200" dirty="0">
                <a:latin typeface="Calibri"/>
                <a:cs typeface="Calibri"/>
              </a:rPr>
              <a:t>is </a:t>
            </a:r>
            <a:r>
              <a:rPr sz="1200" spc="5" dirty="0">
                <a:latin typeface="Calibri"/>
                <a:cs typeface="Calibri"/>
              </a:rPr>
              <a:t>responsible </a:t>
            </a:r>
            <a:r>
              <a:rPr sz="1200" spc="-5" dirty="0">
                <a:latin typeface="Calibri"/>
                <a:cs typeface="Calibri"/>
              </a:rPr>
              <a:t>for </a:t>
            </a:r>
            <a:r>
              <a:rPr sz="1200" spc="5" dirty="0">
                <a:latin typeface="Calibri"/>
                <a:cs typeface="Calibri"/>
              </a:rPr>
              <a:t>all container </a:t>
            </a:r>
            <a:r>
              <a:rPr sz="1200" dirty="0">
                <a:latin typeface="Calibri"/>
                <a:cs typeface="Calibri"/>
              </a:rPr>
              <a:t>related </a:t>
            </a:r>
            <a:r>
              <a:rPr sz="1200" spc="10" dirty="0">
                <a:latin typeface="Calibri"/>
                <a:cs typeface="Calibri"/>
              </a:rPr>
              <a:t>actions </a:t>
            </a:r>
            <a:r>
              <a:rPr sz="1200" spc="5" dirty="0">
                <a:latin typeface="Calibri"/>
                <a:cs typeface="Calibri"/>
              </a:rPr>
              <a:t>and receives </a:t>
            </a:r>
            <a:r>
              <a:rPr sz="1200" spc="10" dirty="0">
                <a:latin typeface="Calibri"/>
                <a:cs typeface="Calibri"/>
              </a:rPr>
              <a:t>commands </a:t>
            </a:r>
            <a:r>
              <a:rPr sz="1200" spc="5" dirty="0">
                <a:latin typeface="Calibri"/>
                <a:cs typeface="Calibri"/>
              </a:rPr>
              <a:t>via  </a:t>
            </a:r>
            <a:r>
              <a:rPr sz="1200" spc="-5" dirty="0">
                <a:latin typeface="Calibri"/>
                <a:cs typeface="Calibri"/>
              </a:rPr>
              <a:t>the </a:t>
            </a:r>
            <a:r>
              <a:rPr sz="1200" dirty="0">
                <a:latin typeface="Calibri"/>
                <a:cs typeface="Calibri"/>
              </a:rPr>
              <a:t>CLI or </a:t>
            </a:r>
            <a:r>
              <a:rPr sz="1200" spc="-5" dirty="0">
                <a:latin typeface="Calibri"/>
                <a:cs typeface="Calibri"/>
              </a:rPr>
              <a:t>the </a:t>
            </a:r>
            <a:r>
              <a:rPr sz="1200" spc="-10" dirty="0">
                <a:latin typeface="Calibri"/>
                <a:cs typeface="Calibri"/>
              </a:rPr>
              <a:t>REST</a:t>
            </a:r>
            <a:r>
              <a:rPr sz="1200" spc="-15" dirty="0">
                <a:latin typeface="Calibri"/>
                <a:cs typeface="Calibri"/>
              </a:rPr>
              <a:t> </a:t>
            </a:r>
            <a:r>
              <a:rPr sz="1200" spc="-5" dirty="0">
                <a:latin typeface="Calibri"/>
                <a:cs typeface="Calibri"/>
              </a:rPr>
              <a:t>API.</a:t>
            </a:r>
            <a:endParaRPr sz="1200">
              <a:latin typeface="Calibri"/>
              <a:cs typeface="Calibri"/>
            </a:endParaRPr>
          </a:p>
          <a:p>
            <a:pPr marL="184150" marR="4885055" indent="-171450">
              <a:lnSpc>
                <a:spcPct val="100000"/>
              </a:lnSpc>
              <a:buFont typeface="Arial"/>
              <a:buChar char="•"/>
              <a:tabLst>
                <a:tab pos="184150" algn="l"/>
              </a:tabLst>
            </a:pPr>
            <a:r>
              <a:rPr sz="1200" b="1" spc="-5" dirty="0">
                <a:latin typeface="Calibri"/>
                <a:cs typeface="Calibri"/>
              </a:rPr>
              <a:t>Docker </a:t>
            </a:r>
            <a:r>
              <a:rPr sz="1200" b="1" dirty="0">
                <a:latin typeface="Calibri"/>
                <a:cs typeface="Calibri"/>
              </a:rPr>
              <a:t>Client: </a:t>
            </a:r>
            <a:r>
              <a:rPr sz="1200" dirty="0">
                <a:latin typeface="Calibri"/>
                <a:cs typeface="Calibri"/>
              </a:rPr>
              <a:t>A </a:t>
            </a:r>
            <a:r>
              <a:rPr sz="1200" spc="-5" dirty="0">
                <a:latin typeface="Calibri"/>
                <a:cs typeface="Calibri"/>
              </a:rPr>
              <a:t>Docker client </a:t>
            </a:r>
            <a:r>
              <a:rPr sz="1200" dirty="0">
                <a:latin typeface="Calibri"/>
                <a:cs typeface="Calibri"/>
              </a:rPr>
              <a:t>is how </a:t>
            </a:r>
            <a:r>
              <a:rPr sz="1200" spc="-5" dirty="0">
                <a:latin typeface="Calibri"/>
                <a:cs typeface="Calibri"/>
              </a:rPr>
              <a:t>users </a:t>
            </a:r>
            <a:r>
              <a:rPr sz="1200" spc="-10" dirty="0">
                <a:latin typeface="Calibri"/>
                <a:cs typeface="Calibri"/>
              </a:rPr>
              <a:t>interact </a:t>
            </a:r>
            <a:r>
              <a:rPr sz="1200" dirty="0">
                <a:latin typeface="Calibri"/>
                <a:cs typeface="Calibri"/>
              </a:rPr>
              <a:t>with </a:t>
            </a:r>
            <a:r>
              <a:rPr sz="1200" spc="-25" dirty="0">
                <a:latin typeface="Calibri"/>
                <a:cs typeface="Calibri"/>
              </a:rPr>
              <a:t>Docker. </a:t>
            </a:r>
            <a:r>
              <a:rPr sz="1200" dirty="0">
                <a:latin typeface="Calibri"/>
                <a:cs typeface="Calibri"/>
              </a:rPr>
              <a:t>The </a:t>
            </a:r>
            <a:r>
              <a:rPr sz="1200" spc="-5" dirty="0">
                <a:latin typeface="Calibri"/>
                <a:cs typeface="Calibri"/>
              </a:rPr>
              <a:t>Docker client can reside </a:t>
            </a:r>
            <a:r>
              <a:rPr sz="1200" spc="5" dirty="0">
                <a:latin typeface="Calibri"/>
                <a:cs typeface="Calibri"/>
              </a:rPr>
              <a:t>on </a:t>
            </a:r>
            <a:r>
              <a:rPr sz="1200" dirty="0">
                <a:latin typeface="Calibri"/>
                <a:cs typeface="Calibri"/>
              </a:rPr>
              <a:t>the </a:t>
            </a:r>
            <a:r>
              <a:rPr sz="1200" spc="5" dirty="0">
                <a:latin typeface="Calibri"/>
                <a:cs typeface="Calibri"/>
              </a:rPr>
              <a:t>same  </a:t>
            </a:r>
            <a:r>
              <a:rPr sz="1200" spc="-5" dirty="0">
                <a:latin typeface="Calibri"/>
                <a:cs typeface="Calibri"/>
              </a:rPr>
              <a:t>host </a:t>
            </a:r>
            <a:r>
              <a:rPr sz="1200" dirty="0">
                <a:latin typeface="Calibri"/>
                <a:cs typeface="Calibri"/>
              </a:rPr>
              <a:t>as </a:t>
            </a:r>
            <a:r>
              <a:rPr sz="1200" spc="-5" dirty="0">
                <a:latin typeface="Calibri"/>
                <a:cs typeface="Calibri"/>
              </a:rPr>
              <a:t>the daemon </a:t>
            </a:r>
            <a:r>
              <a:rPr sz="1200" dirty="0">
                <a:latin typeface="Calibri"/>
                <a:cs typeface="Calibri"/>
              </a:rPr>
              <a:t>or a </a:t>
            </a:r>
            <a:r>
              <a:rPr sz="1200" spc="-10" dirty="0">
                <a:latin typeface="Calibri"/>
                <a:cs typeface="Calibri"/>
              </a:rPr>
              <a:t>remote</a:t>
            </a:r>
            <a:r>
              <a:rPr sz="1200" spc="-20" dirty="0">
                <a:latin typeface="Calibri"/>
                <a:cs typeface="Calibri"/>
              </a:rPr>
              <a:t> </a:t>
            </a:r>
            <a:r>
              <a:rPr sz="1200" spc="-5" dirty="0">
                <a:latin typeface="Calibri"/>
                <a:cs typeface="Calibri"/>
              </a:rPr>
              <a:t>host.</a:t>
            </a:r>
            <a:endParaRPr sz="1200">
              <a:latin typeface="Calibri"/>
              <a:cs typeface="Calibri"/>
            </a:endParaRPr>
          </a:p>
          <a:p>
            <a:pPr marL="184150" marR="4902200" indent="-171450">
              <a:lnSpc>
                <a:spcPct val="100000"/>
              </a:lnSpc>
              <a:buFont typeface="Arial"/>
              <a:buChar char="•"/>
              <a:tabLst>
                <a:tab pos="184150" algn="l"/>
              </a:tabLst>
            </a:pPr>
            <a:r>
              <a:rPr sz="1200" b="1" spc="-10" dirty="0">
                <a:latin typeface="Calibri"/>
                <a:cs typeface="Calibri"/>
              </a:rPr>
              <a:t>Docker </a:t>
            </a:r>
            <a:r>
              <a:rPr sz="1200" b="1" spc="-5" dirty="0">
                <a:latin typeface="Calibri"/>
                <a:cs typeface="Calibri"/>
              </a:rPr>
              <a:t>Objects: </a:t>
            </a:r>
            <a:r>
              <a:rPr sz="1200" spc="-5" dirty="0">
                <a:latin typeface="Calibri"/>
                <a:cs typeface="Calibri"/>
              </a:rPr>
              <a:t>Objects </a:t>
            </a:r>
            <a:r>
              <a:rPr sz="1200" spc="-10" dirty="0">
                <a:latin typeface="Calibri"/>
                <a:cs typeface="Calibri"/>
              </a:rPr>
              <a:t>are </a:t>
            </a:r>
            <a:r>
              <a:rPr sz="1200" spc="-5" dirty="0">
                <a:latin typeface="Calibri"/>
                <a:cs typeface="Calibri"/>
              </a:rPr>
              <a:t>used </a:t>
            </a:r>
            <a:r>
              <a:rPr sz="1200" spc="-10" dirty="0">
                <a:latin typeface="Calibri"/>
                <a:cs typeface="Calibri"/>
              </a:rPr>
              <a:t>to </a:t>
            </a:r>
            <a:r>
              <a:rPr sz="1200" spc="-5" dirty="0">
                <a:latin typeface="Calibri"/>
                <a:cs typeface="Calibri"/>
              </a:rPr>
              <a:t>assemble </a:t>
            </a:r>
            <a:r>
              <a:rPr sz="1200" dirty="0">
                <a:latin typeface="Calibri"/>
                <a:cs typeface="Calibri"/>
              </a:rPr>
              <a:t>an </a:t>
            </a:r>
            <a:r>
              <a:rPr sz="1200" spc="-10" dirty="0">
                <a:latin typeface="Calibri"/>
                <a:cs typeface="Calibri"/>
              </a:rPr>
              <a:t>application. </a:t>
            </a:r>
            <a:r>
              <a:rPr sz="1200" spc="-5" dirty="0">
                <a:latin typeface="Calibri"/>
                <a:cs typeface="Calibri"/>
              </a:rPr>
              <a:t>Apart </a:t>
            </a:r>
            <a:r>
              <a:rPr sz="1200" spc="-10" dirty="0">
                <a:latin typeface="Calibri"/>
                <a:cs typeface="Calibri"/>
              </a:rPr>
              <a:t>from networks, </a:t>
            </a:r>
            <a:r>
              <a:rPr sz="1200" spc="-5" dirty="0">
                <a:latin typeface="Calibri"/>
                <a:cs typeface="Calibri"/>
              </a:rPr>
              <a:t>volumes, services, and  other objects the </a:t>
            </a:r>
            <a:r>
              <a:rPr sz="1200" spc="-10" dirty="0">
                <a:latin typeface="Calibri"/>
                <a:cs typeface="Calibri"/>
              </a:rPr>
              <a:t>two </a:t>
            </a:r>
            <a:r>
              <a:rPr sz="1200" spc="-5" dirty="0">
                <a:latin typeface="Calibri"/>
                <a:cs typeface="Calibri"/>
              </a:rPr>
              <a:t>main </a:t>
            </a:r>
            <a:r>
              <a:rPr sz="1200" spc="-10" dirty="0">
                <a:latin typeface="Calibri"/>
                <a:cs typeface="Calibri"/>
              </a:rPr>
              <a:t>requisite </a:t>
            </a:r>
            <a:r>
              <a:rPr sz="1200" spc="-5" dirty="0">
                <a:latin typeface="Calibri"/>
                <a:cs typeface="Calibri"/>
              </a:rPr>
              <a:t>objects</a:t>
            </a:r>
            <a:r>
              <a:rPr sz="1200" spc="15" dirty="0">
                <a:latin typeface="Calibri"/>
                <a:cs typeface="Calibri"/>
              </a:rPr>
              <a:t> </a:t>
            </a:r>
            <a:r>
              <a:rPr sz="1200" spc="-10" dirty="0">
                <a:latin typeface="Calibri"/>
                <a:cs typeface="Calibri"/>
              </a:rPr>
              <a:t>are:</a:t>
            </a:r>
            <a:endParaRPr sz="1200">
              <a:latin typeface="Calibri"/>
              <a:cs typeface="Calibri"/>
            </a:endParaRPr>
          </a:p>
          <a:p>
            <a:pPr marL="184150" indent="-171450">
              <a:lnSpc>
                <a:spcPct val="100000"/>
              </a:lnSpc>
              <a:buFont typeface="Arial"/>
              <a:buChar char="•"/>
              <a:tabLst>
                <a:tab pos="184150" algn="l"/>
              </a:tabLst>
            </a:pPr>
            <a:r>
              <a:rPr sz="1200" b="1" spc="-5" dirty="0">
                <a:latin typeface="Calibri"/>
                <a:cs typeface="Calibri"/>
              </a:rPr>
              <a:t>Images: </a:t>
            </a:r>
            <a:r>
              <a:rPr sz="1200" spc="-5" dirty="0">
                <a:latin typeface="Calibri"/>
                <a:cs typeface="Calibri"/>
              </a:rPr>
              <a:t>The read-only </a:t>
            </a:r>
            <a:r>
              <a:rPr sz="1200" spc="-10" dirty="0">
                <a:latin typeface="Calibri"/>
                <a:cs typeface="Calibri"/>
              </a:rPr>
              <a:t>template </a:t>
            </a:r>
            <a:r>
              <a:rPr sz="1200" spc="-5" dirty="0">
                <a:latin typeface="Calibri"/>
                <a:cs typeface="Calibri"/>
              </a:rPr>
              <a:t>used </a:t>
            </a:r>
            <a:r>
              <a:rPr sz="1200" spc="-10" dirty="0">
                <a:latin typeface="Calibri"/>
                <a:cs typeface="Calibri"/>
              </a:rPr>
              <a:t>to </a:t>
            </a:r>
            <a:r>
              <a:rPr sz="1200" spc="-5" dirty="0">
                <a:latin typeface="Calibri"/>
                <a:cs typeface="Calibri"/>
              </a:rPr>
              <a:t>build </a:t>
            </a:r>
            <a:r>
              <a:rPr sz="1200" spc="-10" dirty="0">
                <a:latin typeface="Calibri"/>
                <a:cs typeface="Calibri"/>
              </a:rPr>
              <a:t>containers. </a:t>
            </a:r>
            <a:r>
              <a:rPr sz="1200" spc="-5" dirty="0">
                <a:latin typeface="Calibri"/>
                <a:cs typeface="Calibri"/>
              </a:rPr>
              <a:t>Images </a:t>
            </a:r>
            <a:r>
              <a:rPr sz="1200" spc="-10" dirty="0">
                <a:latin typeface="Calibri"/>
                <a:cs typeface="Calibri"/>
              </a:rPr>
              <a:t>are </a:t>
            </a:r>
            <a:r>
              <a:rPr sz="1200" spc="-5" dirty="0">
                <a:latin typeface="Calibri"/>
                <a:cs typeface="Calibri"/>
              </a:rPr>
              <a:t>used </a:t>
            </a:r>
            <a:r>
              <a:rPr sz="1200" spc="-10" dirty="0">
                <a:latin typeface="Calibri"/>
                <a:cs typeface="Calibri"/>
              </a:rPr>
              <a:t>to </a:t>
            </a:r>
            <a:r>
              <a:rPr sz="1200" spc="-15" dirty="0">
                <a:latin typeface="Calibri"/>
                <a:cs typeface="Calibri"/>
              </a:rPr>
              <a:t>store </a:t>
            </a:r>
            <a:r>
              <a:rPr sz="1200" spc="-5" dirty="0">
                <a:latin typeface="Calibri"/>
                <a:cs typeface="Calibri"/>
              </a:rPr>
              <a:t>and ship</a:t>
            </a:r>
            <a:r>
              <a:rPr sz="1200" spc="50" dirty="0">
                <a:latin typeface="Calibri"/>
                <a:cs typeface="Calibri"/>
              </a:rPr>
              <a:t> </a:t>
            </a:r>
            <a:r>
              <a:rPr sz="1200" spc="-5" dirty="0">
                <a:latin typeface="Calibri"/>
                <a:cs typeface="Calibri"/>
              </a:rPr>
              <a:t>applications.</a:t>
            </a:r>
            <a:endParaRPr sz="1200">
              <a:latin typeface="Calibri"/>
              <a:cs typeface="Calibri"/>
            </a:endParaRPr>
          </a:p>
          <a:p>
            <a:pPr marL="184150" marR="4885055" indent="-171450" algn="just">
              <a:lnSpc>
                <a:spcPct val="100000"/>
              </a:lnSpc>
              <a:buFont typeface="Arial"/>
              <a:buChar char="•"/>
              <a:tabLst>
                <a:tab pos="184150" algn="l"/>
              </a:tabLst>
            </a:pPr>
            <a:r>
              <a:rPr sz="1200" b="1" spc="25" dirty="0">
                <a:latin typeface="Calibri"/>
                <a:cs typeface="Calibri"/>
              </a:rPr>
              <a:t>Containers: </a:t>
            </a:r>
            <a:r>
              <a:rPr sz="1200" spc="20" dirty="0">
                <a:latin typeface="Calibri"/>
                <a:cs typeface="Calibri"/>
              </a:rPr>
              <a:t>Containers </a:t>
            </a:r>
            <a:r>
              <a:rPr sz="1200" spc="15" dirty="0">
                <a:latin typeface="Calibri"/>
                <a:cs typeface="Calibri"/>
              </a:rPr>
              <a:t>are </a:t>
            </a:r>
            <a:r>
              <a:rPr sz="1200" spc="20" dirty="0">
                <a:latin typeface="Calibri"/>
                <a:cs typeface="Calibri"/>
              </a:rPr>
              <a:t>encapsulated </a:t>
            </a:r>
            <a:r>
              <a:rPr sz="1200" spc="25" dirty="0">
                <a:latin typeface="Calibri"/>
                <a:cs typeface="Calibri"/>
              </a:rPr>
              <a:t>environments </a:t>
            </a:r>
            <a:r>
              <a:rPr sz="1200" spc="15" dirty="0">
                <a:latin typeface="Calibri"/>
                <a:cs typeface="Calibri"/>
              </a:rPr>
              <a:t>in </a:t>
            </a:r>
            <a:r>
              <a:rPr sz="1200" spc="25" dirty="0">
                <a:latin typeface="Calibri"/>
                <a:cs typeface="Calibri"/>
              </a:rPr>
              <a:t>which </a:t>
            </a:r>
            <a:r>
              <a:rPr sz="1200" spc="30" dirty="0">
                <a:latin typeface="Calibri"/>
                <a:cs typeface="Calibri"/>
              </a:rPr>
              <a:t>applications </a:t>
            </a:r>
            <a:r>
              <a:rPr sz="1200" spc="20" dirty="0">
                <a:latin typeface="Calibri"/>
                <a:cs typeface="Calibri"/>
              </a:rPr>
              <a:t>are </a:t>
            </a:r>
            <a:r>
              <a:rPr sz="1200" spc="25" dirty="0">
                <a:latin typeface="Calibri"/>
                <a:cs typeface="Calibri"/>
              </a:rPr>
              <a:t>run. </a:t>
            </a:r>
            <a:r>
              <a:rPr sz="1200" dirty="0">
                <a:latin typeface="Calibri"/>
                <a:cs typeface="Calibri"/>
              </a:rPr>
              <a:t>A </a:t>
            </a:r>
            <a:r>
              <a:rPr sz="1200" spc="25" dirty="0">
                <a:latin typeface="Calibri"/>
                <a:cs typeface="Calibri"/>
              </a:rPr>
              <a:t>container </a:t>
            </a:r>
            <a:r>
              <a:rPr sz="1200" spc="15" dirty="0">
                <a:latin typeface="Calibri"/>
                <a:cs typeface="Calibri"/>
              </a:rPr>
              <a:t>is  defined </a:t>
            </a:r>
            <a:r>
              <a:rPr sz="1200" spc="5" dirty="0">
                <a:latin typeface="Calibri"/>
                <a:cs typeface="Calibri"/>
              </a:rPr>
              <a:t>by </a:t>
            </a:r>
            <a:r>
              <a:rPr sz="1200" spc="10" dirty="0">
                <a:latin typeface="Calibri"/>
                <a:cs typeface="Calibri"/>
              </a:rPr>
              <a:t>the </a:t>
            </a:r>
            <a:r>
              <a:rPr sz="1200" spc="15" dirty="0">
                <a:latin typeface="Calibri"/>
                <a:cs typeface="Calibri"/>
              </a:rPr>
              <a:t>image and configuration options. </a:t>
            </a:r>
            <a:r>
              <a:rPr sz="1200" spc="-5" dirty="0">
                <a:latin typeface="Calibri"/>
                <a:cs typeface="Calibri"/>
              </a:rPr>
              <a:t>At </a:t>
            </a:r>
            <a:r>
              <a:rPr sz="1200" dirty="0">
                <a:latin typeface="Calibri"/>
                <a:cs typeface="Calibri"/>
              </a:rPr>
              <a:t>a </a:t>
            </a:r>
            <a:r>
              <a:rPr sz="1200" spc="10" dirty="0">
                <a:latin typeface="Calibri"/>
                <a:cs typeface="Calibri"/>
              </a:rPr>
              <a:t>lower level, you </a:t>
            </a:r>
            <a:r>
              <a:rPr sz="1200" spc="5" dirty="0">
                <a:latin typeface="Calibri"/>
                <a:cs typeface="Calibri"/>
              </a:rPr>
              <a:t>have </a:t>
            </a:r>
            <a:r>
              <a:rPr sz="1200" spc="10" dirty="0">
                <a:latin typeface="Calibri"/>
                <a:cs typeface="Calibri"/>
              </a:rPr>
              <a:t>containerd, </a:t>
            </a:r>
            <a:r>
              <a:rPr sz="1200" spc="15" dirty="0">
                <a:latin typeface="Calibri"/>
                <a:cs typeface="Calibri"/>
              </a:rPr>
              <a:t>which </a:t>
            </a:r>
            <a:r>
              <a:rPr sz="1200" spc="10" dirty="0">
                <a:latin typeface="Calibri"/>
                <a:cs typeface="Calibri"/>
              </a:rPr>
              <a:t>is </a:t>
            </a:r>
            <a:r>
              <a:rPr sz="1200" dirty="0">
                <a:latin typeface="Calibri"/>
                <a:cs typeface="Calibri"/>
              </a:rPr>
              <a:t>a </a:t>
            </a:r>
            <a:r>
              <a:rPr sz="1200" spc="10" dirty="0">
                <a:latin typeface="Calibri"/>
                <a:cs typeface="Calibri"/>
              </a:rPr>
              <a:t>core  </a:t>
            </a:r>
            <a:r>
              <a:rPr sz="1200" spc="-10" dirty="0">
                <a:latin typeface="Calibri"/>
                <a:cs typeface="Calibri"/>
              </a:rPr>
              <a:t>container </a:t>
            </a:r>
            <a:r>
              <a:rPr sz="1200" spc="-5" dirty="0">
                <a:latin typeface="Calibri"/>
                <a:cs typeface="Calibri"/>
              </a:rPr>
              <a:t>runtime </a:t>
            </a:r>
            <a:r>
              <a:rPr sz="1200" spc="-10" dirty="0">
                <a:latin typeface="Calibri"/>
                <a:cs typeface="Calibri"/>
              </a:rPr>
              <a:t>that initiates, </a:t>
            </a:r>
            <a:r>
              <a:rPr sz="1200" spc="-5" dirty="0">
                <a:latin typeface="Calibri"/>
                <a:cs typeface="Calibri"/>
              </a:rPr>
              <a:t>and supervises </a:t>
            </a:r>
            <a:r>
              <a:rPr sz="1200" spc="-10" dirty="0">
                <a:latin typeface="Calibri"/>
                <a:cs typeface="Calibri"/>
              </a:rPr>
              <a:t>container</a:t>
            </a:r>
            <a:r>
              <a:rPr sz="1200" spc="20" dirty="0">
                <a:latin typeface="Calibri"/>
                <a:cs typeface="Calibri"/>
              </a:rPr>
              <a:t> </a:t>
            </a:r>
            <a:r>
              <a:rPr sz="1200" spc="-5" dirty="0">
                <a:latin typeface="Calibri"/>
                <a:cs typeface="Calibri"/>
              </a:rPr>
              <a:t>performance.</a:t>
            </a:r>
            <a:endParaRPr sz="1200">
              <a:latin typeface="Calibri"/>
              <a:cs typeface="Calibri"/>
            </a:endParaRPr>
          </a:p>
          <a:p>
            <a:pPr marL="184150" indent="-171450" algn="just">
              <a:lnSpc>
                <a:spcPct val="100000"/>
              </a:lnSpc>
              <a:buFont typeface="Arial"/>
              <a:buChar char="•"/>
              <a:tabLst>
                <a:tab pos="184150" algn="l"/>
              </a:tabLst>
            </a:pPr>
            <a:r>
              <a:rPr sz="1200" b="1" spc="-10" dirty="0">
                <a:latin typeface="Calibri"/>
                <a:cs typeface="Calibri"/>
              </a:rPr>
              <a:t>Docker </a:t>
            </a:r>
            <a:r>
              <a:rPr sz="1200" b="1" spc="-5" dirty="0">
                <a:latin typeface="Calibri"/>
                <a:cs typeface="Calibri"/>
              </a:rPr>
              <a:t>Registries: </a:t>
            </a:r>
            <a:r>
              <a:rPr sz="1200" spc="-10" dirty="0">
                <a:latin typeface="Calibri"/>
                <a:cs typeface="Calibri"/>
              </a:rPr>
              <a:t>Registries are locations from where we </a:t>
            </a:r>
            <a:r>
              <a:rPr sz="1200" spc="-15" dirty="0">
                <a:latin typeface="Calibri"/>
                <a:cs typeface="Calibri"/>
              </a:rPr>
              <a:t>store </a:t>
            </a:r>
            <a:r>
              <a:rPr sz="1200" spc="-5" dirty="0">
                <a:latin typeface="Calibri"/>
                <a:cs typeface="Calibri"/>
              </a:rPr>
              <a:t>and download </a:t>
            </a:r>
            <a:r>
              <a:rPr sz="1200" dirty="0">
                <a:latin typeface="Calibri"/>
                <a:cs typeface="Calibri"/>
              </a:rPr>
              <a:t>(or </a:t>
            </a:r>
            <a:r>
              <a:rPr sz="1200" spc="-5" dirty="0">
                <a:latin typeface="Calibri"/>
                <a:cs typeface="Calibri"/>
              </a:rPr>
              <a:t>“pull”)</a:t>
            </a:r>
            <a:r>
              <a:rPr sz="1200" spc="50" dirty="0">
                <a:latin typeface="Calibri"/>
                <a:cs typeface="Calibri"/>
              </a:rPr>
              <a:t> </a:t>
            </a:r>
            <a:r>
              <a:rPr sz="1200" spc="-5" dirty="0">
                <a:latin typeface="Calibri"/>
                <a:cs typeface="Calibri"/>
              </a:rPr>
              <a:t>images.</a:t>
            </a:r>
            <a:endParaRPr sz="1200">
              <a:latin typeface="Calibri"/>
              <a:cs typeface="Calibri"/>
            </a:endParaRPr>
          </a:p>
        </p:txBody>
      </p:sp>
      <p:grpSp>
        <p:nvGrpSpPr>
          <p:cNvPr id="14" name="object 14"/>
          <p:cNvGrpSpPr/>
          <p:nvPr/>
        </p:nvGrpSpPr>
        <p:grpSpPr>
          <a:xfrm>
            <a:off x="761" y="761"/>
            <a:ext cx="12190730" cy="6856730"/>
            <a:chOff x="761" y="761"/>
            <a:chExt cx="12190730" cy="6856730"/>
          </a:xfrm>
        </p:grpSpPr>
        <p:pic>
          <p:nvPicPr>
            <p:cNvPr id="15" name="object 15"/>
            <p:cNvPicPr/>
            <p:nvPr/>
          </p:nvPicPr>
          <p:blipFill>
            <a:blip r:embed="rId6" cstate="print"/>
            <a:stretch>
              <a:fillRect/>
            </a:stretch>
          </p:blipFill>
          <p:spPr>
            <a:xfrm>
              <a:off x="7178040" y="3291840"/>
              <a:ext cx="4937759" cy="3108960"/>
            </a:xfrm>
            <a:prstGeom prst="rect">
              <a:avLst/>
            </a:prstGeom>
          </p:spPr>
        </p:pic>
        <p:sp>
          <p:nvSpPr>
            <p:cNvPr id="16" name="object 16"/>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106</a:t>
            </a:fld>
            <a:endParaRPr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37705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Deployment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(cont.)</a:t>
            </a:r>
            <a:r>
              <a:rPr sz="2400" b="1" spc="-55" dirty="0">
                <a:solidFill>
                  <a:srgbClr val="FFFFFF"/>
                </a:solidFill>
                <a:latin typeface="Microsoft YaHei"/>
                <a:cs typeface="Microsoft YaHei"/>
              </a:rPr>
              <a:t> </a:t>
            </a:r>
            <a:r>
              <a:rPr sz="2400" b="1" spc="-10" dirty="0">
                <a:solidFill>
                  <a:srgbClr val="FFFFFF"/>
                </a:solidFill>
                <a:latin typeface="Microsoft YaHei"/>
                <a:cs typeface="Microsoft YaHei"/>
              </a:rPr>
              <a:t>Docker</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1017250" y="6425565"/>
            <a:ext cx="2578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110</a:t>
            </a:r>
            <a:endParaRPr sz="1200">
              <a:latin typeface="Calibri"/>
              <a:cs typeface="Calibri"/>
            </a:endParaRPr>
          </a:p>
        </p:txBody>
      </p:sp>
      <p:pic>
        <p:nvPicPr>
          <p:cNvPr id="9" name="object 9"/>
          <p:cNvPicPr/>
          <p:nvPr/>
        </p:nvPicPr>
        <p:blipFill>
          <a:blip r:embed="rId2" cstate="print"/>
          <a:stretch>
            <a:fillRect/>
          </a:stretch>
        </p:blipFill>
        <p:spPr>
          <a:xfrm>
            <a:off x="7955280" y="45719"/>
            <a:ext cx="4206239" cy="3749040"/>
          </a:xfrm>
          <a:prstGeom prst="rect">
            <a:avLst/>
          </a:prstGeom>
        </p:spPr>
      </p:pic>
      <p:sp>
        <p:nvSpPr>
          <p:cNvPr id="10" name="object 10"/>
          <p:cNvSpPr txBox="1"/>
          <p:nvPr/>
        </p:nvSpPr>
        <p:spPr>
          <a:xfrm>
            <a:off x="8110219" y="20757"/>
            <a:ext cx="3333750" cy="672465"/>
          </a:xfrm>
          <a:prstGeom prst="rect">
            <a:avLst/>
          </a:prstGeom>
        </p:spPr>
        <p:txBody>
          <a:bodyPr vert="horz" wrap="square" lIns="0" tIns="137795" rIns="0" bIns="0" rtlCol="0">
            <a:spAutoFit/>
          </a:bodyPr>
          <a:lstStyle/>
          <a:p>
            <a:pPr marL="12700">
              <a:lnSpc>
                <a:spcPct val="100000"/>
              </a:lnSpc>
              <a:spcBef>
                <a:spcPts val="1085"/>
              </a:spcBef>
            </a:pPr>
            <a:r>
              <a:rPr sz="1600" b="1" spc="-10" dirty="0">
                <a:solidFill>
                  <a:srgbClr val="FFFFFF"/>
                </a:solidFill>
                <a:latin typeface="Calibri"/>
                <a:cs typeface="Calibri"/>
              </a:rPr>
              <a:t>Docker software </a:t>
            </a:r>
            <a:r>
              <a:rPr sz="1600" b="1" spc="-5" dirty="0">
                <a:solidFill>
                  <a:srgbClr val="FFFFFF"/>
                </a:solidFill>
                <a:latin typeface="Calibri"/>
                <a:cs typeface="Calibri"/>
              </a:rPr>
              <a:t>services</a:t>
            </a:r>
            <a:r>
              <a:rPr sz="1600" b="1" spc="15" dirty="0">
                <a:solidFill>
                  <a:srgbClr val="FFFFFF"/>
                </a:solidFill>
                <a:latin typeface="Calibri"/>
                <a:cs typeface="Calibri"/>
              </a:rPr>
              <a:t> </a:t>
            </a:r>
            <a:r>
              <a:rPr sz="1600" b="1" spc="-5" dirty="0">
                <a:solidFill>
                  <a:srgbClr val="FFFFFF"/>
                </a:solidFill>
                <a:latin typeface="Calibri"/>
                <a:cs typeface="Calibri"/>
              </a:rPr>
              <a:t>??</a:t>
            </a:r>
            <a:endParaRPr sz="1600">
              <a:latin typeface="Calibri"/>
              <a:cs typeface="Calibri"/>
            </a:endParaRPr>
          </a:p>
          <a:p>
            <a:pPr marL="12700">
              <a:lnSpc>
                <a:spcPct val="100000"/>
              </a:lnSpc>
              <a:spcBef>
                <a:spcPts val="745"/>
              </a:spcBef>
            </a:pPr>
            <a:r>
              <a:rPr sz="1200" spc="-10" dirty="0">
                <a:latin typeface="Calibri"/>
                <a:cs typeface="Calibri"/>
              </a:rPr>
              <a:t>Docker software provides </a:t>
            </a:r>
            <a:r>
              <a:rPr sz="1200" spc="-5" dirty="0">
                <a:latin typeface="Calibri"/>
                <a:cs typeface="Calibri"/>
              </a:rPr>
              <a:t>the </a:t>
            </a:r>
            <a:r>
              <a:rPr sz="1200" spc="-10" dirty="0">
                <a:latin typeface="Calibri"/>
                <a:cs typeface="Calibri"/>
              </a:rPr>
              <a:t>following </a:t>
            </a:r>
            <a:r>
              <a:rPr sz="1200" spc="-5" dirty="0">
                <a:latin typeface="Calibri"/>
                <a:cs typeface="Calibri"/>
              </a:rPr>
              <a:t>base</a:t>
            </a:r>
            <a:r>
              <a:rPr sz="1200" spc="55" dirty="0">
                <a:latin typeface="Calibri"/>
                <a:cs typeface="Calibri"/>
              </a:rPr>
              <a:t> </a:t>
            </a:r>
            <a:r>
              <a:rPr sz="1200" spc="-5" dirty="0">
                <a:latin typeface="Calibri"/>
                <a:cs typeface="Calibri"/>
              </a:rPr>
              <a:t>services:</a:t>
            </a:r>
            <a:endParaRPr sz="1200">
              <a:latin typeface="Calibri"/>
              <a:cs typeface="Calibri"/>
            </a:endParaRPr>
          </a:p>
        </p:txBody>
      </p:sp>
      <p:sp>
        <p:nvSpPr>
          <p:cNvPr id="11" name="object 11"/>
          <p:cNvSpPr txBox="1"/>
          <p:nvPr/>
        </p:nvSpPr>
        <p:spPr>
          <a:xfrm>
            <a:off x="8110219" y="667384"/>
            <a:ext cx="3705860" cy="1305560"/>
          </a:xfrm>
          <a:prstGeom prst="rect">
            <a:avLst/>
          </a:prstGeom>
        </p:spPr>
        <p:txBody>
          <a:bodyPr vert="horz" wrap="square" lIns="0" tIns="12700" rIns="0" bIns="0" rtlCol="0">
            <a:spAutoFit/>
          </a:bodyPr>
          <a:lstStyle/>
          <a:p>
            <a:pPr marL="298450" marR="38100" indent="-285750">
              <a:lnSpc>
                <a:spcPct val="100000"/>
              </a:lnSpc>
              <a:spcBef>
                <a:spcPts val="100"/>
              </a:spcBef>
              <a:buFont typeface="Arial"/>
              <a:buChar char="•"/>
              <a:tabLst>
                <a:tab pos="297815" algn="l"/>
                <a:tab pos="298450" algn="l"/>
              </a:tabLst>
            </a:pPr>
            <a:r>
              <a:rPr sz="1200" b="1" spc="-5" dirty="0">
                <a:latin typeface="Calibri"/>
                <a:cs typeface="Calibri"/>
              </a:rPr>
              <a:t>App </a:t>
            </a:r>
            <a:r>
              <a:rPr sz="1200" b="1" spc="-10" dirty="0">
                <a:latin typeface="Calibri"/>
                <a:cs typeface="Calibri"/>
              </a:rPr>
              <a:t>container </a:t>
            </a:r>
            <a:r>
              <a:rPr sz="1200" dirty="0">
                <a:latin typeface="Calibri"/>
                <a:cs typeface="Calibri"/>
              </a:rPr>
              <a:t>→ </a:t>
            </a:r>
            <a:r>
              <a:rPr sz="1200" spc="-10" dirty="0">
                <a:latin typeface="Calibri"/>
                <a:cs typeface="Calibri"/>
              </a:rPr>
              <a:t>Containerization </a:t>
            </a:r>
            <a:r>
              <a:rPr sz="1200" dirty="0">
                <a:latin typeface="Calibri"/>
                <a:cs typeface="Calibri"/>
              </a:rPr>
              <a:t>of </a:t>
            </a:r>
            <a:r>
              <a:rPr sz="1200" spc="-10" dirty="0">
                <a:latin typeface="Calibri"/>
                <a:cs typeface="Calibri"/>
              </a:rPr>
              <a:t>applications </a:t>
            </a:r>
            <a:r>
              <a:rPr sz="1200" spc="-5" dirty="0">
                <a:latin typeface="Calibri"/>
                <a:cs typeface="Calibri"/>
              </a:rPr>
              <a:t>with  support </a:t>
            </a:r>
            <a:r>
              <a:rPr sz="1200" spc="-15" dirty="0">
                <a:latin typeface="Calibri"/>
                <a:cs typeface="Calibri"/>
              </a:rPr>
              <a:t>for </a:t>
            </a:r>
            <a:r>
              <a:rPr sz="1200" spc="-10" dirty="0">
                <a:latin typeface="Calibri"/>
                <a:cs typeface="Calibri"/>
              </a:rPr>
              <a:t>customizable</a:t>
            </a:r>
            <a:r>
              <a:rPr sz="1200" spc="10" dirty="0">
                <a:latin typeface="Calibri"/>
                <a:cs typeface="Calibri"/>
              </a:rPr>
              <a:t> </a:t>
            </a:r>
            <a:r>
              <a:rPr sz="1200" spc="-10" dirty="0">
                <a:latin typeface="Calibri"/>
                <a:cs typeface="Calibri"/>
              </a:rPr>
              <a:t>resources.</a:t>
            </a:r>
            <a:endParaRPr sz="1200">
              <a:latin typeface="Calibri"/>
              <a:cs typeface="Calibri"/>
            </a:endParaRPr>
          </a:p>
          <a:p>
            <a:pPr marL="298450" marR="40005" indent="-285750">
              <a:lnSpc>
                <a:spcPct val="100000"/>
              </a:lnSpc>
              <a:buFont typeface="Arial"/>
              <a:buChar char="•"/>
              <a:tabLst>
                <a:tab pos="297815" algn="l"/>
                <a:tab pos="298450" algn="l"/>
              </a:tabLst>
            </a:pPr>
            <a:r>
              <a:rPr sz="1200" b="1" spc="-5" dirty="0">
                <a:latin typeface="Calibri"/>
                <a:cs typeface="Calibri"/>
              </a:rPr>
              <a:t>Image </a:t>
            </a:r>
            <a:r>
              <a:rPr sz="1200" b="1" dirty="0">
                <a:latin typeface="Calibri"/>
                <a:cs typeface="Calibri"/>
              </a:rPr>
              <a:t>builder </a:t>
            </a:r>
            <a:r>
              <a:rPr sz="1200" dirty="0">
                <a:latin typeface="Calibri"/>
                <a:cs typeface="Calibri"/>
              </a:rPr>
              <a:t>→ </a:t>
            </a:r>
            <a:r>
              <a:rPr sz="1200" spc="-5" dirty="0">
                <a:latin typeface="Calibri"/>
                <a:cs typeface="Calibri"/>
              </a:rPr>
              <a:t>Ability </a:t>
            </a:r>
            <a:r>
              <a:rPr sz="1200" spc="-10" dirty="0">
                <a:latin typeface="Calibri"/>
                <a:cs typeface="Calibri"/>
              </a:rPr>
              <a:t>to </a:t>
            </a:r>
            <a:r>
              <a:rPr sz="1200" spc="-5" dirty="0">
                <a:latin typeface="Calibri"/>
                <a:cs typeface="Calibri"/>
              </a:rPr>
              <a:t>build </a:t>
            </a:r>
            <a:r>
              <a:rPr sz="1200" spc="-10" dirty="0">
                <a:latin typeface="Calibri"/>
                <a:cs typeface="Calibri"/>
              </a:rPr>
              <a:t>container </a:t>
            </a:r>
            <a:r>
              <a:rPr sz="1200" spc="-5" dirty="0">
                <a:latin typeface="Calibri"/>
                <a:cs typeface="Calibri"/>
              </a:rPr>
              <a:t>images </a:t>
            </a:r>
            <a:r>
              <a:rPr sz="1200" spc="-10" dirty="0">
                <a:latin typeface="Calibri"/>
                <a:cs typeface="Calibri"/>
              </a:rPr>
              <a:t>that  </a:t>
            </a:r>
            <a:r>
              <a:rPr sz="1200" spc="-5" dirty="0">
                <a:latin typeface="Calibri"/>
                <a:cs typeface="Calibri"/>
              </a:rPr>
              <a:t>can be used </a:t>
            </a:r>
            <a:r>
              <a:rPr sz="1200" spc="-10" dirty="0">
                <a:latin typeface="Calibri"/>
                <a:cs typeface="Calibri"/>
              </a:rPr>
              <a:t>later </a:t>
            </a:r>
            <a:r>
              <a:rPr sz="1200" dirty="0">
                <a:latin typeface="Calibri"/>
                <a:cs typeface="Calibri"/>
              </a:rPr>
              <a:t>on same of </a:t>
            </a:r>
            <a:r>
              <a:rPr sz="1200" spc="-15" dirty="0">
                <a:latin typeface="Calibri"/>
                <a:cs typeface="Calibri"/>
              </a:rPr>
              <a:t>different</a:t>
            </a:r>
            <a:r>
              <a:rPr sz="1200" spc="-30" dirty="0">
                <a:latin typeface="Calibri"/>
                <a:cs typeface="Calibri"/>
              </a:rPr>
              <a:t> </a:t>
            </a:r>
            <a:r>
              <a:rPr sz="1200" spc="-5" dirty="0">
                <a:latin typeface="Calibri"/>
                <a:cs typeface="Calibri"/>
              </a:rPr>
              <a:t>host.</a:t>
            </a:r>
            <a:endParaRPr sz="1200">
              <a:latin typeface="Calibri"/>
              <a:cs typeface="Calibri"/>
            </a:endParaRPr>
          </a:p>
          <a:p>
            <a:pPr marL="298450" marR="5080" indent="-285750">
              <a:lnSpc>
                <a:spcPct val="100000"/>
              </a:lnSpc>
              <a:buFont typeface="Arial"/>
              <a:buChar char="•"/>
              <a:tabLst>
                <a:tab pos="297815" algn="l"/>
                <a:tab pos="298450" algn="l"/>
              </a:tabLst>
            </a:pPr>
            <a:r>
              <a:rPr sz="1200" b="1" spc="-10" dirty="0">
                <a:latin typeface="Calibri"/>
                <a:cs typeface="Calibri"/>
              </a:rPr>
              <a:t>Container </a:t>
            </a:r>
            <a:r>
              <a:rPr sz="1200" b="1" spc="-5" dirty="0">
                <a:latin typeface="Calibri"/>
                <a:cs typeface="Calibri"/>
              </a:rPr>
              <a:t>management </a:t>
            </a:r>
            <a:r>
              <a:rPr sz="1200" b="1" dirty="0">
                <a:latin typeface="Calibri"/>
                <a:cs typeface="Calibri"/>
              </a:rPr>
              <a:t>&amp; </a:t>
            </a:r>
            <a:r>
              <a:rPr sz="1200" b="1" spc="-5" dirty="0">
                <a:latin typeface="Calibri"/>
                <a:cs typeface="Calibri"/>
              </a:rPr>
              <a:t>deployment </a:t>
            </a:r>
            <a:r>
              <a:rPr sz="1200" dirty="0">
                <a:latin typeface="Calibri"/>
                <a:cs typeface="Calibri"/>
              </a:rPr>
              <a:t>→ </a:t>
            </a:r>
            <a:r>
              <a:rPr sz="1200" spc="-10" dirty="0">
                <a:latin typeface="Calibri"/>
                <a:cs typeface="Calibri"/>
              </a:rPr>
              <a:t>Provides </a:t>
            </a:r>
            <a:r>
              <a:rPr sz="1200" spc="-5" dirty="0">
                <a:latin typeface="Calibri"/>
                <a:cs typeface="Calibri"/>
              </a:rPr>
              <a:t>full  </a:t>
            </a:r>
            <a:r>
              <a:rPr sz="1200" spc="-10" dirty="0">
                <a:latin typeface="Calibri"/>
                <a:cs typeface="Calibri"/>
              </a:rPr>
              <a:t>control </a:t>
            </a:r>
            <a:r>
              <a:rPr sz="1200" spc="-5" dirty="0">
                <a:latin typeface="Calibri"/>
                <a:cs typeface="Calibri"/>
              </a:rPr>
              <a:t>and </a:t>
            </a:r>
            <a:r>
              <a:rPr sz="1200" spc="-10" dirty="0">
                <a:latin typeface="Calibri"/>
                <a:cs typeface="Calibri"/>
              </a:rPr>
              <a:t>administration </a:t>
            </a:r>
            <a:r>
              <a:rPr sz="1200" dirty="0">
                <a:latin typeface="Calibri"/>
                <a:cs typeface="Calibri"/>
              </a:rPr>
              <a:t>on </a:t>
            </a:r>
            <a:r>
              <a:rPr sz="1200" spc="-5" dirty="0">
                <a:latin typeface="Calibri"/>
                <a:cs typeface="Calibri"/>
              </a:rPr>
              <a:t>the </a:t>
            </a:r>
            <a:r>
              <a:rPr sz="1200" spc="-10" dirty="0">
                <a:latin typeface="Calibri"/>
                <a:cs typeface="Calibri"/>
              </a:rPr>
              <a:t>deployment </a:t>
            </a:r>
            <a:r>
              <a:rPr sz="1200" spc="-5" dirty="0">
                <a:latin typeface="Calibri"/>
                <a:cs typeface="Calibri"/>
              </a:rPr>
              <a:t>and  management</a:t>
            </a:r>
            <a:r>
              <a:rPr sz="1200" spc="-10" dirty="0">
                <a:latin typeface="Calibri"/>
                <a:cs typeface="Calibri"/>
              </a:rPr>
              <a:t> </a:t>
            </a:r>
            <a:r>
              <a:rPr sz="1200" spc="-5" dirty="0">
                <a:latin typeface="Calibri"/>
                <a:cs typeface="Calibri"/>
              </a:rPr>
              <a:t>process.</a:t>
            </a:r>
            <a:endParaRPr sz="1200">
              <a:latin typeface="Calibri"/>
              <a:cs typeface="Calibri"/>
            </a:endParaRPr>
          </a:p>
        </p:txBody>
      </p:sp>
      <p:sp>
        <p:nvSpPr>
          <p:cNvPr id="12" name="object 12"/>
          <p:cNvSpPr txBox="1"/>
          <p:nvPr/>
        </p:nvSpPr>
        <p:spPr>
          <a:xfrm>
            <a:off x="8110219" y="2130425"/>
            <a:ext cx="363918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It also </a:t>
            </a:r>
            <a:r>
              <a:rPr sz="1200" spc="-10" dirty="0">
                <a:latin typeface="Calibri"/>
                <a:cs typeface="Calibri"/>
              </a:rPr>
              <a:t>provide </a:t>
            </a:r>
            <a:r>
              <a:rPr sz="1200" spc="-5" dirty="0">
                <a:latin typeface="Calibri"/>
                <a:cs typeface="Calibri"/>
              </a:rPr>
              <a:t>other secondary </a:t>
            </a:r>
            <a:r>
              <a:rPr sz="1200" spc="-10" dirty="0">
                <a:latin typeface="Calibri"/>
                <a:cs typeface="Calibri"/>
              </a:rPr>
              <a:t>yet important </a:t>
            </a:r>
            <a:r>
              <a:rPr sz="1200" spc="-5" dirty="0">
                <a:latin typeface="Calibri"/>
                <a:cs typeface="Calibri"/>
              </a:rPr>
              <a:t>services</a:t>
            </a:r>
            <a:r>
              <a:rPr sz="1200" spc="70" dirty="0">
                <a:latin typeface="Calibri"/>
                <a:cs typeface="Calibri"/>
              </a:rPr>
              <a:t> </a:t>
            </a:r>
            <a:r>
              <a:rPr sz="1200" spc="-15" dirty="0">
                <a:latin typeface="Calibri"/>
                <a:cs typeface="Calibri"/>
              </a:rPr>
              <a:t>like:</a:t>
            </a:r>
            <a:endParaRPr sz="1200">
              <a:latin typeface="Calibri"/>
              <a:cs typeface="Calibri"/>
            </a:endParaRPr>
          </a:p>
        </p:txBody>
      </p:sp>
      <p:sp>
        <p:nvSpPr>
          <p:cNvPr id="13" name="object 13"/>
          <p:cNvSpPr txBox="1"/>
          <p:nvPr/>
        </p:nvSpPr>
        <p:spPr>
          <a:xfrm>
            <a:off x="8110219" y="2313304"/>
            <a:ext cx="3865245" cy="1305560"/>
          </a:xfrm>
          <a:prstGeom prst="rect">
            <a:avLst/>
          </a:prstGeom>
        </p:spPr>
        <p:txBody>
          <a:bodyPr vert="horz" wrap="square" lIns="0" tIns="12700" rIns="0" bIns="0" rtlCol="0">
            <a:spAutoFit/>
          </a:bodyPr>
          <a:lstStyle/>
          <a:p>
            <a:pPr marL="298450" marR="316230" indent="-285750">
              <a:lnSpc>
                <a:spcPct val="100000"/>
              </a:lnSpc>
              <a:spcBef>
                <a:spcPts val="100"/>
              </a:spcBef>
              <a:buFont typeface="Arial"/>
              <a:buChar char="•"/>
              <a:tabLst>
                <a:tab pos="297815" algn="l"/>
                <a:tab pos="298450" algn="l"/>
              </a:tabLst>
            </a:pPr>
            <a:r>
              <a:rPr sz="1200" b="1" spc="-10" dirty="0">
                <a:latin typeface="Calibri"/>
                <a:cs typeface="Calibri"/>
              </a:rPr>
              <a:t>Docker-compose </a:t>
            </a:r>
            <a:r>
              <a:rPr sz="1200" dirty="0">
                <a:latin typeface="Calibri"/>
                <a:cs typeface="Calibri"/>
              </a:rPr>
              <a:t>→ </a:t>
            </a:r>
            <a:r>
              <a:rPr sz="1200" spc="-5" dirty="0">
                <a:latin typeface="Calibri"/>
                <a:cs typeface="Calibri"/>
              </a:rPr>
              <a:t>Enables </a:t>
            </a:r>
            <a:r>
              <a:rPr sz="1200" spc="-10" dirty="0">
                <a:latin typeface="Calibri"/>
                <a:cs typeface="Calibri"/>
              </a:rPr>
              <a:t>easy deployment </a:t>
            </a:r>
            <a:r>
              <a:rPr sz="1200" spc="-5" dirty="0">
                <a:latin typeface="Calibri"/>
                <a:cs typeface="Calibri"/>
              </a:rPr>
              <a:t>and  management </a:t>
            </a:r>
            <a:r>
              <a:rPr sz="1200" dirty="0">
                <a:latin typeface="Calibri"/>
                <a:cs typeface="Calibri"/>
              </a:rPr>
              <a:t>of </a:t>
            </a:r>
            <a:r>
              <a:rPr sz="1200" spc="-5" dirty="0">
                <a:latin typeface="Calibri"/>
                <a:cs typeface="Calibri"/>
              </a:rPr>
              <a:t>multiple </a:t>
            </a:r>
            <a:r>
              <a:rPr sz="1200" spc="-10" dirty="0">
                <a:latin typeface="Calibri"/>
                <a:cs typeface="Calibri"/>
              </a:rPr>
              <a:t>containers </a:t>
            </a:r>
            <a:r>
              <a:rPr sz="1200" dirty="0">
                <a:latin typeface="Calibri"/>
                <a:cs typeface="Calibri"/>
              </a:rPr>
              <a:t>on a </a:t>
            </a:r>
            <a:r>
              <a:rPr sz="1200" spc="-5" dirty="0">
                <a:latin typeface="Calibri"/>
                <a:cs typeface="Calibri"/>
              </a:rPr>
              <a:t>single</a:t>
            </a:r>
            <a:r>
              <a:rPr sz="1200" spc="-80" dirty="0">
                <a:latin typeface="Calibri"/>
                <a:cs typeface="Calibri"/>
              </a:rPr>
              <a:t> </a:t>
            </a:r>
            <a:r>
              <a:rPr sz="1200" spc="-5" dirty="0">
                <a:latin typeface="Calibri"/>
                <a:cs typeface="Calibri"/>
              </a:rPr>
              <a:t>host.</a:t>
            </a:r>
            <a:endParaRPr sz="1200">
              <a:latin typeface="Calibri"/>
              <a:cs typeface="Calibri"/>
            </a:endParaRPr>
          </a:p>
          <a:p>
            <a:pPr marL="298450" marR="5080" indent="-285750">
              <a:lnSpc>
                <a:spcPct val="100000"/>
              </a:lnSpc>
              <a:buFont typeface="Arial"/>
              <a:buChar char="•"/>
              <a:tabLst>
                <a:tab pos="297815" algn="l"/>
                <a:tab pos="298450" algn="l"/>
              </a:tabLst>
            </a:pPr>
            <a:r>
              <a:rPr sz="1200" b="1" spc="-10" dirty="0">
                <a:latin typeface="Calibri"/>
                <a:cs typeface="Calibri"/>
              </a:rPr>
              <a:t>Docker </a:t>
            </a:r>
            <a:r>
              <a:rPr sz="1200" b="1" spc="-5" dirty="0">
                <a:latin typeface="Calibri"/>
                <a:cs typeface="Calibri"/>
              </a:rPr>
              <a:t>Hub </a:t>
            </a:r>
            <a:r>
              <a:rPr sz="1200" dirty="0">
                <a:latin typeface="Calibri"/>
                <a:cs typeface="Calibri"/>
              </a:rPr>
              <a:t>→ </a:t>
            </a:r>
            <a:r>
              <a:rPr sz="1200" spc="-10" dirty="0">
                <a:latin typeface="Calibri"/>
                <a:cs typeface="Calibri"/>
              </a:rPr>
              <a:t>Provides </a:t>
            </a:r>
            <a:r>
              <a:rPr sz="1200" spc="-5" dirty="0">
                <a:latin typeface="Calibri"/>
                <a:cs typeface="Calibri"/>
              </a:rPr>
              <a:t>image respository and  distribution services. Hence can be use </a:t>
            </a:r>
            <a:r>
              <a:rPr sz="1200" spc="-10" dirty="0">
                <a:latin typeface="Calibri"/>
                <a:cs typeface="Calibri"/>
              </a:rPr>
              <a:t>to </a:t>
            </a:r>
            <a:r>
              <a:rPr sz="1200" spc="-5" dirty="0">
                <a:latin typeface="Calibri"/>
                <a:cs typeface="Calibri"/>
              </a:rPr>
              <a:t>publish images,  and deploy them </a:t>
            </a:r>
            <a:r>
              <a:rPr sz="1200" spc="-10" dirty="0">
                <a:latin typeface="Calibri"/>
                <a:cs typeface="Calibri"/>
              </a:rPr>
              <a:t>anywhere </a:t>
            </a:r>
            <a:r>
              <a:rPr sz="1200" spc="-5" dirty="0">
                <a:latin typeface="Calibri"/>
                <a:cs typeface="Calibri"/>
              </a:rPr>
              <a:t>in the</a:t>
            </a:r>
            <a:r>
              <a:rPr sz="1200" dirty="0">
                <a:latin typeface="Calibri"/>
                <a:cs typeface="Calibri"/>
              </a:rPr>
              <a:t> </a:t>
            </a:r>
            <a:r>
              <a:rPr sz="1200" spc="-5" dirty="0">
                <a:latin typeface="Calibri"/>
                <a:cs typeface="Calibri"/>
              </a:rPr>
              <a:t>world.</a:t>
            </a:r>
            <a:endParaRPr sz="1200">
              <a:latin typeface="Calibri"/>
              <a:cs typeface="Calibri"/>
            </a:endParaRPr>
          </a:p>
          <a:p>
            <a:pPr marL="298450" marR="148590" indent="-285750">
              <a:lnSpc>
                <a:spcPct val="100000"/>
              </a:lnSpc>
              <a:buFont typeface="Arial"/>
              <a:buChar char="•"/>
              <a:tabLst>
                <a:tab pos="297815" algn="l"/>
                <a:tab pos="298450" algn="l"/>
              </a:tabLst>
            </a:pPr>
            <a:r>
              <a:rPr sz="1200" b="1" spc="-10" dirty="0">
                <a:latin typeface="Calibri"/>
                <a:cs typeface="Calibri"/>
              </a:rPr>
              <a:t>Docker Swarm </a:t>
            </a:r>
            <a:r>
              <a:rPr sz="1200" dirty="0">
                <a:latin typeface="Calibri"/>
                <a:cs typeface="Calibri"/>
              </a:rPr>
              <a:t>→ </a:t>
            </a:r>
            <a:r>
              <a:rPr sz="1200" spc="-5" dirty="0">
                <a:latin typeface="Calibri"/>
                <a:cs typeface="Calibri"/>
              </a:rPr>
              <a:t>Allows management </a:t>
            </a:r>
            <a:r>
              <a:rPr sz="1200" dirty="0">
                <a:latin typeface="Calibri"/>
                <a:cs typeface="Calibri"/>
              </a:rPr>
              <a:t>of </a:t>
            </a:r>
            <a:r>
              <a:rPr sz="1200" spc="-10" dirty="0">
                <a:latin typeface="Calibri"/>
                <a:cs typeface="Calibri"/>
              </a:rPr>
              <a:t>containers </a:t>
            </a:r>
            <a:r>
              <a:rPr sz="1200" dirty="0">
                <a:latin typeface="Calibri"/>
                <a:cs typeface="Calibri"/>
              </a:rPr>
              <a:t>on  </a:t>
            </a:r>
            <a:r>
              <a:rPr sz="1200" spc="-5" dirty="0">
                <a:latin typeface="Calibri"/>
                <a:cs typeface="Calibri"/>
              </a:rPr>
              <a:t>multiple</a:t>
            </a:r>
            <a:r>
              <a:rPr sz="1200" spc="-10" dirty="0">
                <a:latin typeface="Calibri"/>
                <a:cs typeface="Calibri"/>
              </a:rPr>
              <a:t> </a:t>
            </a:r>
            <a:r>
              <a:rPr sz="1200" spc="-5" dirty="0">
                <a:latin typeface="Calibri"/>
                <a:cs typeface="Calibri"/>
              </a:rPr>
              <a:t>hosts.</a:t>
            </a:r>
            <a:endParaRPr sz="1200">
              <a:latin typeface="Calibri"/>
              <a:cs typeface="Calibri"/>
            </a:endParaRPr>
          </a:p>
        </p:txBody>
      </p:sp>
      <p:grpSp>
        <p:nvGrpSpPr>
          <p:cNvPr id="14" name="object 14"/>
          <p:cNvGrpSpPr/>
          <p:nvPr/>
        </p:nvGrpSpPr>
        <p:grpSpPr>
          <a:xfrm>
            <a:off x="170687" y="842772"/>
            <a:ext cx="7748270" cy="5878195"/>
            <a:chOff x="170687" y="842772"/>
            <a:chExt cx="7748270" cy="5878195"/>
          </a:xfrm>
        </p:grpSpPr>
        <p:pic>
          <p:nvPicPr>
            <p:cNvPr id="15" name="object 15"/>
            <p:cNvPicPr/>
            <p:nvPr/>
          </p:nvPicPr>
          <p:blipFill>
            <a:blip r:embed="rId3" cstate="print"/>
            <a:stretch>
              <a:fillRect/>
            </a:stretch>
          </p:blipFill>
          <p:spPr>
            <a:xfrm>
              <a:off x="170687" y="2795016"/>
              <a:ext cx="4830675" cy="3925824"/>
            </a:xfrm>
            <a:prstGeom prst="rect">
              <a:avLst/>
            </a:prstGeom>
          </p:spPr>
        </p:pic>
        <p:sp>
          <p:nvSpPr>
            <p:cNvPr id="16" name="object 16"/>
            <p:cNvSpPr/>
            <p:nvPr/>
          </p:nvSpPr>
          <p:spPr>
            <a:xfrm>
              <a:off x="1758696" y="842772"/>
              <a:ext cx="6160135" cy="381000"/>
            </a:xfrm>
            <a:custGeom>
              <a:avLst/>
              <a:gdLst/>
              <a:ahLst/>
              <a:cxnLst/>
              <a:rect l="l" t="t" r="r" b="b"/>
              <a:pathLst>
                <a:path w="6160134" h="381000">
                  <a:moveTo>
                    <a:pt x="6160008" y="380999"/>
                  </a:moveTo>
                  <a:lnTo>
                    <a:pt x="0" y="380999"/>
                  </a:lnTo>
                  <a:lnTo>
                    <a:pt x="0" y="0"/>
                  </a:lnTo>
                  <a:lnTo>
                    <a:pt x="6160008" y="0"/>
                  </a:lnTo>
                  <a:lnTo>
                    <a:pt x="6160008" y="380999"/>
                  </a:lnTo>
                  <a:close/>
                </a:path>
              </a:pathLst>
            </a:custGeom>
            <a:solidFill>
              <a:srgbClr val="F1F1F1"/>
            </a:solidFill>
          </p:spPr>
          <p:txBody>
            <a:bodyPr wrap="square" lIns="0" tIns="0" rIns="0" bIns="0" rtlCol="0"/>
            <a:lstStyle/>
            <a:p>
              <a:endParaRPr/>
            </a:p>
          </p:txBody>
        </p:sp>
      </p:grpSp>
      <p:sp>
        <p:nvSpPr>
          <p:cNvPr id="17" name="object 17"/>
          <p:cNvSpPr txBox="1"/>
          <p:nvPr/>
        </p:nvSpPr>
        <p:spPr>
          <a:xfrm>
            <a:off x="201168" y="842772"/>
            <a:ext cx="1557655" cy="381000"/>
          </a:xfrm>
          <a:prstGeom prst="rect">
            <a:avLst/>
          </a:prstGeom>
          <a:solidFill>
            <a:srgbClr val="FFC000"/>
          </a:solidFill>
        </p:spPr>
        <p:txBody>
          <a:bodyPr vert="horz" wrap="square" lIns="0" tIns="31750" rIns="0" bIns="0" rtlCol="0">
            <a:spAutoFit/>
          </a:bodyPr>
          <a:lstStyle/>
          <a:p>
            <a:pPr marL="91440">
              <a:lnSpc>
                <a:spcPct val="100000"/>
              </a:lnSpc>
              <a:spcBef>
                <a:spcPts val="250"/>
              </a:spcBef>
            </a:pPr>
            <a:r>
              <a:rPr sz="1800" b="1" spc="-10" dirty="0">
                <a:solidFill>
                  <a:srgbClr val="FFFFFF"/>
                </a:solidFill>
                <a:latin typeface="Calibri"/>
                <a:cs typeface="Calibri"/>
              </a:rPr>
              <a:t>Docker </a:t>
            </a:r>
            <a:r>
              <a:rPr sz="1800" b="1" spc="-5" dirty="0">
                <a:solidFill>
                  <a:srgbClr val="FFFFFF"/>
                </a:solidFill>
                <a:latin typeface="Calibri"/>
                <a:cs typeface="Calibri"/>
              </a:rPr>
              <a:t>File</a:t>
            </a:r>
            <a:r>
              <a:rPr sz="1800" b="1" spc="-30"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18" name="object 18"/>
          <p:cNvSpPr txBox="1"/>
          <p:nvPr/>
        </p:nvSpPr>
        <p:spPr>
          <a:xfrm>
            <a:off x="1837054" y="864869"/>
            <a:ext cx="5216525" cy="240029"/>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Calibri"/>
                <a:cs typeface="Calibri"/>
              </a:rPr>
              <a:t>Dockerfile </a:t>
            </a:r>
            <a:r>
              <a:rPr sz="1400" b="1" spc="-5" dirty="0">
                <a:latin typeface="Calibri"/>
                <a:cs typeface="Calibri"/>
              </a:rPr>
              <a:t>defines what </a:t>
            </a:r>
            <a:r>
              <a:rPr sz="1400" b="1" spc="-10" dirty="0">
                <a:latin typeface="Calibri"/>
                <a:cs typeface="Calibri"/>
              </a:rPr>
              <a:t>goes </a:t>
            </a:r>
            <a:r>
              <a:rPr sz="1400" b="1" dirty="0">
                <a:latin typeface="Calibri"/>
                <a:cs typeface="Calibri"/>
              </a:rPr>
              <a:t>on </a:t>
            </a:r>
            <a:r>
              <a:rPr sz="1400" b="1" spc="-5" dirty="0">
                <a:latin typeface="Calibri"/>
                <a:cs typeface="Calibri"/>
              </a:rPr>
              <a:t>in the </a:t>
            </a:r>
            <a:r>
              <a:rPr sz="1400" b="1" spc="-10" dirty="0">
                <a:latin typeface="Calibri"/>
                <a:cs typeface="Calibri"/>
              </a:rPr>
              <a:t>environment </a:t>
            </a:r>
            <a:r>
              <a:rPr sz="1400" b="1" spc="-5" dirty="0">
                <a:latin typeface="Calibri"/>
                <a:cs typeface="Calibri"/>
              </a:rPr>
              <a:t>inside </a:t>
            </a:r>
            <a:r>
              <a:rPr sz="1400" b="1" dirty="0">
                <a:latin typeface="Calibri"/>
                <a:cs typeface="Calibri"/>
              </a:rPr>
              <a:t>a</a:t>
            </a:r>
            <a:r>
              <a:rPr sz="1400" b="1" spc="55" dirty="0">
                <a:latin typeface="Calibri"/>
                <a:cs typeface="Calibri"/>
              </a:rPr>
              <a:t> </a:t>
            </a:r>
            <a:r>
              <a:rPr sz="1400" b="1" spc="-20" dirty="0">
                <a:latin typeface="Calibri"/>
                <a:cs typeface="Calibri"/>
              </a:rPr>
              <a:t>container.</a:t>
            </a:r>
            <a:endParaRPr sz="1400">
              <a:latin typeface="Calibri"/>
              <a:cs typeface="Calibri"/>
            </a:endParaRPr>
          </a:p>
        </p:txBody>
      </p:sp>
      <p:sp>
        <p:nvSpPr>
          <p:cNvPr id="19" name="object 19"/>
          <p:cNvSpPr txBox="1"/>
          <p:nvPr/>
        </p:nvSpPr>
        <p:spPr>
          <a:xfrm>
            <a:off x="201168" y="1223772"/>
            <a:ext cx="7717790" cy="1584960"/>
          </a:xfrm>
          <a:prstGeom prst="rect">
            <a:avLst/>
          </a:prstGeom>
          <a:solidFill>
            <a:srgbClr val="F1F1F1"/>
          </a:solidFill>
        </p:spPr>
        <p:txBody>
          <a:bodyPr vert="horz" wrap="square" lIns="0" tIns="34925" rIns="0" bIns="0" rtlCol="0">
            <a:spAutoFit/>
          </a:bodyPr>
          <a:lstStyle/>
          <a:p>
            <a:pPr marL="91440" marR="68580" algn="just">
              <a:lnSpc>
                <a:spcPct val="100000"/>
              </a:lnSpc>
              <a:spcBef>
                <a:spcPts val="275"/>
              </a:spcBef>
            </a:pPr>
            <a:r>
              <a:rPr sz="1400" spc="20" dirty="0">
                <a:latin typeface="Calibri"/>
                <a:cs typeface="Calibri"/>
              </a:rPr>
              <a:t>Access </a:t>
            </a:r>
            <a:r>
              <a:rPr sz="1400" spc="5" dirty="0">
                <a:latin typeface="Calibri"/>
                <a:cs typeface="Calibri"/>
              </a:rPr>
              <a:t>to </a:t>
            </a:r>
            <a:r>
              <a:rPr sz="1400" spc="20" dirty="0">
                <a:latin typeface="Calibri"/>
                <a:cs typeface="Calibri"/>
              </a:rPr>
              <a:t>resources </a:t>
            </a:r>
            <a:r>
              <a:rPr sz="1400" spc="5" dirty="0">
                <a:latin typeface="Calibri"/>
                <a:cs typeface="Calibri"/>
              </a:rPr>
              <a:t>like </a:t>
            </a:r>
            <a:r>
              <a:rPr sz="1400" spc="20" dirty="0">
                <a:latin typeface="Calibri"/>
                <a:cs typeface="Calibri"/>
              </a:rPr>
              <a:t>networking </a:t>
            </a:r>
            <a:r>
              <a:rPr sz="1400" spc="15" dirty="0">
                <a:latin typeface="Calibri"/>
                <a:cs typeface="Calibri"/>
              </a:rPr>
              <a:t>interfaces and </a:t>
            </a:r>
            <a:r>
              <a:rPr sz="1400" spc="20" dirty="0">
                <a:latin typeface="Calibri"/>
                <a:cs typeface="Calibri"/>
              </a:rPr>
              <a:t>disk drives </a:t>
            </a:r>
            <a:r>
              <a:rPr sz="1400" spc="10" dirty="0">
                <a:latin typeface="Calibri"/>
                <a:cs typeface="Calibri"/>
              </a:rPr>
              <a:t>is </a:t>
            </a:r>
            <a:r>
              <a:rPr sz="1400" spc="20" dirty="0">
                <a:latin typeface="Calibri"/>
                <a:cs typeface="Calibri"/>
              </a:rPr>
              <a:t>virtualized </a:t>
            </a:r>
            <a:r>
              <a:rPr sz="1400" spc="25" dirty="0">
                <a:latin typeface="Calibri"/>
                <a:cs typeface="Calibri"/>
              </a:rPr>
              <a:t>inside </a:t>
            </a:r>
            <a:r>
              <a:rPr sz="1400" spc="20" dirty="0">
                <a:latin typeface="Calibri"/>
                <a:cs typeface="Calibri"/>
              </a:rPr>
              <a:t>this environment,  </a:t>
            </a:r>
            <a:r>
              <a:rPr sz="1400" spc="15" dirty="0">
                <a:latin typeface="Calibri"/>
                <a:cs typeface="Calibri"/>
              </a:rPr>
              <a:t>which </a:t>
            </a:r>
            <a:r>
              <a:rPr sz="1400" spc="10" dirty="0">
                <a:latin typeface="Calibri"/>
                <a:cs typeface="Calibri"/>
              </a:rPr>
              <a:t>is </a:t>
            </a:r>
            <a:r>
              <a:rPr sz="1400" spc="15" dirty="0">
                <a:latin typeface="Calibri"/>
                <a:cs typeface="Calibri"/>
              </a:rPr>
              <a:t>isolated </a:t>
            </a:r>
            <a:r>
              <a:rPr sz="1400" spc="10" dirty="0">
                <a:latin typeface="Calibri"/>
                <a:cs typeface="Calibri"/>
              </a:rPr>
              <a:t>from </a:t>
            </a:r>
            <a:r>
              <a:rPr sz="1400" spc="15" dirty="0">
                <a:latin typeface="Calibri"/>
                <a:cs typeface="Calibri"/>
              </a:rPr>
              <a:t>the </a:t>
            </a:r>
            <a:r>
              <a:rPr sz="1400" spc="5" dirty="0">
                <a:latin typeface="Calibri"/>
                <a:cs typeface="Calibri"/>
              </a:rPr>
              <a:t>rest </a:t>
            </a:r>
            <a:r>
              <a:rPr sz="1400" spc="10" dirty="0">
                <a:latin typeface="Calibri"/>
                <a:cs typeface="Calibri"/>
              </a:rPr>
              <a:t>of </a:t>
            </a:r>
            <a:r>
              <a:rPr sz="1400" spc="15" dirty="0">
                <a:latin typeface="Calibri"/>
                <a:cs typeface="Calibri"/>
              </a:rPr>
              <a:t>the </a:t>
            </a:r>
            <a:r>
              <a:rPr sz="1400" spc="5" dirty="0">
                <a:latin typeface="Calibri"/>
                <a:cs typeface="Calibri"/>
              </a:rPr>
              <a:t>system, </a:t>
            </a:r>
            <a:r>
              <a:rPr sz="1400" spc="10" dirty="0">
                <a:latin typeface="Calibri"/>
                <a:cs typeface="Calibri"/>
              </a:rPr>
              <a:t>so </a:t>
            </a:r>
            <a:r>
              <a:rPr sz="1400" spc="15" dirty="0">
                <a:latin typeface="Calibri"/>
                <a:cs typeface="Calibri"/>
              </a:rPr>
              <a:t>one need </a:t>
            </a:r>
            <a:r>
              <a:rPr sz="1400" dirty="0">
                <a:latin typeface="Calibri"/>
                <a:cs typeface="Calibri"/>
              </a:rPr>
              <a:t>to </a:t>
            </a:r>
            <a:r>
              <a:rPr sz="1400" spc="15" dirty="0">
                <a:latin typeface="Calibri"/>
                <a:cs typeface="Calibri"/>
              </a:rPr>
              <a:t>map ports </a:t>
            </a:r>
            <a:r>
              <a:rPr sz="1400" dirty="0">
                <a:latin typeface="Calibri"/>
                <a:cs typeface="Calibri"/>
              </a:rPr>
              <a:t>to </a:t>
            </a:r>
            <a:r>
              <a:rPr sz="1400" spc="15" dirty="0">
                <a:latin typeface="Calibri"/>
                <a:cs typeface="Calibri"/>
              </a:rPr>
              <a:t>the </a:t>
            </a:r>
            <a:r>
              <a:rPr sz="1400" spc="20" dirty="0">
                <a:latin typeface="Calibri"/>
                <a:cs typeface="Calibri"/>
              </a:rPr>
              <a:t>outside world, </a:t>
            </a:r>
            <a:r>
              <a:rPr sz="1400" spc="15" dirty="0">
                <a:latin typeface="Calibri"/>
                <a:cs typeface="Calibri"/>
              </a:rPr>
              <a:t>and be  </a:t>
            </a:r>
            <a:r>
              <a:rPr sz="1400" spc="10" dirty="0">
                <a:latin typeface="Calibri"/>
                <a:cs typeface="Calibri"/>
              </a:rPr>
              <a:t>specific about </a:t>
            </a:r>
            <a:r>
              <a:rPr sz="1400" spc="5" dirty="0">
                <a:latin typeface="Calibri"/>
                <a:cs typeface="Calibri"/>
              </a:rPr>
              <a:t>what files </a:t>
            </a:r>
            <a:r>
              <a:rPr sz="1400" dirty="0">
                <a:latin typeface="Calibri"/>
                <a:cs typeface="Calibri"/>
              </a:rPr>
              <a:t>are </a:t>
            </a:r>
            <a:r>
              <a:rPr sz="1400" spc="5" dirty="0">
                <a:latin typeface="Calibri"/>
                <a:cs typeface="Calibri"/>
              </a:rPr>
              <a:t>required </a:t>
            </a:r>
            <a:r>
              <a:rPr sz="1400" spc="-5" dirty="0">
                <a:latin typeface="Calibri"/>
                <a:cs typeface="Calibri"/>
              </a:rPr>
              <a:t>to </a:t>
            </a:r>
            <a:r>
              <a:rPr sz="1400" spc="-10" dirty="0">
                <a:latin typeface="Calibri"/>
                <a:cs typeface="Calibri"/>
              </a:rPr>
              <a:t>“copy </a:t>
            </a:r>
            <a:r>
              <a:rPr sz="1400" spc="5" dirty="0">
                <a:latin typeface="Calibri"/>
                <a:cs typeface="Calibri"/>
              </a:rPr>
              <a:t>in” </a:t>
            </a:r>
            <a:r>
              <a:rPr sz="1400" spc="-5" dirty="0">
                <a:latin typeface="Calibri"/>
                <a:cs typeface="Calibri"/>
              </a:rPr>
              <a:t>to </a:t>
            </a:r>
            <a:r>
              <a:rPr sz="1400" spc="5" dirty="0">
                <a:latin typeface="Calibri"/>
                <a:cs typeface="Calibri"/>
              </a:rPr>
              <a:t>that environment. </a:t>
            </a:r>
            <a:r>
              <a:rPr sz="1400" spc="-15" dirty="0">
                <a:latin typeface="Calibri"/>
                <a:cs typeface="Calibri"/>
              </a:rPr>
              <a:t>However, </a:t>
            </a:r>
            <a:r>
              <a:rPr sz="1400" dirty="0">
                <a:latin typeface="Calibri"/>
                <a:cs typeface="Calibri"/>
              </a:rPr>
              <a:t>after </a:t>
            </a:r>
            <a:r>
              <a:rPr sz="1400" spc="10" dirty="0">
                <a:latin typeface="Calibri"/>
                <a:cs typeface="Calibri"/>
              </a:rPr>
              <a:t>doing that, one  </a:t>
            </a:r>
            <a:r>
              <a:rPr sz="1400" spc="-10" dirty="0">
                <a:latin typeface="Calibri"/>
                <a:cs typeface="Calibri"/>
              </a:rPr>
              <a:t>can expect that </a:t>
            </a:r>
            <a:r>
              <a:rPr sz="1400" spc="-5" dirty="0">
                <a:latin typeface="Calibri"/>
                <a:cs typeface="Calibri"/>
              </a:rPr>
              <a:t>the build of the app defined in this </a:t>
            </a:r>
            <a:r>
              <a:rPr sz="1400" spc="-10" dirty="0">
                <a:latin typeface="Calibri"/>
                <a:cs typeface="Calibri"/>
              </a:rPr>
              <a:t>Dockerfile behaves </a:t>
            </a:r>
            <a:r>
              <a:rPr sz="1400" spc="-15" dirty="0">
                <a:latin typeface="Calibri"/>
                <a:cs typeface="Calibri"/>
              </a:rPr>
              <a:t>exactly </a:t>
            </a:r>
            <a:r>
              <a:rPr sz="1400" spc="-5" dirty="0">
                <a:latin typeface="Calibri"/>
                <a:cs typeface="Calibri"/>
              </a:rPr>
              <a:t>the </a:t>
            </a:r>
            <a:r>
              <a:rPr sz="1400" dirty="0">
                <a:latin typeface="Calibri"/>
                <a:cs typeface="Calibri"/>
              </a:rPr>
              <a:t>same </a:t>
            </a:r>
            <a:r>
              <a:rPr sz="1400" spc="-10" dirty="0">
                <a:latin typeface="Calibri"/>
                <a:cs typeface="Calibri"/>
              </a:rPr>
              <a:t>wherever </a:t>
            </a:r>
            <a:r>
              <a:rPr sz="1400" spc="-5" dirty="0">
                <a:latin typeface="Calibri"/>
                <a:cs typeface="Calibri"/>
              </a:rPr>
              <a:t>it</a:t>
            </a:r>
            <a:r>
              <a:rPr sz="1400" spc="160" dirty="0">
                <a:latin typeface="Calibri"/>
                <a:cs typeface="Calibri"/>
              </a:rPr>
              <a:t> </a:t>
            </a:r>
            <a:r>
              <a:rPr sz="1400" dirty="0">
                <a:latin typeface="Calibri"/>
                <a:cs typeface="Calibri"/>
              </a:rPr>
              <a:t>runs.</a:t>
            </a:r>
            <a:endParaRPr sz="1400">
              <a:latin typeface="Calibri"/>
              <a:cs typeface="Calibri"/>
            </a:endParaRPr>
          </a:p>
          <a:p>
            <a:pPr>
              <a:lnSpc>
                <a:spcPct val="100000"/>
              </a:lnSpc>
              <a:spcBef>
                <a:spcPts val="35"/>
              </a:spcBef>
            </a:pPr>
            <a:endParaRPr sz="1350">
              <a:latin typeface="Calibri"/>
              <a:cs typeface="Calibri"/>
            </a:endParaRPr>
          </a:p>
          <a:p>
            <a:pPr marL="91440" marR="122555" algn="just">
              <a:lnSpc>
                <a:spcPct val="100000"/>
              </a:lnSpc>
            </a:pPr>
            <a:r>
              <a:rPr sz="1400" dirty="0">
                <a:latin typeface="Calibri"/>
                <a:cs typeface="Calibri"/>
              </a:rPr>
              <a:t>A </a:t>
            </a:r>
            <a:r>
              <a:rPr sz="1400" spc="-15" dirty="0">
                <a:latin typeface="Calibri"/>
                <a:cs typeface="Calibri"/>
              </a:rPr>
              <a:t>docker </a:t>
            </a:r>
            <a:r>
              <a:rPr sz="1400" spc="-5" dirty="0">
                <a:latin typeface="Calibri"/>
                <a:cs typeface="Calibri"/>
              </a:rPr>
              <a:t>file is named as </a:t>
            </a:r>
            <a:r>
              <a:rPr sz="1400" i="1" spc="-10" dirty="0">
                <a:latin typeface="Calibri"/>
                <a:cs typeface="Calibri"/>
              </a:rPr>
              <a:t>Dockerfile</a:t>
            </a:r>
            <a:r>
              <a:rPr sz="1400" spc="-10" dirty="0">
                <a:latin typeface="Calibri"/>
                <a:cs typeface="Calibri"/>
              </a:rPr>
              <a:t>, </a:t>
            </a:r>
            <a:r>
              <a:rPr sz="1400" spc="-5" dirty="0">
                <a:latin typeface="Calibri"/>
                <a:cs typeface="Calibri"/>
              </a:rPr>
              <a:t>and the </a:t>
            </a:r>
            <a:r>
              <a:rPr sz="1400" spc="-15" dirty="0">
                <a:latin typeface="Calibri"/>
                <a:cs typeface="Calibri"/>
              </a:rPr>
              <a:t>docker </a:t>
            </a:r>
            <a:r>
              <a:rPr sz="1400" spc="-5" dirty="0">
                <a:latin typeface="Calibri"/>
                <a:cs typeface="Calibri"/>
              </a:rPr>
              <a:t>CLI </a:t>
            </a:r>
            <a:r>
              <a:rPr sz="1400" spc="-10" dirty="0">
                <a:latin typeface="Calibri"/>
                <a:cs typeface="Calibri"/>
              </a:rPr>
              <a:t>can </a:t>
            </a:r>
            <a:r>
              <a:rPr sz="1400" dirty="0">
                <a:latin typeface="Calibri"/>
                <a:cs typeface="Calibri"/>
              </a:rPr>
              <a:t>be use </a:t>
            </a:r>
            <a:r>
              <a:rPr sz="1400" spc="-10" dirty="0">
                <a:latin typeface="Calibri"/>
                <a:cs typeface="Calibri"/>
              </a:rPr>
              <a:t>to </a:t>
            </a:r>
            <a:r>
              <a:rPr sz="1400" spc="-5" dirty="0">
                <a:latin typeface="Calibri"/>
                <a:cs typeface="Calibri"/>
              </a:rPr>
              <a:t>build it </a:t>
            </a:r>
            <a:r>
              <a:rPr sz="1400" spc="-10" dirty="0">
                <a:latin typeface="Calibri"/>
                <a:cs typeface="Calibri"/>
              </a:rPr>
              <a:t>into </a:t>
            </a:r>
            <a:r>
              <a:rPr sz="1400" dirty="0">
                <a:latin typeface="Calibri"/>
                <a:cs typeface="Calibri"/>
              </a:rPr>
              <a:t>an </a:t>
            </a:r>
            <a:r>
              <a:rPr sz="1400" spc="-5" dirty="0">
                <a:latin typeface="Calibri"/>
                <a:cs typeface="Calibri"/>
              </a:rPr>
              <a:t>image. The image is  then </a:t>
            </a:r>
            <a:r>
              <a:rPr sz="1400" spc="-10" dirty="0">
                <a:latin typeface="Calibri"/>
                <a:cs typeface="Calibri"/>
              </a:rPr>
              <a:t>can </a:t>
            </a:r>
            <a:r>
              <a:rPr sz="1400" dirty="0">
                <a:latin typeface="Calibri"/>
                <a:cs typeface="Calibri"/>
              </a:rPr>
              <a:t>be use </a:t>
            </a:r>
            <a:r>
              <a:rPr sz="1400" spc="-10" dirty="0">
                <a:latin typeface="Calibri"/>
                <a:cs typeface="Calibri"/>
              </a:rPr>
              <a:t>to </a:t>
            </a:r>
            <a:r>
              <a:rPr sz="1400" dirty="0">
                <a:latin typeface="Calibri"/>
                <a:cs typeface="Calibri"/>
              </a:rPr>
              <a:t>run </a:t>
            </a:r>
            <a:r>
              <a:rPr sz="1400" spc="-5" dirty="0">
                <a:latin typeface="Calibri"/>
                <a:cs typeface="Calibri"/>
              </a:rPr>
              <a:t>the </a:t>
            </a:r>
            <a:r>
              <a:rPr sz="1400" spc="-10" dirty="0">
                <a:latin typeface="Calibri"/>
                <a:cs typeface="Calibri"/>
              </a:rPr>
              <a:t>packaged software, </a:t>
            </a:r>
            <a:r>
              <a:rPr sz="1400" spc="-5" dirty="0">
                <a:latin typeface="Calibri"/>
                <a:cs typeface="Calibri"/>
              </a:rPr>
              <a:t>or publish it </a:t>
            </a:r>
            <a:r>
              <a:rPr sz="1400" dirty="0">
                <a:latin typeface="Calibri"/>
                <a:cs typeface="Calibri"/>
              </a:rPr>
              <a:t>on </a:t>
            </a:r>
            <a:r>
              <a:rPr sz="1400" spc="-15" dirty="0">
                <a:latin typeface="Calibri"/>
                <a:cs typeface="Calibri"/>
              </a:rPr>
              <a:t>docker </a:t>
            </a:r>
            <a:r>
              <a:rPr sz="1400" spc="-5" dirty="0">
                <a:latin typeface="Calibri"/>
                <a:cs typeface="Calibri"/>
              </a:rPr>
              <a:t>hub</a:t>
            </a:r>
            <a:r>
              <a:rPr sz="1400" spc="25" dirty="0">
                <a:latin typeface="Calibri"/>
                <a:cs typeface="Calibri"/>
              </a:rPr>
              <a:t> </a:t>
            </a:r>
            <a:r>
              <a:rPr sz="1400" spc="-15" dirty="0">
                <a:latin typeface="Calibri"/>
                <a:cs typeface="Calibri"/>
              </a:rPr>
              <a:t>repository.</a:t>
            </a:r>
            <a:endParaRPr sz="1400">
              <a:latin typeface="Calibri"/>
              <a:cs typeface="Calibri"/>
            </a:endParaRPr>
          </a:p>
        </p:txBody>
      </p:sp>
      <p:pic>
        <p:nvPicPr>
          <p:cNvPr id="20" name="object 20"/>
          <p:cNvPicPr/>
          <p:nvPr/>
        </p:nvPicPr>
        <p:blipFill>
          <a:blip r:embed="rId4" cstate="print"/>
          <a:stretch>
            <a:fillRect/>
          </a:stretch>
        </p:blipFill>
        <p:spPr>
          <a:xfrm>
            <a:off x="6877811" y="3678935"/>
            <a:ext cx="5247132" cy="2773680"/>
          </a:xfrm>
          <a:prstGeom prst="rect">
            <a:avLst/>
          </a:prstGeom>
        </p:spPr>
      </p:pic>
      <p:sp>
        <p:nvSpPr>
          <p:cNvPr id="21" name="object 21"/>
          <p:cNvSpPr txBox="1"/>
          <p:nvPr/>
        </p:nvSpPr>
        <p:spPr>
          <a:xfrm>
            <a:off x="385445" y="3529965"/>
            <a:ext cx="210947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Dockerfile </a:t>
            </a:r>
            <a:r>
              <a:rPr sz="1800" spc="-5" dirty="0">
                <a:latin typeface="Calibri"/>
                <a:cs typeface="Calibri"/>
              </a:rPr>
              <a:t>use </a:t>
            </a:r>
            <a:r>
              <a:rPr sz="1800" spc="-10" dirty="0">
                <a:latin typeface="Calibri"/>
                <a:cs typeface="Calibri"/>
              </a:rPr>
              <a:t>cases</a:t>
            </a:r>
            <a:r>
              <a:rPr sz="1800" spc="-45" dirty="0">
                <a:latin typeface="Calibri"/>
                <a:cs typeface="Calibri"/>
              </a:rPr>
              <a:t> </a:t>
            </a:r>
            <a:r>
              <a:rPr sz="1800" dirty="0">
                <a:latin typeface="Calibri"/>
                <a:cs typeface="Calibri"/>
              </a:rPr>
              <a:t>...</a:t>
            </a:r>
            <a:endParaRPr sz="1800">
              <a:latin typeface="Calibri"/>
              <a:cs typeface="Calibri"/>
            </a:endParaRPr>
          </a:p>
        </p:txBody>
      </p:sp>
      <p:sp>
        <p:nvSpPr>
          <p:cNvPr id="22" name="object 22"/>
          <p:cNvSpPr txBox="1"/>
          <p:nvPr/>
        </p:nvSpPr>
        <p:spPr>
          <a:xfrm>
            <a:off x="6980555" y="6376034"/>
            <a:ext cx="3070860" cy="240029"/>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libri"/>
                <a:cs typeface="Calibri"/>
              </a:rPr>
              <a:t>Dockerfile; </a:t>
            </a:r>
            <a:r>
              <a:rPr sz="1400" spc="-15" dirty="0">
                <a:latin typeface="Calibri"/>
                <a:cs typeface="Calibri"/>
              </a:rPr>
              <a:t>create </a:t>
            </a:r>
            <a:r>
              <a:rPr sz="1400" spc="-5" dirty="0">
                <a:latin typeface="Calibri"/>
                <a:cs typeface="Calibri"/>
              </a:rPr>
              <a:t>once, </a:t>
            </a:r>
            <a:r>
              <a:rPr sz="1400" dirty="0">
                <a:latin typeface="Calibri"/>
                <a:cs typeface="Calibri"/>
              </a:rPr>
              <a:t>use </a:t>
            </a:r>
            <a:r>
              <a:rPr sz="1400" spc="-10" dirty="0">
                <a:latin typeface="Calibri"/>
                <a:cs typeface="Calibri"/>
              </a:rPr>
              <a:t>many </a:t>
            </a:r>
            <a:r>
              <a:rPr sz="1400" spc="-5" dirty="0">
                <a:latin typeface="Calibri"/>
                <a:cs typeface="Calibri"/>
              </a:rPr>
              <a:t>times</a:t>
            </a:r>
            <a:r>
              <a:rPr sz="1400" spc="5" dirty="0">
                <a:latin typeface="Calibri"/>
                <a:cs typeface="Calibri"/>
              </a:rPr>
              <a:t> </a:t>
            </a:r>
            <a:r>
              <a:rPr sz="1400" dirty="0">
                <a:latin typeface="Calibri"/>
                <a:cs typeface="Calibri"/>
              </a:rPr>
              <a:t>...</a:t>
            </a:r>
            <a:endParaRPr sz="1400">
              <a:latin typeface="Calibri"/>
              <a:cs typeface="Calibri"/>
            </a:endParaRPr>
          </a:p>
        </p:txBody>
      </p:sp>
      <p:sp>
        <p:nvSpPr>
          <p:cNvPr id="23" name="object 2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1047496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Deployment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How </a:t>
            </a:r>
            <a:r>
              <a:rPr sz="2400" b="1" spc="-10" dirty="0">
                <a:solidFill>
                  <a:srgbClr val="FFFFFF"/>
                </a:solidFill>
                <a:latin typeface="Microsoft YaHei"/>
                <a:cs typeface="Microsoft YaHei"/>
              </a:rPr>
              <a:t>Docker </a:t>
            </a:r>
            <a:r>
              <a:rPr sz="2400" b="1" spc="-5" dirty="0">
                <a:solidFill>
                  <a:srgbClr val="FFFFFF"/>
                </a:solidFill>
                <a:latin typeface="Microsoft YaHei"/>
                <a:cs typeface="Microsoft YaHei"/>
              </a:rPr>
              <a:t>can </a:t>
            </a:r>
            <a:r>
              <a:rPr sz="2400" b="1" dirty="0">
                <a:solidFill>
                  <a:srgbClr val="FFFFFF"/>
                </a:solidFill>
                <a:latin typeface="Microsoft YaHei"/>
                <a:cs typeface="Microsoft YaHei"/>
              </a:rPr>
              <a:t>be </a:t>
            </a:r>
            <a:r>
              <a:rPr sz="2400" b="1" spc="-5" dirty="0">
                <a:solidFill>
                  <a:srgbClr val="FFFFFF"/>
                </a:solidFill>
                <a:latin typeface="Microsoft YaHei"/>
                <a:cs typeface="Microsoft YaHei"/>
              </a:rPr>
              <a:t>used in </a:t>
            </a:r>
            <a:r>
              <a:rPr sz="2400" b="1" dirty="0">
                <a:solidFill>
                  <a:srgbClr val="FFFFFF"/>
                </a:solidFill>
                <a:latin typeface="Microsoft YaHei"/>
                <a:cs typeface="Microsoft YaHei"/>
              </a:rPr>
              <a:t>microservice</a:t>
            </a:r>
            <a:r>
              <a:rPr sz="2400" b="1" spc="65" dirty="0">
                <a:solidFill>
                  <a:srgbClr val="FFFFFF"/>
                </a:solidFill>
                <a:latin typeface="Microsoft YaHei"/>
                <a:cs typeface="Microsoft YaHei"/>
              </a:rPr>
              <a:t> </a:t>
            </a:r>
            <a:r>
              <a:rPr sz="2400" b="1" spc="-10" dirty="0">
                <a:solidFill>
                  <a:srgbClr val="FFFFFF"/>
                </a:solidFill>
                <a:latin typeface="Microsoft YaHei"/>
                <a:cs typeface="Microsoft YaHei"/>
              </a:rPr>
              <a:t>architecture?</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1017250" y="6425565"/>
            <a:ext cx="2578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111</a:t>
            </a:r>
            <a:endParaRPr sz="1200">
              <a:latin typeface="Calibri"/>
              <a:cs typeface="Calibri"/>
            </a:endParaRPr>
          </a:p>
        </p:txBody>
      </p:sp>
      <p:sp>
        <p:nvSpPr>
          <p:cNvPr id="9" name="object 9"/>
          <p:cNvSpPr/>
          <p:nvPr/>
        </p:nvSpPr>
        <p:spPr>
          <a:xfrm>
            <a:off x="201168" y="842771"/>
            <a:ext cx="9232900" cy="2316480"/>
          </a:xfrm>
          <a:custGeom>
            <a:avLst/>
            <a:gdLst/>
            <a:ahLst/>
            <a:cxnLst/>
            <a:rect l="l" t="t" r="r" b="b"/>
            <a:pathLst>
              <a:path w="9232900" h="2316480">
                <a:moveTo>
                  <a:pt x="9232392" y="0"/>
                </a:moveTo>
                <a:lnTo>
                  <a:pt x="3377184" y="0"/>
                </a:lnTo>
                <a:lnTo>
                  <a:pt x="3377184" y="518160"/>
                </a:lnTo>
                <a:lnTo>
                  <a:pt x="0" y="518160"/>
                </a:lnTo>
                <a:lnTo>
                  <a:pt x="0" y="2316480"/>
                </a:lnTo>
                <a:lnTo>
                  <a:pt x="9232392" y="2316480"/>
                </a:lnTo>
                <a:lnTo>
                  <a:pt x="9232392" y="518160"/>
                </a:lnTo>
                <a:lnTo>
                  <a:pt x="9232392" y="0"/>
                </a:lnTo>
                <a:close/>
              </a:path>
            </a:pathLst>
          </a:custGeom>
          <a:solidFill>
            <a:srgbClr val="F1F1F1"/>
          </a:solidFill>
        </p:spPr>
        <p:txBody>
          <a:bodyPr wrap="square" lIns="0" tIns="0" rIns="0" bIns="0" rtlCol="0"/>
          <a:lstStyle/>
          <a:p>
            <a:endParaRPr/>
          </a:p>
        </p:txBody>
      </p:sp>
      <p:sp>
        <p:nvSpPr>
          <p:cNvPr id="10" name="object 10"/>
          <p:cNvSpPr txBox="1"/>
          <p:nvPr/>
        </p:nvSpPr>
        <p:spPr>
          <a:xfrm>
            <a:off x="201168" y="842772"/>
            <a:ext cx="3377565" cy="518159"/>
          </a:xfrm>
          <a:prstGeom prst="rect">
            <a:avLst/>
          </a:prstGeom>
          <a:solidFill>
            <a:srgbClr val="6FAC46"/>
          </a:solidFill>
        </p:spPr>
        <p:txBody>
          <a:bodyPr vert="horz" wrap="square" lIns="0" tIns="31750" rIns="0" bIns="0" rtlCol="0">
            <a:spAutoFit/>
          </a:bodyPr>
          <a:lstStyle/>
          <a:p>
            <a:pPr marL="91440">
              <a:lnSpc>
                <a:spcPct val="100000"/>
              </a:lnSpc>
              <a:spcBef>
                <a:spcPts val="250"/>
              </a:spcBef>
            </a:pPr>
            <a:r>
              <a:rPr sz="1800" b="1" spc="-10" dirty="0">
                <a:solidFill>
                  <a:srgbClr val="FFFFFF"/>
                </a:solidFill>
                <a:latin typeface="Calibri"/>
                <a:cs typeface="Calibri"/>
              </a:rPr>
              <a:t>Datacenter </a:t>
            </a:r>
            <a:r>
              <a:rPr sz="1800" b="1" dirty="0">
                <a:solidFill>
                  <a:srgbClr val="FFFFFF"/>
                </a:solidFill>
                <a:latin typeface="Calibri"/>
                <a:cs typeface="Calibri"/>
              </a:rPr>
              <a:t>as </a:t>
            </a:r>
            <a:r>
              <a:rPr sz="1800" b="1" spc="-5" dirty="0">
                <a:solidFill>
                  <a:srgbClr val="FFFFFF"/>
                </a:solidFill>
                <a:latin typeface="Calibri"/>
                <a:cs typeface="Calibri"/>
              </a:rPr>
              <a:t>one</a:t>
            </a:r>
            <a:r>
              <a:rPr sz="1800" b="1" spc="-15" dirty="0">
                <a:solidFill>
                  <a:srgbClr val="FFFFFF"/>
                </a:solidFill>
                <a:latin typeface="Calibri"/>
                <a:cs typeface="Calibri"/>
              </a:rPr>
              <a:t> </a:t>
            </a:r>
            <a:r>
              <a:rPr sz="1800" b="1" spc="-5" dirty="0">
                <a:solidFill>
                  <a:srgbClr val="FFFFFF"/>
                </a:solidFill>
                <a:latin typeface="Calibri"/>
                <a:cs typeface="Calibri"/>
              </a:rPr>
              <a:t>machine</a:t>
            </a:r>
            <a:endParaRPr sz="1800">
              <a:latin typeface="Calibri"/>
              <a:cs typeface="Calibri"/>
            </a:endParaRPr>
          </a:p>
        </p:txBody>
      </p:sp>
      <p:sp>
        <p:nvSpPr>
          <p:cNvPr id="11" name="object 11"/>
          <p:cNvSpPr txBox="1"/>
          <p:nvPr/>
        </p:nvSpPr>
        <p:spPr>
          <a:xfrm>
            <a:off x="3578352" y="842772"/>
            <a:ext cx="5855335" cy="518159"/>
          </a:xfrm>
          <a:prstGeom prst="rect">
            <a:avLst/>
          </a:prstGeom>
        </p:spPr>
        <p:txBody>
          <a:bodyPr vert="horz" wrap="square" lIns="0" tIns="34925" rIns="0" bIns="0" rtlCol="0">
            <a:spAutoFit/>
          </a:bodyPr>
          <a:lstStyle/>
          <a:p>
            <a:pPr marL="91440" marR="338455">
              <a:lnSpc>
                <a:spcPct val="100000"/>
              </a:lnSpc>
              <a:spcBef>
                <a:spcPts val="275"/>
              </a:spcBef>
            </a:pPr>
            <a:r>
              <a:rPr sz="1400" b="1" spc="20" dirty="0">
                <a:latin typeface="Calibri"/>
                <a:cs typeface="Calibri"/>
              </a:rPr>
              <a:t>Docker-compose </a:t>
            </a:r>
            <a:r>
              <a:rPr sz="1400" b="1" spc="10" dirty="0">
                <a:latin typeface="Calibri"/>
                <a:cs typeface="Calibri"/>
              </a:rPr>
              <a:t>is </a:t>
            </a:r>
            <a:r>
              <a:rPr sz="1400" b="1" spc="15" dirty="0">
                <a:latin typeface="Calibri"/>
                <a:cs typeface="Calibri"/>
              </a:rPr>
              <a:t>one </a:t>
            </a:r>
            <a:r>
              <a:rPr sz="1400" b="1" spc="10" dirty="0">
                <a:latin typeface="Calibri"/>
                <a:cs typeface="Calibri"/>
              </a:rPr>
              <a:t>of </a:t>
            </a:r>
            <a:r>
              <a:rPr sz="1400" b="1" spc="15" dirty="0">
                <a:latin typeface="Calibri"/>
                <a:cs typeface="Calibri"/>
              </a:rPr>
              <a:t>the </a:t>
            </a:r>
            <a:r>
              <a:rPr sz="1400" b="1" spc="20" dirty="0">
                <a:latin typeface="Calibri"/>
                <a:cs typeface="Calibri"/>
              </a:rPr>
              <a:t>important </a:t>
            </a:r>
            <a:r>
              <a:rPr sz="1400" b="1" spc="15" dirty="0">
                <a:latin typeface="Calibri"/>
                <a:cs typeface="Calibri"/>
              </a:rPr>
              <a:t>tool </a:t>
            </a:r>
            <a:r>
              <a:rPr sz="1400" b="1" spc="20" dirty="0">
                <a:latin typeface="Calibri"/>
                <a:cs typeface="Calibri"/>
              </a:rPr>
              <a:t>build </a:t>
            </a:r>
            <a:r>
              <a:rPr sz="1400" b="1" spc="15" dirty="0">
                <a:latin typeface="Calibri"/>
                <a:cs typeface="Calibri"/>
              </a:rPr>
              <a:t>on </a:t>
            </a:r>
            <a:r>
              <a:rPr sz="1400" b="1" spc="20" dirty="0">
                <a:latin typeface="Calibri"/>
                <a:cs typeface="Calibri"/>
              </a:rPr>
              <a:t>docker </a:t>
            </a:r>
            <a:r>
              <a:rPr sz="1400" b="1" spc="10" dirty="0">
                <a:latin typeface="Calibri"/>
                <a:cs typeface="Calibri"/>
              </a:rPr>
              <a:t>system </a:t>
            </a:r>
            <a:r>
              <a:rPr sz="1400" b="1" dirty="0">
                <a:latin typeface="Calibri"/>
                <a:cs typeface="Calibri"/>
              </a:rPr>
              <a:t>t  </a:t>
            </a:r>
            <a:r>
              <a:rPr sz="1400" b="1" spc="-5" dirty="0">
                <a:latin typeface="Calibri"/>
                <a:cs typeface="Calibri"/>
              </a:rPr>
              <a:t>allows </a:t>
            </a:r>
            <a:r>
              <a:rPr sz="1400" b="1" spc="-10" dirty="0">
                <a:latin typeface="Calibri"/>
                <a:cs typeface="Calibri"/>
              </a:rPr>
              <a:t>automated </a:t>
            </a:r>
            <a:r>
              <a:rPr sz="1400" b="1" spc="-5" dirty="0">
                <a:latin typeface="Calibri"/>
                <a:cs typeface="Calibri"/>
              </a:rPr>
              <a:t>deployment and </a:t>
            </a:r>
            <a:r>
              <a:rPr sz="1400" b="1" spc="-10" dirty="0">
                <a:latin typeface="Calibri"/>
                <a:cs typeface="Calibri"/>
              </a:rPr>
              <a:t>management </a:t>
            </a:r>
            <a:r>
              <a:rPr sz="1400" b="1" spc="-5" dirty="0">
                <a:latin typeface="Calibri"/>
                <a:cs typeface="Calibri"/>
              </a:rPr>
              <a:t>of multiple</a:t>
            </a:r>
            <a:r>
              <a:rPr sz="1400" b="1" spc="25" dirty="0">
                <a:latin typeface="Calibri"/>
                <a:cs typeface="Calibri"/>
              </a:rPr>
              <a:t> </a:t>
            </a:r>
            <a:r>
              <a:rPr sz="1400" b="1" spc="-10" dirty="0">
                <a:latin typeface="Calibri"/>
                <a:cs typeface="Calibri"/>
              </a:rPr>
              <a:t>containers.</a:t>
            </a:r>
            <a:endParaRPr sz="1400">
              <a:latin typeface="Calibri"/>
              <a:cs typeface="Calibri"/>
            </a:endParaRPr>
          </a:p>
        </p:txBody>
      </p:sp>
      <p:sp>
        <p:nvSpPr>
          <p:cNvPr id="12" name="object 12"/>
          <p:cNvSpPr txBox="1"/>
          <p:nvPr/>
        </p:nvSpPr>
        <p:spPr>
          <a:xfrm>
            <a:off x="9032240" y="922178"/>
            <a:ext cx="311150" cy="1976755"/>
          </a:xfrm>
          <a:prstGeom prst="rect">
            <a:avLst/>
          </a:prstGeom>
        </p:spPr>
        <p:txBody>
          <a:bodyPr vert="horz" wrap="square" lIns="0" tIns="0" rIns="0" bIns="0" rtlCol="0">
            <a:spAutoFit/>
          </a:bodyPr>
          <a:lstStyle/>
          <a:p>
            <a:pPr marL="59055">
              <a:lnSpc>
                <a:spcPts val="1335"/>
              </a:lnSpc>
            </a:pPr>
            <a:r>
              <a:rPr sz="1400" b="1" spc="30" dirty="0">
                <a:latin typeface="Calibri"/>
                <a:cs typeface="Calibri"/>
              </a:rPr>
              <a:t>h</a:t>
            </a:r>
            <a:r>
              <a:rPr sz="1400" b="1" spc="15" dirty="0">
                <a:latin typeface="Calibri"/>
                <a:cs typeface="Calibri"/>
              </a:rPr>
              <a:t>a</a:t>
            </a:r>
            <a:r>
              <a:rPr sz="1400" b="1" dirty="0">
                <a:latin typeface="Calibri"/>
                <a:cs typeface="Calibri"/>
              </a:rPr>
              <a:t>t</a:t>
            </a:r>
            <a:endParaRPr sz="1400">
              <a:latin typeface="Calibri"/>
              <a:cs typeface="Calibri"/>
            </a:endParaRPr>
          </a:p>
          <a:p>
            <a:pPr>
              <a:lnSpc>
                <a:spcPct val="100000"/>
              </a:lnSpc>
              <a:spcBef>
                <a:spcPts val="15"/>
              </a:spcBef>
            </a:pPr>
            <a:endParaRPr sz="1950">
              <a:latin typeface="Calibri"/>
              <a:cs typeface="Calibri"/>
            </a:endParaRPr>
          </a:p>
          <a:p>
            <a:pPr indent="62865" algn="just">
              <a:lnSpc>
                <a:spcPct val="100000"/>
              </a:lnSpc>
              <a:spcBef>
                <a:spcPts val="5"/>
              </a:spcBef>
            </a:pPr>
            <a:r>
              <a:rPr sz="1400" spc="20" dirty="0">
                <a:latin typeface="Calibri"/>
                <a:cs typeface="Calibri"/>
              </a:rPr>
              <a:t>th</a:t>
            </a:r>
            <a:r>
              <a:rPr sz="1400" dirty="0">
                <a:latin typeface="Calibri"/>
                <a:cs typeface="Calibri"/>
              </a:rPr>
              <a:t>e  </a:t>
            </a:r>
            <a:r>
              <a:rPr sz="1400" spc="25" dirty="0">
                <a:latin typeface="Calibri"/>
                <a:cs typeface="Calibri"/>
              </a:rPr>
              <a:t>The  </a:t>
            </a:r>
            <a:r>
              <a:rPr sz="1400" spc="15" dirty="0">
                <a:latin typeface="Calibri"/>
                <a:cs typeface="Calibri"/>
              </a:rPr>
              <a:t>g</a:t>
            </a:r>
            <a:r>
              <a:rPr sz="1400" spc="30" dirty="0">
                <a:latin typeface="Calibri"/>
                <a:cs typeface="Calibri"/>
              </a:rPr>
              <a:t>e</a:t>
            </a:r>
            <a:r>
              <a:rPr sz="1400" spc="35" dirty="0">
                <a:latin typeface="Calibri"/>
                <a:cs typeface="Calibri"/>
              </a:rPr>
              <a:t>s</a:t>
            </a:r>
            <a:r>
              <a:rPr sz="1400" dirty="0">
                <a:latin typeface="Calibri"/>
                <a:cs typeface="Calibri"/>
              </a:rPr>
              <a:t>,  </a:t>
            </a:r>
            <a:r>
              <a:rPr sz="1400" spc="20" dirty="0">
                <a:latin typeface="Calibri"/>
                <a:cs typeface="Calibri"/>
              </a:rPr>
              <a:t>ser-  </a:t>
            </a:r>
            <a:r>
              <a:rPr sz="1400" dirty="0">
                <a:latin typeface="Calibri"/>
                <a:cs typeface="Calibri"/>
              </a:rPr>
              <a:t>e is  </a:t>
            </a:r>
            <a:r>
              <a:rPr sz="1400" spc="15" dirty="0">
                <a:latin typeface="Calibri"/>
                <a:cs typeface="Calibri"/>
              </a:rPr>
              <a:t>nes  </a:t>
            </a:r>
            <a:r>
              <a:rPr sz="1400" spc="20" dirty="0">
                <a:latin typeface="Calibri"/>
                <a:cs typeface="Calibri"/>
              </a:rPr>
              <a:t>nd</a:t>
            </a:r>
            <a:r>
              <a:rPr sz="1400" spc="25" dirty="0">
                <a:latin typeface="Calibri"/>
                <a:cs typeface="Calibri"/>
              </a:rPr>
              <a:t>s</a:t>
            </a:r>
            <a:r>
              <a:rPr sz="1400" dirty="0">
                <a:latin typeface="Calibri"/>
                <a:cs typeface="Calibri"/>
              </a:rPr>
              <a:t>,</a:t>
            </a:r>
            <a:endParaRPr sz="1400">
              <a:latin typeface="Calibri"/>
              <a:cs typeface="Calibri"/>
            </a:endParaRPr>
          </a:p>
        </p:txBody>
      </p:sp>
      <p:sp>
        <p:nvSpPr>
          <p:cNvPr id="13" name="object 13"/>
          <p:cNvSpPr txBox="1"/>
          <p:nvPr/>
        </p:nvSpPr>
        <p:spPr>
          <a:xfrm>
            <a:off x="201168" y="1360932"/>
            <a:ext cx="9232900" cy="1798320"/>
          </a:xfrm>
          <a:prstGeom prst="rect">
            <a:avLst/>
          </a:prstGeom>
        </p:spPr>
        <p:txBody>
          <a:bodyPr vert="horz" wrap="square" lIns="0" tIns="35560" rIns="0" bIns="0" rtlCol="0">
            <a:spAutoFit/>
          </a:bodyPr>
          <a:lstStyle/>
          <a:p>
            <a:pPr marL="91440" marR="326390">
              <a:lnSpc>
                <a:spcPct val="100000"/>
              </a:lnSpc>
              <a:spcBef>
                <a:spcPts val="280"/>
              </a:spcBef>
            </a:pPr>
            <a:r>
              <a:rPr sz="1400" spc="5" dirty="0">
                <a:latin typeface="Calibri"/>
                <a:cs typeface="Calibri"/>
              </a:rPr>
              <a:t>Docker </a:t>
            </a:r>
            <a:r>
              <a:rPr sz="1400" spc="15" dirty="0">
                <a:latin typeface="Calibri"/>
                <a:cs typeface="Calibri"/>
              </a:rPr>
              <a:t>Compose </a:t>
            </a:r>
            <a:r>
              <a:rPr sz="1400" spc="5" dirty="0">
                <a:latin typeface="Calibri"/>
                <a:cs typeface="Calibri"/>
              </a:rPr>
              <a:t>is </a:t>
            </a:r>
            <a:r>
              <a:rPr sz="1400" dirty="0">
                <a:latin typeface="Calibri"/>
                <a:cs typeface="Calibri"/>
              </a:rPr>
              <a:t>a </a:t>
            </a:r>
            <a:r>
              <a:rPr sz="1400" spc="5" dirty="0">
                <a:latin typeface="Calibri"/>
                <a:cs typeface="Calibri"/>
              </a:rPr>
              <a:t>tool </a:t>
            </a:r>
            <a:r>
              <a:rPr sz="1400" dirty="0">
                <a:latin typeface="Calibri"/>
                <a:cs typeface="Calibri"/>
              </a:rPr>
              <a:t>for </a:t>
            </a:r>
            <a:r>
              <a:rPr sz="1400" spc="10" dirty="0">
                <a:latin typeface="Calibri"/>
                <a:cs typeface="Calibri"/>
              </a:rPr>
              <a:t>defining and </a:t>
            </a:r>
            <a:r>
              <a:rPr sz="1400" spc="15" dirty="0">
                <a:latin typeface="Calibri"/>
                <a:cs typeface="Calibri"/>
              </a:rPr>
              <a:t>running </a:t>
            </a:r>
            <a:r>
              <a:rPr sz="1400" spc="10" dirty="0">
                <a:latin typeface="Calibri"/>
                <a:cs typeface="Calibri"/>
              </a:rPr>
              <a:t>multi-container </a:t>
            </a:r>
            <a:r>
              <a:rPr sz="1400" spc="5" dirty="0">
                <a:latin typeface="Calibri"/>
                <a:cs typeface="Calibri"/>
              </a:rPr>
              <a:t>Docker </a:t>
            </a:r>
            <a:r>
              <a:rPr sz="1400" spc="10" dirty="0">
                <a:latin typeface="Calibri"/>
                <a:cs typeface="Calibri"/>
              </a:rPr>
              <a:t>applications. It uses </a:t>
            </a:r>
            <a:r>
              <a:rPr sz="1400" spc="-15" dirty="0">
                <a:latin typeface="Calibri"/>
                <a:cs typeface="Calibri"/>
              </a:rPr>
              <a:t>YAML </a:t>
            </a:r>
            <a:r>
              <a:rPr sz="1400" spc="15" dirty="0">
                <a:latin typeface="Calibri"/>
                <a:cs typeface="Calibri"/>
              </a:rPr>
              <a:t>files </a:t>
            </a:r>
            <a:r>
              <a:rPr sz="1400" dirty="0">
                <a:latin typeface="Calibri"/>
                <a:cs typeface="Calibri"/>
              </a:rPr>
              <a:t>to </a:t>
            </a:r>
            <a:r>
              <a:rPr sz="1400" spc="15" dirty="0">
                <a:latin typeface="Calibri"/>
                <a:cs typeface="Calibri"/>
              </a:rPr>
              <a:t>configure  </a:t>
            </a:r>
            <a:r>
              <a:rPr sz="1400" spc="25" dirty="0">
                <a:latin typeface="Calibri"/>
                <a:cs typeface="Calibri"/>
              </a:rPr>
              <a:t>application's </a:t>
            </a:r>
            <a:r>
              <a:rPr sz="1400" spc="30" dirty="0">
                <a:latin typeface="Calibri"/>
                <a:cs typeface="Calibri"/>
              </a:rPr>
              <a:t>services </a:t>
            </a:r>
            <a:r>
              <a:rPr sz="1400" spc="20" dirty="0">
                <a:latin typeface="Calibri"/>
                <a:cs typeface="Calibri"/>
              </a:rPr>
              <a:t>and </a:t>
            </a:r>
            <a:r>
              <a:rPr sz="1400" spc="25" dirty="0">
                <a:latin typeface="Calibri"/>
                <a:cs typeface="Calibri"/>
              </a:rPr>
              <a:t>performs </a:t>
            </a:r>
            <a:r>
              <a:rPr sz="1400" spc="20" dirty="0">
                <a:latin typeface="Calibri"/>
                <a:cs typeface="Calibri"/>
              </a:rPr>
              <a:t>the creation and </a:t>
            </a:r>
            <a:r>
              <a:rPr sz="1400" spc="25" dirty="0">
                <a:latin typeface="Calibri"/>
                <a:cs typeface="Calibri"/>
              </a:rPr>
              <a:t>start-up </a:t>
            </a:r>
            <a:r>
              <a:rPr sz="1400" spc="30" dirty="0">
                <a:latin typeface="Calibri"/>
                <a:cs typeface="Calibri"/>
              </a:rPr>
              <a:t>process </a:t>
            </a:r>
            <a:r>
              <a:rPr sz="1400" spc="15" dirty="0">
                <a:latin typeface="Calibri"/>
                <a:cs typeface="Calibri"/>
              </a:rPr>
              <a:t>of </a:t>
            </a:r>
            <a:r>
              <a:rPr sz="1400" spc="20" dirty="0">
                <a:latin typeface="Calibri"/>
                <a:cs typeface="Calibri"/>
              </a:rPr>
              <a:t>all </a:t>
            </a:r>
            <a:r>
              <a:rPr sz="1400" spc="25" dirty="0">
                <a:latin typeface="Calibri"/>
                <a:cs typeface="Calibri"/>
              </a:rPr>
              <a:t>the containers with </a:t>
            </a:r>
            <a:r>
              <a:rPr sz="1400" dirty="0">
                <a:latin typeface="Calibri"/>
                <a:cs typeface="Calibri"/>
              </a:rPr>
              <a:t>a </a:t>
            </a:r>
            <a:r>
              <a:rPr sz="1400" spc="30" dirty="0">
                <a:latin typeface="Calibri"/>
                <a:cs typeface="Calibri"/>
              </a:rPr>
              <a:t>single command. </a:t>
            </a:r>
            <a:r>
              <a:rPr sz="1400" spc="375" dirty="0">
                <a:latin typeface="Calibri"/>
                <a:cs typeface="Calibri"/>
              </a:rPr>
              <a:t> </a:t>
            </a:r>
            <a:r>
              <a:rPr sz="1400" spc="20" dirty="0">
                <a:latin typeface="Calibri"/>
                <a:cs typeface="Calibri"/>
              </a:rPr>
              <a:t>docker-compose </a:t>
            </a:r>
            <a:r>
              <a:rPr sz="1400" spc="15" dirty="0">
                <a:latin typeface="Calibri"/>
                <a:cs typeface="Calibri"/>
              </a:rPr>
              <a:t>CLI </a:t>
            </a:r>
            <a:r>
              <a:rPr sz="1400" spc="20" dirty="0">
                <a:latin typeface="Calibri"/>
                <a:cs typeface="Calibri"/>
              </a:rPr>
              <a:t>utility </a:t>
            </a:r>
            <a:r>
              <a:rPr sz="1400" spc="15" dirty="0">
                <a:latin typeface="Calibri"/>
                <a:cs typeface="Calibri"/>
              </a:rPr>
              <a:t>allows users </a:t>
            </a:r>
            <a:r>
              <a:rPr sz="1400" spc="5" dirty="0">
                <a:latin typeface="Calibri"/>
                <a:cs typeface="Calibri"/>
              </a:rPr>
              <a:t>to </a:t>
            </a:r>
            <a:r>
              <a:rPr sz="1400" spc="20" dirty="0">
                <a:latin typeface="Calibri"/>
                <a:cs typeface="Calibri"/>
              </a:rPr>
              <a:t>run </a:t>
            </a:r>
            <a:r>
              <a:rPr sz="1400" spc="25" dirty="0">
                <a:latin typeface="Calibri"/>
                <a:cs typeface="Calibri"/>
              </a:rPr>
              <a:t>commands </a:t>
            </a:r>
            <a:r>
              <a:rPr sz="1400" spc="15" dirty="0">
                <a:latin typeface="Calibri"/>
                <a:cs typeface="Calibri"/>
              </a:rPr>
              <a:t>on </a:t>
            </a:r>
            <a:r>
              <a:rPr sz="1400" spc="25" dirty="0">
                <a:latin typeface="Calibri"/>
                <a:cs typeface="Calibri"/>
              </a:rPr>
              <a:t>multiple </a:t>
            </a:r>
            <a:r>
              <a:rPr sz="1400" spc="20" dirty="0">
                <a:latin typeface="Calibri"/>
                <a:cs typeface="Calibri"/>
              </a:rPr>
              <a:t>containers </a:t>
            </a:r>
            <a:r>
              <a:rPr sz="1400" spc="5" dirty="0">
                <a:latin typeface="Calibri"/>
                <a:cs typeface="Calibri"/>
              </a:rPr>
              <a:t>at </a:t>
            </a:r>
            <a:r>
              <a:rPr sz="1400" spc="25" dirty="0">
                <a:latin typeface="Calibri"/>
                <a:cs typeface="Calibri"/>
              </a:rPr>
              <a:t>once, </a:t>
            </a:r>
            <a:r>
              <a:rPr sz="1400" spc="10" dirty="0">
                <a:latin typeface="Calibri"/>
                <a:cs typeface="Calibri"/>
              </a:rPr>
              <a:t>for </a:t>
            </a:r>
            <a:r>
              <a:rPr sz="1400" spc="20" dirty="0">
                <a:latin typeface="Calibri"/>
                <a:cs typeface="Calibri"/>
              </a:rPr>
              <a:t>example, </a:t>
            </a:r>
            <a:r>
              <a:rPr sz="1400" spc="25" dirty="0">
                <a:latin typeface="Calibri"/>
                <a:cs typeface="Calibri"/>
              </a:rPr>
              <a:t>building </a:t>
            </a:r>
            <a:r>
              <a:rPr sz="1400" spc="20" dirty="0">
                <a:latin typeface="Calibri"/>
                <a:cs typeface="Calibri"/>
              </a:rPr>
              <a:t>ima  </a:t>
            </a:r>
            <a:r>
              <a:rPr sz="1400" spc="15" dirty="0">
                <a:latin typeface="Calibri"/>
                <a:cs typeface="Calibri"/>
              </a:rPr>
              <a:t>scaling </a:t>
            </a:r>
            <a:r>
              <a:rPr sz="1400" spc="10" dirty="0">
                <a:latin typeface="Calibri"/>
                <a:cs typeface="Calibri"/>
              </a:rPr>
              <a:t>containers, </a:t>
            </a:r>
            <a:r>
              <a:rPr sz="1400" spc="20" dirty="0">
                <a:latin typeface="Calibri"/>
                <a:cs typeface="Calibri"/>
              </a:rPr>
              <a:t>running </a:t>
            </a:r>
            <a:r>
              <a:rPr sz="1400" spc="15" dirty="0">
                <a:latin typeface="Calibri"/>
                <a:cs typeface="Calibri"/>
              </a:rPr>
              <a:t>containers that </a:t>
            </a:r>
            <a:r>
              <a:rPr sz="1400" spc="10" dirty="0">
                <a:latin typeface="Calibri"/>
                <a:cs typeface="Calibri"/>
              </a:rPr>
              <a:t>were </a:t>
            </a:r>
            <a:r>
              <a:rPr sz="1400" spc="20" dirty="0">
                <a:latin typeface="Calibri"/>
                <a:cs typeface="Calibri"/>
              </a:rPr>
              <a:t>stopped, </a:t>
            </a:r>
            <a:r>
              <a:rPr sz="1400" spc="15" dirty="0">
                <a:latin typeface="Calibri"/>
                <a:cs typeface="Calibri"/>
              </a:rPr>
              <a:t>and more. </a:t>
            </a:r>
            <a:r>
              <a:rPr sz="1400" spc="20" dirty="0">
                <a:latin typeface="Calibri"/>
                <a:cs typeface="Calibri"/>
              </a:rPr>
              <a:t>Commands </a:t>
            </a:r>
            <a:r>
              <a:rPr sz="1400" spc="15" dirty="0">
                <a:latin typeface="Calibri"/>
                <a:cs typeface="Calibri"/>
              </a:rPr>
              <a:t>related </a:t>
            </a:r>
            <a:r>
              <a:rPr sz="1400" spc="5" dirty="0">
                <a:latin typeface="Calibri"/>
                <a:cs typeface="Calibri"/>
              </a:rPr>
              <a:t>to </a:t>
            </a:r>
            <a:r>
              <a:rPr sz="1400" spc="15" dirty="0">
                <a:latin typeface="Calibri"/>
                <a:cs typeface="Calibri"/>
              </a:rPr>
              <a:t>image </a:t>
            </a:r>
            <a:r>
              <a:rPr sz="1400" spc="20" dirty="0">
                <a:latin typeface="Calibri"/>
                <a:cs typeface="Calibri"/>
              </a:rPr>
              <a:t>manipulation, </a:t>
            </a:r>
            <a:r>
              <a:rPr sz="1400" spc="10" dirty="0">
                <a:latin typeface="Calibri"/>
                <a:cs typeface="Calibri"/>
              </a:rPr>
              <a:t>or </a:t>
            </a:r>
            <a:r>
              <a:rPr sz="1400" dirty="0">
                <a:latin typeface="Calibri"/>
                <a:cs typeface="Calibri"/>
              </a:rPr>
              <a:t>u  </a:t>
            </a:r>
            <a:r>
              <a:rPr sz="1400" spc="-5" dirty="0">
                <a:latin typeface="Calibri"/>
                <a:cs typeface="Calibri"/>
              </a:rPr>
              <a:t>interactive </a:t>
            </a:r>
            <a:r>
              <a:rPr sz="1400" dirty="0">
                <a:latin typeface="Calibri"/>
                <a:cs typeface="Calibri"/>
              </a:rPr>
              <a:t>options, </a:t>
            </a:r>
            <a:r>
              <a:rPr sz="1400" spc="-5" dirty="0">
                <a:latin typeface="Calibri"/>
                <a:cs typeface="Calibri"/>
              </a:rPr>
              <a:t>are </a:t>
            </a:r>
            <a:r>
              <a:rPr sz="1400" dirty="0">
                <a:latin typeface="Calibri"/>
                <a:cs typeface="Calibri"/>
              </a:rPr>
              <a:t>not </a:t>
            </a:r>
            <a:r>
              <a:rPr sz="1400" spc="-10" dirty="0">
                <a:latin typeface="Calibri"/>
                <a:cs typeface="Calibri"/>
              </a:rPr>
              <a:t>relevant </a:t>
            </a:r>
            <a:r>
              <a:rPr sz="1400" dirty="0">
                <a:latin typeface="Calibri"/>
                <a:cs typeface="Calibri"/>
              </a:rPr>
              <a:t>in </a:t>
            </a:r>
            <a:r>
              <a:rPr sz="1400" spc="-10" dirty="0">
                <a:latin typeface="Calibri"/>
                <a:cs typeface="Calibri"/>
              </a:rPr>
              <a:t>Docker </a:t>
            </a:r>
            <a:r>
              <a:rPr sz="1400" dirty="0">
                <a:latin typeface="Calibri"/>
                <a:cs typeface="Calibri"/>
              </a:rPr>
              <a:t>Compose </a:t>
            </a:r>
            <a:r>
              <a:rPr sz="1400" spc="5" dirty="0">
                <a:latin typeface="Calibri"/>
                <a:cs typeface="Calibri"/>
              </a:rPr>
              <a:t>because </a:t>
            </a:r>
            <a:r>
              <a:rPr sz="1400" dirty="0">
                <a:latin typeface="Calibri"/>
                <a:cs typeface="Calibri"/>
              </a:rPr>
              <a:t>they </a:t>
            </a:r>
            <a:r>
              <a:rPr sz="1400" spc="5" dirty="0">
                <a:latin typeface="Calibri"/>
                <a:cs typeface="Calibri"/>
              </a:rPr>
              <a:t>address one </a:t>
            </a:r>
            <a:r>
              <a:rPr sz="1400" spc="-15" dirty="0">
                <a:latin typeface="Calibri"/>
                <a:cs typeface="Calibri"/>
              </a:rPr>
              <a:t>container. </a:t>
            </a:r>
            <a:r>
              <a:rPr sz="1400" spc="5" dirty="0">
                <a:latin typeface="Calibri"/>
                <a:cs typeface="Calibri"/>
              </a:rPr>
              <a:t>The </a:t>
            </a:r>
            <a:r>
              <a:rPr sz="1400" dirty="0">
                <a:latin typeface="Calibri"/>
                <a:cs typeface="Calibri"/>
              </a:rPr>
              <a:t>docker-compose.yml fil  </a:t>
            </a:r>
            <a:r>
              <a:rPr sz="1400" spc="10" dirty="0">
                <a:latin typeface="Calibri"/>
                <a:cs typeface="Calibri"/>
              </a:rPr>
              <a:t>used </a:t>
            </a:r>
            <a:r>
              <a:rPr sz="1400" dirty="0">
                <a:latin typeface="Calibri"/>
                <a:cs typeface="Calibri"/>
              </a:rPr>
              <a:t>to </a:t>
            </a:r>
            <a:r>
              <a:rPr sz="1400" spc="10" dirty="0">
                <a:latin typeface="Calibri"/>
                <a:cs typeface="Calibri"/>
              </a:rPr>
              <a:t>define an </a:t>
            </a:r>
            <a:r>
              <a:rPr sz="1400" spc="15" dirty="0">
                <a:latin typeface="Calibri"/>
                <a:cs typeface="Calibri"/>
              </a:rPr>
              <a:t>application's </a:t>
            </a:r>
            <a:r>
              <a:rPr sz="1400" spc="20" dirty="0">
                <a:latin typeface="Calibri"/>
                <a:cs typeface="Calibri"/>
              </a:rPr>
              <a:t>services </a:t>
            </a:r>
            <a:r>
              <a:rPr sz="1400" spc="15" dirty="0">
                <a:latin typeface="Calibri"/>
                <a:cs typeface="Calibri"/>
              </a:rPr>
              <a:t>and includes various configuration options. </a:t>
            </a:r>
            <a:r>
              <a:rPr sz="1400" spc="5" dirty="0">
                <a:latin typeface="Calibri"/>
                <a:cs typeface="Calibri"/>
              </a:rPr>
              <a:t>For </a:t>
            </a:r>
            <a:r>
              <a:rPr sz="1400" spc="10" dirty="0">
                <a:latin typeface="Calibri"/>
                <a:cs typeface="Calibri"/>
              </a:rPr>
              <a:t>example, </a:t>
            </a:r>
            <a:r>
              <a:rPr sz="1400" spc="15" dirty="0">
                <a:latin typeface="Calibri"/>
                <a:cs typeface="Calibri"/>
              </a:rPr>
              <a:t>the build option </a:t>
            </a:r>
            <a:r>
              <a:rPr sz="1400" spc="10" dirty="0">
                <a:latin typeface="Calibri"/>
                <a:cs typeface="Calibri"/>
              </a:rPr>
              <a:t>defi  configuration options such </a:t>
            </a:r>
            <a:r>
              <a:rPr sz="1400" spc="5" dirty="0">
                <a:latin typeface="Calibri"/>
                <a:cs typeface="Calibri"/>
              </a:rPr>
              <a:t>as </a:t>
            </a:r>
            <a:r>
              <a:rPr sz="1400" spc="10" dirty="0">
                <a:latin typeface="Calibri"/>
                <a:cs typeface="Calibri"/>
              </a:rPr>
              <a:t>the Dockerfile path, the command option allows one </a:t>
            </a:r>
            <a:r>
              <a:rPr sz="1400" dirty="0">
                <a:latin typeface="Calibri"/>
                <a:cs typeface="Calibri"/>
              </a:rPr>
              <a:t>to </a:t>
            </a:r>
            <a:r>
              <a:rPr sz="1400" spc="10" dirty="0">
                <a:latin typeface="Calibri"/>
                <a:cs typeface="Calibri"/>
              </a:rPr>
              <a:t>override </a:t>
            </a:r>
            <a:r>
              <a:rPr sz="1400" spc="5" dirty="0">
                <a:latin typeface="Calibri"/>
                <a:cs typeface="Calibri"/>
              </a:rPr>
              <a:t>default Docker </a:t>
            </a:r>
            <a:r>
              <a:rPr sz="1400" spc="15" dirty="0">
                <a:latin typeface="Calibri"/>
                <a:cs typeface="Calibri"/>
              </a:rPr>
              <a:t>comma  </a:t>
            </a:r>
            <a:r>
              <a:rPr sz="1400" spc="-5" dirty="0">
                <a:latin typeface="Calibri"/>
                <a:cs typeface="Calibri"/>
              </a:rPr>
              <a:t>and</a:t>
            </a:r>
            <a:r>
              <a:rPr sz="1400" spc="-10" dirty="0">
                <a:latin typeface="Calibri"/>
                <a:cs typeface="Calibri"/>
              </a:rPr>
              <a:t> </a:t>
            </a:r>
            <a:r>
              <a:rPr sz="1400" spc="-5" dirty="0">
                <a:latin typeface="Calibri"/>
                <a:cs typeface="Calibri"/>
              </a:rPr>
              <a:t>more.</a:t>
            </a:r>
            <a:endParaRPr sz="1400">
              <a:latin typeface="Calibri"/>
              <a:cs typeface="Calibri"/>
            </a:endParaRPr>
          </a:p>
        </p:txBody>
      </p:sp>
      <p:pic>
        <p:nvPicPr>
          <p:cNvPr id="14" name="object 14"/>
          <p:cNvPicPr/>
          <p:nvPr/>
        </p:nvPicPr>
        <p:blipFill>
          <a:blip r:embed="rId2" cstate="print"/>
          <a:stretch>
            <a:fillRect/>
          </a:stretch>
        </p:blipFill>
        <p:spPr>
          <a:xfrm>
            <a:off x="9098280" y="640080"/>
            <a:ext cx="3017520" cy="2971800"/>
          </a:xfrm>
          <a:prstGeom prst="rect">
            <a:avLst/>
          </a:prstGeom>
        </p:spPr>
      </p:pic>
      <p:sp>
        <p:nvSpPr>
          <p:cNvPr id="15" name="object 15"/>
          <p:cNvSpPr txBox="1"/>
          <p:nvPr/>
        </p:nvSpPr>
        <p:spPr>
          <a:xfrm>
            <a:off x="251459" y="3491865"/>
            <a:ext cx="1163129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libri"/>
                <a:cs typeface="Calibri"/>
              </a:rPr>
              <a:t>One </a:t>
            </a:r>
            <a:r>
              <a:rPr sz="1800" dirty="0">
                <a:latin typeface="Calibri"/>
                <a:cs typeface="Calibri"/>
              </a:rPr>
              <a:t>a </a:t>
            </a:r>
            <a:r>
              <a:rPr sz="1800" spc="20" dirty="0">
                <a:latin typeface="Calibri"/>
                <a:cs typeface="Calibri"/>
              </a:rPr>
              <a:t>single machine, using </a:t>
            </a:r>
            <a:r>
              <a:rPr sz="1800" spc="10" dirty="0">
                <a:latin typeface="Calibri"/>
                <a:cs typeface="Calibri"/>
              </a:rPr>
              <a:t>docker </a:t>
            </a:r>
            <a:r>
              <a:rPr sz="1800" spc="20" dirty="0">
                <a:latin typeface="Calibri"/>
                <a:cs typeface="Calibri"/>
              </a:rPr>
              <a:t>compose, </a:t>
            </a:r>
            <a:r>
              <a:rPr sz="1800" spc="15" dirty="0">
                <a:latin typeface="Calibri"/>
                <a:cs typeface="Calibri"/>
              </a:rPr>
              <a:t>one </a:t>
            </a:r>
            <a:r>
              <a:rPr sz="1800" spc="10" dirty="0">
                <a:latin typeface="Calibri"/>
                <a:cs typeface="Calibri"/>
              </a:rPr>
              <a:t>can </a:t>
            </a:r>
            <a:r>
              <a:rPr sz="1800" spc="15" dirty="0">
                <a:latin typeface="Calibri"/>
                <a:cs typeface="Calibri"/>
              </a:rPr>
              <a:t>define containers </a:t>
            </a:r>
            <a:r>
              <a:rPr sz="1800" spc="5" dirty="0">
                <a:latin typeface="Calibri"/>
                <a:cs typeface="Calibri"/>
              </a:rPr>
              <a:t>for </a:t>
            </a:r>
            <a:r>
              <a:rPr sz="1800" spc="15" dirty="0">
                <a:latin typeface="Calibri"/>
                <a:cs typeface="Calibri"/>
              </a:rPr>
              <a:t>each </a:t>
            </a:r>
            <a:r>
              <a:rPr sz="1800" spc="25" dirty="0">
                <a:latin typeface="Calibri"/>
                <a:cs typeface="Calibri"/>
              </a:rPr>
              <a:t>microservice. </a:t>
            </a:r>
            <a:r>
              <a:rPr sz="1800" spc="20" dirty="0">
                <a:latin typeface="Calibri"/>
                <a:cs typeface="Calibri"/>
              </a:rPr>
              <a:t>The </a:t>
            </a:r>
            <a:r>
              <a:rPr sz="1800" spc="25" dirty="0">
                <a:latin typeface="Calibri"/>
                <a:cs typeface="Calibri"/>
              </a:rPr>
              <a:t>compose </a:t>
            </a:r>
            <a:r>
              <a:rPr sz="1800" spc="20" dirty="0">
                <a:latin typeface="Calibri"/>
                <a:cs typeface="Calibri"/>
              </a:rPr>
              <a:t>yml </a:t>
            </a:r>
            <a:r>
              <a:rPr sz="1800" spc="25" dirty="0">
                <a:latin typeface="Calibri"/>
                <a:cs typeface="Calibri"/>
              </a:rPr>
              <a:t>file will  </a:t>
            </a:r>
            <a:r>
              <a:rPr sz="1800" spc="30" dirty="0">
                <a:latin typeface="Calibri"/>
                <a:cs typeface="Calibri"/>
              </a:rPr>
              <a:t>contains all the </a:t>
            </a:r>
            <a:r>
              <a:rPr sz="1800" spc="35" dirty="0">
                <a:latin typeface="Calibri"/>
                <a:cs typeface="Calibri"/>
              </a:rPr>
              <a:t>configuration </a:t>
            </a:r>
            <a:r>
              <a:rPr sz="1800" spc="20" dirty="0">
                <a:latin typeface="Calibri"/>
                <a:cs typeface="Calibri"/>
              </a:rPr>
              <a:t>for </a:t>
            </a:r>
            <a:r>
              <a:rPr sz="1800" spc="40" dirty="0">
                <a:latin typeface="Calibri"/>
                <a:cs typeface="Calibri"/>
              </a:rPr>
              <a:t>launching </a:t>
            </a:r>
            <a:r>
              <a:rPr sz="1800" spc="35" dirty="0">
                <a:latin typeface="Calibri"/>
                <a:cs typeface="Calibri"/>
              </a:rPr>
              <a:t>each container </a:t>
            </a:r>
            <a:r>
              <a:rPr sz="1800" spc="25" dirty="0">
                <a:latin typeface="Calibri"/>
                <a:cs typeface="Calibri"/>
              </a:rPr>
              <a:t>in </a:t>
            </a:r>
            <a:r>
              <a:rPr sz="1800" dirty="0">
                <a:latin typeface="Calibri"/>
                <a:cs typeface="Calibri"/>
              </a:rPr>
              <a:t>a </a:t>
            </a:r>
            <a:r>
              <a:rPr sz="1800" spc="45" dirty="0">
                <a:latin typeface="Calibri"/>
                <a:cs typeface="Calibri"/>
              </a:rPr>
              <a:t>specific </a:t>
            </a:r>
            <a:r>
              <a:rPr sz="1800" spc="10" dirty="0">
                <a:latin typeface="Calibri"/>
                <a:cs typeface="Calibri"/>
              </a:rPr>
              <a:t>order, </a:t>
            </a:r>
            <a:r>
              <a:rPr sz="1800" spc="30" dirty="0">
                <a:latin typeface="Calibri"/>
                <a:cs typeface="Calibri"/>
              </a:rPr>
              <a:t>and </a:t>
            </a:r>
            <a:r>
              <a:rPr sz="1800" spc="40" dirty="0">
                <a:latin typeface="Calibri"/>
                <a:cs typeface="Calibri"/>
              </a:rPr>
              <a:t>whether </a:t>
            </a:r>
            <a:r>
              <a:rPr sz="1800" spc="15" dirty="0">
                <a:latin typeface="Calibri"/>
                <a:cs typeface="Calibri"/>
              </a:rPr>
              <a:t>to </a:t>
            </a:r>
            <a:r>
              <a:rPr sz="1800" spc="40" dirty="0">
                <a:latin typeface="Calibri"/>
                <a:cs typeface="Calibri"/>
              </a:rPr>
              <a:t>auto-restart </a:t>
            </a:r>
            <a:r>
              <a:rPr sz="1800" spc="25" dirty="0">
                <a:latin typeface="Calibri"/>
                <a:cs typeface="Calibri"/>
              </a:rPr>
              <a:t>it if it </a:t>
            </a:r>
            <a:r>
              <a:rPr sz="1800" spc="35" dirty="0">
                <a:latin typeface="Calibri"/>
                <a:cs typeface="Calibri"/>
              </a:rPr>
              <a:t>fails.  </a:t>
            </a:r>
            <a:r>
              <a:rPr sz="1800" spc="-25" dirty="0">
                <a:latin typeface="Calibri"/>
                <a:cs typeface="Calibri"/>
              </a:rPr>
              <a:t>Moreover, </a:t>
            </a:r>
            <a:r>
              <a:rPr sz="1800" spc="-5" dirty="0">
                <a:latin typeface="Calibri"/>
                <a:cs typeface="Calibri"/>
              </a:rPr>
              <a:t>multiple </a:t>
            </a:r>
            <a:r>
              <a:rPr sz="1800" spc="-15" dirty="0">
                <a:latin typeface="Calibri"/>
                <a:cs typeface="Calibri"/>
              </a:rPr>
              <a:t>containers </a:t>
            </a:r>
            <a:r>
              <a:rPr sz="1800" spc="-10" dirty="0">
                <a:latin typeface="Calibri"/>
                <a:cs typeface="Calibri"/>
              </a:rPr>
              <a:t>can </a:t>
            </a:r>
            <a:r>
              <a:rPr sz="1800" spc="-5" dirty="0">
                <a:latin typeface="Calibri"/>
                <a:cs typeface="Calibri"/>
              </a:rPr>
              <a:t>be </a:t>
            </a:r>
            <a:r>
              <a:rPr sz="1800" spc="-15" dirty="0">
                <a:latin typeface="Calibri"/>
                <a:cs typeface="Calibri"/>
              </a:rPr>
              <a:t>created for </a:t>
            </a:r>
            <a:r>
              <a:rPr sz="1800" dirty="0">
                <a:latin typeface="Calibri"/>
                <a:cs typeface="Calibri"/>
              </a:rPr>
              <a:t>a </a:t>
            </a:r>
            <a:r>
              <a:rPr sz="1800" spc="-5" dirty="0">
                <a:latin typeface="Calibri"/>
                <a:cs typeface="Calibri"/>
              </a:rPr>
              <a:t>single </a:t>
            </a:r>
            <a:r>
              <a:rPr sz="1800" dirty="0">
                <a:latin typeface="Calibri"/>
                <a:cs typeface="Calibri"/>
              </a:rPr>
              <a:t>service </a:t>
            </a:r>
            <a:r>
              <a:rPr sz="1800" spc="-10" dirty="0">
                <a:latin typeface="Calibri"/>
                <a:cs typeface="Calibri"/>
              </a:rPr>
              <a:t>to distribute </a:t>
            </a:r>
            <a:r>
              <a:rPr sz="1800" spc="-5" dirty="0">
                <a:latin typeface="Calibri"/>
                <a:cs typeface="Calibri"/>
              </a:rPr>
              <a:t>load (load balancing) and </a:t>
            </a:r>
            <a:r>
              <a:rPr sz="1800" spc="-15" dirty="0">
                <a:latin typeface="Calibri"/>
                <a:cs typeface="Calibri"/>
              </a:rPr>
              <a:t>for </a:t>
            </a:r>
            <a:r>
              <a:rPr sz="1800" spc="-10" dirty="0">
                <a:latin typeface="Calibri"/>
                <a:cs typeface="Calibri"/>
              </a:rPr>
              <a:t>fault</a:t>
            </a:r>
            <a:r>
              <a:rPr sz="1800" spc="175" dirty="0">
                <a:latin typeface="Calibri"/>
                <a:cs typeface="Calibri"/>
              </a:rPr>
              <a:t> </a:t>
            </a:r>
            <a:r>
              <a:rPr sz="1800" spc="-10" dirty="0">
                <a:latin typeface="Calibri"/>
                <a:cs typeface="Calibri"/>
              </a:rPr>
              <a:t>tolerance.</a:t>
            </a:r>
            <a:endParaRPr sz="1800">
              <a:latin typeface="Calibri"/>
              <a:cs typeface="Calibri"/>
            </a:endParaRPr>
          </a:p>
        </p:txBody>
      </p:sp>
      <p:sp>
        <p:nvSpPr>
          <p:cNvPr id="16" name="object 16"/>
          <p:cNvSpPr txBox="1"/>
          <p:nvPr/>
        </p:nvSpPr>
        <p:spPr>
          <a:xfrm>
            <a:off x="201168" y="4517135"/>
            <a:ext cx="3068320" cy="518159"/>
          </a:xfrm>
          <a:prstGeom prst="rect">
            <a:avLst/>
          </a:prstGeom>
          <a:solidFill>
            <a:srgbClr val="EC7C30"/>
          </a:solidFill>
        </p:spPr>
        <p:txBody>
          <a:bodyPr vert="horz" wrap="square" lIns="0" tIns="32384" rIns="0" bIns="0" rtlCol="0">
            <a:spAutoFit/>
          </a:bodyPr>
          <a:lstStyle/>
          <a:p>
            <a:pPr marL="91440">
              <a:lnSpc>
                <a:spcPct val="100000"/>
              </a:lnSpc>
              <a:spcBef>
                <a:spcPts val="254"/>
              </a:spcBef>
            </a:pPr>
            <a:r>
              <a:rPr sz="1800" b="1" spc="-10" dirty="0">
                <a:solidFill>
                  <a:srgbClr val="FFFFFF"/>
                </a:solidFill>
                <a:latin typeface="Calibri"/>
                <a:cs typeface="Calibri"/>
              </a:rPr>
              <a:t>Creating Docker </a:t>
            </a:r>
            <a:r>
              <a:rPr sz="1800" b="1" spc="-5" dirty="0">
                <a:solidFill>
                  <a:srgbClr val="FFFFFF"/>
                </a:solidFill>
                <a:latin typeface="Calibri"/>
                <a:cs typeface="Calibri"/>
              </a:rPr>
              <a:t>builds</a:t>
            </a:r>
            <a:endParaRPr sz="1800">
              <a:latin typeface="Calibri"/>
              <a:cs typeface="Calibri"/>
            </a:endParaRPr>
          </a:p>
        </p:txBody>
      </p:sp>
      <p:sp>
        <p:nvSpPr>
          <p:cNvPr id="17" name="object 17"/>
          <p:cNvSpPr txBox="1"/>
          <p:nvPr/>
        </p:nvSpPr>
        <p:spPr>
          <a:xfrm>
            <a:off x="3268979" y="4517135"/>
            <a:ext cx="8693150" cy="518159"/>
          </a:xfrm>
          <a:prstGeom prst="rect">
            <a:avLst/>
          </a:prstGeom>
          <a:solidFill>
            <a:srgbClr val="F1F1F1"/>
          </a:solidFill>
        </p:spPr>
        <p:txBody>
          <a:bodyPr vert="horz" wrap="square" lIns="0" tIns="35560" rIns="0" bIns="0" rtlCol="0">
            <a:spAutoFit/>
          </a:bodyPr>
          <a:lstStyle/>
          <a:p>
            <a:pPr marL="92075" marR="83185">
              <a:lnSpc>
                <a:spcPct val="100000"/>
              </a:lnSpc>
              <a:spcBef>
                <a:spcPts val="280"/>
              </a:spcBef>
            </a:pPr>
            <a:r>
              <a:rPr sz="1400" b="1" spc="20" dirty="0">
                <a:latin typeface="Calibri"/>
                <a:cs typeface="Calibri"/>
              </a:rPr>
              <a:t>Docker </a:t>
            </a:r>
            <a:r>
              <a:rPr sz="1400" b="1" spc="25" dirty="0">
                <a:latin typeface="Calibri"/>
                <a:cs typeface="Calibri"/>
              </a:rPr>
              <a:t>plugins </a:t>
            </a:r>
            <a:r>
              <a:rPr sz="1400" b="1" spc="15" dirty="0">
                <a:latin typeface="Calibri"/>
                <a:cs typeface="Calibri"/>
              </a:rPr>
              <a:t>for maven </a:t>
            </a:r>
            <a:r>
              <a:rPr sz="1400" b="1" spc="20" dirty="0">
                <a:latin typeface="Calibri"/>
                <a:cs typeface="Calibri"/>
              </a:rPr>
              <a:t>and gradle </a:t>
            </a:r>
            <a:r>
              <a:rPr sz="1400" b="1" spc="30" dirty="0">
                <a:latin typeface="Calibri"/>
                <a:cs typeface="Calibri"/>
              </a:rPr>
              <a:t>project </a:t>
            </a:r>
            <a:r>
              <a:rPr sz="1400" b="1" spc="25" dirty="0">
                <a:latin typeface="Calibri"/>
                <a:cs typeface="Calibri"/>
              </a:rPr>
              <a:t>managers </a:t>
            </a:r>
            <a:r>
              <a:rPr sz="1400" b="1" spc="20" dirty="0">
                <a:latin typeface="Calibri"/>
                <a:cs typeface="Calibri"/>
              </a:rPr>
              <a:t>are </a:t>
            </a:r>
            <a:r>
              <a:rPr sz="1400" b="1" spc="25" dirty="0">
                <a:latin typeface="Calibri"/>
                <a:cs typeface="Calibri"/>
              </a:rPr>
              <a:t>available; </a:t>
            </a:r>
            <a:r>
              <a:rPr sz="1400" b="1" spc="20" dirty="0">
                <a:latin typeface="Calibri"/>
                <a:cs typeface="Calibri"/>
              </a:rPr>
              <a:t>that can be </a:t>
            </a:r>
            <a:r>
              <a:rPr sz="1400" b="1" spc="25" dirty="0">
                <a:latin typeface="Calibri"/>
                <a:cs typeface="Calibri"/>
              </a:rPr>
              <a:t>use </a:t>
            </a:r>
            <a:r>
              <a:rPr sz="1400" b="1" spc="10" dirty="0">
                <a:latin typeface="Calibri"/>
                <a:cs typeface="Calibri"/>
              </a:rPr>
              <a:t>to </a:t>
            </a:r>
            <a:r>
              <a:rPr sz="1400" b="1" spc="20" dirty="0">
                <a:latin typeface="Calibri"/>
                <a:cs typeface="Calibri"/>
              </a:rPr>
              <a:t>create docker </a:t>
            </a:r>
            <a:r>
              <a:rPr sz="1400" b="1" spc="25" dirty="0">
                <a:latin typeface="Calibri"/>
                <a:cs typeface="Calibri"/>
              </a:rPr>
              <a:t>images  </a:t>
            </a:r>
            <a:r>
              <a:rPr sz="1400" b="1" spc="-5" dirty="0">
                <a:latin typeface="Calibri"/>
                <a:cs typeface="Calibri"/>
              </a:rPr>
              <a:t>directly as the code build</a:t>
            </a:r>
            <a:r>
              <a:rPr sz="1400" b="1" spc="-15" dirty="0">
                <a:latin typeface="Calibri"/>
                <a:cs typeface="Calibri"/>
              </a:rPr>
              <a:t> </a:t>
            </a:r>
            <a:r>
              <a:rPr sz="1400" b="1" spc="-5" dirty="0">
                <a:latin typeface="Calibri"/>
                <a:cs typeface="Calibri"/>
              </a:rPr>
              <a:t>artifacts.</a:t>
            </a:r>
            <a:endParaRPr sz="1400">
              <a:latin typeface="Calibri"/>
              <a:cs typeface="Calibri"/>
            </a:endParaRPr>
          </a:p>
        </p:txBody>
      </p:sp>
      <p:sp>
        <p:nvSpPr>
          <p:cNvPr id="18" name="object 18"/>
          <p:cNvSpPr txBox="1"/>
          <p:nvPr/>
        </p:nvSpPr>
        <p:spPr>
          <a:xfrm>
            <a:off x="201168" y="5035296"/>
            <a:ext cx="11760835" cy="1371600"/>
          </a:xfrm>
          <a:prstGeom prst="rect">
            <a:avLst/>
          </a:prstGeom>
          <a:solidFill>
            <a:srgbClr val="F1F1F1"/>
          </a:solidFill>
        </p:spPr>
        <p:txBody>
          <a:bodyPr vert="horz" wrap="square" lIns="0" tIns="35560" rIns="0" bIns="0" rtlCol="0">
            <a:spAutoFit/>
          </a:bodyPr>
          <a:lstStyle/>
          <a:p>
            <a:pPr marL="377190" indent="-286385">
              <a:lnSpc>
                <a:spcPct val="100000"/>
              </a:lnSpc>
              <a:spcBef>
                <a:spcPts val="280"/>
              </a:spcBef>
              <a:buFont typeface="Arial"/>
              <a:buChar char="•"/>
              <a:tabLst>
                <a:tab pos="377190" algn="l"/>
                <a:tab pos="377825" algn="l"/>
              </a:tabLst>
            </a:pPr>
            <a:r>
              <a:rPr sz="1400" dirty="0">
                <a:latin typeface="Calibri"/>
                <a:cs typeface="Calibri"/>
              </a:rPr>
              <a:t>A </a:t>
            </a:r>
            <a:r>
              <a:rPr sz="1400" spc="-5" dirty="0">
                <a:latin typeface="Calibri"/>
                <a:cs typeface="Calibri"/>
              </a:rPr>
              <a:t>SpringBoot microservice </a:t>
            </a:r>
            <a:r>
              <a:rPr sz="1400" spc="-10" dirty="0">
                <a:latin typeface="Calibri"/>
                <a:cs typeface="Calibri"/>
              </a:rPr>
              <a:t>application can </a:t>
            </a:r>
            <a:r>
              <a:rPr sz="1400" dirty="0">
                <a:latin typeface="Calibri"/>
                <a:cs typeface="Calibri"/>
              </a:rPr>
              <a:t>be </a:t>
            </a:r>
            <a:r>
              <a:rPr sz="1400" spc="-5" dirty="0">
                <a:latin typeface="Calibri"/>
                <a:cs typeface="Calibri"/>
              </a:rPr>
              <a:t>build directly as </a:t>
            </a:r>
            <a:r>
              <a:rPr sz="1400" dirty="0">
                <a:latin typeface="Calibri"/>
                <a:cs typeface="Calibri"/>
              </a:rPr>
              <a:t>a </a:t>
            </a:r>
            <a:r>
              <a:rPr sz="1400" spc="-15" dirty="0">
                <a:latin typeface="Calibri"/>
                <a:cs typeface="Calibri"/>
              </a:rPr>
              <a:t>docker </a:t>
            </a:r>
            <a:r>
              <a:rPr sz="1400" spc="-10" dirty="0">
                <a:latin typeface="Calibri"/>
                <a:cs typeface="Calibri"/>
              </a:rPr>
              <a:t>container</a:t>
            </a:r>
            <a:r>
              <a:rPr sz="1400" spc="-5" dirty="0">
                <a:latin typeface="Calibri"/>
                <a:cs typeface="Calibri"/>
              </a:rPr>
              <a:t> image.</a:t>
            </a:r>
            <a:endParaRPr sz="1400">
              <a:latin typeface="Calibri"/>
              <a:cs typeface="Calibri"/>
            </a:endParaRPr>
          </a:p>
          <a:p>
            <a:pPr marL="377190" indent="-286385">
              <a:lnSpc>
                <a:spcPct val="100000"/>
              </a:lnSpc>
              <a:buFont typeface="Arial"/>
              <a:buChar char="•"/>
              <a:tabLst>
                <a:tab pos="377190" algn="l"/>
                <a:tab pos="377825" algn="l"/>
              </a:tabLst>
            </a:pPr>
            <a:r>
              <a:rPr sz="1400" spc="-5" dirty="0">
                <a:latin typeface="Calibri"/>
                <a:cs typeface="Calibri"/>
              </a:rPr>
              <a:t>All is </a:t>
            </a:r>
            <a:r>
              <a:rPr sz="1400" spc="-10" dirty="0">
                <a:latin typeface="Calibri"/>
                <a:cs typeface="Calibri"/>
              </a:rPr>
              <a:t>required to </a:t>
            </a:r>
            <a:r>
              <a:rPr sz="1400" spc="-5" dirty="0">
                <a:latin typeface="Calibri"/>
                <a:cs typeface="Calibri"/>
              </a:rPr>
              <a:t>add </a:t>
            </a:r>
            <a:r>
              <a:rPr sz="1400" spc="-15" dirty="0">
                <a:latin typeface="Calibri"/>
                <a:cs typeface="Calibri"/>
              </a:rPr>
              <a:t>docker </a:t>
            </a:r>
            <a:r>
              <a:rPr sz="1400" spc="-5" dirty="0">
                <a:latin typeface="Calibri"/>
                <a:cs typeface="Calibri"/>
              </a:rPr>
              <a:t>plugin in the POM or </a:t>
            </a:r>
            <a:r>
              <a:rPr sz="1400" spc="-10" dirty="0">
                <a:latin typeface="Calibri"/>
                <a:cs typeface="Calibri"/>
              </a:rPr>
              <a:t>gradle project </a:t>
            </a:r>
            <a:r>
              <a:rPr sz="1400" spc="-5" dirty="0">
                <a:latin typeface="Calibri"/>
                <a:cs typeface="Calibri"/>
              </a:rPr>
              <a:t>file, and define </a:t>
            </a:r>
            <a:r>
              <a:rPr sz="1400" spc="-10" dirty="0">
                <a:latin typeface="Calibri"/>
                <a:cs typeface="Calibri"/>
              </a:rPr>
              <a:t>Dockerfile </a:t>
            </a:r>
            <a:r>
              <a:rPr sz="1400" spc="-5" dirty="0">
                <a:latin typeface="Calibri"/>
                <a:cs typeface="Calibri"/>
              </a:rPr>
              <a:t>within the code directly; usually</a:t>
            </a:r>
            <a:r>
              <a:rPr sz="1400" spc="110" dirty="0">
                <a:latin typeface="Calibri"/>
                <a:cs typeface="Calibri"/>
              </a:rPr>
              <a:t> </a:t>
            </a:r>
            <a:r>
              <a:rPr sz="1400" spc="-20" dirty="0">
                <a:latin typeface="Calibri"/>
                <a:cs typeface="Calibri"/>
              </a:rPr>
              <a:t>src/main/docker.</a:t>
            </a:r>
            <a:endParaRPr sz="1400">
              <a:latin typeface="Calibri"/>
              <a:cs typeface="Calibri"/>
            </a:endParaRPr>
          </a:p>
          <a:p>
            <a:pPr marL="377190" indent="-286385">
              <a:lnSpc>
                <a:spcPct val="100000"/>
              </a:lnSpc>
              <a:buFont typeface="Arial"/>
              <a:buChar char="•"/>
              <a:tabLst>
                <a:tab pos="377190" algn="l"/>
                <a:tab pos="377825" algn="l"/>
              </a:tabLst>
            </a:pPr>
            <a:r>
              <a:rPr sz="1400" spc="-5" dirty="0">
                <a:latin typeface="Calibri"/>
                <a:cs typeface="Calibri"/>
              </a:rPr>
              <a:t>The </a:t>
            </a:r>
            <a:r>
              <a:rPr sz="1400" spc="-10" dirty="0">
                <a:latin typeface="Calibri"/>
                <a:cs typeface="Calibri"/>
              </a:rPr>
              <a:t>Dockerfile </a:t>
            </a:r>
            <a:r>
              <a:rPr sz="1400" spc="-5" dirty="0">
                <a:latin typeface="Calibri"/>
                <a:cs typeface="Calibri"/>
              </a:rPr>
              <a:t>defines the JDK runtime, </a:t>
            </a:r>
            <a:r>
              <a:rPr sz="1400" spc="-10" dirty="0">
                <a:latin typeface="Calibri"/>
                <a:cs typeface="Calibri"/>
              </a:rPr>
              <a:t>filesystem </a:t>
            </a:r>
            <a:r>
              <a:rPr sz="1400" spc="-5" dirty="0">
                <a:latin typeface="Calibri"/>
                <a:cs typeface="Calibri"/>
              </a:rPr>
              <a:t>volume, the </a:t>
            </a:r>
            <a:r>
              <a:rPr sz="1400" spc="-15" dirty="0">
                <a:latin typeface="Calibri"/>
                <a:cs typeface="Calibri"/>
              </a:rPr>
              <a:t>Java </a:t>
            </a:r>
            <a:r>
              <a:rPr sz="1400" spc="-10" dirty="0">
                <a:latin typeface="Calibri"/>
                <a:cs typeface="Calibri"/>
              </a:rPr>
              <a:t>application JAR </a:t>
            </a:r>
            <a:r>
              <a:rPr sz="1400" spc="-5" dirty="0">
                <a:latin typeface="Calibri"/>
                <a:cs typeface="Calibri"/>
              </a:rPr>
              <a:t>files, and the calling</a:t>
            </a:r>
            <a:r>
              <a:rPr sz="1400" spc="10" dirty="0">
                <a:latin typeface="Calibri"/>
                <a:cs typeface="Calibri"/>
              </a:rPr>
              <a:t> </a:t>
            </a:r>
            <a:r>
              <a:rPr sz="1400" spc="-5" dirty="0">
                <a:latin typeface="Calibri"/>
                <a:cs typeface="Calibri"/>
              </a:rPr>
              <a:t>arguments.</a:t>
            </a:r>
            <a:endParaRPr sz="1400">
              <a:latin typeface="Calibri"/>
              <a:cs typeface="Calibri"/>
            </a:endParaRPr>
          </a:p>
          <a:p>
            <a:pPr marL="377190" indent="-286385">
              <a:lnSpc>
                <a:spcPct val="100000"/>
              </a:lnSpc>
              <a:buFont typeface="Arial"/>
              <a:buChar char="•"/>
              <a:tabLst>
                <a:tab pos="377190" algn="l"/>
                <a:tab pos="377825" algn="l"/>
              </a:tabLst>
            </a:pPr>
            <a:r>
              <a:rPr sz="1400" spc="-5" dirty="0">
                <a:latin typeface="Calibri"/>
                <a:cs typeface="Calibri"/>
              </a:rPr>
              <a:t>With </a:t>
            </a:r>
            <a:r>
              <a:rPr sz="1400" spc="-10" dirty="0">
                <a:latin typeface="Calibri"/>
                <a:cs typeface="Calibri"/>
              </a:rPr>
              <a:t>that, </a:t>
            </a:r>
            <a:r>
              <a:rPr sz="1400" spc="-5" dirty="0">
                <a:latin typeface="Calibri"/>
                <a:cs typeface="Calibri"/>
              </a:rPr>
              <a:t>the build process </a:t>
            </a:r>
            <a:r>
              <a:rPr sz="1400" spc="-10" dirty="0">
                <a:latin typeface="Calibri"/>
                <a:cs typeface="Calibri"/>
              </a:rPr>
              <a:t>(maven </a:t>
            </a:r>
            <a:r>
              <a:rPr sz="1400" spc="-5" dirty="0">
                <a:latin typeface="Calibri"/>
                <a:cs typeface="Calibri"/>
              </a:rPr>
              <a:t>or </a:t>
            </a:r>
            <a:r>
              <a:rPr sz="1400" spc="-10" dirty="0">
                <a:latin typeface="Calibri"/>
                <a:cs typeface="Calibri"/>
              </a:rPr>
              <a:t>gradle) </a:t>
            </a:r>
            <a:r>
              <a:rPr sz="1400" spc="-5" dirty="0">
                <a:latin typeface="Calibri"/>
                <a:cs typeface="Calibri"/>
              </a:rPr>
              <a:t>built the </a:t>
            </a:r>
            <a:r>
              <a:rPr sz="1400" spc="-15" dirty="0">
                <a:latin typeface="Calibri"/>
                <a:cs typeface="Calibri"/>
              </a:rPr>
              <a:t>target </a:t>
            </a:r>
            <a:r>
              <a:rPr sz="1400" spc="-5" dirty="0">
                <a:latin typeface="Calibri"/>
                <a:cs typeface="Calibri"/>
              </a:rPr>
              <a:t>builds, and then </a:t>
            </a:r>
            <a:r>
              <a:rPr sz="1400" spc="-15" dirty="0">
                <a:latin typeface="Calibri"/>
                <a:cs typeface="Calibri"/>
              </a:rPr>
              <a:t>generate </a:t>
            </a:r>
            <a:r>
              <a:rPr sz="1400" spc="-5" dirty="0">
                <a:latin typeface="Calibri"/>
                <a:cs typeface="Calibri"/>
              </a:rPr>
              <a:t>the </a:t>
            </a:r>
            <a:r>
              <a:rPr sz="1400" spc="-15" dirty="0">
                <a:latin typeface="Calibri"/>
                <a:cs typeface="Calibri"/>
              </a:rPr>
              <a:t>docker </a:t>
            </a:r>
            <a:r>
              <a:rPr sz="1400" spc="-5" dirty="0">
                <a:latin typeface="Calibri"/>
                <a:cs typeface="Calibri"/>
              </a:rPr>
              <a:t>image</a:t>
            </a:r>
            <a:r>
              <a:rPr sz="1400" spc="45" dirty="0">
                <a:latin typeface="Calibri"/>
                <a:cs typeface="Calibri"/>
              </a:rPr>
              <a:t> </a:t>
            </a:r>
            <a:r>
              <a:rPr sz="1400" spc="-5" dirty="0">
                <a:latin typeface="Calibri"/>
                <a:cs typeface="Calibri"/>
              </a:rPr>
              <a:t>file.</a:t>
            </a:r>
            <a:endParaRPr sz="1400">
              <a:latin typeface="Calibri"/>
              <a:cs typeface="Calibri"/>
            </a:endParaRPr>
          </a:p>
          <a:p>
            <a:pPr marL="377190" indent="-286385">
              <a:lnSpc>
                <a:spcPct val="100000"/>
              </a:lnSpc>
              <a:buFont typeface="Arial"/>
              <a:buChar char="•"/>
              <a:tabLst>
                <a:tab pos="377190" algn="l"/>
                <a:tab pos="377825" algn="l"/>
              </a:tabLst>
            </a:pPr>
            <a:r>
              <a:rPr sz="1400" spc="-5" dirty="0">
                <a:latin typeface="Calibri"/>
                <a:cs typeface="Calibri"/>
              </a:rPr>
              <a:t>Hence </a:t>
            </a:r>
            <a:r>
              <a:rPr sz="1400" spc="-15" dirty="0">
                <a:latin typeface="Calibri"/>
                <a:cs typeface="Calibri"/>
              </a:rPr>
              <a:t>docker </a:t>
            </a:r>
            <a:r>
              <a:rPr sz="1400" spc="-5" dirty="0">
                <a:latin typeface="Calibri"/>
                <a:cs typeface="Calibri"/>
              </a:rPr>
              <a:t>images </a:t>
            </a:r>
            <a:r>
              <a:rPr sz="1400" spc="-10" dirty="0">
                <a:latin typeface="Calibri"/>
                <a:cs typeface="Calibri"/>
              </a:rPr>
              <a:t>can </a:t>
            </a:r>
            <a:r>
              <a:rPr sz="1400" dirty="0">
                <a:latin typeface="Calibri"/>
                <a:cs typeface="Calibri"/>
              </a:rPr>
              <a:t>be </a:t>
            </a:r>
            <a:r>
              <a:rPr sz="1400" spc="-15" dirty="0">
                <a:latin typeface="Calibri"/>
                <a:cs typeface="Calibri"/>
              </a:rPr>
              <a:t>generated for </a:t>
            </a:r>
            <a:r>
              <a:rPr sz="1400" spc="-5" dirty="0">
                <a:latin typeface="Calibri"/>
                <a:cs typeface="Calibri"/>
              </a:rPr>
              <a:t>each and every</a:t>
            </a:r>
            <a:r>
              <a:rPr sz="1400" spc="15" dirty="0">
                <a:latin typeface="Calibri"/>
                <a:cs typeface="Calibri"/>
              </a:rPr>
              <a:t> </a:t>
            </a:r>
            <a:r>
              <a:rPr sz="1400" spc="-5" dirty="0">
                <a:latin typeface="Calibri"/>
                <a:cs typeface="Calibri"/>
              </a:rPr>
              <a:t>microservice.</a:t>
            </a:r>
            <a:endParaRPr sz="1400">
              <a:latin typeface="Calibri"/>
              <a:cs typeface="Calibri"/>
            </a:endParaRPr>
          </a:p>
          <a:p>
            <a:pPr marL="377190" indent="-286385">
              <a:lnSpc>
                <a:spcPct val="100000"/>
              </a:lnSpc>
              <a:buFont typeface="Arial"/>
              <a:buChar char="•"/>
              <a:tabLst>
                <a:tab pos="377190" algn="l"/>
                <a:tab pos="377825" algn="l"/>
              </a:tabLst>
            </a:pPr>
            <a:r>
              <a:rPr sz="1400" spc="-5" dirty="0">
                <a:latin typeface="Calibri"/>
                <a:cs typeface="Calibri"/>
              </a:rPr>
              <a:t>These images </a:t>
            </a:r>
            <a:r>
              <a:rPr sz="1400" spc="-10" dirty="0">
                <a:latin typeface="Calibri"/>
                <a:cs typeface="Calibri"/>
              </a:rPr>
              <a:t>can </a:t>
            </a:r>
            <a:r>
              <a:rPr sz="1400" spc="-5" dirty="0">
                <a:latin typeface="Calibri"/>
                <a:cs typeface="Calibri"/>
              </a:rPr>
              <a:t>then </a:t>
            </a:r>
            <a:r>
              <a:rPr sz="1400" dirty="0">
                <a:latin typeface="Calibri"/>
                <a:cs typeface="Calibri"/>
              </a:rPr>
              <a:t>be </a:t>
            </a:r>
            <a:r>
              <a:rPr sz="1400" spc="-5" dirty="0">
                <a:latin typeface="Calibri"/>
                <a:cs typeface="Calibri"/>
              </a:rPr>
              <a:t>publish </a:t>
            </a:r>
            <a:r>
              <a:rPr sz="1400" spc="-10" dirty="0">
                <a:latin typeface="Calibri"/>
                <a:cs typeface="Calibri"/>
              </a:rPr>
              <a:t>to </a:t>
            </a:r>
            <a:r>
              <a:rPr sz="1400" spc="-5" dirty="0">
                <a:latin typeface="Calibri"/>
                <a:cs typeface="Calibri"/>
              </a:rPr>
              <a:t>the </a:t>
            </a:r>
            <a:r>
              <a:rPr sz="1400" spc="-15" dirty="0">
                <a:latin typeface="Calibri"/>
                <a:cs typeface="Calibri"/>
              </a:rPr>
              <a:t>Docker </a:t>
            </a:r>
            <a:r>
              <a:rPr sz="1400" spc="-5" dirty="0">
                <a:latin typeface="Calibri"/>
                <a:cs typeface="Calibri"/>
              </a:rPr>
              <a:t>registry or </a:t>
            </a:r>
            <a:r>
              <a:rPr sz="1400" spc="-15" dirty="0">
                <a:latin typeface="Calibri"/>
                <a:cs typeface="Calibri"/>
              </a:rPr>
              <a:t>docker </a:t>
            </a:r>
            <a:r>
              <a:rPr sz="1400" spc="-5" dirty="0">
                <a:latin typeface="Calibri"/>
                <a:cs typeface="Calibri"/>
              </a:rPr>
              <a:t>hub </a:t>
            </a:r>
            <a:r>
              <a:rPr sz="1400" spc="-15" dirty="0">
                <a:latin typeface="Calibri"/>
                <a:cs typeface="Calibri"/>
              </a:rPr>
              <a:t>for</a:t>
            </a:r>
            <a:r>
              <a:rPr sz="1400" spc="15" dirty="0">
                <a:latin typeface="Calibri"/>
                <a:cs typeface="Calibri"/>
              </a:rPr>
              <a:t> </a:t>
            </a:r>
            <a:r>
              <a:rPr sz="1400" spc="-5" dirty="0">
                <a:latin typeface="Calibri"/>
                <a:cs typeface="Calibri"/>
              </a:rPr>
              <a:t>distribution.</a:t>
            </a:r>
            <a:endParaRPr sz="1400">
              <a:latin typeface="Calibri"/>
              <a:cs typeface="Calibri"/>
            </a:endParaRPr>
          </a:p>
        </p:txBody>
      </p:sp>
      <p:sp>
        <p:nvSpPr>
          <p:cNvPr id="19" name="object 1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773938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Deployment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Engineering life </a:t>
            </a:r>
            <a:r>
              <a:rPr sz="2400" b="1" spc="-10" dirty="0">
                <a:solidFill>
                  <a:srgbClr val="FFFFFF"/>
                </a:solidFill>
                <a:latin typeface="Microsoft YaHei"/>
                <a:cs typeface="Microsoft YaHei"/>
              </a:rPr>
              <a:t>cycle </a:t>
            </a:r>
            <a:r>
              <a:rPr sz="2400" b="1" spc="-5" dirty="0">
                <a:solidFill>
                  <a:srgbClr val="FFFFFF"/>
                </a:solidFill>
                <a:latin typeface="Microsoft YaHei"/>
                <a:cs typeface="Microsoft YaHei"/>
              </a:rPr>
              <a:t>with </a:t>
            </a:r>
            <a:r>
              <a:rPr sz="2400" b="1" spc="-10" dirty="0">
                <a:solidFill>
                  <a:srgbClr val="FFFFFF"/>
                </a:solidFill>
                <a:latin typeface="Microsoft YaHei"/>
                <a:cs typeface="Microsoft YaHei"/>
              </a:rPr>
              <a:t>Docker</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1017250" y="6425565"/>
            <a:ext cx="2578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112</a:t>
            </a:r>
            <a:endParaRPr sz="1200">
              <a:latin typeface="Calibri"/>
              <a:cs typeface="Calibri"/>
            </a:endParaRPr>
          </a:p>
        </p:txBody>
      </p:sp>
      <p:pic>
        <p:nvPicPr>
          <p:cNvPr id="9" name="object 9"/>
          <p:cNvPicPr/>
          <p:nvPr/>
        </p:nvPicPr>
        <p:blipFill>
          <a:blip r:embed="rId2" cstate="print"/>
          <a:stretch>
            <a:fillRect/>
          </a:stretch>
        </p:blipFill>
        <p:spPr>
          <a:xfrm>
            <a:off x="322343" y="962059"/>
            <a:ext cx="11034681" cy="5406564"/>
          </a:xfrm>
          <a:prstGeom prst="rect">
            <a:avLst/>
          </a:prstGeom>
        </p:spPr>
      </p:pic>
      <p:sp>
        <p:nvSpPr>
          <p:cNvPr id="10" name="object 10"/>
          <p:cNvSpPr txBox="1"/>
          <p:nvPr/>
        </p:nvSpPr>
        <p:spPr>
          <a:xfrm>
            <a:off x="251459" y="6459854"/>
            <a:ext cx="730377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https://docs.microsoft.com/en-us/dotnet/standard/microservices-architecture/docker-application-development-process/media/image1.png</a:t>
            </a:r>
            <a:endParaRPr sz="1000">
              <a:latin typeface="Calibri"/>
              <a:cs typeface="Calibri"/>
            </a:endParaRPr>
          </a:p>
        </p:txBody>
      </p:sp>
      <p:sp>
        <p:nvSpPr>
          <p:cNvPr id="11" name="object 1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967740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What </a:t>
            </a:r>
            <a:r>
              <a:rPr sz="2400" b="1" spc="-10" dirty="0">
                <a:solidFill>
                  <a:srgbClr val="FFFFFF"/>
                </a:solidFill>
                <a:latin typeface="Microsoft YaHei"/>
                <a:cs typeface="Microsoft YaHei"/>
              </a:rPr>
              <a:t>are </a:t>
            </a:r>
            <a:r>
              <a:rPr sz="2400" b="1" dirty="0">
                <a:solidFill>
                  <a:srgbClr val="FFFFFF"/>
                </a:solidFill>
                <a:latin typeface="Microsoft YaHei"/>
                <a:cs typeface="Microsoft YaHei"/>
              </a:rPr>
              <a:t>the </a:t>
            </a:r>
            <a:r>
              <a:rPr sz="2400" b="1" spc="-10" dirty="0">
                <a:solidFill>
                  <a:srgbClr val="FFFFFF"/>
                </a:solidFill>
                <a:latin typeface="Microsoft YaHei"/>
                <a:cs typeface="Microsoft YaHei"/>
              </a:rPr>
              <a:t>apparent </a:t>
            </a:r>
            <a:r>
              <a:rPr sz="2400" b="1" spc="-5" dirty="0">
                <a:solidFill>
                  <a:srgbClr val="FFFFFF"/>
                </a:solidFill>
                <a:latin typeface="Microsoft YaHei"/>
                <a:cs typeface="Microsoft YaHei"/>
              </a:rPr>
              <a:t>challenges in </a:t>
            </a:r>
            <a:r>
              <a:rPr sz="2400" b="1" dirty="0">
                <a:solidFill>
                  <a:srgbClr val="FFFFFF"/>
                </a:solidFill>
                <a:latin typeface="Microsoft YaHei"/>
                <a:cs typeface="Microsoft YaHei"/>
              </a:rPr>
              <a:t>microservice</a:t>
            </a:r>
            <a:r>
              <a:rPr sz="2400" b="1" spc="65" dirty="0">
                <a:solidFill>
                  <a:srgbClr val="FFFFFF"/>
                </a:solidFill>
                <a:latin typeface="Microsoft YaHei"/>
                <a:cs typeface="Microsoft YaHei"/>
              </a:rPr>
              <a:t> </a:t>
            </a:r>
            <a:r>
              <a:rPr sz="2400" b="1" spc="-10" dirty="0">
                <a:solidFill>
                  <a:srgbClr val="FFFFFF"/>
                </a:solidFill>
                <a:latin typeface="Microsoft YaHei"/>
                <a:cs typeface="Microsoft YaHei"/>
              </a:rPr>
              <a:t>architecture?</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1459" y="1116330"/>
            <a:ext cx="5750560" cy="5145405"/>
          </a:xfrm>
          <a:prstGeom prst="rect">
            <a:avLst/>
          </a:prstGeom>
        </p:spPr>
        <p:txBody>
          <a:bodyPr vert="horz" wrap="square" lIns="0" tIns="12065" rIns="0" bIns="0" rtlCol="0">
            <a:spAutoFit/>
          </a:bodyPr>
          <a:lstStyle/>
          <a:p>
            <a:pPr marL="354965" marR="5080" indent="-342900" algn="just">
              <a:lnSpc>
                <a:spcPct val="100000"/>
              </a:lnSpc>
              <a:spcBef>
                <a:spcPts val="95"/>
              </a:spcBef>
            </a:pPr>
            <a:r>
              <a:rPr sz="1600" spc="-5" dirty="0">
                <a:latin typeface="Wingdings"/>
                <a:cs typeface="Wingdings"/>
              </a:rPr>
              <a:t></a:t>
            </a:r>
            <a:r>
              <a:rPr sz="1600" spc="-5" dirty="0">
                <a:latin typeface="Times New Roman"/>
                <a:cs typeface="Times New Roman"/>
              </a:rPr>
              <a:t> </a:t>
            </a:r>
            <a:r>
              <a:rPr sz="1600" spc="114" dirty="0">
                <a:latin typeface="Calibri"/>
                <a:cs typeface="Calibri"/>
              </a:rPr>
              <a:t>MicroServices </a:t>
            </a:r>
            <a:r>
              <a:rPr sz="1600" spc="85" dirty="0">
                <a:latin typeface="Calibri"/>
                <a:cs typeface="Calibri"/>
              </a:rPr>
              <a:t>rely </a:t>
            </a:r>
            <a:r>
              <a:rPr sz="1600" spc="60" dirty="0">
                <a:latin typeface="Calibri"/>
                <a:cs typeface="Calibri"/>
              </a:rPr>
              <a:t>on </a:t>
            </a:r>
            <a:r>
              <a:rPr sz="1600" spc="95" dirty="0">
                <a:latin typeface="Calibri"/>
                <a:cs typeface="Calibri"/>
              </a:rPr>
              <a:t>each </a:t>
            </a:r>
            <a:r>
              <a:rPr sz="1600" spc="80" dirty="0">
                <a:latin typeface="Calibri"/>
                <a:cs typeface="Calibri"/>
              </a:rPr>
              <a:t>other, and </a:t>
            </a:r>
            <a:r>
              <a:rPr sz="1600" spc="90" dirty="0">
                <a:latin typeface="Calibri"/>
                <a:cs typeface="Calibri"/>
              </a:rPr>
              <a:t>they will </a:t>
            </a:r>
            <a:r>
              <a:rPr sz="1600" spc="85" dirty="0">
                <a:latin typeface="Calibri"/>
                <a:cs typeface="Calibri"/>
              </a:rPr>
              <a:t>have </a:t>
            </a:r>
            <a:r>
              <a:rPr sz="1600" spc="55" dirty="0">
                <a:latin typeface="Calibri"/>
                <a:cs typeface="Calibri"/>
              </a:rPr>
              <a:t>to  </a:t>
            </a:r>
            <a:r>
              <a:rPr sz="1600" spc="-10" dirty="0">
                <a:latin typeface="Calibri"/>
                <a:cs typeface="Calibri"/>
              </a:rPr>
              <a:t>communicate </a:t>
            </a:r>
            <a:r>
              <a:rPr sz="1600" spc="-5" dirty="0">
                <a:latin typeface="Calibri"/>
                <a:cs typeface="Calibri"/>
              </a:rPr>
              <a:t>with each</a:t>
            </a:r>
            <a:r>
              <a:rPr sz="1600" spc="5" dirty="0">
                <a:latin typeface="Calibri"/>
                <a:cs typeface="Calibri"/>
              </a:rPr>
              <a:t> </a:t>
            </a:r>
            <a:r>
              <a:rPr sz="1600" spc="-30" dirty="0">
                <a:latin typeface="Calibri"/>
                <a:cs typeface="Calibri"/>
              </a:rPr>
              <a:t>other.</a:t>
            </a:r>
            <a:endParaRPr sz="1600">
              <a:latin typeface="Calibri"/>
              <a:cs typeface="Calibri"/>
            </a:endParaRPr>
          </a:p>
          <a:p>
            <a:pPr marL="354965" marR="5080" indent="-342900" algn="just">
              <a:lnSpc>
                <a:spcPct val="100000"/>
              </a:lnSpc>
            </a:pPr>
            <a:r>
              <a:rPr sz="1600" spc="-5" dirty="0">
                <a:latin typeface="Wingdings"/>
                <a:cs typeface="Wingdings"/>
              </a:rPr>
              <a:t></a:t>
            </a:r>
            <a:r>
              <a:rPr sz="1600" spc="-5" dirty="0">
                <a:latin typeface="Times New Roman"/>
                <a:cs typeface="Times New Roman"/>
              </a:rPr>
              <a:t> </a:t>
            </a:r>
            <a:r>
              <a:rPr sz="1600" spc="40" dirty="0">
                <a:latin typeface="Calibri"/>
                <a:cs typeface="Calibri"/>
              </a:rPr>
              <a:t>Compared </a:t>
            </a:r>
            <a:r>
              <a:rPr sz="1600" spc="15" dirty="0">
                <a:latin typeface="Calibri"/>
                <a:cs typeface="Calibri"/>
              </a:rPr>
              <a:t>to </a:t>
            </a:r>
            <a:r>
              <a:rPr sz="1600" spc="45" dirty="0">
                <a:latin typeface="Calibri"/>
                <a:cs typeface="Calibri"/>
              </a:rPr>
              <a:t>monolithic </a:t>
            </a:r>
            <a:r>
              <a:rPr sz="1600" spc="40" dirty="0">
                <a:latin typeface="Calibri"/>
                <a:cs typeface="Calibri"/>
              </a:rPr>
              <a:t>systems, there </a:t>
            </a:r>
            <a:r>
              <a:rPr sz="1600" spc="25" dirty="0">
                <a:latin typeface="Calibri"/>
                <a:cs typeface="Calibri"/>
              </a:rPr>
              <a:t>are </a:t>
            </a:r>
            <a:r>
              <a:rPr sz="1600" spc="35" dirty="0">
                <a:latin typeface="Calibri"/>
                <a:cs typeface="Calibri"/>
              </a:rPr>
              <a:t>more </a:t>
            </a:r>
            <a:r>
              <a:rPr sz="1600" spc="50" dirty="0">
                <a:latin typeface="Calibri"/>
                <a:cs typeface="Calibri"/>
              </a:rPr>
              <a:t>services </a:t>
            </a:r>
            <a:r>
              <a:rPr sz="1600" spc="15" dirty="0">
                <a:latin typeface="Calibri"/>
                <a:cs typeface="Calibri"/>
              </a:rPr>
              <a:t>to  </a:t>
            </a:r>
            <a:r>
              <a:rPr sz="1600" spc="60" dirty="0">
                <a:latin typeface="Calibri"/>
                <a:cs typeface="Calibri"/>
              </a:rPr>
              <a:t>monitor which </a:t>
            </a:r>
            <a:r>
              <a:rPr sz="1600" spc="40" dirty="0">
                <a:latin typeface="Calibri"/>
                <a:cs typeface="Calibri"/>
              </a:rPr>
              <a:t>are </a:t>
            </a:r>
            <a:r>
              <a:rPr sz="1600" spc="60" dirty="0">
                <a:latin typeface="Calibri"/>
                <a:cs typeface="Calibri"/>
              </a:rPr>
              <a:t>developed using </a:t>
            </a:r>
            <a:r>
              <a:rPr sz="1600" spc="55" dirty="0">
                <a:latin typeface="Calibri"/>
                <a:cs typeface="Calibri"/>
              </a:rPr>
              <a:t>different </a:t>
            </a:r>
            <a:r>
              <a:rPr sz="1600" spc="65" dirty="0">
                <a:latin typeface="Calibri"/>
                <a:cs typeface="Calibri"/>
              </a:rPr>
              <a:t>programming  </a:t>
            </a:r>
            <a:r>
              <a:rPr sz="1600" spc="-5" dirty="0">
                <a:latin typeface="Calibri"/>
                <a:cs typeface="Calibri"/>
              </a:rPr>
              <a:t>languages.</a:t>
            </a:r>
            <a:endParaRPr sz="1600">
              <a:latin typeface="Calibri"/>
              <a:cs typeface="Calibri"/>
            </a:endParaRPr>
          </a:p>
          <a:p>
            <a:pPr marL="354965" marR="5080" indent="-342900" algn="just">
              <a:lnSpc>
                <a:spcPct val="100000"/>
              </a:lnSpc>
            </a:pPr>
            <a:r>
              <a:rPr sz="1600" spc="-5" dirty="0">
                <a:latin typeface="Wingdings"/>
                <a:cs typeface="Wingdings"/>
              </a:rPr>
              <a:t></a:t>
            </a:r>
            <a:r>
              <a:rPr sz="1600" spc="-5" dirty="0">
                <a:latin typeface="Times New Roman"/>
                <a:cs typeface="Times New Roman"/>
              </a:rPr>
              <a:t> </a:t>
            </a:r>
            <a:r>
              <a:rPr sz="1600" spc="10" dirty="0">
                <a:latin typeface="Calibri"/>
                <a:cs typeface="Calibri"/>
              </a:rPr>
              <a:t>As it is </a:t>
            </a:r>
            <a:r>
              <a:rPr sz="1600" spc="-5" dirty="0">
                <a:latin typeface="Calibri"/>
                <a:cs typeface="Calibri"/>
              </a:rPr>
              <a:t>a </a:t>
            </a:r>
            <a:r>
              <a:rPr sz="1600" spc="20" dirty="0">
                <a:latin typeface="Calibri"/>
                <a:cs typeface="Calibri"/>
              </a:rPr>
              <a:t>distributed </a:t>
            </a:r>
            <a:r>
              <a:rPr sz="1600" spc="10" dirty="0">
                <a:latin typeface="Calibri"/>
                <a:cs typeface="Calibri"/>
              </a:rPr>
              <a:t>system, it is an </a:t>
            </a:r>
            <a:r>
              <a:rPr sz="1600" spc="15" dirty="0">
                <a:latin typeface="Calibri"/>
                <a:cs typeface="Calibri"/>
              </a:rPr>
              <a:t>inherently </a:t>
            </a:r>
            <a:r>
              <a:rPr sz="1600" spc="20" dirty="0">
                <a:latin typeface="Calibri"/>
                <a:cs typeface="Calibri"/>
              </a:rPr>
              <a:t>complex </a:t>
            </a:r>
            <a:r>
              <a:rPr sz="1600" spc="25" dirty="0">
                <a:latin typeface="Calibri"/>
                <a:cs typeface="Calibri"/>
              </a:rPr>
              <a:t>design,  </a:t>
            </a:r>
            <a:r>
              <a:rPr sz="1600" spc="-5" dirty="0">
                <a:latin typeface="Calibri"/>
                <a:cs typeface="Calibri"/>
              </a:rPr>
              <a:t>means </a:t>
            </a:r>
            <a:r>
              <a:rPr sz="1600" spc="-10" dirty="0">
                <a:latin typeface="Calibri"/>
                <a:cs typeface="Calibri"/>
              </a:rPr>
              <a:t>there </a:t>
            </a:r>
            <a:r>
              <a:rPr sz="1600" spc="-5" dirty="0">
                <a:latin typeface="Calibri"/>
                <a:cs typeface="Calibri"/>
              </a:rPr>
              <a:t>will be </a:t>
            </a:r>
            <a:r>
              <a:rPr sz="1600" spc="-10" dirty="0">
                <a:latin typeface="Calibri"/>
                <a:cs typeface="Calibri"/>
              </a:rPr>
              <a:t>more </a:t>
            </a:r>
            <a:r>
              <a:rPr sz="1600" spc="-20" dirty="0">
                <a:latin typeface="Calibri"/>
                <a:cs typeface="Calibri"/>
              </a:rPr>
              <a:t>ways </a:t>
            </a:r>
            <a:r>
              <a:rPr sz="1600" spc="-15" dirty="0">
                <a:latin typeface="Calibri"/>
                <a:cs typeface="Calibri"/>
              </a:rPr>
              <a:t>to</a:t>
            </a:r>
            <a:r>
              <a:rPr sz="1600" spc="15" dirty="0">
                <a:latin typeface="Calibri"/>
                <a:cs typeface="Calibri"/>
              </a:rPr>
              <a:t> </a:t>
            </a:r>
            <a:r>
              <a:rPr sz="1600" spc="-10" dirty="0">
                <a:latin typeface="Calibri"/>
                <a:cs typeface="Calibri"/>
              </a:rPr>
              <a:t>failures.</a:t>
            </a:r>
            <a:endParaRPr sz="1600">
              <a:latin typeface="Calibri"/>
              <a:cs typeface="Calibri"/>
            </a:endParaRPr>
          </a:p>
          <a:p>
            <a:pPr marL="354965" marR="39370" indent="-342900" algn="just">
              <a:lnSpc>
                <a:spcPct val="100000"/>
              </a:lnSpc>
            </a:pPr>
            <a:r>
              <a:rPr sz="1600" spc="-5" dirty="0">
                <a:latin typeface="Wingdings"/>
                <a:cs typeface="Wingdings"/>
              </a:rPr>
              <a:t></a:t>
            </a:r>
            <a:r>
              <a:rPr sz="1600" spc="-5" dirty="0">
                <a:latin typeface="Times New Roman"/>
                <a:cs typeface="Times New Roman"/>
              </a:rPr>
              <a:t> </a:t>
            </a:r>
            <a:r>
              <a:rPr sz="1600" spc="-15" dirty="0">
                <a:latin typeface="Calibri"/>
                <a:cs typeface="Calibri"/>
              </a:rPr>
              <a:t>Different </a:t>
            </a:r>
            <a:r>
              <a:rPr sz="1600" spc="-5" dirty="0">
                <a:latin typeface="Calibri"/>
                <a:cs typeface="Calibri"/>
              </a:rPr>
              <a:t>services will </a:t>
            </a:r>
            <a:r>
              <a:rPr sz="1600" spc="-15" dirty="0">
                <a:latin typeface="Calibri"/>
                <a:cs typeface="Calibri"/>
              </a:rPr>
              <a:t>have </a:t>
            </a:r>
            <a:r>
              <a:rPr sz="1600" spc="-5" dirty="0">
                <a:latin typeface="Calibri"/>
                <a:cs typeface="Calibri"/>
              </a:rPr>
              <a:t>its </a:t>
            </a:r>
            <a:r>
              <a:rPr sz="1600" spc="-15" dirty="0">
                <a:latin typeface="Calibri"/>
                <a:cs typeface="Calibri"/>
              </a:rPr>
              <a:t>separate </a:t>
            </a:r>
            <a:r>
              <a:rPr sz="1600" spc="-5" dirty="0">
                <a:latin typeface="Calibri"/>
                <a:cs typeface="Calibri"/>
              </a:rPr>
              <a:t>mechanism, </a:t>
            </a:r>
            <a:r>
              <a:rPr sz="1600" spc="-10" dirty="0">
                <a:latin typeface="Calibri"/>
                <a:cs typeface="Calibri"/>
              </a:rPr>
              <a:t>resulting </a:t>
            </a:r>
            <a:r>
              <a:rPr sz="1600" spc="-5" dirty="0">
                <a:latin typeface="Calibri"/>
                <a:cs typeface="Calibri"/>
              </a:rPr>
              <a:t>in a  </a:t>
            </a:r>
            <a:r>
              <a:rPr sz="1600" spc="-15" dirty="0">
                <a:latin typeface="Calibri"/>
                <a:cs typeface="Calibri"/>
              </a:rPr>
              <a:t>large </a:t>
            </a:r>
            <a:r>
              <a:rPr sz="1600" spc="-5" dirty="0">
                <a:latin typeface="Calibri"/>
                <a:cs typeface="Calibri"/>
              </a:rPr>
              <a:t>amount of memory </a:t>
            </a:r>
            <a:r>
              <a:rPr sz="1600" spc="-15" dirty="0">
                <a:latin typeface="Calibri"/>
                <a:cs typeface="Calibri"/>
              </a:rPr>
              <a:t>for </a:t>
            </a:r>
            <a:r>
              <a:rPr sz="1600" spc="-5" dirty="0">
                <a:latin typeface="Calibri"/>
                <a:cs typeface="Calibri"/>
              </a:rPr>
              <a:t>an </a:t>
            </a:r>
            <a:r>
              <a:rPr sz="1600" spc="-10" dirty="0">
                <a:latin typeface="Calibri"/>
                <a:cs typeface="Calibri"/>
              </a:rPr>
              <a:t>unstructured</a:t>
            </a:r>
            <a:r>
              <a:rPr sz="1600" spc="40" dirty="0">
                <a:latin typeface="Calibri"/>
                <a:cs typeface="Calibri"/>
              </a:rPr>
              <a:t> </a:t>
            </a:r>
            <a:r>
              <a:rPr sz="1600" spc="-10" dirty="0">
                <a:latin typeface="Calibri"/>
                <a:cs typeface="Calibri"/>
              </a:rPr>
              <a:t>data.</a:t>
            </a:r>
            <a:endParaRPr sz="1600">
              <a:latin typeface="Calibri"/>
              <a:cs typeface="Calibri"/>
            </a:endParaRPr>
          </a:p>
          <a:p>
            <a:pPr marL="354965" marR="5080" indent="-342900" algn="just">
              <a:lnSpc>
                <a:spcPct val="100000"/>
              </a:lnSpc>
            </a:pPr>
            <a:r>
              <a:rPr sz="1600" spc="-5" dirty="0">
                <a:latin typeface="Wingdings"/>
                <a:cs typeface="Wingdings"/>
              </a:rPr>
              <a:t></a:t>
            </a:r>
            <a:r>
              <a:rPr sz="1600" spc="-5" dirty="0">
                <a:latin typeface="Times New Roman"/>
                <a:cs typeface="Times New Roman"/>
              </a:rPr>
              <a:t> </a:t>
            </a:r>
            <a:r>
              <a:rPr sz="1600" spc="65" dirty="0">
                <a:latin typeface="Calibri"/>
                <a:cs typeface="Calibri"/>
              </a:rPr>
              <a:t>Effective </a:t>
            </a:r>
            <a:r>
              <a:rPr sz="1600" spc="80" dirty="0">
                <a:latin typeface="Calibri"/>
                <a:cs typeface="Calibri"/>
              </a:rPr>
              <a:t>management </a:t>
            </a:r>
            <a:r>
              <a:rPr sz="1600" spc="60" dirty="0">
                <a:latin typeface="Calibri"/>
                <a:cs typeface="Calibri"/>
              </a:rPr>
              <a:t>and </a:t>
            </a:r>
            <a:r>
              <a:rPr sz="1600" spc="75" dirty="0">
                <a:latin typeface="Calibri"/>
                <a:cs typeface="Calibri"/>
              </a:rPr>
              <a:t>teamwork required </a:t>
            </a:r>
            <a:r>
              <a:rPr sz="1600" spc="35" dirty="0">
                <a:latin typeface="Calibri"/>
                <a:cs typeface="Calibri"/>
              </a:rPr>
              <a:t>to </a:t>
            </a:r>
            <a:r>
              <a:rPr sz="1600" spc="70" dirty="0">
                <a:latin typeface="Calibri"/>
                <a:cs typeface="Calibri"/>
              </a:rPr>
              <a:t>prevent  </a:t>
            </a:r>
            <a:r>
              <a:rPr sz="1600" spc="-10" dirty="0">
                <a:latin typeface="Calibri"/>
                <a:cs typeface="Calibri"/>
              </a:rPr>
              <a:t>cascading</a:t>
            </a:r>
            <a:r>
              <a:rPr sz="1600" spc="-5" dirty="0">
                <a:latin typeface="Calibri"/>
                <a:cs typeface="Calibri"/>
              </a:rPr>
              <a:t> issues.</a:t>
            </a:r>
            <a:endParaRPr sz="1600">
              <a:latin typeface="Calibri"/>
              <a:cs typeface="Calibri"/>
            </a:endParaRPr>
          </a:p>
          <a:p>
            <a:pPr marL="354965" marR="5080" indent="-342900" algn="just">
              <a:lnSpc>
                <a:spcPct val="100000"/>
              </a:lnSpc>
            </a:pPr>
            <a:r>
              <a:rPr sz="1600" spc="-5" dirty="0">
                <a:latin typeface="Wingdings"/>
                <a:cs typeface="Wingdings"/>
              </a:rPr>
              <a:t></a:t>
            </a:r>
            <a:r>
              <a:rPr sz="1600" spc="-5" dirty="0">
                <a:latin typeface="Times New Roman"/>
                <a:cs typeface="Times New Roman"/>
              </a:rPr>
              <a:t> </a:t>
            </a:r>
            <a:r>
              <a:rPr sz="1600" spc="15" dirty="0">
                <a:latin typeface="Calibri"/>
                <a:cs typeface="Calibri"/>
              </a:rPr>
              <a:t>Reproducing </a:t>
            </a:r>
            <a:r>
              <a:rPr sz="1600" spc="-5" dirty="0">
                <a:latin typeface="Calibri"/>
                <a:cs typeface="Calibri"/>
              </a:rPr>
              <a:t>a </a:t>
            </a:r>
            <a:r>
              <a:rPr sz="1600" spc="15" dirty="0">
                <a:latin typeface="Calibri"/>
                <a:cs typeface="Calibri"/>
              </a:rPr>
              <a:t>problem will </a:t>
            </a:r>
            <a:r>
              <a:rPr sz="1600" spc="10" dirty="0">
                <a:latin typeface="Calibri"/>
                <a:cs typeface="Calibri"/>
              </a:rPr>
              <a:t>be </a:t>
            </a:r>
            <a:r>
              <a:rPr sz="1600" spc="-5" dirty="0">
                <a:latin typeface="Calibri"/>
                <a:cs typeface="Calibri"/>
              </a:rPr>
              <a:t>a </a:t>
            </a:r>
            <a:r>
              <a:rPr sz="1600" spc="20" dirty="0">
                <a:latin typeface="Calibri"/>
                <a:cs typeface="Calibri"/>
              </a:rPr>
              <a:t>difficult </a:t>
            </a:r>
            <a:r>
              <a:rPr sz="1600" spc="15" dirty="0">
                <a:latin typeface="Calibri"/>
                <a:cs typeface="Calibri"/>
              </a:rPr>
              <a:t>task when it's gone </a:t>
            </a:r>
            <a:r>
              <a:rPr sz="1600" spc="10" dirty="0">
                <a:latin typeface="Calibri"/>
                <a:cs typeface="Calibri"/>
              </a:rPr>
              <a:t>in  </a:t>
            </a:r>
            <a:r>
              <a:rPr sz="1600" spc="-5" dirty="0">
                <a:latin typeface="Calibri"/>
                <a:cs typeface="Calibri"/>
              </a:rPr>
              <a:t>one </a:t>
            </a:r>
            <a:r>
              <a:rPr sz="1600" spc="-10" dirty="0">
                <a:latin typeface="Calibri"/>
                <a:cs typeface="Calibri"/>
              </a:rPr>
              <a:t>version, </a:t>
            </a:r>
            <a:r>
              <a:rPr sz="1600" spc="-5" dirty="0">
                <a:latin typeface="Calibri"/>
                <a:cs typeface="Calibri"/>
              </a:rPr>
              <a:t>and comes back in the </a:t>
            </a:r>
            <a:r>
              <a:rPr sz="1600" spc="-15" dirty="0">
                <a:latin typeface="Calibri"/>
                <a:cs typeface="Calibri"/>
              </a:rPr>
              <a:t>latest</a:t>
            </a:r>
            <a:r>
              <a:rPr sz="1600" spc="5" dirty="0">
                <a:latin typeface="Calibri"/>
                <a:cs typeface="Calibri"/>
              </a:rPr>
              <a:t> </a:t>
            </a:r>
            <a:r>
              <a:rPr sz="1600" spc="-10" dirty="0">
                <a:latin typeface="Calibri"/>
                <a:cs typeface="Calibri"/>
              </a:rPr>
              <a:t>version.</a:t>
            </a:r>
            <a:endParaRPr sz="1600">
              <a:latin typeface="Calibri"/>
              <a:cs typeface="Calibri"/>
            </a:endParaRPr>
          </a:p>
          <a:p>
            <a:pPr marL="12700" algn="just">
              <a:lnSpc>
                <a:spcPct val="100000"/>
              </a:lnSpc>
            </a:pPr>
            <a:r>
              <a:rPr sz="1600" spc="-5" dirty="0">
                <a:latin typeface="Wingdings"/>
                <a:cs typeface="Wingdings"/>
              </a:rPr>
              <a:t></a:t>
            </a:r>
            <a:r>
              <a:rPr sz="1600" spc="-5" dirty="0">
                <a:latin typeface="Times New Roman"/>
                <a:cs typeface="Times New Roman"/>
              </a:rPr>
              <a:t> </a:t>
            </a:r>
            <a:r>
              <a:rPr sz="1600" spc="-5" dirty="0">
                <a:latin typeface="Calibri"/>
                <a:cs typeface="Calibri"/>
              </a:rPr>
              <a:t>Independent Deployment is </a:t>
            </a:r>
            <a:r>
              <a:rPr sz="1600" spc="-10" dirty="0">
                <a:latin typeface="Calibri"/>
                <a:cs typeface="Calibri"/>
              </a:rPr>
              <a:t>complicated </a:t>
            </a:r>
            <a:r>
              <a:rPr sz="1600" spc="-5" dirty="0">
                <a:latin typeface="Calibri"/>
                <a:cs typeface="Calibri"/>
              </a:rPr>
              <a:t>with</a:t>
            </a:r>
            <a:r>
              <a:rPr sz="1600" spc="75" dirty="0">
                <a:latin typeface="Calibri"/>
                <a:cs typeface="Calibri"/>
              </a:rPr>
              <a:t> </a:t>
            </a:r>
            <a:r>
              <a:rPr sz="1600" spc="-5" dirty="0">
                <a:latin typeface="Calibri"/>
                <a:cs typeface="Calibri"/>
              </a:rPr>
              <a:t>microservices.</a:t>
            </a:r>
            <a:endParaRPr sz="1600">
              <a:latin typeface="Calibri"/>
              <a:cs typeface="Calibri"/>
            </a:endParaRPr>
          </a:p>
          <a:p>
            <a:pPr marL="12700" algn="just">
              <a:lnSpc>
                <a:spcPct val="100000"/>
              </a:lnSpc>
            </a:pPr>
            <a:r>
              <a:rPr sz="1600" spc="-5" dirty="0">
                <a:latin typeface="Wingdings"/>
                <a:cs typeface="Wingdings"/>
              </a:rPr>
              <a:t></a:t>
            </a:r>
            <a:r>
              <a:rPr sz="1600" spc="-5" dirty="0">
                <a:latin typeface="Times New Roman"/>
                <a:cs typeface="Times New Roman"/>
              </a:rPr>
              <a:t> </a:t>
            </a:r>
            <a:r>
              <a:rPr sz="1600" spc="-5" dirty="0">
                <a:latin typeface="Calibri"/>
                <a:cs typeface="Calibri"/>
              </a:rPr>
              <a:t>Microservice </a:t>
            </a:r>
            <a:r>
              <a:rPr sz="1600" spc="-10" dirty="0">
                <a:latin typeface="Calibri"/>
                <a:cs typeface="Calibri"/>
              </a:rPr>
              <a:t>architecture </a:t>
            </a:r>
            <a:r>
              <a:rPr sz="1600" spc="-5" dirty="0">
                <a:latin typeface="Calibri"/>
                <a:cs typeface="Calibri"/>
              </a:rPr>
              <a:t>brings </a:t>
            </a:r>
            <a:r>
              <a:rPr sz="1600" spc="-10" dirty="0">
                <a:latin typeface="Calibri"/>
                <a:cs typeface="Calibri"/>
              </a:rPr>
              <a:t>plenty </a:t>
            </a:r>
            <a:r>
              <a:rPr sz="1600" spc="-5" dirty="0">
                <a:latin typeface="Calibri"/>
                <a:cs typeface="Calibri"/>
              </a:rPr>
              <a:t>of </a:t>
            </a:r>
            <a:r>
              <a:rPr sz="1600" spc="-10" dirty="0">
                <a:latin typeface="Calibri"/>
                <a:cs typeface="Calibri"/>
              </a:rPr>
              <a:t>operations</a:t>
            </a:r>
            <a:r>
              <a:rPr sz="1600" spc="130" dirty="0">
                <a:latin typeface="Calibri"/>
                <a:cs typeface="Calibri"/>
              </a:rPr>
              <a:t> </a:t>
            </a:r>
            <a:r>
              <a:rPr sz="1600" spc="-10" dirty="0">
                <a:latin typeface="Calibri"/>
                <a:cs typeface="Calibri"/>
              </a:rPr>
              <a:t>overhead.</a:t>
            </a:r>
            <a:endParaRPr sz="1600">
              <a:latin typeface="Calibri"/>
              <a:cs typeface="Calibri"/>
            </a:endParaRPr>
          </a:p>
          <a:p>
            <a:pPr marL="354965" marR="5080" indent="-342900">
              <a:lnSpc>
                <a:spcPct val="100000"/>
              </a:lnSpc>
              <a:tabLst>
                <a:tab pos="354965" algn="l"/>
              </a:tabLst>
            </a:pPr>
            <a:r>
              <a:rPr sz="1600" spc="-5" dirty="0">
                <a:latin typeface="Wingdings"/>
                <a:cs typeface="Wingdings"/>
              </a:rPr>
              <a:t></a:t>
            </a:r>
            <a:r>
              <a:rPr sz="1600" spc="-5" dirty="0">
                <a:latin typeface="Times New Roman"/>
                <a:cs typeface="Times New Roman"/>
              </a:rPr>
              <a:t>	</a:t>
            </a:r>
            <a:r>
              <a:rPr sz="1600" dirty="0">
                <a:latin typeface="Calibri"/>
                <a:cs typeface="Calibri"/>
              </a:rPr>
              <a:t>It </a:t>
            </a:r>
            <a:r>
              <a:rPr sz="1600" spc="-5" dirty="0">
                <a:latin typeface="Calibri"/>
                <a:cs typeface="Calibri"/>
              </a:rPr>
              <a:t>is difficult </a:t>
            </a:r>
            <a:r>
              <a:rPr sz="1600" spc="-10" dirty="0">
                <a:latin typeface="Calibri"/>
                <a:cs typeface="Calibri"/>
              </a:rPr>
              <a:t>to </a:t>
            </a:r>
            <a:r>
              <a:rPr sz="1600" spc="-5" dirty="0">
                <a:latin typeface="Calibri"/>
                <a:cs typeface="Calibri"/>
              </a:rPr>
              <a:t>manage application </a:t>
            </a:r>
            <a:r>
              <a:rPr sz="1600" dirty="0">
                <a:latin typeface="Calibri"/>
                <a:cs typeface="Calibri"/>
              </a:rPr>
              <a:t>when new </a:t>
            </a:r>
            <a:r>
              <a:rPr sz="1600" spc="5" dirty="0">
                <a:latin typeface="Calibri"/>
                <a:cs typeface="Calibri"/>
              </a:rPr>
              <a:t>services </a:t>
            </a:r>
            <a:r>
              <a:rPr sz="1600" spc="-5" dirty="0">
                <a:latin typeface="Calibri"/>
                <a:cs typeface="Calibri"/>
              </a:rPr>
              <a:t>are </a:t>
            </a:r>
            <a:r>
              <a:rPr sz="1600" spc="5" dirty="0">
                <a:latin typeface="Calibri"/>
                <a:cs typeface="Calibri"/>
              </a:rPr>
              <a:t>added  </a:t>
            </a:r>
            <a:r>
              <a:rPr sz="1600" spc="-15" dirty="0">
                <a:latin typeface="Calibri"/>
                <a:cs typeface="Calibri"/>
              </a:rPr>
              <a:t>to </a:t>
            </a:r>
            <a:r>
              <a:rPr sz="1600" spc="-5" dirty="0">
                <a:latin typeface="Calibri"/>
                <a:cs typeface="Calibri"/>
              </a:rPr>
              <a:t>the</a:t>
            </a:r>
            <a:r>
              <a:rPr sz="1600" spc="5" dirty="0">
                <a:latin typeface="Calibri"/>
                <a:cs typeface="Calibri"/>
              </a:rPr>
              <a:t> </a:t>
            </a:r>
            <a:r>
              <a:rPr sz="1600" spc="-15" dirty="0">
                <a:latin typeface="Calibri"/>
                <a:cs typeface="Calibri"/>
              </a:rPr>
              <a:t>system.</a:t>
            </a:r>
            <a:endParaRPr sz="1600">
              <a:latin typeface="Calibri"/>
              <a:cs typeface="Calibri"/>
            </a:endParaRPr>
          </a:p>
          <a:p>
            <a:pPr marL="354965" marR="5080" indent="-342900">
              <a:lnSpc>
                <a:spcPct val="100000"/>
              </a:lnSpc>
              <a:tabLst>
                <a:tab pos="354965" algn="l"/>
              </a:tabLst>
            </a:pPr>
            <a:r>
              <a:rPr sz="1600" spc="-5" dirty="0">
                <a:latin typeface="Wingdings"/>
                <a:cs typeface="Wingdings"/>
              </a:rPr>
              <a:t></a:t>
            </a:r>
            <a:r>
              <a:rPr sz="1600" spc="-5" dirty="0">
                <a:latin typeface="Times New Roman"/>
                <a:cs typeface="Times New Roman"/>
              </a:rPr>
              <a:t>	</a:t>
            </a:r>
            <a:r>
              <a:rPr sz="1600" spc="-5" dirty="0">
                <a:latin typeface="Calibri"/>
                <a:cs typeface="Calibri"/>
              </a:rPr>
              <a:t>A </a:t>
            </a:r>
            <a:r>
              <a:rPr sz="1600" spc="55" dirty="0">
                <a:latin typeface="Calibri"/>
                <a:cs typeface="Calibri"/>
              </a:rPr>
              <a:t>wide </a:t>
            </a:r>
            <a:r>
              <a:rPr sz="1600" spc="45" dirty="0">
                <a:latin typeface="Calibri"/>
                <a:cs typeface="Calibri"/>
              </a:rPr>
              <a:t>array </a:t>
            </a:r>
            <a:r>
              <a:rPr sz="1600" spc="35" dirty="0">
                <a:latin typeface="Calibri"/>
                <a:cs typeface="Calibri"/>
              </a:rPr>
              <a:t>of </a:t>
            </a:r>
            <a:r>
              <a:rPr sz="1600" spc="60" dirty="0">
                <a:latin typeface="Calibri"/>
                <a:cs typeface="Calibri"/>
              </a:rPr>
              <a:t>skilled </a:t>
            </a:r>
            <a:r>
              <a:rPr sz="1600" spc="65" dirty="0">
                <a:latin typeface="Calibri"/>
                <a:cs typeface="Calibri"/>
              </a:rPr>
              <a:t>professionals </a:t>
            </a:r>
            <a:r>
              <a:rPr sz="1600" spc="35" dirty="0">
                <a:latin typeface="Calibri"/>
                <a:cs typeface="Calibri"/>
              </a:rPr>
              <a:t>is </a:t>
            </a:r>
            <a:r>
              <a:rPr sz="1600" spc="65" dirty="0">
                <a:latin typeface="Calibri"/>
                <a:cs typeface="Calibri"/>
              </a:rPr>
              <a:t>required </a:t>
            </a:r>
            <a:r>
              <a:rPr sz="1600" spc="30" dirty="0">
                <a:latin typeface="Calibri"/>
                <a:cs typeface="Calibri"/>
              </a:rPr>
              <a:t>to </a:t>
            </a:r>
            <a:r>
              <a:rPr sz="1600" spc="70" dirty="0">
                <a:latin typeface="Calibri"/>
                <a:cs typeface="Calibri"/>
              </a:rPr>
              <a:t>support  </a:t>
            </a:r>
            <a:r>
              <a:rPr sz="1600" spc="-10" dirty="0">
                <a:latin typeface="Calibri"/>
                <a:cs typeface="Calibri"/>
              </a:rPr>
              <a:t>heterogeneously distributed</a:t>
            </a:r>
            <a:r>
              <a:rPr sz="1600" spc="5" dirty="0">
                <a:latin typeface="Calibri"/>
                <a:cs typeface="Calibri"/>
              </a:rPr>
              <a:t> </a:t>
            </a:r>
            <a:r>
              <a:rPr sz="1600" spc="-5" dirty="0">
                <a:latin typeface="Calibri"/>
                <a:cs typeface="Calibri"/>
              </a:rPr>
              <a:t>microservices.</a:t>
            </a:r>
            <a:endParaRPr sz="1600">
              <a:latin typeface="Calibri"/>
              <a:cs typeface="Calibri"/>
            </a:endParaRPr>
          </a:p>
          <a:p>
            <a:pPr marL="354965" marR="5080" indent="-342900">
              <a:lnSpc>
                <a:spcPct val="100000"/>
              </a:lnSpc>
              <a:tabLst>
                <a:tab pos="354965" algn="l"/>
              </a:tabLst>
            </a:pPr>
            <a:r>
              <a:rPr sz="1600" spc="-5" dirty="0">
                <a:latin typeface="Wingdings"/>
                <a:cs typeface="Wingdings"/>
              </a:rPr>
              <a:t></a:t>
            </a:r>
            <a:r>
              <a:rPr sz="1600" spc="-5" dirty="0">
                <a:latin typeface="Times New Roman"/>
                <a:cs typeface="Times New Roman"/>
              </a:rPr>
              <a:t>	</a:t>
            </a:r>
            <a:r>
              <a:rPr sz="1600" spc="20" dirty="0">
                <a:latin typeface="Calibri"/>
                <a:cs typeface="Calibri"/>
              </a:rPr>
              <a:t>Microservice </a:t>
            </a:r>
            <a:r>
              <a:rPr sz="1600" spc="10" dirty="0">
                <a:latin typeface="Calibri"/>
                <a:cs typeface="Calibri"/>
              </a:rPr>
              <a:t>is </a:t>
            </a:r>
            <a:r>
              <a:rPr sz="1600" dirty="0">
                <a:latin typeface="Calibri"/>
                <a:cs typeface="Calibri"/>
              </a:rPr>
              <a:t>costly, </a:t>
            </a:r>
            <a:r>
              <a:rPr sz="1600" spc="10" dirty="0">
                <a:latin typeface="Calibri"/>
                <a:cs typeface="Calibri"/>
              </a:rPr>
              <a:t>as you </a:t>
            </a:r>
            <a:r>
              <a:rPr sz="1600" spc="15" dirty="0">
                <a:latin typeface="Calibri"/>
                <a:cs typeface="Calibri"/>
              </a:rPr>
              <a:t>need </a:t>
            </a:r>
            <a:r>
              <a:rPr sz="1600" dirty="0">
                <a:latin typeface="Calibri"/>
                <a:cs typeface="Calibri"/>
              </a:rPr>
              <a:t>to </a:t>
            </a:r>
            <a:r>
              <a:rPr sz="1600" spc="20" dirty="0">
                <a:latin typeface="Calibri"/>
                <a:cs typeface="Calibri"/>
              </a:rPr>
              <a:t>maintain </a:t>
            </a:r>
            <a:r>
              <a:rPr sz="1600" spc="15" dirty="0">
                <a:latin typeface="Calibri"/>
                <a:cs typeface="Calibri"/>
              </a:rPr>
              <a:t>different </a:t>
            </a:r>
            <a:r>
              <a:rPr sz="1600" spc="25" dirty="0">
                <a:latin typeface="Calibri"/>
                <a:cs typeface="Calibri"/>
              </a:rPr>
              <a:t>server  </a:t>
            </a:r>
            <a:r>
              <a:rPr sz="1600" spc="-5" dirty="0">
                <a:latin typeface="Calibri"/>
                <a:cs typeface="Calibri"/>
              </a:rPr>
              <a:t>space </a:t>
            </a:r>
            <a:r>
              <a:rPr sz="1600" spc="-15" dirty="0">
                <a:latin typeface="Calibri"/>
                <a:cs typeface="Calibri"/>
              </a:rPr>
              <a:t>for different </a:t>
            </a:r>
            <a:r>
              <a:rPr sz="1600" spc="-5" dirty="0">
                <a:latin typeface="Calibri"/>
                <a:cs typeface="Calibri"/>
              </a:rPr>
              <a:t>business</a:t>
            </a:r>
            <a:r>
              <a:rPr sz="1600" spc="15" dirty="0">
                <a:latin typeface="Calibri"/>
                <a:cs typeface="Calibri"/>
              </a:rPr>
              <a:t> </a:t>
            </a:r>
            <a:r>
              <a:rPr sz="1600" spc="-10" dirty="0">
                <a:latin typeface="Calibri"/>
                <a:cs typeface="Calibri"/>
              </a:rPr>
              <a:t>tasks.</a:t>
            </a:r>
            <a:endParaRPr sz="1600">
              <a:latin typeface="Calibri"/>
              <a:cs typeface="Calibri"/>
            </a:endParaRPr>
          </a:p>
        </p:txBody>
      </p:sp>
      <p:grpSp>
        <p:nvGrpSpPr>
          <p:cNvPr id="9" name="object 9"/>
          <p:cNvGrpSpPr/>
          <p:nvPr/>
        </p:nvGrpSpPr>
        <p:grpSpPr>
          <a:xfrm>
            <a:off x="6418579" y="1809432"/>
            <a:ext cx="5536565" cy="3790315"/>
            <a:chOff x="6418579" y="1809432"/>
            <a:chExt cx="5536565" cy="3790315"/>
          </a:xfrm>
        </p:grpSpPr>
        <p:sp>
          <p:nvSpPr>
            <p:cNvPr id="10" name="object 10"/>
            <p:cNvSpPr/>
            <p:nvPr/>
          </p:nvSpPr>
          <p:spPr>
            <a:xfrm>
              <a:off x="6419532" y="1809432"/>
              <a:ext cx="5534025" cy="971550"/>
            </a:xfrm>
            <a:custGeom>
              <a:avLst/>
              <a:gdLst/>
              <a:ahLst/>
              <a:cxnLst/>
              <a:rect l="l" t="t" r="r" b="b"/>
              <a:pathLst>
                <a:path w="5534025" h="971550">
                  <a:moveTo>
                    <a:pt x="5534025" y="971549"/>
                  </a:moveTo>
                  <a:lnTo>
                    <a:pt x="6654" y="971549"/>
                  </a:lnTo>
                  <a:lnTo>
                    <a:pt x="6654" y="871740"/>
                  </a:lnTo>
                  <a:lnTo>
                    <a:pt x="215188" y="871740"/>
                  </a:lnTo>
                  <a:lnTo>
                    <a:pt x="215188" y="148615"/>
                  </a:lnTo>
                  <a:lnTo>
                    <a:pt x="0" y="210731"/>
                  </a:lnTo>
                  <a:lnTo>
                    <a:pt x="0" y="99821"/>
                  </a:lnTo>
                  <a:lnTo>
                    <a:pt x="275081" y="0"/>
                  </a:lnTo>
                  <a:lnTo>
                    <a:pt x="5534025" y="0"/>
                  </a:lnTo>
                  <a:lnTo>
                    <a:pt x="5534025" y="971549"/>
                  </a:lnTo>
                  <a:close/>
                </a:path>
              </a:pathLst>
            </a:custGeom>
            <a:solidFill>
              <a:srgbClr val="CC4529"/>
            </a:solidFill>
          </p:spPr>
          <p:txBody>
            <a:bodyPr wrap="square" lIns="0" tIns="0" rIns="0" bIns="0" rtlCol="0"/>
            <a:lstStyle/>
            <a:p>
              <a:endParaRPr/>
            </a:p>
          </p:txBody>
        </p:sp>
        <p:sp>
          <p:nvSpPr>
            <p:cNvPr id="11" name="object 11"/>
            <p:cNvSpPr/>
            <p:nvPr/>
          </p:nvSpPr>
          <p:spPr>
            <a:xfrm>
              <a:off x="6418579" y="3198177"/>
              <a:ext cx="5535930" cy="970280"/>
            </a:xfrm>
            <a:custGeom>
              <a:avLst/>
              <a:gdLst/>
              <a:ahLst/>
              <a:cxnLst/>
              <a:rect l="l" t="t" r="r" b="b"/>
              <a:pathLst>
                <a:path w="5535930" h="970279">
                  <a:moveTo>
                    <a:pt x="5535612" y="969962"/>
                  </a:moveTo>
                  <a:lnTo>
                    <a:pt x="0" y="969962"/>
                  </a:lnTo>
                  <a:lnTo>
                    <a:pt x="0" y="870381"/>
                  </a:lnTo>
                  <a:lnTo>
                    <a:pt x="1079" y="869302"/>
                  </a:lnTo>
                  <a:lnTo>
                    <a:pt x="1003" y="870381"/>
                  </a:lnTo>
                  <a:lnTo>
                    <a:pt x="279158" y="592582"/>
                  </a:lnTo>
                  <a:lnTo>
                    <a:pt x="320685" y="547840"/>
                  </a:lnTo>
                  <a:lnTo>
                    <a:pt x="356920" y="507628"/>
                  </a:lnTo>
                  <a:lnTo>
                    <a:pt x="387612" y="471443"/>
                  </a:lnTo>
                  <a:lnTo>
                    <a:pt x="412512" y="438778"/>
                  </a:lnTo>
                  <a:lnTo>
                    <a:pt x="448178" y="376784"/>
                  </a:lnTo>
                  <a:lnTo>
                    <a:pt x="466058" y="308155"/>
                  </a:lnTo>
                  <a:lnTo>
                    <a:pt x="468109" y="272859"/>
                  </a:lnTo>
                  <a:lnTo>
                    <a:pt x="465156" y="235514"/>
                  </a:lnTo>
                  <a:lnTo>
                    <a:pt x="441534" y="172616"/>
                  </a:lnTo>
                  <a:lnTo>
                    <a:pt x="397414" y="129460"/>
                  </a:lnTo>
                  <a:lnTo>
                    <a:pt x="330829" y="107998"/>
                  </a:lnTo>
                  <a:lnTo>
                    <a:pt x="288658" y="105143"/>
                  </a:lnTo>
                  <a:lnTo>
                    <a:pt x="238862" y="109544"/>
                  </a:lnTo>
                  <a:lnTo>
                    <a:pt x="190073" y="122750"/>
                  </a:lnTo>
                  <a:lnTo>
                    <a:pt x="142039" y="144760"/>
                  </a:lnTo>
                  <a:lnTo>
                    <a:pt x="94509" y="175577"/>
                  </a:lnTo>
                  <a:lnTo>
                    <a:pt x="47231" y="215201"/>
                  </a:lnTo>
                  <a:lnTo>
                    <a:pt x="47231" y="89408"/>
                  </a:lnTo>
                  <a:lnTo>
                    <a:pt x="85259" y="63180"/>
                  </a:lnTo>
                  <a:lnTo>
                    <a:pt x="125764" y="42046"/>
                  </a:lnTo>
                  <a:lnTo>
                    <a:pt x="168602" y="25861"/>
                  </a:lnTo>
                  <a:lnTo>
                    <a:pt x="213625" y="14480"/>
                  </a:lnTo>
                  <a:lnTo>
                    <a:pt x="260690" y="7758"/>
                  </a:lnTo>
                  <a:lnTo>
                    <a:pt x="309651" y="5549"/>
                  </a:lnTo>
                  <a:lnTo>
                    <a:pt x="310540" y="5676"/>
                  </a:lnTo>
                  <a:lnTo>
                    <a:pt x="5535612" y="0"/>
                  </a:lnTo>
                  <a:lnTo>
                    <a:pt x="5535612" y="969962"/>
                  </a:lnTo>
                  <a:close/>
                </a:path>
              </a:pathLst>
            </a:custGeom>
            <a:solidFill>
              <a:srgbClr val="F5CE52"/>
            </a:solidFill>
          </p:spPr>
          <p:txBody>
            <a:bodyPr wrap="square" lIns="0" tIns="0" rIns="0" bIns="0" rtlCol="0"/>
            <a:lstStyle/>
            <a:p>
              <a:endParaRPr/>
            </a:p>
          </p:txBody>
        </p:sp>
        <p:sp>
          <p:nvSpPr>
            <p:cNvPr id="12" name="object 12"/>
            <p:cNvSpPr/>
            <p:nvPr/>
          </p:nvSpPr>
          <p:spPr>
            <a:xfrm>
              <a:off x="6419532" y="4618355"/>
              <a:ext cx="5535930" cy="981075"/>
            </a:xfrm>
            <a:custGeom>
              <a:avLst/>
              <a:gdLst/>
              <a:ahLst/>
              <a:cxnLst/>
              <a:rect l="l" t="t" r="r" b="b"/>
              <a:pathLst>
                <a:path w="5535930" h="981075">
                  <a:moveTo>
                    <a:pt x="219722" y="981075"/>
                  </a:moveTo>
                  <a:lnTo>
                    <a:pt x="165731" y="979186"/>
                  </a:lnTo>
                  <a:lnTo>
                    <a:pt x="116764" y="973521"/>
                  </a:lnTo>
                  <a:lnTo>
                    <a:pt x="72819" y="964078"/>
                  </a:lnTo>
                  <a:lnTo>
                    <a:pt x="33898" y="950856"/>
                  </a:lnTo>
                  <a:lnTo>
                    <a:pt x="0" y="933856"/>
                  </a:lnTo>
                  <a:lnTo>
                    <a:pt x="0" y="809294"/>
                  </a:lnTo>
                  <a:lnTo>
                    <a:pt x="38711" y="837412"/>
                  </a:lnTo>
                  <a:lnTo>
                    <a:pt x="79936" y="859269"/>
                  </a:lnTo>
                  <a:lnTo>
                    <a:pt x="123667" y="874873"/>
                  </a:lnTo>
                  <a:lnTo>
                    <a:pt x="169896" y="884231"/>
                  </a:lnTo>
                  <a:lnTo>
                    <a:pt x="218617" y="887349"/>
                  </a:lnTo>
                  <a:lnTo>
                    <a:pt x="263737" y="883577"/>
                  </a:lnTo>
                  <a:lnTo>
                    <a:pt x="304934" y="872918"/>
                  </a:lnTo>
                  <a:lnTo>
                    <a:pt x="342210" y="856359"/>
                  </a:lnTo>
                  <a:lnTo>
                    <a:pt x="375564" y="834885"/>
                  </a:lnTo>
                  <a:lnTo>
                    <a:pt x="418066" y="779792"/>
                  </a:lnTo>
                  <a:lnTo>
                    <a:pt x="433108" y="708964"/>
                  </a:lnTo>
                  <a:lnTo>
                    <a:pt x="426804" y="657375"/>
                  </a:lnTo>
                  <a:lnTo>
                    <a:pt x="407962" y="614148"/>
                  </a:lnTo>
                  <a:lnTo>
                    <a:pt x="376688" y="579443"/>
                  </a:lnTo>
                  <a:lnTo>
                    <a:pt x="333088" y="553422"/>
                  </a:lnTo>
                  <a:lnTo>
                    <a:pt x="277266" y="536244"/>
                  </a:lnTo>
                  <a:lnTo>
                    <a:pt x="277266" y="535432"/>
                  </a:lnTo>
                  <a:lnTo>
                    <a:pt x="253646" y="530568"/>
                  </a:lnTo>
                  <a:lnTo>
                    <a:pt x="228317" y="527210"/>
                  </a:lnTo>
                  <a:lnTo>
                    <a:pt x="201306" y="525264"/>
                  </a:lnTo>
                  <a:lnTo>
                    <a:pt x="172643" y="524637"/>
                  </a:lnTo>
                  <a:lnTo>
                    <a:pt x="94170" y="524637"/>
                  </a:lnTo>
                  <a:lnTo>
                    <a:pt x="94170" y="425665"/>
                  </a:lnTo>
                  <a:lnTo>
                    <a:pt x="171526" y="425665"/>
                  </a:lnTo>
                  <a:lnTo>
                    <a:pt x="231757" y="422147"/>
                  </a:lnTo>
                  <a:lnTo>
                    <a:pt x="282471" y="411652"/>
                  </a:lnTo>
                  <a:lnTo>
                    <a:pt x="323758" y="394275"/>
                  </a:lnTo>
                  <a:lnTo>
                    <a:pt x="355712" y="370105"/>
                  </a:lnTo>
                  <a:lnTo>
                    <a:pt x="378422" y="339237"/>
                  </a:lnTo>
                  <a:lnTo>
                    <a:pt x="391981" y="301762"/>
                  </a:lnTo>
                  <a:lnTo>
                    <a:pt x="396481" y="257771"/>
                  </a:lnTo>
                  <a:lnTo>
                    <a:pt x="391727" y="209908"/>
                  </a:lnTo>
                  <a:lnTo>
                    <a:pt x="377450" y="170818"/>
                  </a:lnTo>
                  <a:lnTo>
                    <a:pt x="353629" y="140618"/>
                  </a:lnTo>
                  <a:lnTo>
                    <a:pt x="320242" y="119420"/>
                  </a:lnTo>
                  <a:lnTo>
                    <a:pt x="277266" y="107340"/>
                  </a:lnTo>
                  <a:lnTo>
                    <a:pt x="277266" y="106489"/>
                  </a:lnTo>
                  <a:lnTo>
                    <a:pt x="265233" y="103170"/>
                  </a:lnTo>
                  <a:lnTo>
                    <a:pt x="252477" y="101080"/>
                  </a:lnTo>
                  <a:lnTo>
                    <a:pt x="239038" y="99994"/>
                  </a:lnTo>
                  <a:lnTo>
                    <a:pt x="224955" y="99682"/>
                  </a:lnTo>
                  <a:lnTo>
                    <a:pt x="174929" y="103698"/>
                  </a:lnTo>
                  <a:lnTo>
                    <a:pt x="126866" y="116074"/>
                  </a:lnTo>
                  <a:lnTo>
                    <a:pt x="80765" y="137304"/>
                  </a:lnTo>
                  <a:lnTo>
                    <a:pt x="36626" y="167881"/>
                  </a:lnTo>
                  <a:lnTo>
                    <a:pt x="36626" y="52463"/>
                  </a:lnTo>
                  <a:lnTo>
                    <a:pt x="75548" y="32903"/>
                  </a:lnTo>
                  <a:lnTo>
                    <a:pt x="116981" y="18129"/>
                  </a:lnTo>
                  <a:lnTo>
                    <a:pt x="160925" y="7889"/>
                  </a:lnTo>
                  <a:lnTo>
                    <a:pt x="207381" y="1930"/>
                  </a:lnTo>
                  <a:lnTo>
                    <a:pt x="256349" y="0"/>
                  </a:lnTo>
                  <a:lnTo>
                    <a:pt x="5535612" y="0"/>
                  </a:lnTo>
                  <a:lnTo>
                    <a:pt x="5535612" y="972197"/>
                  </a:lnTo>
                  <a:lnTo>
                    <a:pt x="219722" y="981075"/>
                  </a:lnTo>
                  <a:close/>
                </a:path>
              </a:pathLst>
            </a:custGeom>
            <a:solidFill>
              <a:srgbClr val="585858"/>
            </a:solidFill>
          </p:spPr>
          <p:txBody>
            <a:bodyPr wrap="square" lIns="0" tIns="0" rIns="0" bIns="0" rtlCol="0"/>
            <a:lstStyle/>
            <a:p>
              <a:endParaRPr/>
            </a:p>
          </p:txBody>
        </p:sp>
      </p:grpSp>
      <p:sp>
        <p:nvSpPr>
          <p:cNvPr id="13" name="object 13"/>
          <p:cNvSpPr txBox="1"/>
          <p:nvPr/>
        </p:nvSpPr>
        <p:spPr>
          <a:xfrm>
            <a:off x="7168515" y="1915477"/>
            <a:ext cx="4180840" cy="756285"/>
          </a:xfrm>
          <a:prstGeom prst="rect">
            <a:avLst/>
          </a:prstGeom>
        </p:spPr>
        <p:txBody>
          <a:bodyPr vert="horz" wrap="square" lIns="0" tIns="12065" rIns="0" bIns="0" rtlCol="0">
            <a:spAutoFit/>
          </a:bodyPr>
          <a:lstStyle/>
          <a:p>
            <a:pPr marL="12700" marR="5080" algn="just">
              <a:lnSpc>
                <a:spcPct val="100000"/>
              </a:lnSpc>
              <a:spcBef>
                <a:spcPts val="95"/>
              </a:spcBef>
            </a:pPr>
            <a:r>
              <a:rPr sz="1600" b="1" spc="80" dirty="0">
                <a:solidFill>
                  <a:srgbClr val="FFFFFF"/>
                </a:solidFill>
                <a:latin typeface="Calibri"/>
                <a:cs typeface="Calibri"/>
              </a:rPr>
              <a:t>Operational </a:t>
            </a:r>
            <a:r>
              <a:rPr sz="1600" b="1" spc="85" dirty="0">
                <a:solidFill>
                  <a:srgbClr val="FFFFFF"/>
                </a:solidFill>
                <a:latin typeface="Calibri"/>
                <a:cs typeface="Calibri"/>
              </a:rPr>
              <a:t>Complexity</a:t>
            </a:r>
            <a:r>
              <a:rPr sz="1600" spc="85" dirty="0">
                <a:solidFill>
                  <a:srgbClr val="FFFFFF"/>
                </a:solidFill>
                <a:latin typeface="Calibri"/>
                <a:cs typeface="Calibri"/>
              </a:rPr>
              <a:t>: </a:t>
            </a:r>
            <a:r>
              <a:rPr sz="1600" spc="20" dirty="0">
                <a:solidFill>
                  <a:srgbClr val="FFFFFF"/>
                </a:solidFill>
                <a:latin typeface="Calibri"/>
                <a:cs typeface="Calibri"/>
              </a:rPr>
              <a:t>You </a:t>
            </a:r>
            <a:r>
              <a:rPr sz="1600" spc="70" dirty="0">
                <a:solidFill>
                  <a:srgbClr val="FFFFFF"/>
                </a:solidFill>
                <a:latin typeface="Calibri"/>
                <a:cs typeface="Calibri"/>
              </a:rPr>
              <a:t>need </a:t>
            </a:r>
            <a:r>
              <a:rPr sz="1600" spc="-5" dirty="0">
                <a:solidFill>
                  <a:srgbClr val="FFFFFF"/>
                </a:solidFill>
                <a:latin typeface="Calibri"/>
                <a:cs typeface="Calibri"/>
              </a:rPr>
              <a:t>a </a:t>
            </a:r>
            <a:r>
              <a:rPr sz="1600" spc="75" dirty="0">
                <a:solidFill>
                  <a:srgbClr val="FFFFFF"/>
                </a:solidFill>
                <a:latin typeface="Calibri"/>
                <a:cs typeface="Calibri"/>
              </a:rPr>
              <a:t>mature  </a:t>
            </a:r>
            <a:r>
              <a:rPr sz="1600" spc="-10" dirty="0">
                <a:solidFill>
                  <a:srgbClr val="FFFFFF"/>
                </a:solidFill>
                <a:latin typeface="Calibri"/>
                <a:cs typeface="Calibri"/>
              </a:rPr>
              <a:t>operations team </a:t>
            </a:r>
            <a:r>
              <a:rPr sz="1600" spc="-15" dirty="0">
                <a:solidFill>
                  <a:srgbClr val="FFFFFF"/>
                </a:solidFill>
                <a:latin typeface="Calibri"/>
                <a:cs typeface="Calibri"/>
              </a:rPr>
              <a:t>to </a:t>
            </a:r>
            <a:r>
              <a:rPr sz="1600" spc="-5" dirty="0">
                <a:solidFill>
                  <a:srgbClr val="FFFFFF"/>
                </a:solidFill>
                <a:latin typeface="Calibri"/>
                <a:cs typeface="Calibri"/>
              </a:rPr>
              <a:t>manage lots of services, which  </a:t>
            </a:r>
            <a:r>
              <a:rPr sz="1600" spc="-15" dirty="0">
                <a:solidFill>
                  <a:srgbClr val="FFFFFF"/>
                </a:solidFill>
                <a:latin typeface="Calibri"/>
                <a:cs typeface="Calibri"/>
              </a:rPr>
              <a:t>are </a:t>
            </a:r>
            <a:r>
              <a:rPr sz="1600" spc="-5" dirty="0">
                <a:solidFill>
                  <a:srgbClr val="FFFFFF"/>
                </a:solidFill>
                <a:latin typeface="Calibri"/>
                <a:cs typeface="Calibri"/>
              </a:rPr>
              <a:t>being </a:t>
            </a:r>
            <a:r>
              <a:rPr sz="1600" spc="-10" dirty="0">
                <a:solidFill>
                  <a:srgbClr val="FFFFFF"/>
                </a:solidFill>
                <a:latin typeface="Calibri"/>
                <a:cs typeface="Calibri"/>
              </a:rPr>
              <a:t>redeployed</a:t>
            </a:r>
            <a:r>
              <a:rPr sz="1600" spc="10" dirty="0">
                <a:solidFill>
                  <a:srgbClr val="FFFFFF"/>
                </a:solidFill>
                <a:latin typeface="Calibri"/>
                <a:cs typeface="Calibri"/>
              </a:rPr>
              <a:t> </a:t>
            </a:r>
            <a:r>
              <a:rPr sz="1600" spc="-10" dirty="0">
                <a:solidFill>
                  <a:srgbClr val="FFFFFF"/>
                </a:solidFill>
                <a:latin typeface="Calibri"/>
                <a:cs typeface="Calibri"/>
              </a:rPr>
              <a:t>regularly</a:t>
            </a:r>
            <a:endParaRPr sz="1600">
              <a:latin typeface="Calibri"/>
              <a:cs typeface="Calibri"/>
            </a:endParaRPr>
          </a:p>
        </p:txBody>
      </p:sp>
      <p:sp>
        <p:nvSpPr>
          <p:cNvPr id="14" name="object 14"/>
          <p:cNvSpPr txBox="1"/>
          <p:nvPr/>
        </p:nvSpPr>
        <p:spPr>
          <a:xfrm>
            <a:off x="7168515" y="3298189"/>
            <a:ext cx="4534535" cy="756285"/>
          </a:xfrm>
          <a:prstGeom prst="rect">
            <a:avLst/>
          </a:prstGeom>
        </p:spPr>
        <p:txBody>
          <a:bodyPr vert="horz" wrap="square" lIns="0" tIns="12065" rIns="0" bIns="0" rtlCol="0">
            <a:spAutoFit/>
          </a:bodyPr>
          <a:lstStyle/>
          <a:p>
            <a:pPr marL="12700" marR="5080" algn="just">
              <a:lnSpc>
                <a:spcPct val="100000"/>
              </a:lnSpc>
              <a:spcBef>
                <a:spcPts val="95"/>
              </a:spcBef>
            </a:pPr>
            <a:r>
              <a:rPr sz="1600" b="1" spc="-5" dirty="0">
                <a:solidFill>
                  <a:srgbClr val="FFFFFF"/>
                </a:solidFill>
                <a:latin typeface="Calibri"/>
                <a:cs typeface="Calibri"/>
              </a:rPr>
              <a:t>Eventual </a:t>
            </a:r>
            <a:r>
              <a:rPr sz="1600" b="1" spc="5" dirty="0">
                <a:solidFill>
                  <a:srgbClr val="FFFFFF"/>
                </a:solidFill>
                <a:latin typeface="Calibri"/>
                <a:cs typeface="Calibri"/>
              </a:rPr>
              <a:t>Consistency</a:t>
            </a:r>
            <a:r>
              <a:rPr sz="1600" spc="5" dirty="0">
                <a:solidFill>
                  <a:srgbClr val="FFFFFF"/>
                </a:solidFill>
                <a:latin typeface="Calibri"/>
                <a:cs typeface="Calibri"/>
              </a:rPr>
              <a:t>: Maintaining </a:t>
            </a:r>
            <a:r>
              <a:rPr sz="1600" dirty="0">
                <a:solidFill>
                  <a:srgbClr val="FFFFFF"/>
                </a:solidFill>
                <a:latin typeface="Calibri"/>
                <a:cs typeface="Calibri"/>
              </a:rPr>
              <a:t>strong </a:t>
            </a:r>
            <a:r>
              <a:rPr sz="1600" spc="5" dirty="0">
                <a:solidFill>
                  <a:srgbClr val="FFFFFF"/>
                </a:solidFill>
                <a:latin typeface="Calibri"/>
                <a:cs typeface="Calibri"/>
              </a:rPr>
              <a:t>consistency  </a:t>
            </a:r>
            <a:r>
              <a:rPr sz="1600" spc="10" dirty="0">
                <a:solidFill>
                  <a:srgbClr val="FFFFFF"/>
                </a:solidFill>
                <a:latin typeface="Calibri"/>
                <a:cs typeface="Calibri"/>
              </a:rPr>
              <a:t>is </a:t>
            </a:r>
            <a:r>
              <a:rPr sz="1600" spc="20" dirty="0">
                <a:solidFill>
                  <a:srgbClr val="FFFFFF"/>
                </a:solidFill>
                <a:latin typeface="Calibri"/>
                <a:cs typeface="Calibri"/>
              </a:rPr>
              <a:t>extremely </a:t>
            </a:r>
            <a:r>
              <a:rPr sz="1600" spc="25" dirty="0">
                <a:solidFill>
                  <a:srgbClr val="FFFFFF"/>
                </a:solidFill>
                <a:latin typeface="Calibri"/>
                <a:cs typeface="Calibri"/>
              </a:rPr>
              <a:t>difficult </a:t>
            </a:r>
            <a:r>
              <a:rPr sz="1600" spc="10" dirty="0">
                <a:solidFill>
                  <a:srgbClr val="FFFFFF"/>
                </a:solidFill>
                <a:latin typeface="Calibri"/>
                <a:cs typeface="Calibri"/>
              </a:rPr>
              <a:t>for </a:t>
            </a:r>
            <a:r>
              <a:rPr sz="1600" spc="-5" dirty="0">
                <a:solidFill>
                  <a:srgbClr val="FFFFFF"/>
                </a:solidFill>
                <a:latin typeface="Calibri"/>
                <a:cs typeface="Calibri"/>
              </a:rPr>
              <a:t>a </a:t>
            </a:r>
            <a:r>
              <a:rPr sz="1600" spc="25" dirty="0">
                <a:solidFill>
                  <a:srgbClr val="FFFFFF"/>
                </a:solidFill>
                <a:latin typeface="Calibri"/>
                <a:cs typeface="Calibri"/>
              </a:rPr>
              <a:t>distributed </a:t>
            </a:r>
            <a:r>
              <a:rPr sz="1600" spc="20" dirty="0">
                <a:solidFill>
                  <a:srgbClr val="FFFFFF"/>
                </a:solidFill>
                <a:latin typeface="Calibri"/>
                <a:cs typeface="Calibri"/>
              </a:rPr>
              <a:t>system, </a:t>
            </a:r>
            <a:r>
              <a:rPr sz="1600" spc="25" dirty="0">
                <a:solidFill>
                  <a:srgbClr val="FFFFFF"/>
                </a:solidFill>
                <a:latin typeface="Calibri"/>
                <a:cs typeface="Calibri"/>
              </a:rPr>
              <a:t>which  </a:t>
            </a:r>
            <a:r>
              <a:rPr sz="1600" spc="-5" dirty="0">
                <a:solidFill>
                  <a:srgbClr val="FFFFFF"/>
                </a:solidFill>
                <a:latin typeface="Calibri"/>
                <a:cs typeface="Calibri"/>
              </a:rPr>
              <a:t>means </a:t>
            </a:r>
            <a:r>
              <a:rPr sz="1600" spc="-10" dirty="0">
                <a:solidFill>
                  <a:srgbClr val="FFFFFF"/>
                </a:solidFill>
                <a:latin typeface="Calibri"/>
                <a:cs typeface="Calibri"/>
              </a:rPr>
              <a:t>everyone </a:t>
            </a:r>
            <a:r>
              <a:rPr sz="1600" spc="-5" dirty="0">
                <a:solidFill>
                  <a:srgbClr val="FFFFFF"/>
                </a:solidFill>
                <a:latin typeface="Calibri"/>
                <a:cs typeface="Calibri"/>
              </a:rPr>
              <a:t>has </a:t>
            </a:r>
            <a:r>
              <a:rPr sz="1600" spc="-15" dirty="0">
                <a:solidFill>
                  <a:srgbClr val="FFFFFF"/>
                </a:solidFill>
                <a:latin typeface="Calibri"/>
                <a:cs typeface="Calibri"/>
              </a:rPr>
              <a:t>to </a:t>
            </a:r>
            <a:r>
              <a:rPr sz="1600" spc="-5" dirty="0">
                <a:solidFill>
                  <a:srgbClr val="FFFFFF"/>
                </a:solidFill>
                <a:latin typeface="Calibri"/>
                <a:cs typeface="Calibri"/>
              </a:rPr>
              <a:t>manage </a:t>
            </a:r>
            <a:r>
              <a:rPr sz="1600" spc="-10" dirty="0">
                <a:solidFill>
                  <a:srgbClr val="FFFFFF"/>
                </a:solidFill>
                <a:latin typeface="Calibri"/>
                <a:cs typeface="Calibri"/>
              </a:rPr>
              <a:t>eventual</a:t>
            </a:r>
            <a:r>
              <a:rPr sz="1600" spc="20" dirty="0">
                <a:solidFill>
                  <a:srgbClr val="FFFFFF"/>
                </a:solidFill>
                <a:latin typeface="Calibri"/>
                <a:cs typeface="Calibri"/>
              </a:rPr>
              <a:t> </a:t>
            </a:r>
            <a:r>
              <a:rPr sz="1600" spc="-20" dirty="0">
                <a:solidFill>
                  <a:srgbClr val="FFFFFF"/>
                </a:solidFill>
                <a:latin typeface="Calibri"/>
                <a:cs typeface="Calibri"/>
              </a:rPr>
              <a:t>consistency.</a:t>
            </a:r>
            <a:endParaRPr sz="1600">
              <a:latin typeface="Calibri"/>
              <a:cs typeface="Calibri"/>
            </a:endParaRPr>
          </a:p>
        </p:txBody>
      </p:sp>
      <p:sp>
        <p:nvSpPr>
          <p:cNvPr id="15" name="object 15"/>
          <p:cNvSpPr txBox="1"/>
          <p:nvPr/>
        </p:nvSpPr>
        <p:spPr>
          <a:xfrm>
            <a:off x="7206297" y="4735195"/>
            <a:ext cx="4180840" cy="756285"/>
          </a:xfrm>
          <a:prstGeom prst="rect">
            <a:avLst/>
          </a:prstGeom>
        </p:spPr>
        <p:txBody>
          <a:bodyPr vert="horz" wrap="square" lIns="0" tIns="12065" rIns="0" bIns="0" rtlCol="0">
            <a:spAutoFit/>
          </a:bodyPr>
          <a:lstStyle/>
          <a:p>
            <a:pPr marL="12700" marR="5080" algn="just">
              <a:lnSpc>
                <a:spcPct val="100000"/>
              </a:lnSpc>
              <a:spcBef>
                <a:spcPts val="95"/>
              </a:spcBef>
            </a:pPr>
            <a:r>
              <a:rPr sz="1600" b="1" spc="40" dirty="0">
                <a:solidFill>
                  <a:srgbClr val="FFFFFF"/>
                </a:solidFill>
                <a:latin typeface="Calibri"/>
                <a:cs typeface="Calibri"/>
              </a:rPr>
              <a:t>Distribution</a:t>
            </a:r>
            <a:r>
              <a:rPr sz="1600" spc="40" dirty="0">
                <a:solidFill>
                  <a:srgbClr val="FFFFFF"/>
                </a:solidFill>
                <a:latin typeface="Calibri"/>
                <a:cs typeface="Calibri"/>
              </a:rPr>
              <a:t>: </a:t>
            </a:r>
            <a:r>
              <a:rPr sz="1600" spc="35" dirty="0">
                <a:solidFill>
                  <a:srgbClr val="FFFFFF"/>
                </a:solidFill>
                <a:latin typeface="Calibri"/>
                <a:cs typeface="Calibri"/>
              </a:rPr>
              <a:t>Distributed </a:t>
            </a:r>
            <a:r>
              <a:rPr sz="1600" spc="30" dirty="0">
                <a:solidFill>
                  <a:srgbClr val="FFFFFF"/>
                </a:solidFill>
                <a:latin typeface="Calibri"/>
                <a:cs typeface="Calibri"/>
              </a:rPr>
              <a:t>systems </a:t>
            </a:r>
            <a:r>
              <a:rPr sz="1600" spc="25" dirty="0">
                <a:solidFill>
                  <a:srgbClr val="FFFFFF"/>
                </a:solidFill>
                <a:latin typeface="Calibri"/>
                <a:cs typeface="Calibri"/>
              </a:rPr>
              <a:t>are </a:t>
            </a:r>
            <a:r>
              <a:rPr sz="1600" spc="35" dirty="0">
                <a:solidFill>
                  <a:srgbClr val="FFFFFF"/>
                </a:solidFill>
                <a:latin typeface="Calibri"/>
                <a:cs typeface="Calibri"/>
              </a:rPr>
              <a:t>harder </a:t>
            </a:r>
            <a:r>
              <a:rPr sz="1600" spc="15" dirty="0">
                <a:solidFill>
                  <a:srgbClr val="FFFFFF"/>
                </a:solidFill>
                <a:latin typeface="Calibri"/>
                <a:cs typeface="Calibri"/>
              </a:rPr>
              <a:t>to  </a:t>
            </a:r>
            <a:r>
              <a:rPr sz="1600" spc="60" dirty="0">
                <a:solidFill>
                  <a:srgbClr val="FFFFFF"/>
                </a:solidFill>
                <a:latin typeface="Calibri"/>
                <a:cs typeface="Calibri"/>
              </a:rPr>
              <a:t>program, </a:t>
            </a:r>
            <a:r>
              <a:rPr sz="1600" spc="65" dirty="0">
                <a:solidFill>
                  <a:srgbClr val="FFFFFF"/>
                </a:solidFill>
                <a:latin typeface="Calibri"/>
                <a:cs typeface="Calibri"/>
              </a:rPr>
              <a:t>since remote calls </a:t>
            </a:r>
            <a:r>
              <a:rPr sz="1600" spc="45" dirty="0">
                <a:solidFill>
                  <a:srgbClr val="FFFFFF"/>
                </a:solidFill>
                <a:latin typeface="Calibri"/>
                <a:cs typeface="Calibri"/>
              </a:rPr>
              <a:t>are </a:t>
            </a:r>
            <a:r>
              <a:rPr sz="1600" spc="60" dirty="0">
                <a:solidFill>
                  <a:srgbClr val="FFFFFF"/>
                </a:solidFill>
                <a:latin typeface="Calibri"/>
                <a:cs typeface="Calibri"/>
              </a:rPr>
              <a:t>slow </a:t>
            </a:r>
            <a:r>
              <a:rPr sz="1600" spc="55" dirty="0">
                <a:solidFill>
                  <a:srgbClr val="FFFFFF"/>
                </a:solidFill>
                <a:latin typeface="Calibri"/>
                <a:cs typeface="Calibri"/>
              </a:rPr>
              <a:t>and </a:t>
            </a:r>
            <a:r>
              <a:rPr sz="1600" spc="45" dirty="0">
                <a:solidFill>
                  <a:srgbClr val="FFFFFF"/>
                </a:solidFill>
                <a:latin typeface="Calibri"/>
                <a:cs typeface="Calibri"/>
              </a:rPr>
              <a:t>are  </a:t>
            </a:r>
            <a:r>
              <a:rPr sz="1600" spc="-15" dirty="0">
                <a:solidFill>
                  <a:srgbClr val="FFFFFF"/>
                </a:solidFill>
                <a:latin typeface="Calibri"/>
                <a:cs typeface="Calibri"/>
              </a:rPr>
              <a:t>always </a:t>
            </a:r>
            <a:r>
              <a:rPr sz="1600" spc="-10" dirty="0">
                <a:solidFill>
                  <a:srgbClr val="FFFFFF"/>
                </a:solidFill>
                <a:latin typeface="Calibri"/>
                <a:cs typeface="Calibri"/>
              </a:rPr>
              <a:t>at </a:t>
            </a:r>
            <a:r>
              <a:rPr sz="1600" spc="-5" dirty="0">
                <a:solidFill>
                  <a:srgbClr val="FFFFFF"/>
                </a:solidFill>
                <a:latin typeface="Calibri"/>
                <a:cs typeface="Calibri"/>
              </a:rPr>
              <a:t>risk of</a:t>
            </a:r>
            <a:r>
              <a:rPr sz="1600" spc="10" dirty="0">
                <a:solidFill>
                  <a:srgbClr val="FFFFFF"/>
                </a:solidFill>
                <a:latin typeface="Calibri"/>
                <a:cs typeface="Calibri"/>
              </a:rPr>
              <a:t> </a:t>
            </a:r>
            <a:r>
              <a:rPr sz="1600" spc="-15" dirty="0">
                <a:solidFill>
                  <a:srgbClr val="FFFFFF"/>
                </a:solidFill>
                <a:latin typeface="Calibri"/>
                <a:cs typeface="Calibri"/>
              </a:rPr>
              <a:t>failure.</a:t>
            </a:r>
            <a:endParaRPr sz="1600">
              <a:latin typeface="Calibri"/>
              <a:cs typeface="Calibri"/>
            </a:endParaRPr>
          </a:p>
        </p:txBody>
      </p:sp>
      <p:sp>
        <p:nvSpPr>
          <p:cNvPr id="16" name="object 16"/>
          <p:cNvSpPr txBox="1"/>
          <p:nvPr/>
        </p:nvSpPr>
        <p:spPr>
          <a:xfrm>
            <a:off x="6503669" y="1039494"/>
            <a:ext cx="5360670" cy="451484"/>
          </a:xfrm>
          <a:prstGeom prst="rect">
            <a:avLst/>
          </a:prstGeom>
        </p:spPr>
        <p:txBody>
          <a:bodyPr vert="horz" wrap="square" lIns="0" tIns="12065" rIns="0" bIns="0" rtlCol="0">
            <a:spAutoFit/>
          </a:bodyPr>
          <a:lstStyle/>
          <a:p>
            <a:pPr marL="12700">
              <a:lnSpc>
                <a:spcPct val="100000"/>
              </a:lnSpc>
              <a:spcBef>
                <a:spcPts val="95"/>
              </a:spcBef>
            </a:pPr>
            <a:r>
              <a:rPr sz="2800" b="1" spc="-20" dirty="0">
                <a:latin typeface="Calibri"/>
                <a:cs typeface="Calibri"/>
              </a:rPr>
              <a:t>COST </a:t>
            </a:r>
            <a:r>
              <a:rPr sz="2800" b="1" spc="-5" dirty="0">
                <a:latin typeface="Calibri"/>
                <a:cs typeface="Calibri"/>
              </a:rPr>
              <a:t>of microservice </a:t>
            </a:r>
            <a:r>
              <a:rPr sz="2800" b="1" spc="-15" dirty="0">
                <a:latin typeface="Calibri"/>
                <a:cs typeface="Calibri"/>
              </a:rPr>
              <a:t>architecture</a:t>
            </a:r>
            <a:r>
              <a:rPr sz="2800" b="1" spc="35" dirty="0">
                <a:latin typeface="Calibri"/>
                <a:cs typeface="Calibri"/>
              </a:rPr>
              <a:t> </a:t>
            </a:r>
            <a:r>
              <a:rPr sz="2800" b="1" spc="-5" dirty="0">
                <a:latin typeface="Calibri"/>
                <a:cs typeface="Calibri"/>
              </a:rPr>
              <a:t>...</a:t>
            </a:r>
            <a:endParaRPr sz="2800">
              <a:latin typeface="Calibri"/>
              <a:cs typeface="Calibri"/>
            </a:endParaRPr>
          </a:p>
        </p:txBody>
      </p:sp>
      <p:sp>
        <p:nvSpPr>
          <p:cNvPr id="17" name="object 17"/>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11</a:t>
            </a:fld>
            <a:endParaRPr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32612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Deployment </a:t>
            </a:r>
            <a:r>
              <a:rPr sz="2400" b="1" dirty="0">
                <a:solidFill>
                  <a:srgbClr val="FFFFFF"/>
                </a:solidFill>
                <a:latin typeface="Microsoft YaHei"/>
                <a:cs typeface="Microsoft YaHei"/>
              </a:rPr>
              <a:t>| Microservice </a:t>
            </a:r>
            <a:r>
              <a:rPr sz="2400" b="1" spc="-5" dirty="0">
                <a:solidFill>
                  <a:srgbClr val="FFFFFF"/>
                </a:solidFill>
                <a:latin typeface="Microsoft YaHei"/>
                <a:cs typeface="Microsoft YaHei"/>
              </a:rPr>
              <a:t>deployment automation</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pic>
          <p:nvPicPr>
            <p:cNvPr id="4" name="object 4"/>
            <p:cNvPicPr/>
            <p:nvPr/>
          </p:nvPicPr>
          <p:blipFill>
            <a:blip r:embed="rId2" cstate="print"/>
            <a:stretch>
              <a:fillRect/>
            </a:stretch>
          </p:blipFill>
          <p:spPr>
            <a:xfrm>
              <a:off x="0" y="629412"/>
              <a:ext cx="12192000" cy="3485388"/>
            </a:xfrm>
            <a:prstGeom prst="rect">
              <a:avLst/>
            </a:prstGeom>
          </p:spPr>
        </p:pic>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aphicFrame>
        <p:nvGraphicFramePr>
          <p:cNvPr id="8" name="object 8"/>
          <p:cNvGraphicFramePr>
            <a:graphicFrameLocks noGrp="1"/>
          </p:cNvGraphicFramePr>
          <p:nvPr/>
        </p:nvGraphicFramePr>
        <p:xfrm>
          <a:off x="527050" y="4181475"/>
          <a:ext cx="11134725" cy="1905000"/>
        </p:xfrm>
        <a:graphic>
          <a:graphicData uri="http://schemas.openxmlformats.org/drawingml/2006/table">
            <a:tbl>
              <a:tblPr firstRow="1" bandRow="1">
                <a:tableStyleId>{2D5ABB26-0587-4C30-8999-92F81FD0307C}</a:tableStyleId>
              </a:tblPr>
              <a:tblGrid>
                <a:gridCol w="3711575">
                  <a:extLst>
                    <a:ext uri="{9D8B030D-6E8A-4147-A177-3AD203B41FA5}">
                      <a16:colId xmlns:a16="http://schemas.microsoft.com/office/drawing/2014/main" val="20000"/>
                    </a:ext>
                  </a:extLst>
                </a:gridCol>
                <a:gridCol w="3711575">
                  <a:extLst>
                    <a:ext uri="{9D8B030D-6E8A-4147-A177-3AD203B41FA5}">
                      <a16:colId xmlns:a16="http://schemas.microsoft.com/office/drawing/2014/main" val="20001"/>
                    </a:ext>
                  </a:extLst>
                </a:gridCol>
                <a:gridCol w="3711575">
                  <a:extLst>
                    <a:ext uri="{9D8B030D-6E8A-4147-A177-3AD203B41FA5}">
                      <a16:colId xmlns:a16="http://schemas.microsoft.com/office/drawing/2014/main" val="20002"/>
                    </a:ext>
                  </a:extLst>
                </a:gridCol>
              </a:tblGrid>
              <a:tr h="400050">
                <a:tc gridSpan="3">
                  <a:txBody>
                    <a:bodyPr/>
                    <a:lstStyle/>
                    <a:p>
                      <a:pPr marL="91440">
                        <a:lnSpc>
                          <a:spcPct val="100000"/>
                        </a:lnSpc>
                        <a:spcBef>
                          <a:spcPts val="260"/>
                        </a:spcBef>
                      </a:pPr>
                      <a:r>
                        <a:rPr sz="1800" b="1" spc="-10" dirty="0">
                          <a:solidFill>
                            <a:srgbClr val="FFFFFF"/>
                          </a:solidFill>
                          <a:latin typeface="Calibri"/>
                          <a:cs typeface="Calibri"/>
                        </a:rPr>
                        <a:t>Lifecycle </a:t>
                      </a:r>
                      <a:r>
                        <a:rPr sz="1800" b="1" spc="-5" dirty="0">
                          <a:solidFill>
                            <a:srgbClr val="FFFFFF"/>
                          </a:solidFill>
                          <a:latin typeface="Calibri"/>
                          <a:cs typeface="Calibri"/>
                        </a:rPr>
                        <a:t>...</a:t>
                      </a:r>
                      <a:endParaRPr sz="18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solidFill>
                      <a:srgbClr val="5B9BD4"/>
                    </a:solidFill>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61950">
                <a:tc>
                  <a:txBody>
                    <a:bodyPr/>
                    <a:lstStyle/>
                    <a:p>
                      <a:pPr marL="91440">
                        <a:lnSpc>
                          <a:spcPct val="100000"/>
                        </a:lnSpc>
                        <a:spcBef>
                          <a:spcPts val="135"/>
                        </a:spcBef>
                      </a:pPr>
                      <a:r>
                        <a:rPr sz="1400" spc="-5" dirty="0">
                          <a:latin typeface="Calibri"/>
                          <a:cs typeface="Calibri"/>
                        </a:rPr>
                        <a:t>1. </a:t>
                      </a:r>
                      <a:r>
                        <a:rPr sz="1400" spc="-10" dirty="0">
                          <a:latin typeface="Calibri"/>
                          <a:cs typeface="Calibri"/>
                        </a:rPr>
                        <a:t>Development </a:t>
                      </a:r>
                      <a:r>
                        <a:rPr sz="1400" spc="-5" dirty="0">
                          <a:latin typeface="Calibri"/>
                          <a:cs typeface="Calibri"/>
                        </a:rPr>
                        <a:t>(Engineer)</a:t>
                      </a:r>
                      <a:endParaRPr sz="1400">
                        <a:latin typeface="Calibri"/>
                        <a:cs typeface="Calibri"/>
                      </a:endParaRPr>
                    </a:p>
                  </a:txBody>
                  <a:tcPr marL="0" marR="0" marT="17145" marB="0">
                    <a:lnL w="12700">
                      <a:solidFill>
                        <a:srgbClr val="FFFFFF"/>
                      </a:solidFill>
                      <a:prstDash val="solid"/>
                    </a:lnL>
                    <a:lnR w="12700">
                      <a:solidFill>
                        <a:srgbClr val="FFFFFF"/>
                      </a:solidFill>
                      <a:prstDash val="solid"/>
                    </a:lnR>
                    <a:lnB w="12700">
                      <a:solidFill>
                        <a:srgbClr val="FFFFFF"/>
                      </a:solidFill>
                      <a:prstDash val="solid"/>
                    </a:lnB>
                    <a:solidFill>
                      <a:srgbClr val="D2DEEE"/>
                    </a:solidFill>
                  </a:tcPr>
                </a:tc>
                <a:tc>
                  <a:txBody>
                    <a:bodyPr/>
                    <a:lstStyle/>
                    <a:p>
                      <a:pPr marL="90805">
                        <a:lnSpc>
                          <a:spcPct val="100000"/>
                        </a:lnSpc>
                        <a:spcBef>
                          <a:spcPts val="135"/>
                        </a:spcBef>
                      </a:pPr>
                      <a:r>
                        <a:rPr sz="1400" spc="-5" dirty="0">
                          <a:latin typeface="Calibri"/>
                          <a:cs typeface="Calibri"/>
                        </a:rPr>
                        <a:t>2. Push </a:t>
                      </a:r>
                      <a:r>
                        <a:rPr sz="1400" spc="-10" dirty="0">
                          <a:latin typeface="Calibri"/>
                          <a:cs typeface="Calibri"/>
                        </a:rPr>
                        <a:t>to </a:t>
                      </a:r>
                      <a:r>
                        <a:rPr sz="1400" spc="-5" dirty="0">
                          <a:latin typeface="Calibri"/>
                          <a:cs typeface="Calibri"/>
                        </a:rPr>
                        <a:t>repository (Engineer)</a:t>
                      </a:r>
                      <a:endParaRPr sz="1400">
                        <a:latin typeface="Calibri"/>
                        <a:cs typeface="Calibri"/>
                      </a:endParaRPr>
                    </a:p>
                  </a:txBody>
                  <a:tcPr marL="0" marR="0" marT="17145" marB="0">
                    <a:lnL w="12700">
                      <a:solidFill>
                        <a:srgbClr val="FFFFFF"/>
                      </a:solidFill>
                      <a:prstDash val="solid"/>
                    </a:lnL>
                    <a:lnR w="12700">
                      <a:solidFill>
                        <a:srgbClr val="FFFFFF"/>
                      </a:solidFill>
                      <a:prstDash val="solid"/>
                    </a:lnR>
                    <a:lnB w="12700">
                      <a:solidFill>
                        <a:srgbClr val="FFFFFF"/>
                      </a:solidFill>
                      <a:prstDash val="solid"/>
                    </a:lnB>
                    <a:solidFill>
                      <a:srgbClr val="D2DEEE"/>
                    </a:solidFill>
                  </a:tcPr>
                </a:tc>
                <a:tc>
                  <a:txBody>
                    <a:bodyPr/>
                    <a:lstStyle/>
                    <a:p>
                      <a:pPr marL="91440">
                        <a:lnSpc>
                          <a:spcPct val="100000"/>
                        </a:lnSpc>
                        <a:spcBef>
                          <a:spcPts val="135"/>
                        </a:spcBef>
                      </a:pPr>
                      <a:r>
                        <a:rPr sz="1400" spc="-5" dirty="0">
                          <a:latin typeface="Calibri"/>
                          <a:cs typeface="Calibri"/>
                        </a:rPr>
                        <a:t>3. Pull changes (CI;</a:t>
                      </a:r>
                      <a:r>
                        <a:rPr sz="1400" spc="-10" dirty="0">
                          <a:latin typeface="Calibri"/>
                          <a:cs typeface="Calibri"/>
                        </a:rPr>
                        <a:t> </a:t>
                      </a:r>
                      <a:r>
                        <a:rPr sz="1400" spc="-5" dirty="0">
                          <a:latin typeface="Calibri"/>
                          <a:cs typeface="Calibri"/>
                        </a:rPr>
                        <a:t>Jenkins)</a:t>
                      </a:r>
                      <a:endParaRPr sz="1400">
                        <a:latin typeface="Calibri"/>
                        <a:cs typeface="Calibri"/>
                      </a:endParaRPr>
                    </a:p>
                  </a:txBody>
                  <a:tcPr marL="0" marR="0" marT="17145" marB="0">
                    <a:lnL w="12700">
                      <a:solidFill>
                        <a:srgbClr val="FFFFFF"/>
                      </a:solidFill>
                      <a:prstDash val="solid"/>
                    </a:lnL>
                    <a:lnR w="12700">
                      <a:solidFill>
                        <a:srgbClr val="FFFFFF"/>
                      </a:solidFill>
                      <a:prstDash val="solid"/>
                    </a:lnR>
                    <a:lnB w="12700">
                      <a:solidFill>
                        <a:srgbClr val="FFFFFF"/>
                      </a:solidFill>
                      <a:prstDash val="solid"/>
                    </a:lnB>
                    <a:solidFill>
                      <a:srgbClr val="D2DEEE"/>
                    </a:solidFill>
                  </a:tcPr>
                </a:tc>
                <a:extLst>
                  <a:ext uri="{0D108BD9-81ED-4DB2-BD59-A6C34878D82A}">
                    <a16:rowId xmlns:a16="http://schemas.microsoft.com/office/drawing/2014/main" val="10001"/>
                  </a:ext>
                </a:extLst>
              </a:tr>
              <a:tr h="381000">
                <a:tc>
                  <a:txBody>
                    <a:bodyPr/>
                    <a:lstStyle/>
                    <a:p>
                      <a:pPr marL="91440">
                        <a:lnSpc>
                          <a:spcPct val="100000"/>
                        </a:lnSpc>
                        <a:spcBef>
                          <a:spcPts val="285"/>
                        </a:spcBef>
                      </a:pPr>
                      <a:r>
                        <a:rPr sz="1400" spc="-5" dirty="0">
                          <a:latin typeface="Calibri"/>
                          <a:cs typeface="Calibri"/>
                        </a:rPr>
                        <a:t>4. </a:t>
                      </a:r>
                      <a:r>
                        <a:rPr sz="1400" spc="-15" dirty="0">
                          <a:latin typeface="Calibri"/>
                          <a:cs typeface="Calibri"/>
                        </a:rPr>
                        <a:t>Create </a:t>
                      </a:r>
                      <a:r>
                        <a:rPr sz="1400" spc="-5" dirty="0">
                          <a:latin typeface="Calibri"/>
                          <a:cs typeface="Calibri"/>
                        </a:rPr>
                        <a:t>build (CI; Jenkins)</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85"/>
                        </a:spcBef>
                      </a:pPr>
                      <a:r>
                        <a:rPr sz="1400" spc="-5" dirty="0">
                          <a:latin typeface="Calibri"/>
                          <a:cs typeface="Calibri"/>
                        </a:rPr>
                        <a:t>5. </a:t>
                      </a:r>
                      <a:r>
                        <a:rPr sz="1400" spc="-40" dirty="0">
                          <a:latin typeface="Calibri"/>
                          <a:cs typeface="Calibri"/>
                        </a:rPr>
                        <a:t>Test </a:t>
                      </a:r>
                      <a:r>
                        <a:rPr sz="1400" spc="-10" dirty="0">
                          <a:latin typeface="Calibri"/>
                          <a:cs typeface="Calibri"/>
                        </a:rPr>
                        <a:t>artifact </a:t>
                      </a:r>
                      <a:r>
                        <a:rPr sz="1400" spc="-5" dirty="0">
                          <a:latin typeface="Calibri"/>
                          <a:cs typeface="Calibri"/>
                        </a:rPr>
                        <a:t>(CI;</a:t>
                      </a:r>
                      <a:r>
                        <a:rPr sz="1400" spc="35" dirty="0">
                          <a:latin typeface="Calibri"/>
                          <a:cs typeface="Calibri"/>
                        </a:rPr>
                        <a:t> </a:t>
                      </a:r>
                      <a:r>
                        <a:rPr sz="1400" spc="-5" dirty="0">
                          <a:latin typeface="Calibri"/>
                          <a:cs typeface="Calibri"/>
                        </a:rPr>
                        <a:t>Jenkins)</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85"/>
                        </a:spcBef>
                      </a:pPr>
                      <a:r>
                        <a:rPr sz="1400" spc="-5" dirty="0">
                          <a:latin typeface="Calibri"/>
                          <a:cs typeface="Calibri"/>
                        </a:rPr>
                        <a:t>6. </a:t>
                      </a:r>
                      <a:r>
                        <a:rPr sz="1400" spc="-15" dirty="0">
                          <a:latin typeface="Calibri"/>
                          <a:cs typeface="Calibri"/>
                        </a:rPr>
                        <a:t>Create Docker </a:t>
                      </a:r>
                      <a:r>
                        <a:rPr sz="1400" spc="-5" dirty="0">
                          <a:latin typeface="Calibri"/>
                          <a:cs typeface="Calibri"/>
                        </a:rPr>
                        <a:t>image (CI;</a:t>
                      </a:r>
                      <a:r>
                        <a:rPr sz="1400" spc="5" dirty="0">
                          <a:latin typeface="Calibri"/>
                          <a:cs typeface="Calibri"/>
                        </a:rPr>
                        <a:t> </a:t>
                      </a:r>
                      <a:r>
                        <a:rPr sz="1400" spc="-5" dirty="0">
                          <a:latin typeface="Calibri"/>
                          <a:cs typeface="Calibri"/>
                        </a:rPr>
                        <a:t>Jenkins)</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381000">
                <a:tc>
                  <a:txBody>
                    <a:bodyPr/>
                    <a:lstStyle/>
                    <a:p>
                      <a:pPr marL="91440">
                        <a:lnSpc>
                          <a:spcPct val="100000"/>
                        </a:lnSpc>
                        <a:spcBef>
                          <a:spcPts val="284"/>
                        </a:spcBef>
                      </a:pPr>
                      <a:r>
                        <a:rPr sz="1400" spc="-5" dirty="0">
                          <a:latin typeface="Calibri"/>
                          <a:cs typeface="Calibri"/>
                        </a:rPr>
                        <a:t>7. Deploy image </a:t>
                      </a:r>
                      <a:r>
                        <a:rPr sz="1400" spc="-15" dirty="0">
                          <a:latin typeface="Calibri"/>
                          <a:cs typeface="Calibri"/>
                        </a:rPr>
                        <a:t>for test </a:t>
                      </a:r>
                      <a:r>
                        <a:rPr sz="1400" spc="-5" dirty="0">
                          <a:latin typeface="Calibri"/>
                          <a:cs typeface="Calibri"/>
                        </a:rPr>
                        <a:t>(CI;</a:t>
                      </a:r>
                      <a:r>
                        <a:rPr sz="1400" spc="5" dirty="0">
                          <a:latin typeface="Calibri"/>
                          <a:cs typeface="Calibri"/>
                        </a:rPr>
                        <a:t> </a:t>
                      </a:r>
                      <a:r>
                        <a:rPr sz="1400" spc="-5" dirty="0">
                          <a:latin typeface="Calibri"/>
                          <a:cs typeface="Calibri"/>
                        </a:rPr>
                        <a:t>Jenkins)</a:t>
                      </a:r>
                      <a:endParaRPr sz="1400">
                        <a:latin typeface="Calibri"/>
                        <a:cs typeface="Calibri"/>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0805">
                        <a:lnSpc>
                          <a:spcPct val="100000"/>
                        </a:lnSpc>
                        <a:spcBef>
                          <a:spcPts val="284"/>
                        </a:spcBef>
                      </a:pPr>
                      <a:r>
                        <a:rPr sz="1400" spc="-5" dirty="0">
                          <a:latin typeface="Calibri"/>
                          <a:cs typeface="Calibri"/>
                        </a:rPr>
                        <a:t>8. Push </a:t>
                      </a:r>
                      <a:r>
                        <a:rPr sz="1400" spc="-10" dirty="0">
                          <a:latin typeface="Calibri"/>
                          <a:cs typeface="Calibri"/>
                        </a:rPr>
                        <a:t>to </a:t>
                      </a:r>
                      <a:r>
                        <a:rPr sz="1400" spc="-15" dirty="0">
                          <a:latin typeface="Calibri"/>
                          <a:cs typeface="Calibri"/>
                        </a:rPr>
                        <a:t>Docker </a:t>
                      </a:r>
                      <a:r>
                        <a:rPr sz="1400" spc="-5" dirty="0">
                          <a:latin typeface="Calibri"/>
                          <a:cs typeface="Calibri"/>
                        </a:rPr>
                        <a:t>registry (CI;</a:t>
                      </a:r>
                      <a:r>
                        <a:rPr sz="1400" spc="10" dirty="0">
                          <a:latin typeface="Calibri"/>
                          <a:cs typeface="Calibri"/>
                        </a:rPr>
                        <a:t> </a:t>
                      </a:r>
                      <a:r>
                        <a:rPr sz="1400" spc="-5" dirty="0">
                          <a:latin typeface="Calibri"/>
                          <a:cs typeface="Calibri"/>
                        </a:rPr>
                        <a:t>Jenkins)</a:t>
                      </a:r>
                      <a:endParaRPr sz="1400">
                        <a:latin typeface="Calibri"/>
                        <a:cs typeface="Calibri"/>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1440">
                        <a:lnSpc>
                          <a:spcPct val="100000"/>
                        </a:lnSpc>
                        <a:spcBef>
                          <a:spcPts val="284"/>
                        </a:spcBef>
                      </a:pPr>
                      <a:r>
                        <a:rPr sz="1400" spc="-5" dirty="0">
                          <a:latin typeface="Calibri"/>
                          <a:cs typeface="Calibri"/>
                        </a:rPr>
                        <a:t>9. Get new image (CD;</a:t>
                      </a:r>
                      <a:r>
                        <a:rPr sz="1400" spc="-25" dirty="0">
                          <a:latin typeface="Calibri"/>
                          <a:cs typeface="Calibri"/>
                        </a:rPr>
                        <a:t> </a:t>
                      </a:r>
                      <a:r>
                        <a:rPr sz="1400" spc="-5" dirty="0">
                          <a:latin typeface="Calibri"/>
                          <a:cs typeface="Calibri"/>
                        </a:rPr>
                        <a:t>Rancher)</a:t>
                      </a:r>
                      <a:endParaRPr sz="1400">
                        <a:latin typeface="Calibri"/>
                        <a:cs typeface="Calibri"/>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r h="381000">
                <a:tc>
                  <a:txBody>
                    <a:bodyPr/>
                    <a:lstStyle/>
                    <a:p>
                      <a:pPr marL="91440">
                        <a:lnSpc>
                          <a:spcPct val="100000"/>
                        </a:lnSpc>
                        <a:spcBef>
                          <a:spcPts val="284"/>
                        </a:spcBef>
                      </a:pPr>
                      <a:r>
                        <a:rPr sz="1400" spc="-5" dirty="0">
                          <a:latin typeface="Calibri"/>
                          <a:cs typeface="Calibri"/>
                        </a:rPr>
                        <a:t>10. Deploy new image (CD;</a:t>
                      </a:r>
                      <a:r>
                        <a:rPr sz="1400" spc="-25" dirty="0">
                          <a:latin typeface="Calibri"/>
                          <a:cs typeface="Calibri"/>
                        </a:rPr>
                        <a:t> </a:t>
                      </a:r>
                      <a:r>
                        <a:rPr sz="1400" spc="-5" dirty="0">
                          <a:latin typeface="Calibri"/>
                          <a:cs typeface="Calibri"/>
                        </a:rPr>
                        <a:t>Rancher)</a:t>
                      </a:r>
                      <a:endParaRPr sz="1400">
                        <a:latin typeface="Calibri"/>
                        <a:cs typeface="Calibri"/>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a:lnSpc>
                          <a:spcPct val="100000"/>
                        </a:lnSpc>
                        <a:spcBef>
                          <a:spcPts val="284"/>
                        </a:spcBef>
                      </a:pPr>
                      <a:r>
                        <a:rPr sz="1400" spc="-5" dirty="0">
                          <a:latin typeface="Calibri"/>
                          <a:cs typeface="Calibri"/>
                        </a:rPr>
                        <a:t>11. </a:t>
                      </a:r>
                      <a:r>
                        <a:rPr sz="1400" spc="-40" dirty="0">
                          <a:latin typeface="Calibri"/>
                          <a:cs typeface="Calibri"/>
                        </a:rPr>
                        <a:t>Test </a:t>
                      </a:r>
                      <a:r>
                        <a:rPr sz="1400" spc="-5" dirty="0">
                          <a:latin typeface="Calibri"/>
                          <a:cs typeface="Calibri"/>
                        </a:rPr>
                        <a:t>new image (CD;</a:t>
                      </a:r>
                      <a:r>
                        <a:rPr sz="1400" spc="15" dirty="0">
                          <a:latin typeface="Calibri"/>
                          <a:cs typeface="Calibri"/>
                        </a:rPr>
                        <a:t> </a:t>
                      </a:r>
                      <a:r>
                        <a:rPr sz="1400" spc="-5" dirty="0">
                          <a:latin typeface="Calibri"/>
                          <a:cs typeface="Calibri"/>
                        </a:rPr>
                        <a:t>Rancher)</a:t>
                      </a:r>
                      <a:endParaRPr sz="1400">
                        <a:latin typeface="Calibri"/>
                        <a:cs typeface="Calibri"/>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1440">
                        <a:lnSpc>
                          <a:spcPct val="100000"/>
                        </a:lnSpc>
                        <a:spcBef>
                          <a:spcPts val="284"/>
                        </a:spcBef>
                      </a:pPr>
                      <a:r>
                        <a:rPr sz="1400" spc="-5" dirty="0">
                          <a:latin typeface="Calibri"/>
                          <a:cs typeface="Calibri"/>
                        </a:rPr>
                        <a:t>12. </a:t>
                      </a:r>
                      <a:r>
                        <a:rPr sz="1400" spc="-10" dirty="0">
                          <a:latin typeface="Calibri"/>
                          <a:cs typeface="Calibri"/>
                        </a:rPr>
                        <a:t>Remove </a:t>
                      </a:r>
                      <a:r>
                        <a:rPr sz="1400" spc="-5" dirty="0">
                          <a:latin typeface="Calibri"/>
                          <a:cs typeface="Calibri"/>
                        </a:rPr>
                        <a:t>old image (CD;</a:t>
                      </a:r>
                      <a:r>
                        <a:rPr sz="1400" spc="-20" dirty="0">
                          <a:latin typeface="Calibri"/>
                          <a:cs typeface="Calibri"/>
                        </a:rPr>
                        <a:t> </a:t>
                      </a:r>
                      <a:r>
                        <a:rPr sz="1400" spc="-5" dirty="0">
                          <a:latin typeface="Calibri"/>
                          <a:cs typeface="Calibri"/>
                        </a:rPr>
                        <a:t>Rancher)</a:t>
                      </a:r>
                      <a:endParaRPr sz="1400">
                        <a:latin typeface="Calibri"/>
                        <a:cs typeface="Calibri"/>
                      </a:endParaRPr>
                    </a:p>
                  </a:txBody>
                  <a:tcPr marL="0" marR="0" marT="3619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4"/>
                  </a:ext>
                </a:extLst>
              </a:tr>
            </a:tbl>
          </a:graphicData>
        </a:graphic>
      </p:graphicFrame>
      <p:sp>
        <p:nvSpPr>
          <p:cNvPr id="9" name="object 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110</a:t>
            </a:fld>
            <a:endParaRPr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19442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Deployment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Container orchestration</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742176"/>
            <a:ext cx="12192000" cy="116205"/>
            <a:chOff x="0" y="6742176"/>
            <a:chExt cx="12192000" cy="116205"/>
          </a:xfrm>
        </p:grpSpPr>
        <p:sp>
          <p:nvSpPr>
            <p:cNvPr id="4" name="object 4"/>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5" name="object 5"/>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6" name="object 6"/>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pSp>
        <p:nvGrpSpPr>
          <p:cNvPr id="7" name="object 7"/>
          <p:cNvGrpSpPr/>
          <p:nvPr/>
        </p:nvGrpSpPr>
        <p:grpSpPr>
          <a:xfrm>
            <a:off x="0" y="45719"/>
            <a:ext cx="12192000" cy="5440680"/>
            <a:chOff x="0" y="45719"/>
            <a:chExt cx="12192000" cy="5440680"/>
          </a:xfrm>
        </p:grpSpPr>
        <p:sp>
          <p:nvSpPr>
            <p:cNvPr id="8" name="object 8"/>
            <p:cNvSpPr/>
            <p:nvPr/>
          </p:nvSpPr>
          <p:spPr>
            <a:xfrm>
              <a:off x="0" y="629411"/>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9" name="object 9"/>
            <p:cNvPicPr/>
            <p:nvPr/>
          </p:nvPicPr>
          <p:blipFill>
            <a:blip r:embed="rId2" cstate="print"/>
            <a:stretch>
              <a:fillRect/>
            </a:stretch>
          </p:blipFill>
          <p:spPr>
            <a:xfrm>
              <a:off x="7909559" y="45719"/>
              <a:ext cx="4206240" cy="5440680"/>
            </a:xfrm>
            <a:prstGeom prst="rect">
              <a:avLst/>
            </a:prstGeom>
          </p:spPr>
        </p:pic>
      </p:grpSp>
      <p:sp>
        <p:nvSpPr>
          <p:cNvPr id="10" name="object 10"/>
          <p:cNvSpPr txBox="1"/>
          <p:nvPr/>
        </p:nvSpPr>
        <p:spPr>
          <a:xfrm>
            <a:off x="8059419" y="139064"/>
            <a:ext cx="3702685" cy="666750"/>
          </a:xfrm>
          <a:prstGeom prst="rect">
            <a:avLst/>
          </a:prstGeom>
        </p:spPr>
        <p:txBody>
          <a:bodyPr vert="horz" wrap="square" lIns="0" tIns="13335" rIns="0" bIns="0" rtlCol="0">
            <a:spAutoFit/>
          </a:bodyPr>
          <a:lstStyle/>
          <a:p>
            <a:pPr marL="12700" marR="5080">
              <a:lnSpc>
                <a:spcPct val="100000"/>
              </a:lnSpc>
              <a:spcBef>
                <a:spcPts val="105"/>
              </a:spcBef>
            </a:pPr>
            <a:r>
              <a:rPr sz="1400" b="1" spc="-10" dirty="0">
                <a:latin typeface="Calibri"/>
                <a:cs typeface="Calibri"/>
              </a:rPr>
              <a:t>Container orchestration </a:t>
            </a:r>
            <a:r>
              <a:rPr sz="1400" spc="-5" dirty="0">
                <a:latin typeface="Calibri"/>
                <a:cs typeface="Calibri"/>
              </a:rPr>
              <a:t>is all about managing the  </a:t>
            </a:r>
            <a:r>
              <a:rPr sz="1400" spc="-10" dirty="0">
                <a:latin typeface="Calibri"/>
                <a:cs typeface="Calibri"/>
              </a:rPr>
              <a:t>lifecycles </a:t>
            </a:r>
            <a:r>
              <a:rPr sz="1400" spc="-5" dirty="0">
                <a:latin typeface="Calibri"/>
                <a:cs typeface="Calibri"/>
              </a:rPr>
              <a:t>of </a:t>
            </a:r>
            <a:r>
              <a:rPr sz="1400" spc="-10" dirty="0">
                <a:latin typeface="Calibri"/>
                <a:cs typeface="Calibri"/>
              </a:rPr>
              <a:t>containers, </a:t>
            </a:r>
            <a:r>
              <a:rPr sz="1400" spc="-5" dirty="0">
                <a:latin typeface="Calibri"/>
                <a:cs typeface="Calibri"/>
              </a:rPr>
              <a:t>especially in </a:t>
            </a:r>
            <a:r>
              <a:rPr sz="1400" spc="-10" dirty="0">
                <a:latin typeface="Calibri"/>
                <a:cs typeface="Calibri"/>
              </a:rPr>
              <a:t>large, </a:t>
            </a:r>
            <a:r>
              <a:rPr sz="1400" spc="-5" dirty="0">
                <a:latin typeface="Calibri"/>
                <a:cs typeface="Calibri"/>
              </a:rPr>
              <a:t>dynamic  </a:t>
            </a:r>
            <a:r>
              <a:rPr sz="1400" spc="-10" dirty="0">
                <a:latin typeface="Calibri"/>
                <a:cs typeface="Calibri"/>
              </a:rPr>
              <a:t>environments </a:t>
            </a:r>
            <a:r>
              <a:rPr sz="1400" spc="-5" dirty="0">
                <a:latin typeface="Calibri"/>
                <a:cs typeface="Calibri"/>
              </a:rPr>
              <a:t>with multiple hosts/nodes.</a:t>
            </a:r>
            <a:r>
              <a:rPr sz="1400" spc="10" dirty="0">
                <a:latin typeface="Calibri"/>
                <a:cs typeface="Calibri"/>
              </a:rPr>
              <a:t> </a:t>
            </a:r>
            <a:r>
              <a:rPr sz="1400" spc="-10" dirty="0">
                <a:latin typeface="Calibri"/>
                <a:cs typeface="Calibri"/>
              </a:rPr>
              <a:t>Software</a:t>
            </a:r>
            <a:endParaRPr sz="1400">
              <a:latin typeface="Calibri"/>
              <a:cs typeface="Calibri"/>
            </a:endParaRPr>
          </a:p>
        </p:txBody>
      </p:sp>
      <p:sp>
        <p:nvSpPr>
          <p:cNvPr id="11" name="object 11"/>
          <p:cNvSpPr txBox="1"/>
          <p:nvPr/>
        </p:nvSpPr>
        <p:spPr>
          <a:xfrm>
            <a:off x="8059419" y="779144"/>
            <a:ext cx="3546475" cy="45339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teams </a:t>
            </a:r>
            <a:r>
              <a:rPr sz="1400" dirty="0">
                <a:latin typeface="Calibri"/>
                <a:cs typeface="Calibri"/>
              </a:rPr>
              <a:t>use </a:t>
            </a:r>
            <a:r>
              <a:rPr sz="1400" spc="-10" dirty="0">
                <a:latin typeface="Calibri"/>
                <a:cs typeface="Calibri"/>
              </a:rPr>
              <a:t>container orchestration to control </a:t>
            </a:r>
            <a:r>
              <a:rPr sz="1400" spc="-5" dirty="0">
                <a:latin typeface="Calibri"/>
                <a:cs typeface="Calibri"/>
              </a:rPr>
              <a:t>and  </a:t>
            </a:r>
            <a:r>
              <a:rPr sz="1400" spc="-10" dirty="0">
                <a:latin typeface="Calibri"/>
                <a:cs typeface="Calibri"/>
              </a:rPr>
              <a:t>automate many tasks:</a:t>
            </a:r>
            <a:endParaRPr sz="1400">
              <a:latin typeface="Calibri"/>
              <a:cs typeface="Calibri"/>
            </a:endParaRPr>
          </a:p>
        </p:txBody>
      </p:sp>
      <p:sp>
        <p:nvSpPr>
          <p:cNvPr id="12" name="object 12"/>
          <p:cNvSpPr txBox="1"/>
          <p:nvPr/>
        </p:nvSpPr>
        <p:spPr>
          <a:xfrm>
            <a:off x="8059419" y="1419224"/>
            <a:ext cx="3836035" cy="3867150"/>
          </a:xfrm>
          <a:prstGeom prst="rect">
            <a:avLst/>
          </a:prstGeom>
        </p:spPr>
        <p:txBody>
          <a:bodyPr vert="horz" wrap="square" lIns="0" tIns="13335" rIns="0" bIns="0" rtlCol="0">
            <a:spAutoFit/>
          </a:bodyPr>
          <a:lstStyle/>
          <a:p>
            <a:pPr marL="184150" indent="-171450">
              <a:lnSpc>
                <a:spcPct val="100000"/>
              </a:lnSpc>
              <a:spcBef>
                <a:spcPts val="105"/>
              </a:spcBef>
              <a:buFont typeface="Arial"/>
              <a:buChar char="•"/>
              <a:tabLst>
                <a:tab pos="184150" algn="l"/>
              </a:tabLst>
            </a:pPr>
            <a:r>
              <a:rPr sz="1400" spc="-5" dirty="0">
                <a:latin typeface="Calibri"/>
                <a:cs typeface="Calibri"/>
              </a:rPr>
              <a:t>Provisioning and deployment of</a:t>
            </a:r>
            <a:r>
              <a:rPr sz="1400" spc="-25" dirty="0">
                <a:latin typeface="Calibri"/>
                <a:cs typeface="Calibri"/>
              </a:rPr>
              <a:t> </a:t>
            </a:r>
            <a:r>
              <a:rPr sz="1400" spc="-10" dirty="0">
                <a:latin typeface="Calibri"/>
                <a:cs typeface="Calibri"/>
              </a:rPr>
              <a:t>containers</a:t>
            </a:r>
            <a:endParaRPr sz="1400">
              <a:latin typeface="Calibri"/>
              <a:cs typeface="Calibri"/>
            </a:endParaRPr>
          </a:p>
          <a:p>
            <a:pPr marL="184150" indent="-171450">
              <a:lnSpc>
                <a:spcPct val="100000"/>
              </a:lnSpc>
              <a:buFont typeface="Arial"/>
              <a:buChar char="•"/>
              <a:tabLst>
                <a:tab pos="184150" algn="l"/>
              </a:tabLst>
            </a:pPr>
            <a:r>
              <a:rPr sz="1400" spc="-5" dirty="0">
                <a:latin typeface="Calibri"/>
                <a:cs typeface="Calibri"/>
              </a:rPr>
              <a:t>Defining </a:t>
            </a:r>
            <a:r>
              <a:rPr sz="1400" spc="-10" dirty="0">
                <a:latin typeface="Calibri"/>
                <a:cs typeface="Calibri"/>
              </a:rPr>
              <a:t>communication </a:t>
            </a:r>
            <a:r>
              <a:rPr sz="1400" spc="-5" dirty="0">
                <a:latin typeface="Calibri"/>
                <a:cs typeface="Calibri"/>
              </a:rPr>
              <a:t>paths</a:t>
            </a:r>
            <a:endParaRPr sz="1400">
              <a:latin typeface="Calibri"/>
              <a:cs typeface="Calibri"/>
            </a:endParaRPr>
          </a:p>
          <a:p>
            <a:pPr marL="184150" indent="-171450">
              <a:lnSpc>
                <a:spcPct val="100000"/>
              </a:lnSpc>
              <a:buFont typeface="Arial"/>
              <a:buChar char="•"/>
              <a:tabLst>
                <a:tab pos="184150" algn="l"/>
              </a:tabLst>
            </a:pPr>
            <a:r>
              <a:rPr sz="1400" spc="-5" dirty="0">
                <a:latin typeface="Calibri"/>
                <a:cs typeface="Calibri"/>
              </a:rPr>
              <a:t>Defining resilience</a:t>
            </a:r>
            <a:r>
              <a:rPr sz="1400" spc="-15" dirty="0">
                <a:latin typeface="Calibri"/>
                <a:cs typeface="Calibri"/>
              </a:rPr>
              <a:t> </a:t>
            </a:r>
            <a:r>
              <a:rPr sz="1400" spc="-5" dirty="0">
                <a:latin typeface="Calibri"/>
                <a:cs typeface="Calibri"/>
              </a:rPr>
              <a:t>schemes</a:t>
            </a:r>
            <a:endParaRPr sz="1400">
              <a:latin typeface="Calibri"/>
              <a:cs typeface="Calibri"/>
            </a:endParaRPr>
          </a:p>
          <a:p>
            <a:pPr marL="184150" indent="-171450">
              <a:lnSpc>
                <a:spcPct val="100000"/>
              </a:lnSpc>
              <a:buFont typeface="Arial"/>
              <a:buChar char="•"/>
              <a:tabLst>
                <a:tab pos="184150" algn="l"/>
              </a:tabLst>
            </a:pPr>
            <a:r>
              <a:rPr sz="1400" spc="-5" dirty="0">
                <a:latin typeface="Calibri"/>
                <a:cs typeface="Calibri"/>
              </a:rPr>
              <a:t>Designing security</a:t>
            </a:r>
            <a:r>
              <a:rPr sz="1400" spc="-10" dirty="0">
                <a:latin typeface="Calibri"/>
                <a:cs typeface="Calibri"/>
              </a:rPr>
              <a:t> parameter</a:t>
            </a:r>
            <a:endParaRPr sz="1400">
              <a:latin typeface="Calibri"/>
              <a:cs typeface="Calibri"/>
            </a:endParaRPr>
          </a:p>
          <a:p>
            <a:pPr marL="184150" indent="-171450">
              <a:lnSpc>
                <a:spcPct val="100000"/>
              </a:lnSpc>
              <a:buFont typeface="Arial"/>
              <a:buChar char="•"/>
              <a:tabLst>
                <a:tab pos="184150" algn="l"/>
              </a:tabLst>
            </a:pPr>
            <a:r>
              <a:rPr sz="1400" spc="-5" dirty="0">
                <a:latin typeface="Calibri"/>
                <a:cs typeface="Calibri"/>
              </a:rPr>
              <a:t>Redundancy and </a:t>
            </a:r>
            <a:r>
              <a:rPr sz="1400" spc="-10" dirty="0">
                <a:latin typeface="Calibri"/>
                <a:cs typeface="Calibri"/>
              </a:rPr>
              <a:t>availability </a:t>
            </a:r>
            <a:r>
              <a:rPr sz="1400" spc="-5" dirty="0">
                <a:latin typeface="Calibri"/>
                <a:cs typeface="Calibri"/>
              </a:rPr>
              <a:t>of</a:t>
            </a:r>
            <a:r>
              <a:rPr sz="1400" spc="-15" dirty="0">
                <a:latin typeface="Calibri"/>
                <a:cs typeface="Calibri"/>
              </a:rPr>
              <a:t> </a:t>
            </a:r>
            <a:r>
              <a:rPr sz="1400" spc="-10" dirty="0">
                <a:latin typeface="Calibri"/>
                <a:cs typeface="Calibri"/>
              </a:rPr>
              <a:t>containers</a:t>
            </a:r>
            <a:endParaRPr sz="1400">
              <a:latin typeface="Calibri"/>
              <a:cs typeface="Calibri"/>
            </a:endParaRPr>
          </a:p>
          <a:p>
            <a:pPr marL="184150" marR="109855" indent="-171450">
              <a:lnSpc>
                <a:spcPct val="100000"/>
              </a:lnSpc>
              <a:buFont typeface="Arial"/>
              <a:buChar char="•"/>
              <a:tabLst>
                <a:tab pos="184150" algn="l"/>
              </a:tabLst>
            </a:pPr>
            <a:r>
              <a:rPr sz="1400" spc="-5" dirty="0">
                <a:latin typeface="Calibri"/>
                <a:cs typeface="Calibri"/>
              </a:rPr>
              <a:t>Scaling </a:t>
            </a:r>
            <a:r>
              <a:rPr sz="1400" dirty="0">
                <a:latin typeface="Calibri"/>
                <a:cs typeface="Calibri"/>
              </a:rPr>
              <a:t>up </a:t>
            </a:r>
            <a:r>
              <a:rPr sz="1400" spc="-5" dirty="0">
                <a:latin typeface="Calibri"/>
                <a:cs typeface="Calibri"/>
              </a:rPr>
              <a:t>or </a:t>
            </a:r>
            <a:r>
              <a:rPr sz="1400" spc="-10" dirty="0">
                <a:latin typeface="Calibri"/>
                <a:cs typeface="Calibri"/>
              </a:rPr>
              <a:t>removing containers to </a:t>
            </a:r>
            <a:r>
              <a:rPr sz="1400" spc="-5" dirty="0">
                <a:latin typeface="Calibri"/>
                <a:cs typeface="Calibri"/>
              </a:rPr>
              <a:t>spread  </a:t>
            </a:r>
            <a:r>
              <a:rPr sz="1400" spc="-10" dirty="0">
                <a:latin typeface="Calibri"/>
                <a:cs typeface="Calibri"/>
              </a:rPr>
              <a:t>application </a:t>
            </a:r>
            <a:r>
              <a:rPr sz="1400" spc="-5" dirty="0">
                <a:latin typeface="Calibri"/>
                <a:cs typeface="Calibri"/>
              </a:rPr>
              <a:t>load </a:t>
            </a:r>
            <a:r>
              <a:rPr sz="1400" spc="-10" dirty="0">
                <a:latin typeface="Calibri"/>
                <a:cs typeface="Calibri"/>
              </a:rPr>
              <a:t>evenly </a:t>
            </a:r>
            <a:r>
              <a:rPr sz="1400" spc="-5" dirty="0">
                <a:latin typeface="Calibri"/>
                <a:cs typeface="Calibri"/>
              </a:rPr>
              <a:t>across </a:t>
            </a:r>
            <a:r>
              <a:rPr sz="1400" spc="-10" dirty="0">
                <a:latin typeface="Calibri"/>
                <a:cs typeface="Calibri"/>
              </a:rPr>
              <a:t>host</a:t>
            </a:r>
            <a:r>
              <a:rPr sz="1400" spc="55" dirty="0">
                <a:latin typeface="Calibri"/>
                <a:cs typeface="Calibri"/>
              </a:rPr>
              <a:t> </a:t>
            </a:r>
            <a:r>
              <a:rPr sz="1400" spc="-10" dirty="0">
                <a:latin typeface="Calibri"/>
                <a:cs typeface="Calibri"/>
              </a:rPr>
              <a:t>infrastructure</a:t>
            </a:r>
            <a:endParaRPr sz="1400">
              <a:latin typeface="Calibri"/>
              <a:cs typeface="Calibri"/>
            </a:endParaRPr>
          </a:p>
          <a:p>
            <a:pPr marL="184150" marR="5080" indent="-171450">
              <a:lnSpc>
                <a:spcPct val="100000"/>
              </a:lnSpc>
              <a:buFont typeface="Arial"/>
              <a:buChar char="•"/>
              <a:tabLst>
                <a:tab pos="184150" algn="l"/>
              </a:tabLst>
            </a:pPr>
            <a:r>
              <a:rPr sz="1400" spc="-10" dirty="0">
                <a:latin typeface="Calibri"/>
                <a:cs typeface="Calibri"/>
              </a:rPr>
              <a:t>Movement </a:t>
            </a:r>
            <a:r>
              <a:rPr sz="1400" spc="-5" dirty="0">
                <a:latin typeface="Calibri"/>
                <a:cs typeface="Calibri"/>
              </a:rPr>
              <a:t>of </a:t>
            </a:r>
            <a:r>
              <a:rPr sz="1400" spc="-10" dirty="0">
                <a:latin typeface="Calibri"/>
                <a:cs typeface="Calibri"/>
              </a:rPr>
              <a:t>containers from </a:t>
            </a:r>
            <a:r>
              <a:rPr sz="1400" spc="-5" dirty="0">
                <a:latin typeface="Calibri"/>
                <a:cs typeface="Calibri"/>
              </a:rPr>
              <a:t>one </a:t>
            </a:r>
            <a:r>
              <a:rPr sz="1400" spc="-10" dirty="0">
                <a:latin typeface="Calibri"/>
                <a:cs typeface="Calibri"/>
              </a:rPr>
              <a:t>host to </a:t>
            </a:r>
            <a:r>
              <a:rPr sz="1400" spc="-5" dirty="0">
                <a:latin typeface="Calibri"/>
                <a:cs typeface="Calibri"/>
              </a:rPr>
              <a:t>another  if there is </a:t>
            </a:r>
            <a:r>
              <a:rPr sz="1400" dirty="0">
                <a:latin typeface="Calibri"/>
                <a:cs typeface="Calibri"/>
              </a:rPr>
              <a:t>a </a:t>
            </a:r>
            <a:r>
              <a:rPr sz="1400" spc="-10" dirty="0">
                <a:latin typeface="Calibri"/>
                <a:cs typeface="Calibri"/>
              </a:rPr>
              <a:t>shortage </a:t>
            </a:r>
            <a:r>
              <a:rPr sz="1400" spc="-5" dirty="0">
                <a:latin typeface="Calibri"/>
                <a:cs typeface="Calibri"/>
              </a:rPr>
              <a:t>of </a:t>
            </a:r>
            <a:r>
              <a:rPr sz="1400" spc="-10" dirty="0">
                <a:latin typeface="Calibri"/>
                <a:cs typeface="Calibri"/>
              </a:rPr>
              <a:t>resources </a:t>
            </a:r>
            <a:r>
              <a:rPr sz="1400" spc="-5" dirty="0">
                <a:latin typeface="Calibri"/>
                <a:cs typeface="Calibri"/>
              </a:rPr>
              <a:t>in </a:t>
            </a:r>
            <a:r>
              <a:rPr sz="1400" dirty="0">
                <a:latin typeface="Calibri"/>
                <a:cs typeface="Calibri"/>
              </a:rPr>
              <a:t>a </a:t>
            </a:r>
            <a:r>
              <a:rPr sz="1400" spc="-5" dirty="0">
                <a:latin typeface="Calibri"/>
                <a:cs typeface="Calibri"/>
              </a:rPr>
              <a:t>host, or if </a:t>
            </a:r>
            <a:r>
              <a:rPr sz="1400" dirty="0">
                <a:latin typeface="Calibri"/>
                <a:cs typeface="Calibri"/>
              </a:rPr>
              <a:t>a  </a:t>
            </a:r>
            <a:r>
              <a:rPr sz="1400" spc="-10" dirty="0">
                <a:latin typeface="Calibri"/>
                <a:cs typeface="Calibri"/>
              </a:rPr>
              <a:t>host </a:t>
            </a:r>
            <a:r>
              <a:rPr sz="1400" spc="-5" dirty="0">
                <a:latin typeface="Calibri"/>
                <a:cs typeface="Calibri"/>
              </a:rPr>
              <a:t>dies</a:t>
            </a:r>
            <a:endParaRPr sz="1400">
              <a:latin typeface="Calibri"/>
              <a:cs typeface="Calibri"/>
            </a:endParaRPr>
          </a:p>
          <a:p>
            <a:pPr marL="184150" indent="-171450">
              <a:lnSpc>
                <a:spcPct val="100000"/>
              </a:lnSpc>
              <a:buFont typeface="Arial"/>
              <a:buChar char="•"/>
              <a:tabLst>
                <a:tab pos="184150" algn="l"/>
              </a:tabLst>
            </a:pPr>
            <a:r>
              <a:rPr sz="1400" spc="-10" dirty="0">
                <a:latin typeface="Calibri"/>
                <a:cs typeface="Calibri"/>
              </a:rPr>
              <a:t>Allocation </a:t>
            </a:r>
            <a:r>
              <a:rPr sz="1400" spc="-5" dirty="0">
                <a:latin typeface="Calibri"/>
                <a:cs typeface="Calibri"/>
              </a:rPr>
              <a:t>of </a:t>
            </a:r>
            <a:r>
              <a:rPr sz="1400" spc="-10" dirty="0">
                <a:latin typeface="Calibri"/>
                <a:cs typeface="Calibri"/>
              </a:rPr>
              <a:t>resources between</a:t>
            </a:r>
            <a:r>
              <a:rPr sz="1400" spc="5" dirty="0">
                <a:latin typeface="Calibri"/>
                <a:cs typeface="Calibri"/>
              </a:rPr>
              <a:t> </a:t>
            </a:r>
            <a:r>
              <a:rPr sz="1400" spc="-10" dirty="0">
                <a:latin typeface="Calibri"/>
                <a:cs typeface="Calibri"/>
              </a:rPr>
              <a:t>containers</a:t>
            </a:r>
            <a:endParaRPr sz="1400">
              <a:latin typeface="Calibri"/>
              <a:cs typeface="Calibri"/>
            </a:endParaRPr>
          </a:p>
          <a:p>
            <a:pPr marL="184150" marR="650240" indent="-171450">
              <a:lnSpc>
                <a:spcPct val="100000"/>
              </a:lnSpc>
              <a:buFont typeface="Arial"/>
              <a:buChar char="•"/>
              <a:tabLst>
                <a:tab pos="184150" algn="l"/>
              </a:tabLst>
            </a:pPr>
            <a:r>
              <a:rPr sz="1400" spc="-5" dirty="0">
                <a:latin typeface="Calibri"/>
                <a:cs typeface="Calibri"/>
              </a:rPr>
              <a:t>External </a:t>
            </a:r>
            <a:r>
              <a:rPr sz="1400" spc="-10" dirty="0">
                <a:latin typeface="Calibri"/>
                <a:cs typeface="Calibri"/>
              </a:rPr>
              <a:t>exposure </a:t>
            </a:r>
            <a:r>
              <a:rPr sz="1400" spc="-5" dirty="0">
                <a:latin typeface="Calibri"/>
                <a:cs typeface="Calibri"/>
              </a:rPr>
              <a:t>of </a:t>
            </a:r>
            <a:r>
              <a:rPr sz="1400" dirty="0">
                <a:latin typeface="Calibri"/>
                <a:cs typeface="Calibri"/>
              </a:rPr>
              <a:t>services </a:t>
            </a:r>
            <a:r>
              <a:rPr sz="1400" spc="-5" dirty="0">
                <a:latin typeface="Calibri"/>
                <a:cs typeface="Calibri"/>
              </a:rPr>
              <a:t>running in </a:t>
            </a:r>
            <a:r>
              <a:rPr sz="1400" dirty="0">
                <a:latin typeface="Calibri"/>
                <a:cs typeface="Calibri"/>
              </a:rPr>
              <a:t>a  </a:t>
            </a:r>
            <a:r>
              <a:rPr sz="1400" spc="-10" dirty="0">
                <a:latin typeface="Calibri"/>
                <a:cs typeface="Calibri"/>
              </a:rPr>
              <a:t>container </a:t>
            </a:r>
            <a:r>
              <a:rPr sz="1400" spc="-5" dirty="0">
                <a:latin typeface="Calibri"/>
                <a:cs typeface="Calibri"/>
              </a:rPr>
              <a:t>with the outside</a:t>
            </a:r>
            <a:r>
              <a:rPr sz="1400" spc="-15" dirty="0">
                <a:latin typeface="Calibri"/>
                <a:cs typeface="Calibri"/>
              </a:rPr>
              <a:t> </a:t>
            </a:r>
            <a:r>
              <a:rPr sz="1400" spc="-5" dirty="0">
                <a:latin typeface="Calibri"/>
                <a:cs typeface="Calibri"/>
              </a:rPr>
              <a:t>world</a:t>
            </a:r>
            <a:endParaRPr sz="1400">
              <a:latin typeface="Calibri"/>
              <a:cs typeface="Calibri"/>
            </a:endParaRPr>
          </a:p>
          <a:p>
            <a:pPr marL="184150" marR="438150" indent="-171450">
              <a:lnSpc>
                <a:spcPct val="100000"/>
              </a:lnSpc>
              <a:buFont typeface="Arial"/>
              <a:buChar char="•"/>
              <a:tabLst>
                <a:tab pos="184150" algn="l"/>
              </a:tabLst>
            </a:pPr>
            <a:r>
              <a:rPr sz="1400" spc="-5" dirty="0">
                <a:latin typeface="Calibri"/>
                <a:cs typeface="Calibri"/>
              </a:rPr>
              <a:t>Load balancing of </a:t>
            </a:r>
            <a:r>
              <a:rPr sz="1400" dirty="0">
                <a:latin typeface="Calibri"/>
                <a:cs typeface="Calibri"/>
              </a:rPr>
              <a:t>service </a:t>
            </a:r>
            <a:r>
              <a:rPr sz="1400" spc="-10" dirty="0">
                <a:latin typeface="Calibri"/>
                <a:cs typeface="Calibri"/>
              </a:rPr>
              <a:t>discovery between  containers</a:t>
            </a:r>
            <a:endParaRPr sz="1400">
              <a:latin typeface="Calibri"/>
              <a:cs typeface="Calibri"/>
            </a:endParaRPr>
          </a:p>
          <a:p>
            <a:pPr marL="184150" indent="-171450">
              <a:lnSpc>
                <a:spcPct val="100000"/>
              </a:lnSpc>
              <a:buFont typeface="Arial"/>
              <a:buChar char="•"/>
              <a:tabLst>
                <a:tab pos="184150" algn="l"/>
              </a:tabLst>
            </a:pPr>
            <a:r>
              <a:rPr sz="1400" spc="-5" dirty="0">
                <a:latin typeface="Calibri"/>
                <a:cs typeface="Calibri"/>
              </a:rPr>
              <a:t>Health monitoring of </a:t>
            </a:r>
            <a:r>
              <a:rPr sz="1400" spc="-10" dirty="0">
                <a:latin typeface="Calibri"/>
                <a:cs typeface="Calibri"/>
              </a:rPr>
              <a:t>containers </a:t>
            </a:r>
            <a:r>
              <a:rPr sz="1400" spc="-5" dirty="0">
                <a:latin typeface="Calibri"/>
                <a:cs typeface="Calibri"/>
              </a:rPr>
              <a:t>and</a:t>
            </a:r>
            <a:r>
              <a:rPr sz="1400" spc="-15" dirty="0">
                <a:latin typeface="Calibri"/>
                <a:cs typeface="Calibri"/>
              </a:rPr>
              <a:t> </a:t>
            </a:r>
            <a:r>
              <a:rPr sz="1400" spc="-5" dirty="0">
                <a:latin typeface="Calibri"/>
                <a:cs typeface="Calibri"/>
              </a:rPr>
              <a:t>hosts</a:t>
            </a:r>
            <a:endParaRPr sz="1400">
              <a:latin typeface="Calibri"/>
              <a:cs typeface="Calibri"/>
            </a:endParaRPr>
          </a:p>
          <a:p>
            <a:pPr marL="184150" marR="172085" indent="-171450">
              <a:lnSpc>
                <a:spcPct val="100000"/>
              </a:lnSpc>
              <a:buFont typeface="Arial"/>
              <a:buChar char="•"/>
              <a:tabLst>
                <a:tab pos="184150" algn="l"/>
              </a:tabLst>
            </a:pPr>
            <a:r>
              <a:rPr sz="1400" spc="-10" dirty="0">
                <a:latin typeface="Calibri"/>
                <a:cs typeface="Calibri"/>
              </a:rPr>
              <a:t>Configuration </a:t>
            </a:r>
            <a:r>
              <a:rPr sz="1400" spc="-5" dirty="0">
                <a:latin typeface="Calibri"/>
                <a:cs typeface="Calibri"/>
              </a:rPr>
              <a:t>of </a:t>
            </a:r>
            <a:r>
              <a:rPr sz="1400" dirty="0">
                <a:latin typeface="Calibri"/>
                <a:cs typeface="Calibri"/>
              </a:rPr>
              <a:t>an </a:t>
            </a:r>
            <a:r>
              <a:rPr sz="1400" spc="-10" dirty="0">
                <a:latin typeface="Calibri"/>
                <a:cs typeface="Calibri"/>
              </a:rPr>
              <a:t>application </a:t>
            </a:r>
            <a:r>
              <a:rPr sz="1400" spc="-5" dirty="0">
                <a:latin typeface="Calibri"/>
                <a:cs typeface="Calibri"/>
              </a:rPr>
              <a:t>in </a:t>
            </a:r>
            <a:r>
              <a:rPr sz="1400" spc="-10" dirty="0">
                <a:latin typeface="Calibri"/>
                <a:cs typeface="Calibri"/>
              </a:rPr>
              <a:t>relation to </a:t>
            </a:r>
            <a:r>
              <a:rPr sz="1400" spc="-5" dirty="0">
                <a:latin typeface="Calibri"/>
                <a:cs typeface="Calibri"/>
              </a:rPr>
              <a:t>the  </a:t>
            </a:r>
            <a:r>
              <a:rPr sz="1400" spc="-10" dirty="0">
                <a:latin typeface="Calibri"/>
                <a:cs typeface="Calibri"/>
              </a:rPr>
              <a:t>containers </a:t>
            </a:r>
            <a:r>
              <a:rPr sz="1400" spc="-5" dirty="0">
                <a:latin typeface="Calibri"/>
                <a:cs typeface="Calibri"/>
              </a:rPr>
              <a:t>running it</a:t>
            </a:r>
            <a:endParaRPr sz="1400">
              <a:latin typeface="Calibri"/>
              <a:cs typeface="Calibri"/>
            </a:endParaRPr>
          </a:p>
        </p:txBody>
      </p:sp>
      <p:graphicFrame>
        <p:nvGraphicFramePr>
          <p:cNvPr id="13" name="object 13"/>
          <p:cNvGraphicFramePr>
            <a:graphicFrameLocks noGrp="1"/>
          </p:cNvGraphicFramePr>
          <p:nvPr/>
        </p:nvGraphicFramePr>
        <p:xfrm>
          <a:off x="166370" y="3755390"/>
          <a:ext cx="7708900" cy="2788918"/>
        </p:xfrm>
        <a:graphic>
          <a:graphicData uri="http://schemas.openxmlformats.org/drawingml/2006/table">
            <a:tbl>
              <a:tblPr firstRow="1" bandRow="1">
                <a:tableStyleId>{2D5ABB26-0587-4C30-8999-92F81FD0307C}</a:tableStyleId>
              </a:tblPr>
              <a:tblGrid>
                <a:gridCol w="1744980">
                  <a:extLst>
                    <a:ext uri="{9D8B030D-6E8A-4147-A177-3AD203B41FA5}">
                      <a16:colId xmlns:a16="http://schemas.microsoft.com/office/drawing/2014/main" val="20000"/>
                    </a:ext>
                  </a:extLst>
                </a:gridCol>
                <a:gridCol w="5963920">
                  <a:extLst>
                    <a:ext uri="{9D8B030D-6E8A-4147-A177-3AD203B41FA5}">
                      <a16:colId xmlns:a16="http://schemas.microsoft.com/office/drawing/2014/main" val="20001"/>
                    </a:ext>
                  </a:extLst>
                </a:gridCol>
              </a:tblGrid>
              <a:tr h="400050">
                <a:tc gridSpan="2">
                  <a:txBody>
                    <a:bodyPr/>
                    <a:lstStyle/>
                    <a:p>
                      <a:pPr marL="91440">
                        <a:lnSpc>
                          <a:spcPct val="100000"/>
                        </a:lnSpc>
                        <a:spcBef>
                          <a:spcPts val="260"/>
                        </a:spcBef>
                      </a:pPr>
                      <a:r>
                        <a:rPr sz="1800" b="1" spc="-15" dirty="0">
                          <a:solidFill>
                            <a:srgbClr val="FFFFFF"/>
                          </a:solidFill>
                          <a:latin typeface="Calibri"/>
                          <a:cs typeface="Calibri"/>
                        </a:rPr>
                        <a:t>Orchestration </a:t>
                      </a:r>
                      <a:r>
                        <a:rPr sz="1800" b="1" spc="-5" dirty="0">
                          <a:solidFill>
                            <a:srgbClr val="FFFFFF"/>
                          </a:solidFill>
                          <a:latin typeface="Calibri"/>
                          <a:cs typeface="Calibri"/>
                        </a:rPr>
                        <a:t>Solutions</a:t>
                      </a:r>
                      <a:r>
                        <a:rPr sz="1800" b="1" spc="5"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solidFill>
                      <a:srgbClr val="5B9BD4"/>
                    </a:solidFill>
                  </a:tcPr>
                </a:tc>
                <a:tc hMerge="1">
                  <a:txBody>
                    <a:bodyPr/>
                    <a:lstStyle/>
                    <a:p>
                      <a:endParaRPr/>
                    </a:p>
                  </a:txBody>
                  <a:tcPr marL="0" marR="0" marT="0" marB="0"/>
                </a:tc>
                <a:extLst>
                  <a:ext uri="{0D108BD9-81ED-4DB2-BD59-A6C34878D82A}">
                    <a16:rowId xmlns:a16="http://schemas.microsoft.com/office/drawing/2014/main" val="10000"/>
                  </a:ext>
                </a:extLst>
              </a:tr>
              <a:tr h="377189">
                <a:tc>
                  <a:txBody>
                    <a:bodyPr/>
                    <a:lstStyle/>
                    <a:p>
                      <a:pPr marL="91440">
                        <a:lnSpc>
                          <a:spcPct val="100000"/>
                        </a:lnSpc>
                        <a:spcBef>
                          <a:spcPts val="110"/>
                        </a:spcBef>
                      </a:pPr>
                      <a:r>
                        <a:rPr sz="1800" spc="-10" dirty="0">
                          <a:latin typeface="Calibri"/>
                          <a:cs typeface="Calibri"/>
                        </a:rPr>
                        <a:t>Kubernetes</a:t>
                      </a:r>
                      <a:endParaRPr sz="1800">
                        <a:latin typeface="Calibri"/>
                        <a:cs typeface="Calibri"/>
                      </a:endParaRPr>
                    </a:p>
                  </a:txBody>
                  <a:tcPr marL="0" marR="0" marT="13970" marB="0">
                    <a:lnL w="12700">
                      <a:solidFill>
                        <a:srgbClr val="FFFFFF"/>
                      </a:solidFill>
                      <a:prstDash val="solid"/>
                    </a:lnL>
                    <a:lnR w="12700">
                      <a:solidFill>
                        <a:srgbClr val="FFFFFF"/>
                      </a:solidFill>
                      <a:prstDash val="solid"/>
                    </a:lnR>
                    <a:lnB w="12700">
                      <a:solidFill>
                        <a:srgbClr val="FFFFFF"/>
                      </a:solidFill>
                      <a:prstDash val="solid"/>
                    </a:lnB>
                    <a:solidFill>
                      <a:srgbClr val="D2DEEE"/>
                    </a:solidFill>
                  </a:tcPr>
                </a:tc>
                <a:tc>
                  <a:txBody>
                    <a:bodyPr/>
                    <a:lstStyle/>
                    <a:p>
                      <a:pPr marL="90805" marR="170180">
                        <a:lnSpc>
                          <a:spcPct val="100000"/>
                        </a:lnSpc>
                        <a:spcBef>
                          <a:spcPts val="155"/>
                        </a:spcBef>
                      </a:pPr>
                      <a:r>
                        <a:rPr sz="1000" spc="-5" dirty="0">
                          <a:latin typeface="Calibri"/>
                          <a:cs typeface="Calibri"/>
                        </a:rPr>
                        <a:t>Originally developed by Google as an offshoot of its Borg project, Kubernetes has established itself as the de  facto standard for container orchestration. It’s the flagship project of the Cloud Native Computing</a:t>
                      </a:r>
                      <a:r>
                        <a:rPr sz="1000" spc="210" dirty="0">
                          <a:latin typeface="Calibri"/>
                          <a:cs typeface="Calibri"/>
                        </a:rPr>
                        <a:t> </a:t>
                      </a:r>
                      <a:r>
                        <a:rPr sz="1000" spc="-5" dirty="0">
                          <a:latin typeface="Calibri"/>
                          <a:cs typeface="Calibri"/>
                        </a:rPr>
                        <a:t>Foundation.</a:t>
                      </a:r>
                      <a:endParaRPr sz="1000">
                        <a:latin typeface="Calibri"/>
                        <a:cs typeface="Calibri"/>
                      </a:endParaRPr>
                    </a:p>
                  </a:txBody>
                  <a:tcPr marL="0" marR="0" marT="19685" marB="0">
                    <a:lnL w="12700">
                      <a:solidFill>
                        <a:srgbClr val="FFFFFF"/>
                      </a:solidFill>
                      <a:prstDash val="solid"/>
                    </a:lnL>
                    <a:lnR w="12700">
                      <a:solidFill>
                        <a:srgbClr val="FFFFFF"/>
                      </a:solidFill>
                      <a:prstDash val="solid"/>
                    </a:lnR>
                    <a:lnB w="12700">
                      <a:solidFill>
                        <a:srgbClr val="FFFFFF"/>
                      </a:solidFill>
                      <a:prstDash val="solid"/>
                    </a:lnB>
                    <a:solidFill>
                      <a:srgbClr val="D2DEEE"/>
                    </a:solidFill>
                  </a:tcPr>
                </a:tc>
                <a:extLst>
                  <a:ext uri="{0D108BD9-81ED-4DB2-BD59-A6C34878D82A}">
                    <a16:rowId xmlns:a16="http://schemas.microsoft.com/office/drawing/2014/main" val="10001"/>
                  </a:ext>
                </a:extLst>
              </a:tr>
              <a:tr h="853440">
                <a:tc>
                  <a:txBody>
                    <a:bodyPr/>
                    <a:lstStyle/>
                    <a:p>
                      <a:pPr marL="91440">
                        <a:lnSpc>
                          <a:spcPct val="100000"/>
                        </a:lnSpc>
                        <a:spcBef>
                          <a:spcPts val="260"/>
                        </a:spcBef>
                      </a:pPr>
                      <a:r>
                        <a:rPr sz="1800" spc="-15" dirty="0">
                          <a:latin typeface="Calibri"/>
                          <a:cs typeface="Calibri"/>
                        </a:rPr>
                        <a:t>Docker</a:t>
                      </a:r>
                      <a:r>
                        <a:rPr sz="1800" spc="-10" dirty="0">
                          <a:latin typeface="Calibri"/>
                          <a:cs typeface="Calibri"/>
                        </a:rPr>
                        <a:t> </a:t>
                      </a:r>
                      <a:r>
                        <a:rPr sz="1800" spc="-15" dirty="0">
                          <a:latin typeface="Calibri"/>
                          <a:cs typeface="Calibri"/>
                        </a:rPr>
                        <a:t>Swarm</a:t>
                      </a:r>
                      <a:endParaRPr sz="18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0805" marR="90805">
                        <a:lnSpc>
                          <a:spcPct val="100000"/>
                        </a:lnSpc>
                        <a:spcBef>
                          <a:spcPts val="305"/>
                        </a:spcBef>
                      </a:pPr>
                      <a:r>
                        <a:rPr sz="1000" spc="-5" dirty="0">
                          <a:latin typeface="Calibri"/>
                          <a:cs typeface="Calibri"/>
                        </a:rPr>
                        <a:t>Even though Docker has fully embraced Kubernetes as the container orchestration engine of choice, the  company still offers Swarm, its own fully integrated container orchestration tool. Slightly less extensible and  complex than Kubernetes, it’s a good choice for Docker enthusiasts who want an easier and faster path to  container deployments. In fact, Docker bundles both Swarm and Kubernetes in its enterprise edition in hopes of  making them complementary</a:t>
                      </a:r>
                      <a:r>
                        <a:rPr sz="1000" spc="5" dirty="0">
                          <a:latin typeface="Calibri"/>
                          <a:cs typeface="Calibri"/>
                        </a:rPr>
                        <a:t> </a:t>
                      </a:r>
                      <a:r>
                        <a:rPr sz="1000" spc="-5" dirty="0">
                          <a:latin typeface="Calibri"/>
                          <a:cs typeface="Calibri"/>
                        </a:rPr>
                        <a:t>tools.</a:t>
                      </a:r>
                      <a:endParaRPr sz="1000">
                        <a:latin typeface="Calibri"/>
                        <a:cs typeface="Calibri"/>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1158239">
                <a:tc>
                  <a:txBody>
                    <a:bodyPr/>
                    <a:lstStyle/>
                    <a:p>
                      <a:pPr marL="91440" marR="182245">
                        <a:lnSpc>
                          <a:spcPct val="100000"/>
                        </a:lnSpc>
                        <a:spcBef>
                          <a:spcPts val="259"/>
                        </a:spcBef>
                      </a:pPr>
                      <a:r>
                        <a:rPr sz="1800" spc="-5" dirty="0">
                          <a:latin typeface="Calibri"/>
                          <a:cs typeface="Calibri"/>
                        </a:rPr>
                        <a:t>Apache Mesos  (and</a:t>
                      </a:r>
                      <a:r>
                        <a:rPr sz="1800" spc="-85" dirty="0">
                          <a:latin typeface="Calibri"/>
                          <a:cs typeface="Calibri"/>
                        </a:rPr>
                        <a:t> </a:t>
                      </a:r>
                      <a:r>
                        <a:rPr sz="1800" spc="-10" dirty="0">
                          <a:latin typeface="Calibri"/>
                          <a:cs typeface="Calibri"/>
                        </a:rPr>
                        <a:t>Marathon)</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0805" marR="86995">
                        <a:lnSpc>
                          <a:spcPct val="100000"/>
                        </a:lnSpc>
                        <a:spcBef>
                          <a:spcPts val="305"/>
                        </a:spcBef>
                      </a:pPr>
                      <a:r>
                        <a:rPr sz="1000" spc="-5" dirty="0">
                          <a:latin typeface="Calibri"/>
                          <a:cs typeface="Calibri"/>
                        </a:rPr>
                        <a:t>Apache Mesos, slightly older than Kubernetes, is an open source software project originally developed at the  University of California at Berkeley, but now widely adopted in organizations like Twitter, Uber, and Paypal.  Mesos’ lightweight interface lets it scale easily up to 10,000 nodes (or more) and allows frameworks that run on  top of it to evolve independently. Its APIs support popular languages like Java, C++, and Python, and it also  supports out-of-the-box high availability. Unlike Swarm or Kubernetes, however, Mesos only provides  management of the cluster, so a number of frameworks have been built on top of Mesos, including Marathon, a  “production-grade” container orchestration</a:t>
                      </a:r>
                      <a:r>
                        <a:rPr sz="1000" spc="10" dirty="0">
                          <a:latin typeface="Calibri"/>
                          <a:cs typeface="Calibri"/>
                        </a:rPr>
                        <a:t> </a:t>
                      </a:r>
                      <a:r>
                        <a:rPr sz="1000" spc="-5" dirty="0">
                          <a:latin typeface="Calibri"/>
                          <a:cs typeface="Calibri"/>
                        </a:rPr>
                        <a:t>platform.</a:t>
                      </a:r>
                      <a:endParaRPr sz="1000">
                        <a:latin typeface="Calibri"/>
                        <a:cs typeface="Calibri"/>
                      </a:endParaRPr>
                    </a:p>
                  </a:txBody>
                  <a:tcPr marL="0" marR="0" marT="3873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bl>
          </a:graphicData>
        </a:graphic>
      </p:graphicFrame>
      <p:grpSp>
        <p:nvGrpSpPr>
          <p:cNvPr id="14" name="object 14"/>
          <p:cNvGrpSpPr/>
          <p:nvPr/>
        </p:nvGrpSpPr>
        <p:grpSpPr>
          <a:xfrm>
            <a:off x="166370" y="813435"/>
            <a:ext cx="11719560" cy="5628640"/>
            <a:chOff x="166370" y="813435"/>
            <a:chExt cx="11719560" cy="5628640"/>
          </a:xfrm>
        </p:grpSpPr>
        <p:pic>
          <p:nvPicPr>
            <p:cNvPr id="15" name="object 15"/>
            <p:cNvPicPr/>
            <p:nvPr/>
          </p:nvPicPr>
          <p:blipFill>
            <a:blip r:embed="rId3" cstate="print"/>
            <a:stretch>
              <a:fillRect/>
            </a:stretch>
          </p:blipFill>
          <p:spPr>
            <a:xfrm>
              <a:off x="8199120" y="5452872"/>
              <a:ext cx="1556003" cy="986028"/>
            </a:xfrm>
            <a:prstGeom prst="rect">
              <a:avLst/>
            </a:prstGeom>
          </p:spPr>
        </p:pic>
        <p:pic>
          <p:nvPicPr>
            <p:cNvPr id="16" name="object 16"/>
            <p:cNvPicPr/>
            <p:nvPr/>
          </p:nvPicPr>
          <p:blipFill>
            <a:blip r:embed="rId4" cstate="print"/>
            <a:stretch>
              <a:fillRect/>
            </a:stretch>
          </p:blipFill>
          <p:spPr>
            <a:xfrm>
              <a:off x="9857231" y="5454395"/>
              <a:ext cx="2028444" cy="987552"/>
            </a:xfrm>
            <a:prstGeom prst="rect">
              <a:avLst/>
            </a:prstGeom>
          </p:spPr>
        </p:pic>
        <p:sp>
          <p:nvSpPr>
            <p:cNvPr id="17" name="object 17"/>
            <p:cNvSpPr/>
            <p:nvPr/>
          </p:nvSpPr>
          <p:spPr>
            <a:xfrm>
              <a:off x="172212" y="819911"/>
              <a:ext cx="7708900" cy="2834640"/>
            </a:xfrm>
            <a:custGeom>
              <a:avLst/>
              <a:gdLst/>
              <a:ahLst/>
              <a:cxnLst/>
              <a:rect l="l" t="t" r="r" b="b"/>
              <a:pathLst>
                <a:path w="7708900" h="2834640">
                  <a:moveTo>
                    <a:pt x="7708392" y="0"/>
                  </a:moveTo>
                  <a:lnTo>
                    <a:pt x="2921508" y="0"/>
                  </a:lnTo>
                  <a:lnTo>
                    <a:pt x="2921508" y="457200"/>
                  </a:lnTo>
                  <a:lnTo>
                    <a:pt x="0" y="457200"/>
                  </a:lnTo>
                  <a:lnTo>
                    <a:pt x="0" y="2377440"/>
                  </a:lnTo>
                  <a:lnTo>
                    <a:pt x="0" y="2834640"/>
                  </a:lnTo>
                  <a:lnTo>
                    <a:pt x="7708392" y="2834640"/>
                  </a:lnTo>
                  <a:lnTo>
                    <a:pt x="7708392" y="2377440"/>
                  </a:lnTo>
                  <a:lnTo>
                    <a:pt x="7708392" y="457200"/>
                  </a:lnTo>
                  <a:lnTo>
                    <a:pt x="7708392" y="0"/>
                  </a:lnTo>
                  <a:close/>
                </a:path>
              </a:pathLst>
            </a:custGeom>
            <a:solidFill>
              <a:srgbClr val="E7E6E6"/>
            </a:solidFill>
          </p:spPr>
          <p:txBody>
            <a:bodyPr wrap="square" lIns="0" tIns="0" rIns="0" bIns="0" rtlCol="0"/>
            <a:lstStyle/>
            <a:p>
              <a:endParaRPr/>
            </a:p>
          </p:txBody>
        </p:sp>
        <p:sp>
          <p:nvSpPr>
            <p:cNvPr id="18" name="object 18"/>
            <p:cNvSpPr/>
            <p:nvPr/>
          </p:nvSpPr>
          <p:spPr>
            <a:xfrm>
              <a:off x="166370" y="813434"/>
              <a:ext cx="2927985" cy="463550"/>
            </a:xfrm>
            <a:custGeom>
              <a:avLst/>
              <a:gdLst/>
              <a:ahLst/>
              <a:cxnLst/>
              <a:rect l="l" t="t" r="r" b="b"/>
              <a:pathLst>
                <a:path w="2927985" h="463550">
                  <a:moveTo>
                    <a:pt x="2927985" y="0"/>
                  </a:moveTo>
                  <a:lnTo>
                    <a:pt x="6350" y="0"/>
                  </a:lnTo>
                  <a:lnTo>
                    <a:pt x="6350" y="6350"/>
                  </a:lnTo>
                  <a:lnTo>
                    <a:pt x="0" y="6350"/>
                  </a:lnTo>
                  <a:lnTo>
                    <a:pt x="0" y="463550"/>
                  </a:lnTo>
                  <a:lnTo>
                    <a:pt x="12700" y="463550"/>
                  </a:lnTo>
                  <a:lnTo>
                    <a:pt x="12700" y="12700"/>
                  </a:lnTo>
                  <a:lnTo>
                    <a:pt x="2927985" y="12700"/>
                  </a:lnTo>
                  <a:lnTo>
                    <a:pt x="2927985" y="0"/>
                  </a:lnTo>
                  <a:close/>
                </a:path>
              </a:pathLst>
            </a:custGeom>
            <a:solidFill>
              <a:srgbClr val="FFFFFF"/>
            </a:solidFill>
          </p:spPr>
          <p:txBody>
            <a:bodyPr wrap="square" lIns="0" tIns="0" rIns="0" bIns="0" rtlCol="0"/>
            <a:lstStyle/>
            <a:p>
              <a:endParaRPr/>
            </a:p>
          </p:txBody>
        </p:sp>
      </p:grpSp>
      <p:sp>
        <p:nvSpPr>
          <p:cNvPr id="19" name="object 19"/>
          <p:cNvSpPr txBox="1"/>
          <p:nvPr/>
        </p:nvSpPr>
        <p:spPr>
          <a:xfrm>
            <a:off x="179070" y="826135"/>
            <a:ext cx="2914650" cy="451484"/>
          </a:xfrm>
          <a:prstGeom prst="rect">
            <a:avLst/>
          </a:prstGeom>
          <a:solidFill>
            <a:srgbClr val="EC7C30"/>
          </a:solidFill>
        </p:spPr>
        <p:txBody>
          <a:bodyPr vert="horz" wrap="square" lIns="0" tIns="26669" rIns="0" bIns="0" rtlCol="0">
            <a:spAutoFit/>
          </a:bodyPr>
          <a:lstStyle/>
          <a:p>
            <a:pPr marL="85090">
              <a:lnSpc>
                <a:spcPct val="100000"/>
              </a:lnSpc>
              <a:spcBef>
                <a:spcPts val="209"/>
              </a:spcBef>
            </a:pPr>
            <a:r>
              <a:rPr sz="1800" b="1" spc="-10" dirty="0">
                <a:solidFill>
                  <a:srgbClr val="FFFFFF"/>
                </a:solidFill>
                <a:latin typeface="Calibri"/>
                <a:cs typeface="Calibri"/>
              </a:rPr>
              <a:t>Containers </a:t>
            </a:r>
            <a:r>
              <a:rPr sz="1800" b="1" dirty="0">
                <a:solidFill>
                  <a:srgbClr val="FFFFFF"/>
                </a:solidFill>
                <a:latin typeface="Calibri"/>
                <a:cs typeface="Calibri"/>
              </a:rPr>
              <a:t>on </a:t>
            </a:r>
            <a:r>
              <a:rPr sz="1800" b="1" spc="-5" dirty="0">
                <a:solidFill>
                  <a:srgbClr val="FFFFFF"/>
                </a:solidFill>
                <a:latin typeface="Calibri"/>
                <a:cs typeface="Calibri"/>
              </a:rPr>
              <a:t>multiple</a:t>
            </a:r>
            <a:r>
              <a:rPr sz="1800" b="1" spc="-30" dirty="0">
                <a:solidFill>
                  <a:srgbClr val="FFFFFF"/>
                </a:solidFill>
                <a:latin typeface="Calibri"/>
                <a:cs typeface="Calibri"/>
              </a:rPr>
              <a:t> </a:t>
            </a:r>
            <a:r>
              <a:rPr sz="1800" b="1" spc="-10" dirty="0">
                <a:solidFill>
                  <a:srgbClr val="FFFFFF"/>
                </a:solidFill>
                <a:latin typeface="Calibri"/>
                <a:cs typeface="Calibri"/>
              </a:rPr>
              <a:t>hosts</a:t>
            </a:r>
            <a:endParaRPr sz="1800">
              <a:latin typeface="Calibri"/>
              <a:cs typeface="Calibri"/>
            </a:endParaRPr>
          </a:p>
        </p:txBody>
      </p:sp>
      <p:sp>
        <p:nvSpPr>
          <p:cNvPr id="20" name="object 20"/>
          <p:cNvSpPr txBox="1"/>
          <p:nvPr/>
        </p:nvSpPr>
        <p:spPr>
          <a:xfrm>
            <a:off x="3093720" y="819785"/>
            <a:ext cx="4787265" cy="457834"/>
          </a:xfrm>
          <a:prstGeom prst="rect">
            <a:avLst/>
          </a:prstGeom>
        </p:spPr>
        <p:txBody>
          <a:bodyPr vert="horz" wrap="square" lIns="0" tIns="37465" rIns="0" bIns="0" rtlCol="0">
            <a:spAutoFit/>
          </a:bodyPr>
          <a:lstStyle/>
          <a:p>
            <a:pPr marL="92075" marR="82550">
              <a:lnSpc>
                <a:spcPct val="100000"/>
              </a:lnSpc>
              <a:spcBef>
                <a:spcPts val="295"/>
              </a:spcBef>
            </a:pPr>
            <a:r>
              <a:rPr sz="1200" spc="15" dirty="0">
                <a:latin typeface="Calibri"/>
                <a:cs typeface="Calibri"/>
              </a:rPr>
              <a:t>Docker-swarm </a:t>
            </a:r>
            <a:r>
              <a:rPr sz="1200" spc="10" dirty="0">
                <a:latin typeface="Calibri"/>
                <a:cs typeface="Calibri"/>
              </a:rPr>
              <a:t>is the tool that </a:t>
            </a:r>
            <a:r>
              <a:rPr sz="1200" spc="20" dirty="0">
                <a:latin typeface="Calibri"/>
                <a:cs typeface="Calibri"/>
              </a:rPr>
              <a:t>enables </a:t>
            </a:r>
            <a:r>
              <a:rPr sz="1200" spc="15" dirty="0">
                <a:latin typeface="Calibri"/>
                <a:cs typeface="Calibri"/>
              </a:rPr>
              <a:t>container </a:t>
            </a:r>
            <a:r>
              <a:rPr sz="1200" spc="20" dirty="0">
                <a:latin typeface="Calibri"/>
                <a:cs typeface="Calibri"/>
              </a:rPr>
              <a:t>management </a:t>
            </a:r>
            <a:r>
              <a:rPr sz="1200" spc="15" dirty="0">
                <a:latin typeface="Calibri"/>
                <a:cs typeface="Calibri"/>
              </a:rPr>
              <a:t>on more  </a:t>
            </a:r>
            <a:r>
              <a:rPr sz="1200" spc="-5" dirty="0">
                <a:latin typeface="Calibri"/>
                <a:cs typeface="Calibri"/>
              </a:rPr>
              <a:t>than one machine. It is one </a:t>
            </a:r>
            <a:r>
              <a:rPr sz="1200" dirty="0">
                <a:latin typeface="Calibri"/>
                <a:cs typeface="Calibri"/>
              </a:rPr>
              <a:t>of </a:t>
            </a:r>
            <a:r>
              <a:rPr sz="1200" spc="-5" dirty="0">
                <a:latin typeface="Calibri"/>
                <a:cs typeface="Calibri"/>
              </a:rPr>
              <a:t>the </a:t>
            </a:r>
            <a:r>
              <a:rPr sz="1200" b="1" spc="-10" dirty="0">
                <a:latin typeface="Calibri"/>
                <a:cs typeface="Calibri"/>
              </a:rPr>
              <a:t>container orchestration</a:t>
            </a:r>
            <a:r>
              <a:rPr sz="1200" b="1" spc="10" dirty="0">
                <a:latin typeface="Calibri"/>
                <a:cs typeface="Calibri"/>
              </a:rPr>
              <a:t> </a:t>
            </a:r>
            <a:r>
              <a:rPr sz="1200" b="1" spc="-5" dirty="0">
                <a:latin typeface="Calibri"/>
                <a:cs typeface="Calibri"/>
              </a:rPr>
              <a:t>solution</a:t>
            </a:r>
            <a:r>
              <a:rPr sz="1200" spc="-5" dirty="0">
                <a:latin typeface="Calibri"/>
                <a:cs typeface="Calibri"/>
              </a:rPr>
              <a:t>.</a:t>
            </a:r>
            <a:endParaRPr sz="1200">
              <a:latin typeface="Calibri"/>
              <a:cs typeface="Calibri"/>
            </a:endParaRPr>
          </a:p>
        </p:txBody>
      </p:sp>
      <p:sp>
        <p:nvSpPr>
          <p:cNvPr id="21" name="object 21"/>
          <p:cNvSpPr txBox="1"/>
          <p:nvPr/>
        </p:nvSpPr>
        <p:spPr>
          <a:xfrm>
            <a:off x="264159" y="1301750"/>
            <a:ext cx="4269740" cy="1671320"/>
          </a:xfrm>
          <a:prstGeom prst="rect">
            <a:avLst/>
          </a:prstGeom>
        </p:spPr>
        <p:txBody>
          <a:bodyPr vert="horz" wrap="square" lIns="0" tIns="12700" rIns="0" bIns="0" rtlCol="0">
            <a:spAutoFit/>
          </a:bodyPr>
          <a:lstStyle/>
          <a:p>
            <a:pPr marR="5080" algn="just">
              <a:lnSpc>
                <a:spcPct val="100000"/>
              </a:lnSpc>
              <a:spcBef>
                <a:spcPts val="100"/>
              </a:spcBef>
            </a:pPr>
            <a:r>
              <a:rPr sz="1200" spc="15" dirty="0">
                <a:latin typeface="Calibri"/>
                <a:cs typeface="Calibri"/>
              </a:rPr>
              <a:t>Docker Swarm provides native </a:t>
            </a:r>
            <a:r>
              <a:rPr sz="1200" spc="25" dirty="0">
                <a:latin typeface="Calibri"/>
                <a:cs typeface="Calibri"/>
              </a:rPr>
              <a:t>clustering functionality </a:t>
            </a:r>
            <a:r>
              <a:rPr sz="1200" spc="10" dirty="0">
                <a:latin typeface="Calibri"/>
                <a:cs typeface="Calibri"/>
              </a:rPr>
              <a:t>for </a:t>
            </a:r>
            <a:r>
              <a:rPr sz="1200" spc="20" dirty="0">
                <a:latin typeface="Calibri"/>
                <a:cs typeface="Calibri"/>
              </a:rPr>
              <a:t>Docker  </a:t>
            </a:r>
            <a:r>
              <a:rPr sz="1200" spc="35" dirty="0">
                <a:latin typeface="Calibri"/>
                <a:cs typeface="Calibri"/>
              </a:rPr>
              <a:t>containers, which turns </a:t>
            </a:r>
            <a:r>
              <a:rPr sz="1200" dirty="0">
                <a:latin typeface="Calibri"/>
                <a:cs typeface="Calibri"/>
              </a:rPr>
              <a:t>a </a:t>
            </a:r>
            <a:r>
              <a:rPr sz="1200" spc="35" dirty="0">
                <a:latin typeface="Calibri"/>
                <a:cs typeface="Calibri"/>
              </a:rPr>
              <a:t>group </a:t>
            </a:r>
            <a:r>
              <a:rPr sz="1200" spc="25" dirty="0">
                <a:latin typeface="Calibri"/>
                <a:cs typeface="Calibri"/>
              </a:rPr>
              <a:t>of </a:t>
            </a:r>
            <a:r>
              <a:rPr sz="1200" spc="30" dirty="0">
                <a:latin typeface="Calibri"/>
                <a:cs typeface="Calibri"/>
              </a:rPr>
              <a:t>Docker </a:t>
            </a:r>
            <a:r>
              <a:rPr sz="1200" spc="35" dirty="0">
                <a:latin typeface="Calibri"/>
                <a:cs typeface="Calibri"/>
              </a:rPr>
              <a:t>engines </a:t>
            </a:r>
            <a:r>
              <a:rPr sz="1200" spc="25" dirty="0">
                <a:latin typeface="Calibri"/>
                <a:cs typeface="Calibri"/>
              </a:rPr>
              <a:t>into </a:t>
            </a:r>
            <a:r>
              <a:rPr sz="1200" dirty="0">
                <a:latin typeface="Calibri"/>
                <a:cs typeface="Calibri"/>
              </a:rPr>
              <a:t>a </a:t>
            </a:r>
            <a:r>
              <a:rPr sz="1200" spc="40" dirty="0">
                <a:latin typeface="Calibri"/>
                <a:cs typeface="Calibri"/>
              </a:rPr>
              <a:t>single  </a:t>
            </a:r>
            <a:r>
              <a:rPr sz="1200" spc="25" dirty="0">
                <a:latin typeface="Calibri"/>
                <a:cs typeface="Calibri"/>
              </a:rPr>
              <a:t>virtual </a:t>
            </a:r>
            <a:r>
              <a:rPr sz="1200" spc="20" dirty="0">
                <a:latin typeface="Calibri"/>
                <a:cs typeface="Calibri"/>
              </a:rPr>
              <a:t>Docker </a:t>
            </a:r>
            <a:r>
              <a:rPr sz="1200" spc="25" dirty="0">
                <a:latin typeface="Calibri"/>
                <a:cs typeface="Calibri"/>
              </a:rPr>
              <a:t>engine. </a:t>
            </a:r>
            <a:r>
              <a:rPr sz="1200" spc="15" dirty="0">
                <a:latin typeface="Calibri"/>
                <a:cs typeface="Calibri"/>
              </a:rPr>
              <a:t>In </a:t>
            </a:r>
            <a:r>
              <a:rPr sz="1200" spc="20" dirty="0">
                <a:latin typeface="Calibri"/>
                <a:cs typeface="Calibri"/>
              </a:rPr>
              <a:t>Docker </a:t>
            </a:r>
            <a:r>
              <a:rPr sz="1200" spc="25" dirty="0">
                <a:latin typeface="Calibri"/>
                <a:cs typeface="Calibri"/>
              </a:rPr>
              <a:t>1.12 </a:t>
            </a:r>
            <a:r>
              <a:rPr sz="1200" spc="20" dirty="0">
                <a:latin typeface="Calibri"/>
                <a:cs typeface="Calibri"/>
              </a:rPr>
              <a:t>and </a:t>
            </a:r>
            <a:r>
              <a:rPr sz="1200" spc="10" dirty="0">
                <a:latin typeface="Calibri"/>
                <a:cs typeface="Calibri"/>
              </a:rPr>
              <a:t>higher, </a:t>
            </a:r>
            <a:r>
              <a:rPr sz="1200" spc="20" dirty="0">
                <a:latin typeface="Calibri"/>
                <a:cs typeface="Calibri"/>
              </a:rPr>
              <a:t>Swarm </a:t>
            </a:r>
            <a:r>
              <a:rPr sz="1200" spc="25" dirty="0">
                <a:latin typeface="Calibri"/>
                <a:cs typeface="Calibri"/>
              </a:rPr>
              <a:t>mode </a:t>
            </a:r>
            <a:r>
              <a:rPr sz="1200" spc="15" dirty="0">
                <a:latin typeface="Calibri"/>
                <a:cs typeface="Calibri"/>
              </a:rPr>
              <a:t>is  </a:t>
            </a:r>
            <a:r>
              <a:rPr sz="1200" spc="-5" dirty="0">
                <a:latin typeface="Calibri"/>
                <a:cs typeface="Calibri"/>
              </a:rPr>
              <a:t>integrated </a:t>
            </a:r>
            <a:r>
              <a:rPr sz="1200" spc="5" dirty="0">
                <a:latin typeface="Calibri"/>
                <a:cs typeface="Calibri"/>
              </a:rPr>
              <a:t>with </a:t>
            </a:r>
            <a:r>
              <a:rPr sz="1200" spc="-5" dirty="0">
                <a:latin typeface="Calibri"/>
                <a:cs typeface="Calibri"/>
              </a:rPr>
              <a:t>Docker </a:t>
            </a:r>
            <a:r>
              <a:rPr sz="1200" spc="5" dirty="0">
                <a:latin typeface="Calibri"/>
                <a:cs typeface="Calibri"/>
              </a:rPr>
              <a:t>Engine. The </a:t>
            </a:r>
            <a:r>
              <a:rPr sz="1200" dirty="0">
                <a:latin typeface="Calibri"/>
                <a:cs typeface="Calibri"/>
              </a:rPr>
              <a:t>swarm </a:t>
            </a:r>
            <a:r>
              <a:rPr sz="1200" spc="5" dirty="0">
                <a:latin typeface="Calibri"/>
                <a:cs typeface="Calibri"/>
              </a:rPr>
              <a:t>CLI </a:t>
            </a:r>
            <a:r>
              <a:rPr sz="1200" dirty="0">
                <a:latin typeface="Calibri"/>
                <a:cs typeface="Calibri"/>
              </a:rPr>
              <a:t>utility allows users </a:t>
            </a:r>
            <a:r>
              <a:rPr sz="1200" spc="-5" dirty="0">
                <a:latin typeface="Calibri"/>
                <a:cs typeface="Calibri"/>
              </a:rPr>
              <a:t>to  </a:t>
            </a:r>
            <a:r>
              <a:rPr sz="1200" spc="25" dirty="0">
                <a:latin typeface="Calibri"/>
                <a:cs typeface="Calibri"/>
              </a:rPr>
              <a:t>run Swarm containers, </a:t>
            </a:r>
            <a:r>
              <a:rPr sz="1200" spc="20" dirty="0">
                <a:latin typeface="Calibri"/>
                <a:cs typeface="Calibri"/>
              </a:rPr>
              <a:t>create </a:t>
            </a:r>
            <a:r>
              <a:rPr sz="1200" spc="30" dirty="0">
                <a:latin typeface="Calibri"/>
                <a:cs typeface="Calibri"/>
              </a:rPr>
              <a:t>discovery </a:t>
            </a:r>
            <a:r>
              <a:rPr sz="1200" spc="25" dirty="0">
                <a:latin typeface="Calibri"/>
                <a:cs typeface="Calibri"/>
              </a:rPr>
              <a:t>tokens, list </a:t>
            </a:r>
            <a:r>
              <a:rPr sz="1200" spc="30" dirty="0">
                <a:latin typeface="Calibri"/>
                <a:cs typeface="Calibri"/>
              </a:rPr>
              <a:t>nodes </a:t>
            </a:r>
            <a:r>
              <a:rPr sz="1200" spc="20" dirty="0">
                <a:latin typeface="Calibri"/>
                <a:cs typeface="Calibri"/>
              </a:rPr>
              <a:t>in </a:t>
            </a:r>
            <a:r>
              <a:rPr sz="1200" spc="25" dirty="0">
                <a:latin typeface="Calibri"/>
                <a:cs typeface="Calibri"/>
              </a:rPr>
              <a:t>the  </a:t>
            </a:r>
            <a:r>
              <a:rPr sz="1200" spc="5" dirty="0">
                <a:latin typeface="Calibri"/>
                <a:cs typeface="Calibri"/>
              </a:rPr>
              <a:t>cluster, </a:t>
            </a:r>
            <a:r>
              <a:rPr sz="1200" spc="15" dirty="0">
                <a:latin typeface="Calibri"/>
                <a:cs typeface="Calibri"/>
              </a:rPr>
              <a:t>and more. </a:t>
            </a:r>
            <a:r>
              <a:rPr sz="1200" spc="20" dirty="0">
                <a:latin typeface="Calibri"/>
                <a:cs typeface="Calibri"/>
              </a:rPr>
              <a:t>The </a:t>
            </a:r>
            <a:r>
              <a:rPr sz="1200" spc="15" dirty="0">
                <a:latin typeface="Calibri"/>
                <a:cs typeface="Calibri"/>
              </a:rPr>
              <a:t>docker </a:t>
            </a:r>
            <a:r>
              <a:rPr sz="1200" spc="20" dirty="0">
                <a:latin typeface="Calibri"/>
                <a:cs typeface="Calibri"/>
              </a:rPr>
              <a:t>node CLI </a:t>
            </a:r>
            <a:r>
              <a:rPr sz="1200" spc="25" dirty="0">
                <a:latin typeface="Calibri"/>
                <a:cs typeface="Calibri"/>
              </a:rPr>
              <a:t>utility </a:t>
            </a:r>
            <a:r>
              <a:rPr sz="1200" spc="20" dirty="0">
                <a:latin typeface="Calibri"/>
                <a:cs typeface="Calibri"/>
              </a:rPr>
              <a:t>allows users </a:t>
            </a:r>
            <a:r>
              <a:rPr sz="1200" spc="5" dirty="0">
                <a:latin typeface="Calibri"/>
                <a:cs typeface="Calibri"/>
              </a:rPr>
              <a:t>to </a:t>
            </a:r>
            <a:r>
              <a:rPr sz="1200" spc="20" dirty="0">
                <a:latin typeface="Calibri"/>
                <a:cs typeface="Calibri"/>
              </a:rPr>
              <a:t>run  </a:t>
            </a:r>
            <a:r>
              <a:rPr sz="1200" spc="-5" dirty="0">
                <a:latin typeface="Calibri"/>
                <a:cs typeface="Calibri"/>
              </a:rPr>
              <a:t>various </a:t>
            </a:r>
            <a:r>
              <a:rPr sz="1200" dirty="0">
                <a:latin typeface="Calibri"/>
                <a:cs typeface="Calibri"/>
              </a:rPr>
              <a:t>commands </a:t>
            </a:r>
            <a:r>
              <a:rPr sz="1200" spc="-10" dirty="0">
                <a:latin typeface="Calibri"/>
                <a:cs typeface="Calibri"/>
              </a:rPr>
              <a:t>to </a:t>
            </a:r>
            <a:r>
              <a:rPr sz="1200" dirty="0">
                <a:latin typeface="Calibri"/>
                <a:cs typeface="Calibri"/>
              </a:rPr>
              <a:t>manage nodes in a swarm, </a:t>
            </a:r>
            <a:r>
              <a:rPr sz="1200" spc="-10" dirty="0">
                <a:latin typeface="Calibri"/>
                <a:cs typeface="Calibri"/>
              </a:rPr>
              <a:t>for </a:t>
            </a:r>
            <a:r>
              <a:rPr sz="1200" spc="-5" dirty="0">
                <a:latin typeface="Calibri"/>
                <a:cs typeface="Calibri"/>
              </a:rPr>
              <a:t>example, </a:t>
            </a:r>
            <a:r>
              <a:rPr sz="1200" dirty="0">
                <a:latin typeface="Calibri"/>
                <a:cs typeface="Calibri"/>
              </a:rPr>
              <a:t>listing  </a:t>
            </a:r>
            <a:r>
              <a:rPr sz="1200" spc="15" dirty="0">
                <a:latin typeface="Calibri"/>
                <a:cs typeface="Calibri"/>
              </a:rPr>
              <a:t>the </a:t>
            </a:r>
            <a:r>
              <a:rPr sz="1200" spc="20" dirty="0">
                <a:latin typeface="Calibri"/>
                <a:cs typeface="Calibri"/>
              </a:rPr>
              <a:t>nodes </a:t>
            </a:r>
            <a:r>
              <a:rPr sz="1200" spc="10" dirty="0">
                <a:latin typeface="Calibri"/>
                <a:cs typeface="Calibri"/>
              </a:rPr>
              <a:t>in </a:t>
            </a:r>
            <a:r>
              <a:rPr sz="1200" dirty="0">
                <a:latin typeface="Calibri"/>
                <a:cs typeface="Calibri"/>
              </a:rPr>
              <a:t>a </a:t>
            </a:r>
            <a:r>
              <a:rPr sz="1200" spc="20" dirty="0">
                <a:latin typeface="Calibri"/>
                <a:cs typeface="Calibri"/>
              </a:rPr>
              <a:t>swarm, updating nodes, </a:t>
            </a:r>
            <a:r>
              <a:rPr sz="1200" spc="15" dirty="0">
                <a:latin typeface="Calibri"/>
                <a:cs typeface="Calibri"/>
              </a:rPr>
              <a:t>and </a:t>
            </a:r>
            <a:r>
              <a:rPr sz="1200" spc="20" dirty="0">
                <a:latin typeface="Calibri"/>
                <a:cs typeface="Calibri"/>
              </a:rPr>
              <a:t>removing </a:t>
            </a:r>
            <a:r>
              <a:rPr sz="1200" spc="25" dirty="0">
                <a:latin typeface="Calibri"/>
                <a:cs typeface="Calibri"/>
              </a:rPr>
              <a:t>nodes </a:t>
            </a:r>
            <a:r>
              <a:rPr sz="1200" spc="20" dirty="0">
                <a:latin typeface="Calibri"/>
                <a:cs typeface="Calibri"/>
              </a:rPr>
              <a:t>from  </a:t>
            </a:r>
            <a:r>
              <a:rPr sz="1200" spc="-5" dirty="0">
                <a:latin typeface="Calibri"/>
                <a:cs typeface="Calibri"/>
              </a:rPr>
              <a:t>the</a:t>
            </a:r>
            <a:r>
              <a:rPr sz="1200" spc="-10" dirty="0">
                <a:latin typeface="Calibri"/>
                <a:cs typeface="Calibri"/>
              </a:rPr>
              <a:t> </a:t>
            </a:r>
            <a:r>
              <a:rPr sz="1200" spc="-5" dirty="0">
                <a:latin typeface="Calibri"/>
                <a:cs typeface="Calibri"/>
              </a:rPr>
              <a:t>swarm.</a:t>
            </a:r>
            <a:endParaRPr sz="1200">
              <a:latin typeface="Calibri"/>
              <a:cs typeface="Calibri"/>
            </a:endParaRPr>
          </a:p>
        </p:txBody>
      </p:sp>
      <p:sp>
        <p:nvSpPr>
          <p:cNvPr id="22" name="object 22"/>
          <p:cNvSpPr txBox="1"/>
          <p:nvPr/>
        </p:nvSpPr>
        <p:spPr>
          <a:xfrm>
            <a:off x="264159" y="3221990"/>
            <a:ext cx="7538084" cy="391160"/>
          </a:xfrm>
          <a:prstGeom prst="rect">
            <a:avLst/>
          </a:prstGeom>
        </p:spPr>
        <p:txBody>
          <a:bodyPr vert="horz" wrap="square" lIns="0" tIns="12700" rIns="0" bIns="0" rtlCol="0">
            <a:spAutoFit/>
          </a:bodyPr>
          <a:lstStyle/>
          <a:p>
            <a:pPr marR="5080">
              <a:lnSpc>
                <a:spcPct val="100000"/>
              </a:lnSpc>
              <a:spcBef>
                <a:spcPts val="100"/>
              </a:spcBef>
            </a:pPr>
            <a:r>
              <a:rPr sz="1200" dirty="0">
                <a:latin typeface="Calibri"/>
                <a:cs typeface="Calibri"/>
              </a:rPr>
              <a:t>Hence using swarm, one </a:t>
            </a:r>
            <a:r>
              <a:rPr sz="1200" spc="-5" dirty="0">
                <a:latin typeface="Calibri"/>
                <a:cs typeface="Calibri"/>
              </a:rPr>
              <a:t>can extend </a:t>
            </a:r>
            <a:r>
              <a:rPr sz="1200" dirty="0">
                <a:latin typeface="Calibri"/>
                <a:cs typeface="Calibri"/>
              </a:rPr>
              <a:t>the microservice </a:t>
            </a:r>
            <a:r>
              <a:rPr sz="1200" spc="-5" dirty="0">
                <a:latin typeface="Calibri"/>
                <a:cs typeface="Calibri"/>
              </a:rPr>
              <a:t>deployment </a:t>
            </a:r>
            <a:r>
              <a:rPr sz="1200" spc="-10" dirty="0">
                <a:latin typeface="Calibri"/>
                <a:cs typeface="Calibri"/>
              </a:rPr>
              <a:t>to </a:t>
            </a:r>
            <a:r>
              <a:rPr sz="1200" dirty="0">
                <a:latin typeface="Calibri"/>
                <a:cs typeface="Calibri"/>
              </a:rPr>
              <a:t>multiple hosts, </a:t>
            </a:r>
            <a:r>
              <a:rPr sz="1200" spc="-5" dirty="0">
                <a:latin typeface="Calibri"/>
                <a:cs typeface="Calibri"/>
              </a:rPr>
              <a:t>where </a:t>
            </a:r>
            <a:r>
              <a:rPr sz="1200" dirty="0">
                <a:latin typeface="Calibri"/>
                <a:cs typeface="Calibri"/>
              </a:rPr>
              <a:t>each </a:t>
            </a:r>
            <a:r>
              <a:rPr sz="1200" spc="-5" dirty="0">
                <a:latin typeface="Calibri"/>
                <a:cs typeface="Calibri"/>
              </a:rPr>
              <a:t>host </a:t>
            </a:r>
            <a:r>
              <a:rPr sz="1200" dirty="0">
                <a:latin typeface="Calibri"/>
                <a:cs typeface="Calibri"/>
              </a:rPr>
              <a:t>will be </a:t>
            </a:r>
            <a:r>
              <a:rPr sz="1200" spc="-5" dirty="0">
                <a:latin typeface="Calibri"/>
                <a:cs typeface="Calibri"/>
              </a:rPr>
              <a:t>have docker  engine setup with swarm </a:t>
            </a:r>
            <a:r>
              <a:rPr sz="1200" spc="-10" dirty="0">
                <a:latin typeface="Calibri"/>
                <a:cs typeface="Calibri"/>
              </a:rPr>
              <a:t>configuration</a:t>
            </a:r>
            <a:r>
              <a:rPr sz="1200" spc="-5" dirty="0">
                <a:latin typeface="Calibri"/>
                <a:cs typeface="Calibri"/>
              </a:rPr>
              <a:t> enabled.</a:t>
            </a:r>
            <a:endParaRPr sz="1200">
              <a:latin typeface="Calibri"/>
              <a:cs typeface="Calibri"/>
            </a:endParaRPr>
          </a:p>
        </p:txBody>
      </p:sp>
      <p:grpSp>
        <p:nvGrpSpPr>
          <p:cNvPr id="23" name="object 23"/>
          <p:cNvGrpSpPr/>
          <p:nvPr/>
        </p:nvGrpSpPr>
        <p:grpSpPr>
          <a:xfrm>
            <a:off x="761" y="761"/>
            <a:ext cx="12190730" cy="6856730"/>
            <a:chOff x="761" y="761"/>
            <a:chExt cx="12190730" cy="6856730"/>
          </a:xfrm>
        </p:grpSpPr>
        <p:pic>
          <p:nvPicPr>
            <p:cNvPr id="24" name="object 24"/>
            <p:cNvPicPr/>
            <p:nvPr/>
          </p:nvPicPr>
          <p:blipFill>
            <a:blip r:embed="rId5" cstate="print"/>
            <a:stretch>
              <a:fillRect/>
            </a:stretch>
          </p:blipFill>
          <p:spPr>
            <a:xfrm>
              <a:off x="4617720" y="1234439"/>
              <a:ext cx="3291839" cy="1965960"/>
            </a:xfrm>
            <a:prstGeom prst="rect">
              <a:avLst/>
            </a:prstGeom>
          </p:spPr>
        </p:pic>
        <p:sp>
          <p:nvSpPr>
            <p:cNvPr id="25" name="object 2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111</a:t>
            </a:fld>
            <a:endParaRPr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14045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Architecture </a:t>
            </a:r>
            <a:r>
              <a:rPr sz="2400" b="1" spc="-5" dirty="0">
                <a:solidFill>
                  <a:srgbClr val="FFFFFF"/>
                </a:solidFill>
                <a:latin typeface="Microsoft YaHei"/>
                <a:cs typeface="Microsoft YaHei"/>
              </a:rPr>
              <a:t>on </a:t>
            </a:r>
            <a:r>
              <a:rPr sz="2400" b="1" spc="-15" dirty="0">
                <a:solidFill>
                  <a:srgbClr val="FFFFFF"/>
                </a:solidFill>
                <a:latin typeface="Microsoft YaHei"/>
                <a:cs typeface="Microsoft YaHei"/>
              </a:rPr>
              <a:t>Steroids</a:t>
            </a:r>
            <a:r>
              <a:rPr sz="2400" b="1" spc="1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sp>
          <p:nvSpPr>
            <p:cNvPr id="8" name="object 8"/>
            <p:cNvSpPr/>
            <p:nvPr/>
          </p:nvSpPr>
          <p:spPr>
            <a:xfrm>
              <a:off x="1301750"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9" name="object 9"/>
          <p:cNvSpPr txBox="1"/>
          <p:nvPr/>
        </p:nvSpPr>
        <p:spPr>
          <a:xfrm>
            <a:off x="1594561" y="5292168"/>
            <a:ext cx="8735060" cy="755650"/>
          </a:xfrm>
          <a:prstGeom prst="rect">
            <a:avLst/>
          </a:prstGeom>
        </p:spPr>
        <p:txBody>
          <a:bodyPr vert="horz" wrap="square" lIns="0" tIns="10795" rIns="0" bIns="0" rtlCol="0">
            <a:spAutoFit/>
          </a:bodyPr>
          <a:lstStyle/>
          <a:p>
            <a:pPr algn="just">
              <a:lnSpc>
                <a:spcPct val="100000"/>
              </a:lnSpc>
              <a:spcBef>
                <a:spcPts val="85"/>
              </a:spcBef>
            </a:pPr>
            <a:r>
              <a:rPr sz="1600" spc="5" dirty="0">
                <a:latin typeface="Microsoft YaHei"/>
                <a:cs typeface="Microsoft YaHei"/>
              </a:rPr>
              <a:t>我们本着实用美观的原则</a:t>
            </a:r>
            <a:r>
              <a:rPr sz="1600" dirty="0">
                <a:latin typeface="Microsoft YaHei"/>
                <a:cs typeface="Microsoft YaHei"/>
              </a:rPr>
              <a:t>,</a:t>
            </a:r>
            <a:r>
              <a:rPr sz="1600" spc="5" dirty="0">
                <a:latin typeface="Microsoft YaHei"/>
                <a:cs typeface="Microsoft YaHei"/>
              </a:rPr>
              <a:t>为您精心设计</a:t>
            </a:r>
            <a:r>
              <a:rPr sz="1600" spc="10" dirty="0">
                <a:latin typeface="Microsoft YaHei"/>
                <a:cs typeface="Microsoft YaHei"/>
              </a:rPr>
              <a:t>最专业的</a:t>
            </a:r>
            <a:r>
              <a:rPr sz="1600" spc="5" dirty="0">
                <a:latin typeface="Microsoft YaHei"/>
                <a:cs typeface="Microsoft YaHei"/>
              </a:rPr>
              <a:t>PPT</a:t>
            </a:r>
            <a:r>
              <a:rPr sz="1600" spc="10" dirty="0">
                <a:latin typeface="Microsoft YaHei"/>
                <a:cs typeface="Microsoft YaHei"/>
              </a:rPr>
              <a:t>作品</a:t>
            </a:r>
            <a:r>
              <a:rPr sz="1600" spc="5" dirty="0">
                <a:latin typeface="Microsoft YaHei"/>
                <a:cs typeface="Microsoft YaHei"/>
              </a:rPr>
              <a:t>.</a:t>
            </a:r>
            <a:r>
              <a:rPr sz="1600" spc="10" dirty="0">
                <a:latin typeface="Microsoft YaHei"/>
                <a:cs typeface="Microsoft YaHei"/>
              </a:rPr>
              <a:t>模板内页图表的文字</a:t>
            </a:r>
            <a:r>
              <a:rPr sz="1600" spc="5" dirty="0">
                <a:latin typeface="Microsoft YaHei"/>
                <a:cs typeface="Microsoft YaHei"/>
              </a:rPr>
              <a:t>.</a:t>
            </a:r>
            <a:r>
              <a:rPr sz="1600" spc="10" dirty="0">
                <a:latin typeface="Microsoft YaHei"/>
                <a:cs typeface="Microsoft YaHei"/>
              </a:rPr>
              <a:t>色块</a:t>
            </a:r>
            <a:r>
              <a:rPr sz="1600" spc="5" dirty="0">
                <a:latin typeface="Microsoft YaHei"/>
                <a:cs typeface="Microsoft YaHei"/>
              </a:rPr>
              <a:t>.</a:t>
            </a:r>
            <a:r>
              <a:rPr sz="1600" spc="10" dirty="0">
                <a:latin typeface="Microsoft YaHei"/>
                <a:cs typeface="Microsoft YaHei"/>
              </a:rPr>
              <a:t>图片均可自</a:t>
            </a:r>
            <a:r>
              <a:rPr sz="1600" spc="-5" dirty="0">
                <a:latin typeface="Microsoft YaHei"/>
                <a:cs typeface="Microsoft YaHei"/>
              </a:rPr>
              <a:t>由 </a:t>
            </a:r>
            <a:r>
              <a:rPr sz="1600" spc="25" dirty="0">
                <a:latin typeface="Microsoft YaHei"/>
                <a:cs typeface="Microsoft YaHei"/>
              </a:rPr>
              <a:t>编辑</a:t>
            </a:r>
            <a:r>
              <a:rPr sz="1600" spc="20" dirty="0">
                <a:latin typeface="Microsoft YaHei"/>
                <a:cs typeface="Microsoft YaHei"/>
              </a:rPr>
              <a:t>.</a:t>
            </a:r>
            <a:r>
              <a:rPr sz="1600" spc="25" dirty="0">
                <a:latin typeface="Microsoft YaHei"/>
                <a:cs typeface="Microsoft YaHei"/>
              </a:rPr>
              <a:t>改色</a:t>
            </a:r>
            <a:r>
              <a:rPr sz="1600" spc="20" dirty="0">
                <a:latin typeface="Microsoft YaHei"/>
                <a:cs typeface="Microsoft YaHei"/>
              </a:rPr>
              <a:t>.</a:t>
            </a:r>
            <a:r>
              <a:rPr sz="1600" spc="25" dirty="0">
                <a:latin typeface="Microsoft YaHei"/>
                <a:cs typeface="Microsoft YaHei"/>
              </a:rPr>
              <a:t>替换</a:t>
            </a:r>
            <a:r>
              <a:rPr sz="1600" spc="20" dirty="0">
                <a:latin typeface="Microsoft YaHei"/>
                <a:cs typeface="Microsoft YaHei"/>
              </a:rPr>
              <a:t>.</a:t>
            </a:r>
            <a:r>
              <a:rPr sz="1600" spc="25" dirty="0">
                <a:latin typeface="Microsoft YaHei"/>
                <a:cs typeface="Microsoft YaHei"/>
              </a:rPr>
              <a:t>我们本着实用美观的原则</a:t>
            </a:r>
            <a:r>
              <a:rPr sz="1600" spc="20" dirty="0">
                <a:latin typeface="Microsoft YaHei"/>
                <a:cs typeface="Microsoft YaHei"/>
              </a:rPr>
              <a:t>,</a:t>
            </a:r>
            <a:r>
              <a:rPr sz="1600" spc="25" dirty="0">
                <a:latin typeface="Microsoft YaHei"/>
                <a:cs typeface="Microsoft YaHei"/>
              </a:rPr>
              <a:t>为您精心设计最专业的</a:t>
            </a:r>
            <a:r>
              <a:rPr sz="1600" spc="20" dirty="0">
                <a:latin typeface="Microsoft YaHei"/>
                <a:cs typeface="Microsoft YaHei"/>
              </a:rPr>
              <a:t>PPT</a:t>
            </a:r>
            <a:r>
              <a:rPr sz="1600" spc="25" dirty="0">
                <a:latin typeface="Microsoft YaHei"/>
                <a:cs typeface="Microsoft YaHei"/>
              </a:rPr>
              <a:t>作品</a:t>
            </a:r>
            <a:r>
              <a:rPr sz="1600" spc="20" dirty="0">
                <a:latin typeface="Microsoft YaHei"/>
                <a:cs typeface="Microsoft YaHei"/>
              </a:rPr>
              <a:t>.</a:t>
            </a:r>
            <a:r>
              <a:rPr sz="1600" spc="25" dirty="0">
                <a:latin typeface="Microsoft YaHei"/>
                <a:cs typeface="Microsoft YaHei"/>
              </a:rPr>
              <a:t>模板内页图</a:t>
            </a:r>
            <a:r>
              <a:rPr sz="1600" spc="30" dirty="0">
                <a:latin typeface="Microsoft YaHei"/>
                <a:cs typeface="Microsoft YaHei"/>
              </a:rPr>
              <a:t>表的文字</a:t>
            </a:r>
            <a:r>
              <a:rPr sz="1600" spc="25" dirty="0">
                <a:latin typeface="Microsoft YaHei"/>
                <a:cs typeface="Microsoft YaHei"/>
              </a:rPr>
              <a:t>.</a:t>
            </a:r>
            <a:r>
              <a:rPr sz="1600" spc="-5" dirty="0">
                <a:latin typeface="Microsoft YaHei"/>
                <a:cs typeface="Microsoft YaHei"/>
              </a:rPr>
              <a:t>色 </a:t>
            </a:r>
            <a:r>
              <a:rPr sz="1600" dirty="0">
                <a:latin typeface="Microsoft YaHei"/>
                <a:cs typeface="Microsoft YaHei"/>
              </a:rPr>
              <a:t>块</a:t>
            </a:r>
            <a:r>
              <a:rPr sz="1600" spc="-5" dirty="0">
                <a:latin typeface="Microsoft YaHei"/>
                <a:cs typeface="Microsoft YaHei"/>
              </a:rPr>
              <a:t>.</a:t>
            </a:r>
            <a:r>
              <a:rPr sz="1600" dirty="0">
                <a:latin typeface="Microsoft YaHei"/>
                <a:cs typeface="Microsoft YaHei"/>
              </a:rPr>
              <a:t>图片均可自由编辑</a:t>
            </a:r>
            <a:r>
              <a:rPr sz="1600" spc="-5" dirty="0">
                <a:latin typeface="Microsoft YaHei"/>
                <a:cs typeface="Microsoft YaHei"/>
              </a:rPr>
              <a:t>.</a:t>
            </a:r>
            <a:r>
              <a:rPr sz="1600" dirty="0">
                <a:latin typeface="Microsoft YaHei"/>
                <a:cs typeface="Microsoft YaHei"/>
              </a:rPr>
              <a:t>改色</a:t>
            </a:r>
            <a:r>
              <a:rPr sz="1600" spc="-5" dirty="0">
                <a:latin typeface="Microsoft YaHei"/>
                <a:cs typeface="Microsoft YaHei"/>
              </a:rPr>
              <a:t>.</a:t>
            </a:r>
            <a:r>
              <a:rPr sz="1600" dirty="0">
                <a:latin typeface="Microsoft YaHei"/>
                <a:cs typeface="Microsoft YaHei"/>
              </a:rPr>
              <a:t>替换</a:t>
            </a:r>
            <a:r>
              <a:rPr sz="1600" spc="-5" dirty="0">
                <a:latin typeface="Microsoft YaHei"/>
                <a:cs typeface="Microsoft YaHei"/>
              </a:rPr>
              <a:t>.</a:t>
            </a:r>
            <a:endParaRPr sz="1600">
              <a:latin typeface="Microsoft YaHei"/>
              <a:cs typeface="Microsoft YaHei"/>
            </a:endParaRPr>
          </a:p>
        </p:txBody>
      </p:sp>
      <p:grpSp>
        <p:nvGrpSpPr>
          <p:cNvPr id="10" name="object 10"/>
          <p:cNvGrpSpPr/>
          <p:nvPr/>
        </p:nvGrpSpPr>
        <p:grpSpPr>
          <a:xfrm>
            <a:off x="153923" y="509016"/>
            <a:ext cx="11617960" cy="5829935"/>
            <a:chOff x="153923" y="509016"/>
            <a:chExt cx="11617960" cy="5829935"/>
          </a:xfrm>
        </p:grpSpPr>
        <p:pic>
          <p:nvPicPr>
            <p:cNvPr id="11" name="object 11"/>
            <p:cNvPicPr/>
            <p:nvPr/>
          </p:nvPicPr>
          <p:blipFill>
            <a:blip r:embed="rId2" cstate="print"/>
            <a:stretch>
              <a:fillRect/>
            </a:stretch>
          </p:blipFill>
          <p:spPr>
            <a:xfrm>
              <a:off x="153923" y="509016"/>
              <a:ext cx="11617452" cy="3468624"/>
            </a:xfrm>
            <a:prstGeom prst="rect">
              <a:avLst/>
            </a:prstGeom>
          </p:spPr>
        </p:pic>
        <p:sp>
          <p:nvSpPr>
            <p:cNvPr id="12" name="object 12"/>
            <p:cNvSpPr/>
            <p:nvPr/>
          </p:nvSpPr>
          <p:spPr>
            <a:xfrm>
              <a:off x="1307591" y="5023104"/>
              <a:ext cx="9310370" cy="1309370"/>
            </a:xfrm>
            <a:custGeom>
              <a:avLst/>
              <a:gdLst/>
              <a:ahLst/>
              <a:cxnLst/>
              <a:rect l="l" t="t" r="r" b="b"/>
              <a:pathLst>
                <a:path w="9310370" h="1309370">
                  <a:moveTo>
                    <a:pt x="9310116" y="1309115"/>
                  </a:moveTo>
                  <a:lnTo>
                    <a:pt x="0" y="1309115"/>
                  </a:lnTo>
                  <a:lnTo>
                    <a:pt x="0" y="0"/>
                  </a:lnTo>
                  <a:lnTo>
                    <a:pt x="9310116" y="0"/>
                  </a:lnTo>
                  <a:lnTo>
                    <a:pt x="9310116" y="1309115"/>
                  </a:lnTo>
                  <a:close/>
                </a:path>
              </a:pathLst>
            </a:custGeom>
            <a:solidFill>
              <a:srgbClr val="FFFFFF"/>
            </a:solidFill>
          </p:spPr>
          <p:txBody>
            <a:bodyPr wrap="square" lIns="0" tIns="0" rIns="0" bIns="0" rtlCol="0"/>
            <a:lstStyle/>
            <a:p>
              <a:endParaRPr/>
            </a:p>
          </p:txBody>
        </p:sp>
        <p:sp>
          <p:nvSpPr>
            <p:cNvPr id="13" name="object 13"/>
            <p:cNvSpPr/>
            <p:nvPr/>
          </p:nvSpPr>
          <p:spPr>
            <a:xfrm>
              <a:off x="1301749"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14" name="object 14"/>
          <p:cNvSpPr txBox="1"/>
          <p:nvPr/>
        </p:nvSpPr>
        <p:spPr>
          <a:xfrm>
            <a:off x="1307591" y="5023103"/>
            <a:ext cx="9310370" cy="1309370"/>
          </a:xfrm>
          <a:prstGeom prst="rect">
            <a:avLst/>
          </a:prstGeom>
        </p:spPr>
        <p:txBody>
          <a:bodyPr vert="horz" wrap="square" lIns="0" tIns="157480" rIns="0" bIns="0" rtlCol="0">
            <a:spAutoFit/>
          </a:bodyPr>
          <a:lstStyle/>
          <a:p>
            <a:pPr marL="371475" marR="365125" indent="-635" algn="ctr">
              <a:lnSpc>
                <a:spcPct val="100000"/>
              </a:lnSpc>
              <a:spcBef>
                <a:spcPts val="1240"/>
              </a:spcBef>
            </a:pPr>
            <a:r>
              <a:rPr sz="1600" spc="-5" dirty="0">
                <a:latin typeface="Microsoft YaHei"/>
                <a:cs typeface="Microsoft YaHei"/>
              </a:rPr>
              <a:t>C2C and B2C systems </a:t>
            </a:r>
            <a:r>
              <a:rPr sz="1600" spc="-10" dirty="0">
                <a:latin typeface="Microsoft YaHei"/>
                <a:cs typeface="Microsoft YaHei"/>
              </a:rPr>
              <a:t>requires </a:t>
            </a:r>
            <a:r>
              <a:rPr sz="1600" spc="-5" dirty="0">
                <a:latin typeface="Microsoft YaHei"/>
                <a:cs typeface="Microsoft YaHei"/>
              </a:rPr>
              <a:t>highest level </a:t>
            </a:r>
            <a:r>
              <a:rPr sz="1600" spc="-20" dirty="0">
                <a:latin typeface="Microsoft YaHei"/>
                <a:cs typeface="Microsoft YaHei"/>
              </a:rPr>
              <a:t>of </a:t>
            </a:r>
            <a:r>
              <a:rPr sz="1600" spc="-5" dirty="0">
                <a:latin typeface="Microsoft YaHei"/>
                <a:cs typeface="Microsoft YaHei"/>
              </a:rPr>
              <a:t>scalability and resiliance, and with  </a:t>
            </a:r>
            <a:r>
              <a:rPr sz="1600" dirty="0">
                <a:latin typeface="Microsoft YaHei"/>
                <a:cs typeface="Microsoft YaHei"/>
              </a:rPr>
              <a:t>microservice </a:t>
            </a:r>
            <a:r>
              <a:rPr sz="1600" spc="-10" dirty="0">
                <a:latin typeface="Microsoft YaHei"/>
                <a:cs typeface="Microsoft YaHei"/>
              </a:rPr>
              <a:t>architecture, </a:t>
            </a:r>
            <a:r>
              <a:rPr sz="1600" spc="-5" dirty="0">
                <a:latin typeface="Microsoft YaHei"/>
                <a:cs typeface="Microsoft YaHei"/>
              </a:rPr>
              <a:t>it is only possible with an dynamic orchestration platform that  can </a:t>
            </a:r>
            <a:r>
              <a:rPr sz="1600" dirty="0">
                <a:latin typeface="Microsoft YaHei"/>
                <a:cs typeface="Microsoft YaHei"/>
              </a:rPr>
              <a:t>support </a:t>
            </a:r>
            <a:r>
              <a:rPr sz="1600" spc="-5" dirty="0">
                <a:latin typeface="Microsoft YaHei"/>
                <a:cs typeface="Microsoft YaHei"/>
              </a:rPr>
              <a:t>cloud, and has capability </a:t>
            </a:r>
            <a:r>
              <a:rPr sz="1600" spc="-20" dirty="0">
                <a:latin typeface="Microsoft YaHei"/>
                <a:cs typeface="Microsoft YaHei"/>
              </a:rPr>
              <a:t>of </a:t>
            </a:r>
            <a:r>
              <a:rPr sz="1600" spc="-10" dirty="0">
                <a:latin typeface="Microsoft YaHei"/>
                <a:cs typeface="Microsoft YaHei"/>
              </a:rPr>
              <a:t>auto </a:t>
            </a:r>
            <a:r>
              <a:rPr sz="1600" spc="-5" dirty="0">
                <a:latin typeface="Microsoft YaHei"/>
                <a:cs typeface="Microsoft YaHei"/>
              </a:rPr>
              <a:t>scaling and </a:t>
            </a:r>
            <a:r>
              <a:rPr sz="1600" spc="-10" dirty="0">
                <a:latin typeface="Microsoft YaHei"/>
                <a:cs typeface="Microsoft YaHei"/>
              </a:rPr>
              <a:t>auto </a:t>
            </a:r>
            <a:r>
              <a:rPr sz="1600" spc="-5" dirty="0">
                <a:latin typeface="Microsoft YaHei"/>
                <a:cs typeface="Microsoft YaHei"/>
              </a:rPr>
              <a:t>management. Enter the  world </a:t>
            </a:r>
            <a:r>
              <a:rPr sz="1600" spc="-20" dirty="0">
                <a:latin typeface="Microsoft YaHei"/>
                <a:cs typeface="Microsoft YaHei"/>
              </a:rPr>
              <a:t>of </a:t>
            </a:r>
            <a:r>
              <a:rPr sz="1600" b="1" spc="-5" dirty="0">
                <a:latin typeface="Microsoft YaHei"/>
                <a:cs typeface="Microsoft YaHei"/>
              </a:rPr>
              <a:t>Kubernetes; An </a:t>
            </a:r>
            <a:r>
              <a:rPr sz="1600" b="1" spc="-10" dirty="0">
                <a:latin typeface="Microsoft YaHei"/>
                <a:cs typeface="Microsoft YaHei"/>
              </a:rPr>
              <a:t>steroid </a:t>
            </a:r>
            <a:r>
              <a:rPr sz="1600" b="1" spc="-5" dirty="0">
                <a:latin typeface="Microsoft YaHei"/>
                <a:cs typeface="Microsoft YaHei"/>
              </a:rPr>
              <a:t>for the </a:t>
            </a:r>
            <a:r>
              <a:rPr sz="1600" b="1" dirty="0">
                <a:latin typeface="Microsoft YaHei"/>
                <a:cs typeface="Microsoft YaHei"/>
              </a:rPr>
              <a:t>microservice</a:t>
            </a:r>
            <a:r>
              <a:rPr sz="1600" b="1" spc="55" dirty="0">
                <a:latin typeface="Microsoft YaHei"/>
                <a:cs typeface="Microsoft YaHei"/>
              </a:rPr>
              <a:t> </a:t>
            </a:r>
            <a:r>
              <a:rPr sz="1600" b="1" spc="-5" dirty="0">
                <a:latin typeface="Microsoft YaHei"/>
                <a:cs typeface="Microsoft YaHei"/>
              </a:rPr>
              <a:t>architecture</a:t>
            </a:r>
            <a:r>
              <a:rPr sz="1600" spc="-5" dirty="0">
                <a:latin typeface="Microsoft YaHei"/>
                <a:cs typeface="Microsoft YaHei"/>
              </a:rPr>
              <a:t>.</a:t>
            </a:r>
            <a:endParaRPr sz="1600">
              <a:latin typeface="Microsoft YaHei"/>
              <a:cs typeface="Microsoft YaHei"/>
            </a:endParaRPr>
          </a:p>
        </p:txBody>
      </p:sp>
      <p:sp>
        <p:nvSpPr>
          <p:cNvPr id="15" name="object 1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112</a:t>
            </a:fld>
            <a:endParaRPr dirty="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9168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What it is</a:t>
            </a:r>
            <a:r>
              <a:rPr sz="2400" b="1" spc="-40" dirty="0">
                <a:solidFill>
                  <a:srgbClr val="FFFFFF"/>
                </a:solidFill>
                <a:latin typeface="Microsoft YaHei"/>
                <a:cs typeface="Microsoft YaHei"/>
              </a:rPr>
              <a:t> </a:t>
            </a:r>
            <a:r>
              <a:rPr sz="2400" b="1" spc="-5" dirty="0">
                <a:solidFill>
                  <a:srgbClr val="FFFFFF"/>
                </a:solidFill>
                <a:latin typeface="Microsoft YaHei"/>
                <a:cs typeface="Microsoft YaHei"/>
              </a:rPr>
              <a:t>anyway?</a:t>
            </a:r>
            <a:endParaRPr sz="2400">
              <a:latin typeface="Microsoft YaHei"/>
              <a:cs typeface="Microsoft YaHei"/>
            </a:endParaRPr>
          </a:p>
        </p:txBody>
      </p:sp>
      <p:grpSp>
        <p:nvGrpSpPr>
          <p:cNvPr id="3" name="object 3"/>
          <p:cNvGrpSpPr/>
          <p:nvPr/>
        </p:nvGrpSpPr>
        <p:grpSpPr>
          <a:xfrm>
            <a:off x="0" y="91439"/>
            <a:ext cx="12192000" cy="6766559"/>
            <a:chOff x="0" y="91439"/>
            <a:chExt cx="12192000" cy="6766559"/>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5" name="object 5"/>
            <p:cNvPicPr/>
            <p:nvPr/>
          </p:nvPicPr>
          <p:blipFill>
            <a:blip r:embed="rId2" cstate="print"/>
            <a:stretch>
              <a:fillRect/>
            </a:stretch>
          </p:blipFill>
          <p:spPr>
            <a:xfrm>
              <a:off x="5623559" y="91439"/>
              <a:ext cx="6492240" cy="1005840"/>
            </a:xfrm>
            <a:prstGeom prst="rect">
              <a:avLst/>
            </a:prstGeom>
          </p:spPr>
        </p:pic>
        <p:sp>
          <p:nvSpPr>
            <p:cNvPr id="6" name="object 6"/>
            <p:cNvSpPr/>
            <p:nvPr/>
          </p:nvSpPr>
          <p:spPr>
            <a:xfrm>
              <a:off x="0" y="6742175"/>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7" name="object 7"/>
            <p:cNvSpPr/>
            <p:nvPr/>
          </p:nvSpPr>
          <p:spPr>
            <a:xfrm>
              <a:off x="4098035" y="6742175"/>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8" name="object 8"/>
            <p:cNvSpPr/>
            <p:nvPr/>
          </p:nvSpPr>
          <p:spPr>
            <a:xfrm>
              <a:off x="8112252" y="6742175"/>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9" name="object 9"/>
          <p:cNvSpPr txBox="1"/>
          <p:nvPr/>
        </p:nvSpPr>
        <p:spPr>
          <a:xfrm>
            <a:off x="5747384" y="165100"/>
            <a:ext cx="6191885" cy="512445"/>
          </a:xfrm>
          <a:prstGeom prst="rect">
            <a:avLst/>
          </a:prstGeom>
        </p:spPr>
        <p:txBody>
          <a:bodyPr vert="horz" wrap="square" lIns="0" tIns="12065" rIns="0" bIns="0" rtlCol="0">
            <a:spAutoFit/>
          </a:bodyPr>
          <a:lstStyle/>
          <a:p>
            <a:pPr marL="12700" marR="5080">
              <a:lnSpc>
                <a:spcPct val="100000"/>
              </a:lnSpc>
              <a:spcBef>
                <a:spcPts val="95"/>
              </a:spcBef>
            </a:pPr>
            <a:r>
              <a:rPr sz="1600" dirty="0">
                <a:latin typeface="Calibri"/>
                <a:cs typeface="Calibri"/>
              </a:rPr>
              <a:t>The name </a:t>
            </a:r>
            <a:r>
              <a:rPr sz="1600" b="1" dirty="0">
                <a:latin typeface="Calibri"/>
                <a:cs typeface="Calibri"/>
              </a:rPr>
              <a:t>Kubernetes </a:t>
            </a:r>
            <a:r>
              <a:rPr sz="1600" dirty="0">
                <a:latin typeface="Calibri"/>
                <a:cs typeface="Calibri"/>
              </a:rPr>
              <a:t>originates </a:t>
            </a:r>
            <a:r>
              <a:rPr sz="1600" spc="-5" dirty="0">
                <a:latin typeface="Calibri"/>
                <a:cs typeface="Calibri"/>
              </a:rPr>
              <a:t>from </a:t>
            </a:r>
            <a:r>
              <a:rPr sz="1600" dirty="0">
                <a:latin typeface="Calibri"/>
                <a:cs typeface="Calibri"/>
              </a:rPr>
              <a:t>Greek, </a:t>
            </a:r>
            <a:r>
              <a:rPr sz="1600" spc="5" dirty="0">
                <a:latin typeface="Calibri"/>
                <a:cs typeface="Calibri"/>
              </a:rPr>
              <a:t>meaning helmsman </a:t>
            </a:r>
            <a:r>
              <a:rPr sz="1600" dirty="0">
                <a:latin typeface="Calibri"/>
                <a:cs typeface="Calibri"/>
              </a:rPr>
              <a:t>or pilot,  and is the </a:t>
            </a:r>
            <a:r>
              <a:rPr sz="1600" spc="-5" dirty="0">
                <a:latin typeface="Calibri"/>
                <a:cs typeface="Calibri"/>
              </a:rPr>
              <a:t>root </a:t>
            </a:r>
            <a:r>
              <a:rPr sz="1600" dirty="0">
                <a:latin typeface="Calibri"/>
                <a:cs typeface="Calibri"/>
              </a:rPr>
              <a:t>of </a:t>
            </a:r>
            <a:r>
              <a:rPr sz="1600" spc="5" dirty="0">
                <a:latin typeface="Calibri"/>
                <a:cs typeface="Calibri"/>
              </a:rPr>
              <a:t>governor and </a:t>
            </a:r>
            <a:r>
              <a:rPr sz="1600" spc="10" dirty="0">
                <a:latin typeface="Calibri"/>
                <a:cs typeface="Calibri"/>
              </a:rPr>
              <a:t>cybernetic. </a:t>
            </a:r>
            <a:r>
              <a:rPr sz="1600" b="1" spc="5" dirty="0">
                <a:latin typeface="Calibri"/>
                <a:cs typeface="Calibri"/>
              </a:rPr>
              <a:t>K8s </a:t>
            </a:r>
            <a:r>
              <a:rPr sz="1600" dirty="0">
                <a:latin typeface="Calibri"/>
                <a:cs typeface="Calibri"/>
              </a:rPr>
              <a:t>is </a:t>
            </a:r>
            <a:r>
              <a:rPr sz="1600" spc="5" dirty="0">
                <a:latin typeface="Calibri"/>
                <a:cs typeface="Calibri"/>
              </a:rPr>
              <a:t>an abbreviation</a:t>
            </a:r>
            <a:r>
              <a:rPr sz="1600" spc="270" dirty="0">
                <a:latin typeface="Calibri"/>
                <a:cs typeface="Calibri"/>
              </a:rPr>
              <a:t> </a:t>
            </a:r>
            <a:r>
              <a:rPr sz="1600" spc="5" dirty="0">
                <a:latin typeface="Calibri"/>
                <a:cs typeface="Calibri"/>
              </a:rPr>
              <a:t>derived</a:t>
            </a:r>
            <a:endParaRPr sz="1600">
              <a:latin typeface="Calibri"/>
              <a:cs typeface="Calibri"/>
            </a:endParaRPr>
          </a:p>
        </p:txBody>
      </p:sp>
      <p:pic>
        <p:nvPicPr>
          <p:cNvPr id="10" name="object 10"/>
          <p:cNvPicPr/>
          <p:nvPr/>
        </p:nvPicPr>
        <p:blipFill>
          <a:blip r:embed="rId3" cstate="print"/>
          <a:stretch>
            <a:fillRect/>
          </a:stretch>
        </p:blipFill>
        <p:spPr>
          <a:xfrm>
            <a:off x="5623559" y="1051560"/>
            <a:ext cx="6492240" cy="5212080"/>
          </a:xfrm>
          <a:prstGeom prst="rect">
            <a:avLst/>
          </a:prstGeom>
        </p:spPr>
      </p:pic>
      <p:sp>
        <p:nvSpPr>
          <p:cNvPr id="11" name="object 11"/>
          <p:cNvSpPr txBox="1"/>
          <p:nvPr/>
        </p:nvSpPr>
        <p:spPr>
          <a:xfrm>
            <a:off x="5758179" y="4330700"/>
            <a:ext cx="1873250"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Some of its </a:t>
            </a:r>
            <a:r>
              <a:rPr sz="1400" spc="-25" dirty="0">
                <a:latin typeface="Calibri"/>
                <a:cs typeface="Calibri"/>
              </a:rPr>
              <a:t>key</a:t>
            </a:r>
            <a:r>
              <a:rPr sz="1400" spc="-35" dirty="0">
                <a:latin typeface="Calibri"/>
                <a:cs typeface="Calibri"/>
              </a:rPr>
              <a:t> </a:t>
            </a:r>
            <a:r>
              <a:rPr sz="1400" spc="-5" dirty="0">
                <a:latin typeface="Calibri"/>
                <a:cs typeface="Calibri"/>
              </a:rPr>
              <a:t>functions:</a:t>
            </a:r>
            <a:endParaRPr sz="1400">
              <a:latin typeface="Calibri"/>
              <a:cs typeface="Calibri"/>
            </a:endParaRPr>
          </a:p>
        </p:txBody>
      </p:sp>
      <p:pic>
        <p:nvPicPr>
          <p:cNvPr id="12" name="object 12"/>
          <p:cNvPicPr/>
          <p:nvPr/>
        </p:nvPicPr>
        <p:blipFill>
          <a:blip r:embed="rId4" cstate="print"/>
          <a:stretch>
            <a:fillRect/>
          </a:stretch>
        </p:blipFill>
        <p:spPr>
          <a:xfrm>
            <a:off x="10012680" y="822960"/>
            <a:ext cx="2011679" cy="457200"/>
          </a:xfrm>
          <a:prstGeom prst="rect">
            <a:avLst/>
          </a:prstGeom>
        </p:spPr>
      </p:pic>
      <p:sp>
        <p:nvSpPr>
          <p:cNvPr id="13" name="object 13"/>
          <p:cNvSpPr txBox="1"/>
          <p:nvPr/>
        </p:nvSpPr>
        <p:spPr>
          <a:xfrm>
            <a:off x="5747384" y="652780"/>
            <a:ext cx="6192520" cy="5981065"/>
          </a:xfrm>
          <a:prstGeom prst="rect">
            <a:avLst/>
          </a:prstGeom>
        </p:spPr>
        <p:txBody>
          <a:bodyPr vert="horz" wrap="square" lIns="0" tIns="12065" rIns="0" bIns="0" rtlCol="0">
            <a:spAutoFit/>
          </a:bodyPr>
          <a:lstStyle/>
          <a:p>
            <a:pPr marL="12700">
              <a:lnSpc>
                <a:spcPts val="1900"/>
              </a:lnSpc>
              <a:spcBef>
                <a:spcPts val="95"/>
              </a:spcBef>
            </a:pPr>
            <a:r>
              <a:rPr sz="1600" spc="-10" dirty="0">
                <a:latin typeface="Calibri"/>
                <a:cs typeface="Calibri"/>
              </a:rPr>
              <a:t>by replacing </a:t>
            </a:r>
            <a:r>
              <a:rPr sz="1600" spc="-5" dirty="0">
                <a:latin typeface="Calibri"/>
                <a:cs typeface="Calibri"/>
              </a:rPr>
              <a:t>the 8 </a:t>
            </a:r>
            <a:r>
              <a:rPr sz="1600" spc="-15" dirty="0">
                <a:latin typeface="Calibri"/>
                <a:cs typeface="Calibri"/>
              </a:rPr>
              <a:t>letters </a:t>
            </a:r>
            <a:r>
              <a:rPr sz="1600" spc="-10" dirty="0">
                <a:latin typeface="Calibri"/>
                <a:cs typeface="Calibri"/>
              </a:rPr>
              <a:t>“ubernete” </a:t>
            </a:r>
            <a:r>
              <a:rPr sz="1600" spc="-5" dirty="0">
                <a:latin typeface="Calibri"/>
                <a:cs typeface="Calibri"/>
              </a:rPr>
              <a:t>with</a:t>
            </a:r>
            <a:r>
              <a:rPr sz="1600" spc="40" dirty="0">
                <a:latin typeface="Calibri"/>
                <a:cs typeface="Calibri"/>
              </a:rPr>
              <a:t> </a:t>
            </a:r>
            <a:r>
              <a:rPr sz="1600" spc="-45" dirty="0">
                <a:latin typeface="Calibri"/>
                <a:cs typeface="Calibri"/>
              </a:rPr>
              <a:t>“8”.</a:t>
            </a:r>
            <a:endParaRPr sz="1600">
              <a:latin typeface="Calibri"/>
              <a:cs typeface="Calibri"/>
            </a:endParaRPr>
          </a:p>
          <a:p>
            <a:pPr marL="4431665">
              <a:lnSpc>
                <a:spcPts val="1660"/>
              </a:lnSpc>
            </a:pPr>
            <a:r>
              <a:rPr sz="1400" spc="-10" dirty="0">
                <a:solidFill>
                  <a:srgbClr val="FFFFFF"/>
                </a:solidFill>
                <a:latin typeface="Calibri"/>
                <a:cs typeface="Calibri"/>
              </a:rPr>
              <a:t>https://kubernetes.io/</a:t>
            </a:r>
            <a:endParaRPr sz="1400">
              <a:latin typeface="Calibri"/>
              <a:cs typeface="Calibri"/>
            </a:endParaRPr>
          </a:p>
          <a:p>
            <a:pPr>
              <a:lnSpc>
                <a:spcPct val="100000"/>
              </a:lnSpc>
              <a:spcBef>
                <a:spcPts val="55"/>
              </a:spcBef>
            </a:pPr>
            <a:endParaRPr sz="1500">
              <a:latin typeface="Calibri"/>
              <a:cs typeface="Calibri"/>
            </a:endParaRPr>
          </a:p>
          <a:p>
            <a:pPr marL="22860" marR="5080" algn="just">
              <a:lnSpc>
                <a:spcPct val="100000"/>
              </a:lnSpc>
            </a:pPr>
            <a:r>
              <a:rPr sz="1400" b="1" spc="55" dirty="0">
                <a:latin typeface="Calibri"/>
                <a:cs typeface="Calibri"/>
              </a:rPr>
              <a:t>Kubernetes </a:t>
            </a:r>
            <a:r>
              <a:rPr sz="1400" spc="30" dirty="0">
                <a:latin typeface="Calibri"/>
                <a:cs typeface="Calibri"/>
              </a:rPr>
              <a:t>is </a:t>
            </a:r>
            <a:r>
              <a:rPr sz="1400" dirty="0">
                <a:latin typeface="Calibri"/>
                <a:cs typeface="Calibri"/>
              </a:rPr>
              <a:t>a </a:t>
            </a:r>
            <a:r>
              <a:rPr sz="1400" spc="55" dirty="0">
                <a:latin typeface="Calibri"/>
                <a:cs typeface="Calibri"/>
              </a:rPr>
              <a:t>container </a:t>
            </a:r>
            <a:r>
              <a:rPr sz="1400" spc="60" dirty="0">
                <a:latin typeface="Calibri"/>
                <a:cs typeface="Calibri"/>
              </a:rPr>
              <a:t>orchestration </a:t>
            </a:r>
            <a:r>
              <a:rPr sz="1400" spc="55" dirty="0">
                <a:latin typeface="Calibri"/>
                <a:cs typeface="Calibri"/>
              </a:rPr>
              <a:t>platform </a:t>
            </a:r>
            <a:r>
              <a:rPr sz="1400" spc="50" dirty="0">
                <a:latin typeface="Calibri"/>
                <a:cs typeface="Calibri"/>
              </a:rPr>
              <a:t>that </a:t>
            </a:r>
            <a:r>
              <a:rPr sz="1400" spc="55" dirty="0">
                <a:latin typeface="Calibri"/>
                <a:cs typeface="Calibri"/>
              </a:rPr>
              <a:t>spun </a:t>
            </a:r>
            <a:r>
              <a:rPr sz="1400" spc="45" dirty="0">
                <a:latin typeface="Calibri"/>
                <a:cs typeface="Calibri"/>
              </a:rPr>
              <a:t>out </a:t>
            </a:r>
            <a:r>
              <a:rPr sz="1400" spc="35" dirty="0">
                <a:latin typeface="Calibri"/>
                <a:cs typeface="Calibri"/>
              </a:rPr>
              <a:t>of </a:t>
            </a:r>
            <a:r>
              <a:rPr sz="1400" spc="60" dirty="0">
                <a:latin typeface="Calibri"/>
                <a:cs typeface="Calibri"/>
              </a:rPr>
              <a:t>Google </a:t>
            </a:r>
            <a:r>
              <a:rPr sz="1400" spc="25" dirty="0">
                <a:latin typeface="Calibri"/>
                <a:cs typeface="Calibri"/>
              </a:rPr>
              <a:t>to  </a:t>
            </a:r>
            <a:r>
              <a:rPr sz="1400" spc="10" dirty="0">
                <a:latin typeface="Calibri"/>
                <a:cs typeface="Calibri"/>
              </a:rPr>
              <a:t>automates </a:t>
            </a:r>
            <a:r>
              <a:rPr sz="1400" spc="15" dirty="0">
                <a:latin typeface="Calibri"/>
                <a:cs typeface="Calibri"/>
              </a:rPr>
              <a:t>the process </a:t>
            </a:r>
            <a:r>
              <a:rPr sz="1400" spc="10" dirty="0">
                <a:latin typeface="Calibri"/>
                <a:cs typeface="Calibri"/>
              </a:rPr>
              <a:t>of </a:t>
            </a:r>
            <a:r>
              <a:rPr sz="1400" spc="15" dirty="0">
                <a:latin typeface="Calibri"/>
                <a:cs typeface="Calibri"/>
              </a:rPr>
              <a:t>deploying and </a:t>
            </a:r>
            <a:r>
              <a:rPr sz="1400" spc="20" dirty="0">
                <a:latin typeface="Calibri"/>
                <a:cs typeface="Calibri"/>
              </a:rPr>
              <a:t>managing multi-container applications </a:t>
            </a:r>
            <a:r>
              <a:rPr sz="1400" spc="5" dirty="0">
                <a:latin typeface="Calibri"/>
                <a:cs typeface="Calibri"/>
              </a:rPr>
              <a:t>at  </a:t>
            </a:r>
            <a:r>
              <a:rPr sz="1400" spc="50" dirty="0">
                <a:latin typeface="Calibri"/>
                <a:cs typeface="Calibri"/>
              </a:rPr>
              <a:t>scale. While </a:t>
            </a:r>
            <a:r>
              <a:rPr sz="1400" spc="55" dirty="0">
                <a:latin typeface="Calibri"/>
                <a:cs typeface="Calibri"/>
              </a:rPr>
              <a:t>Kubernetes </a:t>
            </a:r>
            <a:r>
              <a:rPr sz="1400" spc="45" dirty="0">
                <a:latin typeface="Calibri"/>
                <a:cs typeface="Calibri"/>
              </a:rPr>
              <a:t>works </a:t>
            </a:r>
            <a:r>
              <a:rPr sz="1400" spc="60" dirty="0">
                <a:latin typeface="Calibri"/>
                <a:cs typeface="Calibri"/>
              </a:rPr>
              <a:t>mainly </a:t>
            </a:r>
            <a:r>
              <a:rPr sz="1400" spc="50" dirty="0">
                <a:latin typeface="Calibri"/>
                <a:cs typeface="Calibri"/>
              </a:rPr>
              <a:t>with </a:t>
            </a:r>
            <a:r>
              <a:rPr sz="1400" spc="35" dirty="0">
                <a:latin typeface="Calibri"/>
                <a:cs typeface="Calibri"/>
              </a:rPr>
              <a:t>Docker, it </a:t>
            </a:r>
            <a:r>
              <a:rPr sz="1400" spc="40" dirty="0">
                <a:latin typeface="Calibri"/>
                <a:cs typeface="Calibri"/>
              </a:rPr>
              <a:t>can </a:t>
            </a:r>
            <a:r>
              <a:rPr sz="1400" spc="55" dirty="0">
                <a:latin typeface="Calibri"/>
                <a:cs typeface="Calibri"/>
              </a:rPr>
              <a:t>also </a:t>
            </a:r>
            <a:r>
              <a:rPr sz="1400" spc="50" dirty="0">
                <a:latin typeface="Calibri"/>
                <a:cs typeface="Calibri"/>
              </a:rPr>
              <a:t>work with </a:t>
            </a:r>
            <a:r>
              <a:rPr sz="1400" spc="35" dirty="0">
                <a:latin typeface="Calibri"/>
                <a:cs typeface="Calibri"/>
              </a:rPr>
              <a:t>any  </a:t>
            </a:r>
            <a:r>
              <a:rPr sz="1400" spc="5" dirty="0">
                <a:latin typeface="Calibri"/>
                <a:cs typeface="Calibri"/>
              </a:rPr>
              <a:t>container </a:t>
            </a:r>
            <a:r>
              <a:rPr sz="1400" spc="-5" dirty="0">
                <a:latin typeface="Calibri"/>
                <a:cs typeface="Calibri"/>
              </a:rPr>
              <a:t>system </a:t>
            </a:r>
            <a:r>
              <a:rPr sz="1400" spc="5" dirty="0">
                <a:latin typeface="Calibri"/>
                <a:cs typeface="Calibri"/>
              </a:rPr>
              <a:t>that </a:t>
            </a:r>
            <a:r>
              <a:rPr sz="1400" dirty="0">
                <a:latin typeface="Calibri"/>
                <a:cs typeface="Calibri"/>
              </a:rPr>
              <a:t>conforms </a:t>
            </a:r>
            <a:r>
              <a:rPr sz="1400" spc="-5" dirty="0">
                <a:latin typeface="Calibri"/>
                <a:cs typeface="Calibri"/>
              </a:rPr>
              <a:t>to </a:t>
            </a:r>
            <a:r>
              <a:rPr sz="1400" spc="5" dirty="0">
                <a:latin typeface="Calibri"/>
                <a:cs typeface="Calibri"/>
              </a:rPr>
              <a:t>the Open Container Initiative </a:t>
            </a:r>
            <a:r>
              <a:rPr sz="1400" spc="10" dirty="0">
                <a:latin typeface="Calibri"/>
                <a:cs typeface="Calibri"/>
              </a:rPr>
              <a:t>(OCI) </a:t>
            </a:r>
            <a:r>
              <a:rPr sz="1400" spc="5" dirty="0">
                <a:latin typeface="Calibri"/>
                <a:cs typeface="Calibri"/>
              </a:rPr>
              <a:t>standards </a:t>
            </a:r>
            <a:r>
              <a:rPr sz="1400" dirty="0">
                <a:latin typeface="Calibri"/>
                <a:cs typeface="Calibri"/>
              </a:rPr>
              <a:t>for  </a:t>
            </a:r>
            <a:r>
              <a:rPr sz="1400" spc="-10" dirty="0">
                <a:latin typeface="Calibri"/>
                <a:cs typeface="Calibri"/>
              </a:rPr>
              <a:t>container </a:t>
            </a:r>
            <a:r>
              <a:rPr sz="1400" spc="-5" dirty="0">
                <a:latin typeface="Calibri"/>
                <a:cs typeface="Calibri"/>
              </a:rPr>
              <a:t>image formats </a:t>
            </a:r>
            <a:r>
              <a:rPr sz="1400" dirty="0">
                <a:latin typeface="Calibri"/>
                <a:cs typeface="Calibri"/>
              </a:rPr>
              <a:t>and runtimes. And because </a:t>
            </a:r>
            <a:r>
              <a:rPr sz="1400" spc="-5" dirty="0">
                <a:latin typeface="Calibri"/>
                <a:cs typeface="Calibri"/>
              </a:rPr>
              <a:t>Kubernetes </a:t>
            </a:r>
            <a:r>
              <a:rPr sz="1400" dirty="0">
                <a:latin typeface="Calibri"/>
                <a:cs typeface="Calibri"/>
              </a:rPr>
              <a:t>is open source, with  </a:t>
            </a:r>
            <a:r>
              <a:rPr sz="1400" spc="-5" dirty="0">
                <a:latin typeface="Calibri"/>
                <a:cs typeface="Calibri"/>
              </a:rPr>
              <a:t>relatively </a:t>
            </a:r>
            <a:r>
              <a:rPr sz="1400" spc="-15" dirty="0">
                <a:latin typeface="Calibri"/>
                <a:cs typeface="Calibri"/>
              </a:rPr>
              <a:t>few </a:t>
            </a:r>
            <a:r>
              <a:rPr sz="1400" spc="-5" dirty="0">
                <a:latin typeface="Calibri"/>
                <a:cs typeface="Calibri"/>
              </a:rPr>
              <a:t>restrictions </a:t>
            </a:r>
            <a:r>
              <a:rPr sz="1400" dirty="0">
                <a:latin typeface="Calibri"/>
                <a:cs typeface="Calibri"/>
              </a:rPr>
              <a:t>on </a:t>
            </a:r>
            <a:r>
              <a:rPr sz="1400" spc="-5" dirty="0">
                <a:latin typeface="Calibri"/>
                <a:cs typeface="Calibri"/>
              </a:rPr>
              <a:t>how </a:t>
            </a:r>
            <a:r>
              <a:rPr sz="1400" dirty="0">
                <a:latin typeface="Calibri"/>
                <a:cs typeface="Calibri"/>
              </a:rPr>
              <a:t>it </a:t>
            </a:r>
            <a:r>
              <a:rPr sz="1400" spc="-5" dirty="0">
                <a:latin typeface="Calibri"/>
                <a:cs typeface="Calibri"/>
              </a:rPr>
              <a:t>can </a:t>
            </a:r>
            <a:r>
              <a:rPr sz="1400" dirty="0">
                <a:latin typeface="Calibri"/>
                <a:cs typeface="Calibri"/>
              </a:rPr>
              <a:t>be used, it </a:t>
            </a:r>
            <a:r>
              <a:rPr sz="1400" spc="-5" dirty="0">
                <a:latin typeface="Calibri"/>
                <a:cs typeface="Calibri"/>
              </a:rPr>
              <a:t>can </a:t>
            </a:r>
            <a:r>
              <a:rPr sz="1400" dirty="0">
                <a:latin typeface="Calibri"/>
                <a:cs typeface="Calibri"/>
              </a:rPr>
              <a:t>be used </a:t>
            </a:r>
            <a:r>
              <a:rPr sz="1400" spc="-5" dirty="0">
                <a:latin typeface="Calibri"/>
                <a:cs typeface="Calibri"/>
              </a:rPr>
              <a:t>freely by </a:t>
            </a:r>
            <a:r>
              <a:rPr sz="1400" spc="-10" dirty="0">
                <a:latin typeface="Calibri"/>
                <a:cs typeface="Calibri"/>
              </a:rPr>
              <a:t>anyone </a:t>
            </a:r>
            <a:r>
              <a:rPr sz="1400" dirty="0">
                <a:latin typeface="Calibri"/>
                <a:cs typeface="Calibri"/>
              </a:rPr>
              <a:t>who  </a:t>
            </a:r>
            <a:r>
              <a:rPr sz="1400" spc="-10" dirty="0">
                <a:latin typeface="Calibri"/>
                <a:cs typeface="Calibri"/>
              </a:rPr>
              <a:t>wants to </a:t>
            </a:r>
            <a:r>
              <a:rPr sz="1400" dirty="0">
                <a:latin typeface="Calibri"/>
                <a:cs typeface="Calibri"/>
              </a:rPr>
              <a:t>run </a:t>
            </a:r>
            <a:r>
              <a:rPr sz="1400" spc="-10" dirty="0">
                <a:latin typeface="Calibri"/>
                <a:cs typeface="Calibri"/>
              </a:rPr>
              <a:t>containers, </a:t>
            </a:r>
            <a:r>
              <a:rPr sz="1400" spc="-5" dirty="0">
                <a:latin typeface="Calibri"/>
                <a:cs typeface="Calibri"/>
              </a:rPr>
              <a:t>most </a:t>
            </a:r>
            <a:r>
              <a:rPr sz="1400" spc="-10" dirty="0">
                <a:latin typeface="Calibri"/>
                <a:cs typeface="Calibri"/>
              </a:rPr>
              <a:t>anywhere </a:t>
            </a:r>
            <a:r>
              <a:rPr sz="1400" spc="-5" dirty="0">
                <a:latin typeface="Calibri"/>
                <a:cs typeface="Calibri"/>
              </a:rPr>
              <a:t>they </a:t>
            </a:r>
            <a:r>
              <a:rPr sz="1400" spc="-10" dirty="0">
                <a:latin typeface="Calibri"/>
                <a:cs typeface="Calibri"/>
              </a:rPr>
              <a:t>want to </a:t>
            </a:r>
            <a:r>
              <a:rPr sz="1400" dirty="0">
                <a:latin typeface="Calibri"/>
                <a:cs typeface="Calibri"/>
              </a:rPr>
              <a:t>run</a:t>
            </a:r>
            <a:r>
              <a:rPr sz="1400" spc="10" dirty="0">
                <a:latin typeface="Calibri"/>
                <a:cs typeface="Calibri"/>
              </a:rPr>
              <a:t> </a:t>
            </a:r>
            <a:r>
              <a:rPr sz="1400" spc="-5" dirty="0">
                <a:latin typeface="Calibri"/>
                <a:cs typeface="Calibri"/>
              </a:rPr>
              <a:t>them.</a:t>
            </a:r>
            <a:endParaRPr sz="1400">
              <a:latin typeface="Calibri"/>
              <a:cs typeface="Calibri"/>
            </a:endParaRPr>
          </a:p>
          <a:p>
            <a:pPr>
              <a:lnSpc>
                <a:spcPct val="100000"/>
              </a:lnSpc>
              <a:spcBef>
                <a:spcPts val="35"/>
              </a:spcBef>
            </a:pPr>
            <a:endParaRPr sz="1350">
              <a:latin typeface="Calibri"/>
              <a:cs typeface="Calibri"/>
            </a:endParaRPr>
          </a:p>
          <a:p>
            <a:pPr marL="22860" marR="5080" algn="just">
              <a:lnSpc>
                <a:spcPct val="100000"/>
              </a:lnSpc>
            </a:pPr>
            <a:r>
              <a:rPr sz="1400" spc="20" dirty="0">
                <a:latin typeface="Calibri"/>
                <a:cs typeface="Calibri"/>
              </a:rPr>
              <a:t>It </a:t>
            </a:r>
            <a:r>
              <a:rPr sz="1400" spc="30" dirty="0">
                <a:latin typeface="Calibri"/>
                <a:cs typeface="Calibri"/>
              </a:rPr>
              <a:t>provides </a:t>
            </a:r>
            <a:r>
              <a:rPr sz="1400" spc="35" dirty="0">
                <a:latin typeface="Calibri"/>
                <a:cs typeface="Calibri"/>
              </a:rPr>
              <a:t>high-level </a:t>
            </a:r>
            <a:r>
              <a:rPr sz="1400" spc="30" dirty="0">
                <a:latin typeface="Calibri"/>
                <a:cs typeface="Calibri"/>
              </a:rPr>
              <a:t>abstractions </a:t>
            </a:r>
            <a:r>
              <a:rPr sz="1400" spc="15" dirty="0">
                <a:latin typeface="Calibri"/>
                <a:cs typeface="Calibri"/>
              </a:rPr>
              <a:t>for </a:t>
            </a:r>
            <a:r>
              <a:rPr sz="1400" spc="35" dirty="0">
                <a:latin typeface="Calibri"/>
                <a:cs typeface="Calibri"/>
              </a:rPr>
              <a:t>managing </a:t>
            </a:r>
            <a:r>
              <a:rPr sz="1400" spc="30" dirty="0">
                <a:latin typeface="Calibri"/>
                <a:cs typeface="Calibri"/>
              </a:rPr>
              <a:t>groups </a:t>
            </a:r>
            <a:r>
              <a:rPr sz="1400" spc="20" dirty="0">
                <a:latin typeface="Calibri"/>
                <a:cs typeface="Calibri"/>
              </a:rPr>
              <a:t>of </a:t>
            </a:r>
            <a:r>
              <a:rPr sz="1400" spc="35" dirty="0">
                <a:latin typeface="Calibri"/>
                <a:cs typeface="Calibri"/>
              </a:rPr>
              <a:t>containers </a:t>
            </a:r>
            <a:r>
              <a:rPr sz="1400" spc="30" dirty="0">
                <a:latin typeface="Calibri"/>
                <a:cs typeface="Calibri"/>
              </a:rPr>
              <a:t>that </a:t>
            </a:r>
            <a:r>
              <a:rPr sz="1400" spc="35" dirty="0">
                <a:latin typeface="Calibri"/>
                <a:cs typeface="Calibri"/>
              </a:rPr>
              <a:t>allow  </a:t>
            </a:r>
            <a:r>
              <a:rPr sz="1400" spc="55" dirty="0">
                <a:latin typeface="Calibri"/>
                <a:cs typeface="Calibri"/>
              </a:rPr>
              <a:t>Kubernetes </a:t>
            </a:r>
            <a:r>
              <a:rPr sz="1400" spc="50" dirty="0">
                <a:latin typeface="Calibri"/>
                <a:cs typeface="Calibri"/>
              </a:rPr>
              <a:t>users </a:t>
            </a:r>
            <a:r>
              <a:rPr sz="1400" spc="25" dirty="0">
                <a:latin typeface="Calibri"/>
                <a:cs typeface="Calibri"/>
              </a:rPr>
              <a:t>to </a:t>
            </a:r>
            <a:r>
              <a:rPr sz="1400" spc="45" dirty="0">
                <a:latin typeface="Calibri"/>
                <a:cs typeface="Calibri"/>
              </a:rPr>
              <a:t>focus </a:t>
            </a:r>
            <a:r>
              <a:rPr sz="1400" spc="35" dirty="0">
                <a:latin typeface="Calibri"/>
                <a:cs typeface="Calibri"/>
              </a:rPr>
              <a:t>on </a:t>
            </a:r>
            <a:r>
              <a:rPr sz="1400" spc="40" dirty="0">
                <a:latin typeface="Calibri"/>
                <a:cs typeface="Calibri"/>
              </a:rPr>
              <a:t>how </a:t>
            </a:r>
            <a:r>
              <a:rPr sz="1400" spc="45" dirty="0">
                <a:latin typeface="Calibri"/>
                <a:cs typeface="Calibri"/>
              </a:rPr>
              <a:t>they </a:t>
            </a:r>
            <a:r>
              <a:rPr sz="1400" spc="40" dirty="0">
                <a:latin typeface="Calibri"/>
                <a:cs typeface="Calibri"/>
              </a:rPr>
              <a:t>want </a:t>
            </a:r>
            <a:r>
              <a:rPr sz="1400" spc="55" dirty="0">
                <a:latin typeface="Calibri"/>
                <a:cs typeface="Calibri"/>
              </a:rPr>
              <a:t>applications </a:t>
            </a:r>
            <a:r>
              <a:rPr sz="1400" spc="25" dirty="0">
                <a:latin typeface="Calibri"/>
                <a:cs typeface="Calibri"/>
              </a:rPr>
              <a:t>to </a:t>
            </a:r>
            <a:r>
              <a:rPr sz="1400" spc="55" dirty="0">
                <a:latin typeface="Calibri"/>
                <a:cs typeface="Calibri"/>
              </a:rPr>
              <a:t>run, </a:t>
            </a:r>
            <a:r>
              <a:rPr sz="1400" spc="50" dirty="0">
                <a:latin typeface="Calibri"/>
                <a:cs typeface="Calibri"/>
              </a:rPr>
              <a:t>rather than  worrying about </a:t>
            </a:r>
            <a:r>
              <a:rPr sz="1400" spc="55" dirty="0">
                <a:latin typeface="Calibri"/>
                <a:cs typeface="Calibri"/>
              </a:rPr>
              <a:t>specific </a:t>
            </a:r>
            <a:r>
              <a:rPr sz="1400" spc="50" dirty="0">
                <a:latin typeface="Calibri"/>
                <a:cs typeface="Calibri"/>
              </a:rPr>
              <a:t>implementation details. </a:t>
            </a:r>
            <a:r>
              <a:rPr sz="1400" spc="45" dirty="0">
                <a:latin typeface="Calibri"/>
                <a:cs typeface="Calibri"/>
              </a:rPr>
              <a:t>The </a:t>
            </a:r>
            <a:r>
              <a:rPr sz="1400" spc="55" dirty="0">
                <a:latin typeface="Calibri"/>
                <a:cs typeface="Calibri"/>
              </a:rPr>
              <a:t>behaviors </a:t>
            </a:r>
            <a:r>
              <a:rPr sz="1400" spc="45" dirty="0">
                <a:latin typeface="Calibri"/>
                <a:cs typeface="Calibri"/>
              </a:rPr>
              <a:t>they </a:t>
            </a:r>
            <a:r>
              <a:rPr sz="1400" spc="50" dirty="0">
                <a:latin typeface="Calibri"/>
                <a:cs typeface="Calibri"/>
              </a:rPr>
              <a:t>need </a:t>
            </a:r>
            <a:r>
              <a:rPr sz="1400" spc="40" dirty="0">
                <a:latin typeface="Calibri"/>
                <a:cs typeface="Calibri"/>
              </a:rPr>
              <a:t>are  </a:t>
            </a:r>
            <a:r>
              <a:rPr sz="1400" spc="5" dirty="0">
                <a:latin typeface="Calibri"/>
                <a:cs typeface="Calibri"/>
              </a:rPr>
              <a:t>decoupled from the components that provide </a:t>
            </a:r>
            <a:r>
              <a:rPr sz="1400" spc="10" dirty="0">
                <a:latin typeface="Calibri"/>
                <a:cs typeface="Calibri"/>
              </a:rPr>
              <a:t>them. </a:t>
            </a:r>
            <a:r>
              <a:rPr sz="1400" spc="5" dirty="0">
                <a:latin typeface="Calibri"/>
                <a:cs typeface="Calibri"/>
              </a:rPr>
              <a:t>It is </a:t>
            </a:r>
            <a:r>
              <a:rPr sz="1400" spc="15" dirty="0">
                <a:latin typeface="Calibri"/>
                <a:cs typeface="Calibri"/>
              </a:rPr>
              <a:t>designed </a:t>
            </a:r>
            <a:r>
              <a:rPr sz="1400" dirty="0">
                <a:latin typeface="Calibri"/>
                <a:cs typeface="Calibri"/>
              </a:rPr>
              <a:t>to </a:t>
            </a:r>
            <a:r>
              <a:rPr sz="1400" spc="5" dirty="0">
                <a:latin typeface="Calibri"/>
                <a:cs typeface="Calibri"/>
              </a:rPr>
              <a:t>automate </a:t>
            </a:r>
            <a:r>
              <a:rPr sz="1400" spc="10" dirty="0">
                <a:latin typeface="Calibri"/>
                <a:cs typeface="Calibri"/>
              </a:rPr>
              <a:t>and  </a:t>
            </a:r>
            <a:r>
              <a:rPr sz="1400" spc="-5" dirty="0">
                <a:latin typeface="Calibri"/>
                <a:cs typeface="Calibri"/>
              </a:rPr>
              <a:t>simplify </a:t>
            </a:r>
            <a:r>
              <a:rPr sz="1400" dirty="0">
                <a:latin typeface="Calibri"/>
                <a:cs typeface="Calibri"/>
              </a:rPr>
              <a:t>a </a:t>
            </a:r>
            <a:r>
              <a:rPr sz="1400" spc="-5" dirty="0">
                <a:latin typeface="Calibri"/>
                <a:cs typeface="Calibri"/>
              </a:rPr>
              <a:t>number of </a:t>
            </a:r>
            <a:r>
              <a:rPr sz="1400" spc="-10" dirty="0">
                <a:latin typeface="Calibri"/>
                <a:cs typeface="Calibri"/>
              </a:rPr>
              <a:t>container </a:t>
            </a:r>
            <a:r>
              <a:rPr sz="1400" spc="-5" dirty="0">
                <a:latin typeface="Calibri"/>
                <a:cs typeface="Calibri"/>
              </a:rPr>
              <a:t>management</a:t>
            </a:r>
            <a:r>
              <a:rPr sz="1400" spc="-10" dirty="0">
                <a:latin typeface="Calibri"/>
                <a:cs typeface="Calibri"/>
              </a:rPr>
              <a:t> tasks.</a:t>
            </a:r>
            <a:endParaRPr sz="1400">
              <a:latin typeface="Calibri"/>
              <a:cs typeface="Calibri"/>
            </a:endParaRPr>
          </a:p>
          <a:p>
            <a:pPr>
              <a:lnSpc>
                <a:spcPct val="100000"/>
              </a:lnSpc>
            </a:pPr>
            <a:endParaRPr sz="1400">
              <a:latin typeface="Calibri"/>
              <a:cs typeface="Calibri"/>
            </a:endParaRPr>
          </a:p>
          <a:p>
            <a:pPr>
              <a:lnSpc>
                <a:spcPct val="100000"/>
              </a:lnSpc>
            </a:pPr>
            <a:endParaRPr sz="1350">
              <a:latin typeface="Calibri"/>
              <a:cs typeface="Calibri"/>
            </a:endParaRPr>
          </a:p>
          <a:p>
            <a:pPr marL="309245" indent="-286385">
              <a:lnSpc>
                <a:spcPct val="100000"/>
              </a:lnSpc>
              <a:spcBef>
                <a:spcPts val="5"/>
              </a:spcBef>
              <a:buFont typeface="Arial"/>
              <a:buChar char="•"/>
              <a:tabLst>
                <a:tab pos="308610" algn="l"/>
                <a:tab pos="309245" algn="l"/>
              </a:tabLst>
            </a:pPr>
            <a:r>
              <a:rPr sz="1400" spc="-10" dirty="0">
                <a:latin typeface="Calibri"/>
                <a:cs typeface="Calibri"/>
              </a:rPr>
              <a:t>Deploys multi-container</a:t>
            </a:r>
            <a:r>
              <a:rPr sz="1400" spc="-5" dirty="0">
                <a:latin typeface="Calibri"/>
                <a:cs typeface="Calibri"/>
              </a:rPr>
              <a:t> applications</a:t>
            </a:r>
            <a:endParaRPr sz="1400">
              <a:latin typeface="Calibri"/>
              <a:cs typeface="Calibri"/>
            </a:endParaRPr>
          </a:p>
          <a:p>
            <a:pPr marL="309245" indent="-286385">
              <a:lnSpc>
                <a:spcPct val="100000"/>
              </a:lnSpc>
              <a:buFont typeface="Arial"/>
              <a:buChar char="•"/>
              <a:tabLst>
                <a:tab pos="308610" algn="l"/>
                <a:tab pos="309245" algn="l"/>
              </a:tabLst>
            </a:pPr>
            <a:r>
              <a:rPr sz="1400" spc="-5" dirty="0">
                <a:latin typeface="Calibri"/>
                <a:cs typeface="Calibri"/>
              </a:rPr>
              <a:t>Scales </a:t>
            </a:r>
            <a:r>
              <a:rPr sz="1400" spc="-10" dirty="0">
                <a:latin typeface="Calibri"/>
                <a:cs typeface="Calibri"/>
              </a:rPr>
              <a:t>containerized </a:t>
            </a:r>
            <a:r>
              <a:rPr sz="1400" spc="-5" dirty="0">
                <a:latin typeface="Calibri"/>
                <a:cs typeface="Calibri"/>
              </a:rPr>
              <a:t>apps </a:t>
            </a:r>
            <a:r>
              <a:rPr sz="1400" spc="-10" dirty="0">
                <a:latin typeface="Calibri"/>
                <a:cs typeface="Calibri"/>
              </a:rPr>
              <a:t>automatically</a:t>
            </a:r>
            <a:endParaRPr sz="1400">
              <a:latin typeface="Calibri"/>
              <a:cs typeface="Calibri"/>
            </a:endParaRPr>
          </a:p>
          <a:p>
            <a:pPr marL="309245" indent="-286385">
              <a:lnSpc>
                <a:spcPct val="100000"/>
              </a:lnSpc>
              <a:buFont typeface="Arial"/>
              <a:buChar char="•"/>
              <a:tabLst>
                <a:tab pos="308610" algn="l"/>
                <a:tab pos="309245" algn="l"/>
              </a:tabLst>
            </a:pPr>
            <a:r>
              <a:rPr sz="1400" spc="-10" dirty="0">
                <a:latin typeface="Calibri"/>
                <a:cs typeface="Calibri"/>
              </a:rPr>
              <a:t>Rolls </a:t>
            </a:r>
            <a:r>
              <a:rPr sz="1400" spc="-5" dirty="0">
                <a:latin typeface="Calibri"/>
                <a:cs typeface="Calibri"/>
              </a:rPr>
              <a:t>out new </a:t>
            </a:r>
            <a:r>
              <a:rPr sz="1400" spc="-10" dirty="0">
                <a:latin typeface="Calibri"/>
                <a:cs typeface="Calibri"/>
              </a:rPr>
              <a:t>versions </a:t>
            </a:r>
            <a:r>
              <a:rPr sz="1400" spc="-5" dirty="0">
                <a:latin typeface="Calibri"/>
                <a:cs typeface="Calibri"/>
              </a:rPr>
              <a:t>of apps without</a:t>
            </a:r>
            <a:r>
              <a:rPr sz="1400" spc="-10" dirty="0">
                <a:latin typeface="Calibri"/>
                <a:cs typeface="Calibri"/>
              </a:rPr>
              <a:t> </a:t>
            </a:r>
            <a:r>
              <a:rPr sz="1400" spc="-5" dirty="0">
                <a:latin typeface="Calibri"/>
                <a:cs typeface="Calibri"/>
              </a:rPr>
              <a:t>downtime</a:t>
            </a:r>
            <a:endParaRPr sz="1400">
              <a:latin typeface="Calibri"/>
              <a:cs typeface="Calibri"/>
            </a:endParaRPr>
          </a:p>
          <a:p>
            <a:pPr marL="309245" indent="-286385">
              <a:lnSpc>
                <a:spcPct val="100000"/>
              </a:lnSpc>
              <a:buFont typeface="Arial"/>
              <a:buChar char="•"/>
              <a:tabLst>
                <a:tab pos="308610" algn="l"/>
                <a:tab pos="309245" algn="l"/>
              </a:tabLst>
            </a:pPr>
            <a:r>
              <a:rPr sz="1400" spc="-10" dirty="0">
                <a:latin typeface="Calibri"/>
                <a:cs typeface="Calibri"/>
              </a:rPr>
              <a:t>Provides </a:t>
            </a:r>
            <a:r>
              <a:rPr sz="1400" spc="-5" dirty="0">
                <a:latin typeface="Calibri"/>
                <a:cs typeface="Calibri"/>
              </a:rPr>
              <a:t>networking, </a:t>
            </a:r>
            <a:r>
              <a:rPr sz="1400" dirty="0">
                <a:latin typeface="Calibri"/>
                <a:cs typeface="Calibri"/>
              </a:rPr>
              <a:t>service </a:t>
            </a:r>
            <a:r>
              <a:rPr sz="1400" spc="-15" dirty="0">
                <a:latin typeface="Calibri"/>
                <a:cs typeface="Calibri"/>
              </a:rPr>
              <a:t>discovery, </a:t>
            </a:r>
            <a:r>
              <a:rPr sz="1400" spc="-5" dirty="0">
                <a:latin typeface="Calibri"/>
                <a:cs typeface="Calibri"/>
              </a:rPr>
              <a:t>and </a:t>
            </a:r>
            <a:r>
              <a:rPr sz="1400" spc="-15" dirty="0">
                <a:latin typeface="Calibri"/>
                <a:cs typeface="Calibri"/>
              </a:rPr>
              <a:t>storage</a:t>
            </a:r>
            <a:endParaRPr sz="1400">
              <a:latin typeface="Calibri"/>
              <a:cs typeface="Calibri"/>
            </a:endParaRPr>
          </a:p>
          <a:p>
            <a:pPr marL="309245" indent="-286385">
              <a:lnSpc>
                <a:spcPct val="100000"/>
              </a:lnSpc>
              <a:buFont typeface="Arial"/>
              <a:buChar char="•"/>
              <a:tabLst>
                <a:tab pos="308610" algn="l"/>
                <a:tab pos="309245" algn="l"/>
              </a:tabLst>
            </a:pPr>
            <a:r>
              <a:rPr sz="1400" spc="-10" dirty="0">
                <a:latin typeface="Calibri"/>
                <a:cs typeface="Calibri"/>
              </a:rPr>
              <a:t>Provides </a:t>
            </a:r>
            <a:r>
              <a:rPr sz="1400" spc="-5" dirty="0">
                <a:latin typeface="Calibri"/>
                <a:cs typeface="Calibri"/>
              </a:rPr>
              <a:t>monitoring, </a:t>
            </a:r>
            <a:r>
              <a:rPr sz="1400" dirty="0">
                <a:latin typeface="Calibri"/>
                <a:cs typeface="Calibri"/>
              </a:rPr>
              <a:t>logging, </a:t>
            </a:r>
            <a:r>
              <a:rPr sz="1400" spc="-5" dirty="0">
                <a:latin typeface="Calibri"/>
                <a:cs typeface="Calibri"/>
              </a:rPr>
              <a:t>and debugging</a:t>
            </a:r>
            <a:endParaRPr sz="1400">
              <a:latin typeface="Calibri"/>
              <a:cs typeface="Calibri"/>
            </a:endParaRPr>
          </a:p>
          <a:p>
            <a:pPr marL="309245" indent="-286385">
              <a:lnSpc>
                <a:spcPct val="100000"/>
              </a:lnSpc>
              <a:buFont typeface="Arial"/>
              <a:buChar char="•"/>
              <a:tabLst>
                <a:tab pos="308610" algn="l"/>
                <a:tab pos="309245" algn="l"/>
              </a:tabLst>
            </a:pPr>
            <a:r>
              <a:rPr sz="1400" spc="-5" dirty="0">
                <a:latin typeface="Calibri"/>
                <a:cs typeface="Calibri"/>
              </a:rPr>
              <a:t>Allos </a:t>
            </a:r>
            <a:r>
              <a:rPr sz="1400" spc="-15" dirty="0">
                <a:latin typeface="Calibri"/>
                <a:cs typeface="Calibri"/>
              </a:rPr>
              <a:t>for </a:t>
            </a:r>
            <a:r>
              <a:rPr sz="1400" spc="-5" dirty="0">
                <a:latin typeface="Calibri"/>
                <a:cs typeface="Calibri"/>
              </a:rPr>
              <a:t>non-destructive </a:t>
            </a:r>
            <a:r>
              <a:rPr sz="1400" spc="-10" dirty="0">
                <a:latin typeface="Calibri"/>
                <a:cs typeface="Calibri"/>
              </a:rPr>
              <a:t>customizations</a:t>
            </a:r>
            <a:endParaRPr sz="1400">
              <a:latin typeface="Calibri"/>
              <a:cs typeface="Calibri"/>
            </a:endParaRPr>
          </a:p>
          <a:p>
            <a:pPr marL="309245" indent="-286385">
              <a:lnSpc>
                <a:spcPct val="100000"/>
              </a:lnSpc>
              <a:buFont typeface="Arial"/>
              <a:buChar char="•"/>
              <a:tabLst>
                <a:tab pos="308610" algn="l"/>
                <a:tab pos="309245" algn="l"/>
              </a:tabLst>
            </a:pPr>
            <a:r>
              <a:rPr sz="1400" spc="-15" dirty="0">
                <a:latin typeface="Calibri"/>
                <a:cs typeface="Calibri"/>
              </a:rPr>
              <a:t>Operates </a:t>
            </a:r>
            <a:r>
              <a:rPr sz="1400" spc="-5" dirty="0">
                <a:latin typeface="Calibri"/>
                <a:cs typeface="Calibri"/>
              </a:rPr>
              <a:t>in </a:t>
            </a:r>
            <a:r>
              <a:rPr sz="1400" spc="-15" dirty="0">
                <a:latin typeface="Calibri"/>
                <a:cs typeface="Calibri"/>
              </a:rPr>
              <a:t>any</a:t>
            </a:r>
            <a:r>
              <a:rPr sz="1400" dirty="0">
                <a:latin typeface="Calibri"/>
                <a:cs typeface="Calibri"/>
              </a:rPr>
              <a:t> </a:t>
            </a:r>
            <a:r>
              <a:rPr sz="1400" spc="-10" dirty="0">
                <a:latin typeface="Calibri"/>
                <a:cs typeface="Calibri"/>
              </a:rPr>
              <a:t>environment</a:t>
            </a:r>
            <a:endParaRPr sz="1400">
              <a:latin typeface="Calibri"/>
              <a:cs typeface="Calibri"/>
            </a:endParaRPr>
          </a:p>
          <a:p>
            <a:pPr>
              <a:lnSpc>
                <a:spcPct val="100000"/>
              </a:lnSpc>
            </a:pPr>
            <a:endParaRPr sz="1600">
              <a:latin typeface="Calibri"/>
              <a:cs typeface="Calibri"/>
            </a:endParaRPr>
          </a:p>
          <a:p>
            <a:pPr marR="669925" algn="r">
              <a:lnSpc>
                <a:spcPct val="100000"/>
              </a:lnSpc>
              <a:spcBef>
                <a:spcPts val="1095"/>
              </a:spcBef>
            </a:pPr>
            <a:r>
              <a:rPr sz="1200" dirty="0">
                <a:solidFill>
                  <a:srgbClr val="888888"/>
                </a:solidFill>
                <a:latin typeface="Calibri"/>
                <a:cs typeface="Calibri"/>
              </a:rPr>
              <a:t>116</a:t>
            </a:r>
            <a:endParaRPr sz="1200">
              <a:latin typeface="Calibri"/>
              <a:cs typeface="Calibri"/>
            </a:endParaRPr>
          </a:p>
        </p:txBody>
      </p:sp>
      <p:grpSp>
        <p:nvGrpSpPr>
          <p:cNvPr id="14" name="object 14"/>
          <p:cNvGrpSpPr/>
          <p:nvPr/>
        </p:nvGrpSpPr>
        <p:grpSpPr>
          <a:xfrm>
            <a:off x="45719" y="777240"/>
            <a:ext cx="11932920" cy="5885815"/>
            <a:chOff x="45719" y="777240"/>
            <a:chExt cx="11932920" cy="5885815"/>
          </a:xfrm>
        </p:grpSpPr>
        <p:pic>
          <p:nvPicPr>
            <p:cNvPr id="15" name="object 15"/>
            <p:cNvPicPr/>
            <p:nvPr/>
          </p:nvPicPr>
          <p:blipFill>
            <a:blip r:embed="rId5" cstate="print"/>
            <a:stretch>
              <a:fillRect/>
            </a:stretch>
          </p:blipFill>
          <p:spPr>
            <a:xfrm>
              <a:off x="9875519" y="4023360"/>
              <a:ext cx="2103120" cy="1371600"/>
            </a:xfrm>
            <a:prstGeom prst="rect">
              <a:avLst/>
            </a:prstGeom>
          </p:spPr>
        </p:pic>
        <p:pic>
          <p:nvPicPr>
            <p:cNvPr id="16" name="object 16"/>
            <p:cNvPicPr/>
            <p:nvPr/>
          </p:nvPicPr>
          <p:blipFill>
            <a:blip r:embed="rId6" cstate="print"/>
            <a:stretch>
              <a:fillRect/>
            </a:stretch>
          </p:blipFill>
          <p:spPr>
            <a:xfrm>
              <a:off x="45719" y="777240"/>
              <a:ext cx="5523807" cy="5885410"/>
            </a:xfrm>
            <a:prstGeom prst="rect">
              <a:avLst/>
            </a:prstGeom>
          </p:spPr>
        </p:pic>
      </p:grpSp>
      <p:sp>
        <p:nvSpPr>
          <p:cNvPr id="17" name="object 17"/>
          <p:cNvSpPr txBox="1"/>
          <p:nvPr/>
        </p:nvSpPr>
        <p:spPr>
          <a:xfrm>
            <a:off x="155575" y="698513"/>
            <a:ext cx="5307965" cy="5894705"/>
          </a:xfrm>
          <a:prstGeom prst="rect">
            <a:avLst/>
          </a:prstGeom>
        </p:spPr>
        <p:txBody>
          <a:bodyPr vert="horz" wrap="square" lIns="0" tIns="135255" rIns="0" bIns="0" rtlCol="0">
            <a:spAutoFit/>
          </a:bodyPr>
          <a:lstStyle/>
          <a:p>
            <a:pPr marL="12700">
              <a:lnSpc>
                <a:spcPct val="100000"/>
              </a:lnSpc>
              <a:spcBef>
                <a:spcPts val="1065"/>
              </a:spcBef>
            </a:pPr>
            <a:r>
              <a:rPr sz="1800" b="1" spc="-20" dirty="0">
                <a:solidFill>
                  <a:srgbClr val="FFFFFF"/>
                </a:solidFill>
                <a:latin typeface="Calibri"/>
                <a:cs typeface="Calibri"/>
              </a:rPr>
              <a:t>Key </a:t>
            </a:r>
            <a:r>
              <a:rPr sz="1800" b="1" spc="-5" dirty="0">
                <a:solidFill>
                  <a:srgbClr val="FFFFFF"/>
                </a:solidFill>
                <a:latin typeface="Calibri"/>
                <a:cs typeface="Calibri"/>
              </a:rPr>
              <a:t>concepts</a:t>
            </a:r>
            <a:r>
              <a:rPr sz="1800" b="1" spc="15"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p>
            <a:pPr marL="12700">
              <a:lnSpc>
                <a:spcPct val="100000"/>
              </a:lnSpc>
              <a:spcBef>
                <a:spcPts val="850"/>
              </a:spcBef>
            </a:pPr>
            <a:r>
              <a:rPr sz="1600" spc="-25" dirty="0">
                <a:latin typeface="Calibri"/>
                <a:cs typeface="Calibri"/>
              </a:rPr>
              <a:t>Here’s </a:t>
            </a:r>
            <a:r>
              <a:rPr sz="1600" spc="-10" dirty="0">
                <a:latin typeface="Calibri"/>
                <a:cs typeface="Calibri"/>
              </a:rPr>
              <a:t>what </a:t>
            </a:r>
            <a:r>
              <a:rPr sz="1600" spc="-15" dirty="0">
                <a:latin typeface="Calibri"/>
                <a:cs typeface="Calibri"/>
              </a:rPr>
              <a:t>makes </a:t>
            </a:r>
            <a:r>
              <a:rPr sz="1600" spc="-5" dirty="0">
                <a:latin typeface="Calibri"/>
                <a:cs typeface="Calibri"/>
              </a:rPr>
              <a:t>up a </a:t>
            </a:r>
            <a:r>
              <a:rPr sz="1600" spc="-10" dirty="0">
                <a:latin typeface="Calibri"/>
                <a:cs typeface="Calibri"/>
              </a:rPr>
              <a:t>Kubernetes</a:t>
            </a:r>
            <a:r>
              <a:rPr sz="1600" spc="30" dirty="0">
                <a:latin typeface="Calibri"/>
                <a:cs typeface="Calibri"/>
              </a:rPr>
              <a:t> </a:t>
            </a:r>
            <a:r>
              <a:rPr sz="1600" spc="-10" dirty="0">
                <a:latin typeface="Calibri"/>
                <a:cs typeface="Calibri"/>
              </a:rPr>
              <a:t>cluster:</a:t>
            </a:r>
            <a:endParaRPr sz="1600">
              <a:latin typeface="Calibri"/>
              <a:cs typeface="Calibri"/>
            </a:endParaRPr>
          </a:p>
          <a:p>
            <a:pPr>
              <a:lnSpc>
                <a:spcPct val="100000"/>
              </a:lnSpc>
              <a:spcBef>
                <a:spcPts val="25"/>
              </a:spcBef>
            </a:pPr>
            <a:endParaRPr sz="1550">
              <a:latin typeface="Calibri"/>
              <a:cs typeface="Calibri"/>
            </a:endParaRPr>
          </a:p>
          <a:p>
            <a:pPr marL="298450" marR="53975" indent="-285750">
              <a:lnSpc>
                <a:spcPct val="100000"/>
              </a:lnSpc>
              <a:buFont typeface="Arial"/>
              <a:buChar char="•"/>
              <a:tabLst>
                <a:tab pos="297815" algn="l"/>
                <a:tab pos="298450" algn="l"/>
              </a:tabLst>
            </a:pPr>
            <a:r>
              <a:rPr sz="1600" b="1" spc="-10" dirty="0">
                <a:latin typeface="Calibri"/>
                <a:cs typeface="Calibri"/>
              </a:rPr>
              <a:t>Master</a:t>
            </a:r>
            <a:r>
              <a:rPr sz="1600" spc="-10" dirty="0">
                <a:latin typeface="Calibri"/>
                <a:cs typeface="Calibri"/>
              </a:rPr>
              <a:t>: by default, </a:t>
            </a:r>
            <a:r>
              <a:rPr sz="1600" spc="-5" dirty="0">
                <a:latin typeface="Calibri"/>
                <a:cs typeface="Calibri"/>
              </a:rPr>
              <a:t>a single </a:t>
            </a:r>
            <a:r>
              <a:rPr sz="1600" spc="-10" dirty="0">
                <a:latin typeface="Calibri"/>
                <a:cs typeface="Calibri"/>
              </a:rPr>
              <a:t>master </a:t>
            </a:r>
            <a:r>
              <a:rPr sz="1600" spc="-5" dirty="0">
                <a:latin typeface="Calibri"/>
                <a:cs typeface="Calibri"/>
              </a:rPr>
              <a:t>handles API </a:t>
            </a:r>
            <a:r>
              <a:rPr sz="1600" spc="-10" dirty="0">
                <a:latin typeface="Calibri"/>
                <a:cs typeface="Calibri"/>
              </a:rPr>
              <a:t>calls, </a:t>
            </a:r>
            <a:r>
              <a:rPr sz="1600" spc="-5" dirty="0">
                <a:latin typeface="Calibri"/>
                <a:cs typeface="Calibri"/>
              </a:rPr>
              <a:t>assigns  </a:t>
            </a:r>
            <a:r>
              <a:rPr sz="1600" spc="-10" dirty="0">
                <a:latin typeface="Calibri"/>
                <a:cs typeface="Calibri"/>
              </a:rPr>
              <a:t>workloads </a:t>
            </a:r>
            <a:r>
              <a:rPr sz="1600" spc="-5" dirty="0">
                <a:latin typeface="Calibri"/>
                <a:cs typeface="Calibri"/>
              </a:rPr>
              <a:t>and </a:t>
            </a:r>
            <a:r>
              <a:rPr sz="1600" spc="-10" dirty="0">
                <a:latin typeface="Calibri"/>
                <a:cs typeface="Calibri"/>
              </a:rPr>
              <a:t>maintains configuration</a:t>
            </a:r>
            <a:r>
              <a:rPr sz="1600" spc="15" dirty="0">
                <a:latin typeface="Calibri"/>
                <a:cs typeface="Calibri"/>
              </a:rPr>
              <a:t> </a:t>
            </a:r>
            <a:r>
              <a:rPr sz="1600" spc="-15" dirty="0">
                <a:latin typeface="Calibri"/>
                <a:cs typeface="Calibri"/>
              </a:rPr>
              <a:t>state.</a:t>
            </a:r>
            <a:endParaRPr sz="1600">
              <a:latin typeface="Calibri"/>
              <a:cs typeface="Calibri"/>
            </a:endParaRPr>
          </a:p>
          <a:p>
            <a:pPr marL="298450" marR="201295" indent="-285750">
              <a:lnSpc>
                <a:spcPct val="100000"/>
              </a:lnSpc>
              <a:buFont typeface="Arial"/>
              <a:buChar char="•"/>
              <a:tabLst>
                <a:tab pos="297815" algn="l"/>
                <a:tab pos="298450" algn="l"/>
              </a:tabLst>
            </a:pPr>
            <a:r>
              <a:rPr sz="1600" b="1" spc="-5" dirty="0">
                <a:latin typeface="Calibri"/>
                <a:cs typeface="Calibri"/>
              </a:rPr>
              <a:t>Minions</a:t>
            </a:r>
            <a:r>
              <a:rPr sz="1600" spc="-5" dirty="0">
                <a:latin typeface="Calibri"/>
                <a:cs typeface="Calibri"/>
              </a:rPr>
              <a:t>: the </a:t>
            </a:r>
            <a:r>
              <a:rPr sz="1600" spc="-10" dirty="0">
                <a:latin typeface="Calibri"/>
                <a:cs typeface="Calibri"/>
              </a:rPr>
              <a:t>servers that </a:t>
            </a:r>
            <a:r>
              <a:rPr sz="1600" spc="-5" dirty="0">
                <a:latin typeface="Calibri"/>
                <a:cs typeface="Calibri"/>
              </a:rPr>
              <a:t>run </a:t>
            </a:r>
            <a:r>
              <a:rPr sz="1600" spc="-10" dirty="0">
                <a:latin typeface="Calibri"/>
                <a:cs typeface="Calibri"/>
              </a:rPr>
              <a:t>workloads </a:t>
            </a:r>
            <a:r>
              <a:rPr sz="1600" spc="-5" dirty="0">
                <a:latin typeface="Calibri"/>
                <a:cs typeface="Calibri"/>
              </a:rPr>
              <a:t>and </a:t>
            </a:r>
            <a:r>
              <a:rPr sz="1600" spc="-10" dirty="0">
                <a:latin typeface="Calibri"/>
                <a:cs typeface="Calibri"/>
              </a:rPr>
              <a:t>anything </a:t>
            </a:r>
            <a:r>
              <a:rPr sz="1600" spc="-5" dirty="0">
                <a:latin typeface="Calibri"/>
                <a:cs typeface="Calibri"/>
              </a:rPr>
              <a:t>else  </a:t>
            </a:r>
            <a:r>
              <a:rPr sz="1600" spc="-15" dirty="0">
                <a:latin typeface="Calibri"/>
                <a:cs typeface="Calibri"/>
              </a:rPr>
              <a:t>that’s </a:t>
            </a:r>
            <a:r>
              <a:rPr sz="1600" spc="-5" dirty="0">
                <a:latin typeface="Calibri"/>
                <a:cs typeface="Calibri"/>
              </a:rPr>
              <a:t>not on the</a:t>
            </a:r>
            <a:r>
              <a:rPr sz="1600" spc="5" dirty="0">
                <a:latin typeface="Calibri"/>
                <a:cs typeface="Calibri"/>
              </a:rPr>
              <a:t> </a:t>
            </a:r>
            <a:r>
              <a:rPr sz="1600" spc="-35" dirty="0">
                <a:latin typeface="Calibri"/>
                <a:cs typeface="Calibri"/>
              </a:rPr>
              <a:t>master.</a:t>
            </a:r>
            <a:endParaRPr sz="1600">
              <a:latin typeface="Calibri"/>
              <a:cs typeface="Calibri"/>
            </a:endParaRPr>
          </a:p>
          <a:p>
            <a:pPr marL="298450" marR="78740" indent="-285750">
              <a:lnSpc>
                <a:spcPct val="100000"/>
              </a:lnSpc>
              <a:buFont typeface="Arial"/>
              <a:buChar char="•"/>
              <a:tabLst>
                <a:tab pos="297815" algn="l"/>
                <a:tab pos="298450" algn="l"/>
              </a:tabLst>
            </a:pPr>
            <a:r>
              <a:rPr sz="1600" b="1" spc="-10" dirty="0">
                <a:latin typeface="Calibri"/>
                <a:cs typeface="Calibri"/>
              </a:rPr>
              <a:t>Pods</a:t>
            </a:r>
            <a:r>
              <a:rPr sz="1600" spc="-10" dirty="0">
                <a:latin typeface="Calibri"/>
                <a:cs typeface="Calibri"/>
              </a:rPr>
              <a:t>: </a:t>
            </a:r>
            <a:r>
              <a:rPr sz="1600" spc="-5" dirty="0">
                <a:latin typeface="Calibri"/>
                <a:cs typeface="Calibri"/>
              </a:rPr>
              <a:t>units of </a:t>
            </a:r>
            <a:r>
              <a:rPr sz="1600" spc="-10" dirty="0">
                <a:latin typeface="Calibri"/>
                <a:cs typeface="Calibri"/>
              </a:rPr>
              <a:t>compute </a:t>
            </a:r>
            <a:r>
              <a:rPr sz="1600" spc="-30" dirty="0">
                <a:latin typeface="Calibri"/>
                <a:cs typeface="Calibri"/>
              </a:rPr>
              <a:t>power, </a:t>
            </a:r>
            <a:r>
              <a:rPr sz="1600" spc="-5" dirty="0">
                <a:latin typeface="Calibri"/>
                <a:cs typeface="Calibri"/>
              </a:rPr>
              <a:t>made-up of one or a handful  of </a:t>
            </a:r>
            <a:r>
              <a:rPr sz="1600" spc="-15" dirty="0">
                <a:latin typeface="Calibri"/>
                <a:cs typeface="Calibri"/>
              </a:rPr>
              <a:t>containers </a:t>
            </a:r>
            <a:r>
              <a:rPr sz="1600" spc="-10" dirty="0">
                <a:latin typeface="Calibri"/>
                <a:cs typeface="Calibri"/>
              </a:rPr>
              <a:t>deployed </a:t>
            </a:r>
            <a:r>
              <a:rPr sz="1600" spc="-5" dirty="0">
                <a:latin typeface="Calibri"/>
                <a:cs typeface="Calibri"/>
              </a:rPr>
              <a:t>on the same </a:t>
            </a:r>
            <a:r>
              <a:rPr sz="1600" spc="-10" dirty="0">
                <a:latin typeface="Calibri"/>
                <a:cs typeface="Calibri"/>
              </a:rPr>
              <a:t>host, that together  perform </a:t>
            </a:r>
            <a:r>
              <a:rPr sz="1600" spc="-5" dirty="0">
                <a:latin typeface="Calibri"/>
                <a:cs typeface="Calibri"/>
              </a:rPr>
              <a:t>a </a:t>
            </a:r>
            <a:r>
              <a:rPr sz="1600" spc="-10" dirty="0">
                <a:latin typeface="Calibri"/>
                <a:cs typeface="Calibri"/>
              </a:rPr>
              <a:t>task, </a:t>
            </a:r>
            <a:r>
              <a:rPr sz="1600" spc="-15" dirty="0">
                <a:latin typeface="Calibri"/>
                <a:cs typeface="Calibri"/>
              </a:rPr>
              <a:t>have </a:t>
            </a:r>
            <a:r>
              <a:rPr sz="1600" spc="-5" dirty="0">
                <a:latin typeface="Calibri"/>
                <a:cs typeface="Calibri"/>
              </a:rPr>
              <a:t>a single IP </a:t>
            </a:r>
            <a:r>
              <a:rPr sz="1600" spc="-10" dirty="0">
                <a:latin typeface="Calibri"/>
                <a:cs typeface="Calibri"/>
              </a:rPr>
              <a:t>address </a:t>
            </a:r>
            <a:r>
              <a:rPr sz="1600" spc="-5" dirty="0">
                <a:latin typeface="Calibri"/>
                <a:cs typeface="Calibri"/>
              </a:rPr>
              <a:t>and </a:t>
            </a:r>
            <a:r>
              <a:rPr sz="1600" spc="-10" dirty="0">
                <a:latin typeface="Calibri"/>
                <a:cs typeface="Calibri"/>
              </a:rPr>
              <a:t>flat networking  </a:t>
            </a:r>
            <a:r>
              <a:rPr sz="1600" spc="-5" dirty="0">
                <a:latin typeface="Calibri"/>
                <a:cs typeface="Calibri"/>
              </a:rPr>
              <a:t>within the pods.</a:t>
            </a:r>
            <a:endParaRPr sz="1600">
              <a:latin typeface="Calibri"/>
              <a:cs typeface="Calibri"/>
            </a:endParaRPr>
          </a:p>
          <a:p>
            <a:pPr marL="298450" marR="187325" indent="-285750">
              <a:lnSpc>
                <a:spcPct val="100000"/>
              </a:lnSpc>
              <a:buFont typeface="Arial"/>
              <a:buChar char="•"/>
              <a:tabLst>
                <a:tab pos="297815" algn="l"/>
                <a:tab pos="298450" algn="l"/>
              </a:tabLst>
            </a:pPr>
            <a:r>
              <a:rPr sz="1600" b="1" spc="-5" dirty="0">
                <a:latin typeface="Calibri"/>
                <a:cs typeface="Calibri"/>
              </a:rPr>
              <a:t>Services</a:t>
            </a:r>
            <a:r>
              <a:rPr sz="1600" spc="-5" dirty="0">
                <a:latin typeface="Calibri"/>
                <a:cs typeface="Calibri"/>
              </a:rPr>
              <a:t>: </a:t>
            </a:r>
            <a:r>
              <a:rPr sz="1600" spc="-15" dirty="0">
                <a:latin typeface="Calibri"/>
                <a:cs typeface="Calibri"/>
              </a:rPr>
              <a:t>front </a:t>
            </a:r>
            <a:r>
              <a:rPr sz="1600" spc="-5" dirty="0">
                <a:latin typeface="Calibri"/>
                <a:cs typeface="Calibri"/>
              </a:rPr>
              <a:t>end and load balancer </a:t>
            </a:r>
            <a:r>
              <a:rPr sz="1600" spc="-15" dirty="0">
                <a:latin typeface="Calibri"/>
                <a:cs typeface="Calibri"/>
              </a:rPr>
              <a:t>for </a:t>
            </a:r>
            <a:r>
              <a:rPr sz="1600" spc="-5" dirty="0">
                <a:latin typeface="Calibri"/>
                <a:cs typeface="Calibri"/>
              </a:rPr>
              <a:t>pods, </a:t>
            </a:r>
            <a:r>
              <a:rPr sz="1600" spc="-10" dirty="0">
                <a:latin typeface="Calibri"/>
                <a:cs typeface="Calibri"/>
              </a:rPr>
              <a:t>providing </a:t>
            </a:r>
            <a:r>
              <a:rPr sz="1600" spc="-5" dirty="0">
                <a:latin typeface="Calibri"/>
                <a:cs typeface="Calibri"/>
              </a:rPr>
              <a:t>a  </a:t>
            </a:r>
            <a:r>
              <a:rPr sz="1600" spc="-10" dirty="0">
                <a:latin typeface="Calibri"/>
                <a:cs typeface="Calibri"/>
              </a:rPr>
              <a:t>floating </a:t>
            </a:r>
            <a:r>
              <a:rPr sz="1600" spc="-5" dirty="0">
                <a:latin typeface="Calibri"/>
                <a:cs typeface="Calibri"/>
              </a:rPr>
              <a:t>IP </a:t>
            </a:r>
            <a:r>
              <a:rPr sz="1600" spc="-15" dirty="0">
                <a:latin typeface="Calibri"/>
                <a:cs typeface="Calibri"/>
              </a:rPr>
              <a:t>for </a:t>
            </a:r>
            <a:r>
              <a:rPr sz="1600" spc="-5" dirty="0">
                <a:latin typeface="Calibri"/>
                <a:cs typeface="Calibri"/>
              </a:rPr>
              <a:t>access </a:t>
            </a:r>
            <a:r>
              <a:rPr sz="1600" spc="-15" dirty="0">
                <a:latin typeface="Calibri"/>
                <a:cs typeface="Calibri"/>
              </a:rPr>
              <a:t>to </a:t>
            </a:r>
            <a:r>
              <a:rPr sz="1600" spc="-5" dirty="0">
                <a:latin typeface="Calibri"/>
                <a:cs typeface="Calibri"/>
              </a:rPr>
              <a:t>the pods </a:t>
            </a:r>
            <a:r>
              <a:rPr sz="1600" spc="-10" dirty="0">
                <a:latin typeface="Calibri"/>
                <a:cs typeface="Calibri"/>
              </a:rPr>
              <a:t>that power </a:t>
            </a:r>
            <a:r>
              <a:rPr sz="1600" spc="-5" dirty="0">
                <a:latin typeface="Calibri"/>
                <a:cs typeface="Calibri"/>
              </a:rPr>
              <a:t>the service,  meaning </a:t>
            </a:r>
            <a:r>
              <a:rPr sz="1600" spc="-10" dirty="0">
                <a:latin typeface="Calibri"/>
                <a:cs typeface="Calibri"/>
              </a:rPr>
              <a:t>that </a:t>
            </a:r>
            <a:r>
              <a:rPr sz="1600" spc="-5" dirty="0">
                <a:latin typeface="Calibri"/>
                <a:cs typeface="Calibri"/>
              </a:rPr>
              <a:t>changes </a:t>
            </a:r>
            <a:r>
              <a:rPr sz="1600" spc="-10" dirty="0">
                <a:latin typeface="Calibri"/>
                <a:cs typeface="Calibri"/>
              </a:rPr>
              <a:t>can </a:t>
            </a:r>
            <a:r>
              <a:rPr sz="1600" spc="-5" dirty="0">
                <a:latin typeface="Calibri"/>
                <a:cs typeface="Calibri"/>
              </a:rPr>
              <a:t>happen </a:t>
            </a:r>
            <a:r>
              <a:rPr sz="1600" spc="-10" dirty="0">
                <a:latin typeface="Calibri"/>
                <a:cs typeface="Calibri"/>
              </a:rPr>
              <a:t>at </a:t>
            </a:r>
            <a:r>
              <a:rPr sz="1600" spc="-5" dirty="0">
                <a:latin typeface="Calibri"/>
                <a:cs typeface="Calibri"/>
              </a:rPr>
              <a:t>the </a:t>
            </a:r>
            <a:r>
              <a:rPr sz="1600" spc="-10" dirty="0">
                <a:latin typeface="Calibri"/>
                <a:cs typeface="Calibri"/>
              </a:rPr>
              <a:t>pod-level </a:t>
            </a:r>
            <a:r>
              <a:rPr sz="1600" spc="-5" dirty="0">
                <a:latin typeface="Calibri"/>
                <a:cs typeface="Calibri"/>
              </a:rPr>
              <a:t>while  </a:t>
            </a:r>
            <a:r>
              <a:rPr sz="1600" spc="-10" dirty="0">
                <a:latin typeface="Calibri"/>
                <a:cs typeface="Calibri"/>
              </a:rPr>
              <a:t>maintaining </a:t>
            </a:r>
            <a:r>
              <a:rPr sz="1600" spc="-5" dirty="0">
                <a:latin typeface="Calibri"/>
                <a:cs typeface="Calibri"/>
              </a:rPr>
              <a:t>a </a:t>
            </a:r>
            <a:r>
              <a:rPr sz="1600" spc="-10" dirty="0">
                <a:latin typeface="Calibri"/>
                <a:cs typeface="Calibri"/>
              </a:rPr>
              <a:t>stable</a:t>
            </a:r>
            <a:r>
              <a:rPr sz="1600" dirty="0">
                <a:latin typeface="Calibri"/>
                <a:cs typeface="Calibri"/>
              </a:rPr>
              <a:t> </a:t>
            </a:r>
            <a:r>
              <a:rPr sz="1600" spc="-10" dirty="0">
                <a:latin typeface="Calibri"/>
                <a:cs typeface="Calibri"/>
              </a:rPr>
              <a:t>interface.</a:t>
            </a:r>
            <a:endParaRPr sz="1600">
              <a:latin typeface="Calibri"/>
              <a:cs typeface="Calibri"/>
            </a:endParaRPr>
          </a:p>
          <a:p>
            <a:pPr marL="298450" marR="605155" indent="-285750">
              <a:lnSpc>
                <a:spcPct val="100000"/>
              </a:lnSpc>
              <a:buFont typeface="Arial"/>
              <a:buChar char="•"/>
              <a:tabLst>
                <a:tab pos="297815" algn="l"/>
                <a:tab pos="298450" algn="l"/>
              </a:tabLst>
            </a:pPr>
            <a:r>
              <a:rPr sz="1600" b="1" spc="-10" dirty="0">
                <a:latin typeface="Calibri"/>
                <a:cs typeface="Calibri"/>
              </a:rPr>
              <a:t>Replication controllers</a:t>
            </a:r>
            <a:r>
              <a:rPr sz="1600" spc="-10" dirty="0">
                <a:latin typeface="Calibri"/>
                <a:cs typeface="Calibri"/>
              </a:rPr>
              <a:t>: responsible </a:t>
            </a:r>
            <a:r>
              <a:rPr sz="1600" spc="-15" dirty="0">
                <a:latin typeface="Calibri"/>
                <a:cs typeface="Calibri"/>
              </a:rPr>
              <a:t>for </a:t>
            </a:r>
            <a:r>
              <a:rPr sz="1600" spc="-10" dirty="0">
                <a:latin typeface="Calibri"/>
                <a:cs typeface="Calibri"/>
              </a:rPr>
              <a:t>maintaining </a:t>
            </a:r>
            <a:r>
              <a:rPr sz="1600" spc="-5" dirty="0">
                <a:latin typeface="Calibri"/>
                <a:cs typeface="Calibri"/>
              </a:rPr>
              <a:t>X  </a:t>
            </a:r>
            <a:r>
              <a:rPr sz="1600" spc="-10" dirty="0">
                <a:latin typeface="Calibri"/>
                <a:cs typeface="Calibri"/>
              </a:rPr>
              <a:t>replicas </a:t>
            </a:r>
            <a:r>
              <a:rPr sz="1600" spc="-5" dirty="0">
                <a:latin typeface="Calibri"/>
                <a:cs typeface="Calibri"/>
              </a:rPr>
              <a:t>of the </a:t>
            </a:r>
            <a:r>
              <a:rPr sz="1600" spc="-10" dirty="0">
                <a:latin typeface="Calibri"/>
                <a:cs typeface="Calibri"/>
              </a:rPr>
              <a:t>required</a:t>
            </a:r>
            <a:r>
              <a:rPr sz="1600" spc="5" dirty="0">
                <a:latin typeface="Calibri"/>
                <a:cs typeface="Calibri"/>
              </a:rPr>
              <a:t> </a:t>
            </a:r>
            <a:r>
              <a:rPr sz="1600" spc="-5" dirty="0">
                <a:latin typeface="Calibri"/>
                <a:cs typeface="Calibri"/>
              </a:rPr>
              <a:t>pods.</a:t>
            </a:r>
            <a:endParaRPr sz="1600">
              <a:latin typeface="Calibri"/>
              <a:cs typeface="Calibri"/>
            </a:endParaRPr>
          </a:p>
          <a:p>
            <a:pPr marL="298450" marR="5080" indent="-285750">
              <a:lnSpc>
                <a:spcPct val="100000"/>
              </a:lnSpc>
              <a:buFont typeface="Arial"/>
              <a:buChar char="•"/>
              <a:tabLst>
                <a:tab pos="297815" algn="l"/>
                <a:tab pos="298450" algn="l"/>
              </a:tabLst>
            </a:pPr>
            <a:r>
              <a:rPr sz="1600" b="1" spc="-5" dirty="0">
                <a:latin typeface="Calibri"/>
                <a:cs typeface="Calibri"/>
              </a:rPr>
              <a:t>Labels</a:t>
            </a:r>
            <a:r>
              <a:rPr sz="1600" spc="-5" dirty="0">
                <a:latin typeface="Calibri"/>
                <a:cs typeface="Calibri"/>
              </a:rPr>
              <a:t>: </a:t>
            </a:r>
            <a:r>
              <a:rPr sz="1600" spc="-15" dirty="0">
                <a:latin typeface="Calibri"/>
                <a:cs typeface="Calibri"/>
              </a:rPr>
              <a:t>key-value </a:t>
            </a:r>
            <a:r>
              <a:rPr sz="1600" spc="-10" dirty="0">
                <a:latin typeface="Calibri"/>
                <a:cs typeface="Calibri"/>
              </a:rPr>
              <a:t>tags </a:t>
            </a:r>
            <a:r>
              <a:rPr sz="1600" dirty="0">
                <a:latin typeface="Calibri"/>
                <a:cs typeface="Calibri"/>
              </a:rPr>
              <a:t>(e.g. </a:t>
            </a:r>
            <a:r>
              <a:rPr sz="1600" spc="-5" dirty="0">
                <a:latin typeface="Calibri"/>
                <a:cs typeface="Calibri"/>
              </a:rPr>
              <a:t>“Name”) </a:t>
            </a:r>
            <a:r>
              <a:rPr sz="1600" spc="-10" dirty="0">
                <a:latin typeface="Calibri"/>
                <a:cs typeface="Calibri"/>
              </a:rPr>
              <a:t>that you </a:t>
            </a:r>
            <a:r>
              <a:rPr sz="1600" spc="-5" dirty="0">
                <a:latin typeface="Calibri"/>
                <a:cs typeface="Calibri"/>
              </a:rPr>
              <a:t>and the </a:t>
            </a:r>
            <a:r>
              <a:rPr sz="1600" spc="-20" dirty="0">
                <a:latin typeface="Calibri"/>
                <a:cs typeface="Calibri"/>
              </a:rPr>
              <a:t>system  </a:t>
            </a:r>
            <a:r>
              <a:rPr sz="1600" spc="-5" dirty="0">
                <a:latin typeface="Calibri"/>
                <a:cs typeface="Calibri"/>
              </a:rPr>
              <a:t>use </a:t>
            </a:r>
            <a:r>
              <a:rPr sz="1600" spc="-15" dirty="0">
                <a:latin typeface="Calibri"/>
                <a:cs typeface="Calibri"/>
              </a:rPr>
              <a:t>to </a:t>
            </a:r>
            <a:r>
              <a:rPr sz="1600" spc="-5" dirty="0">
                <a:latin typeface="Calibri"/>
                <a:cs typeface="Calibri"/>
              </a:rPr>
              <a:t>identify pods, </a:t>
            </a:r>
            <a:r>
              <a:rPr sz="1600" spc="-10" dirty="0">
                <a:latin typeface="Calibri"/>
                <a:cs typeface="Calibri"/>
              </a:rPr>
              <a:t>replication </a:t>
            </a:r>
            <a:r>
              <a:rPr sz="1600" spc="-15" dirty="0">
                <a:latin typeface="Calibri"/>
                <a:cs typeface="Calibri"/>
              </a:rPr>
              <a:t>controllers </a:t>
            </a:r>
            <a:r>
              <a:rPr sz="1600" spc="-5" dirty="0">
                <a:latin typeface="Calibri"/>
                <a:cs typeface="Calibri"/>
              </a:rPr>
              <a:t>and</a:t>
            </a:r>
            <a:r>
              <a:rPr sz="1600" spc="60" dirty="0">
                <a:latin typeface="Calibri"/>
                <a:cs typeface="Calibri"/>
              </a:rPr>
              <a:t> </a:t>
            </a:r>
            <a:r>
              <a:rPr sz="1600" spc="-5" dirty="0">
                <a:latin typeface="Calibri"/>
                <a:cs typeface="Calibri"/>
              </a:rPr>
              <a:t>services.</a:t>
            </a:r>
            <a:endParaRPr sz="1600">
              <a:latin typeface="Calibri"/>
              <a:cs typeface="Calibri"/>
            </a:endParaRPr>
          </a:p>
          <a:p>
            <a:pPr>
              <a:lnSpc>
                <a:spcPct val="100000"/>
              </a:lnSpc>
              <a:spcBef>
                <a:spcPts val="30"/>
              </a:spcBef>
            </a:pPr>
            <a:endParaRPr sz="1550">
              <a:latin typeface="Calibri"/>
              <a:cs typeface="Calibri"/>
            </a:endParaRPr>
          </a:p>
          <a:p>
            <a:pPr marL="12700" marR="257175">
              <a:lnSpc>
                <a:spcPct val="100000"/>
              </a:lnSpc>
            </a:pPr>
            <a:r>
              <a:rPr sz="1600" spc="-10" dirty="0">
                <a:latin typeface="Calibri"/>
                <a:cs typeface="Calibri"/>
              </a:rPr>
              <a:t>Kubernetes starts </a:t>
            </a:r>
            <a:r>
              <a:rPr sz="1600" spc="-5" dirty="0">
                <a:latin typeface="Calibri"/>
                <a:cs typeface="Calibri"/>
              </a:rPr>
              <a:t>big. </a:t>
            </a:r>
            <a:r>
              <a:rPr sz="1600" spc="-10" dirty="0">
                <a:latin typeface="Calibri"/>
                <a:cs typeface="Calibri"/>
              </a:rPr>
              <a:t>Whereas </a:t>
            </a:r>
            <a:r>
              <a:rPr sz="1600" spc="-15" dirty="0">
                <a:latin typeface="Calibri"/>
                <a:cs typeface="Calibri"/>
              </a:rPr>
              <a:t>Docker </a:t>
            </a:r>
            <a:r>
              <a:rPr sz="1600" spc="-10" dirty="0">
                <a:latin typeface="Calibri"/>
                <a:cs typeface="Calibri"/>
              </a:rPr>
              <a:t>Swarm starts at </a:t>
            </a:r>
            <a:r>
              <a:rPr sz="1600" spc="-5" dirty="0">
                <a:latin typeface="Calibri"/>
                <a:cs typeface="Calibri"/>
              </a:rPr>
              <a:t>the  </a:t>
            </a:r>
            <a:r>
              <a:rPr sz="1600" spc="-10" dirty="0">
                <a:latin typeface="Calibri"/>
                <a:cs typeface="Calibri"/>
              </a:rPr>
              <a:t>container </a:t>
            </a:r>
            <a:r>
              <a:rPr sz="1600" spc="-5" dirty="0">
                <a:latin typeface="Calibri"/>
                <a:cs typeface="Calibri"/>
              </a:rPr>
              <a:t>and builds out, </a:t>
            </a:r>
            <a:r>
              <a:rPr sz="1600" spc="-10" dirty="0">
                <a:latin typeface="Calibri"/>
                <a:cs typeface="Calibri"/>
              </a:rPr>
              <a:t>Kubernetes starts at </a:t>
            </a:r>
            <a:r>
              <a:rPr sz="1600" spc="-5" dirty="0">
                <a:latin typeface="Calibri"/>
                <a:cs typeface="Calibri"/>
              </a:rPr>
              <a:t>the </a:t>
            </a:r>
            <a:r>
              <a:rPr sz="1600" spc="-10" dirty="0">
                <a:latin typeface="Calibri"/>
                <a:cs typeface="Calibri"/>
              </a:rPr>
              <a:t>cluster </a:t>
            </a:r>
            <a:r>
              <a:rPr sz="1600" spc="-5" dirty="0">
                <a:latin typeface="Calibri"/>
                <a:cs typeface="Calibri"/>
              </a:rPr>
              <a:t>and  uses </a:t>
            </a:r>
            <a:r>
              <a:rPr sz="1600" spc="-15" dirty="0">
                <a:latin typeface="Calibri"/>
                <a:cs typeface="Calibri"/>
              </a:rPr>
              <a:t>containers </a:t>
            </a:r>
            <a:r>
              <a:rPr sz="1600" spc="-10" dirty="0">
                <a:latin typeface="Calibri"/>
                <a:cs typeface="Calibri"/>
              </a:rPr>
              <a:t>almost </a:t>
            </a:r>
            <a:r>
              <a:rPr sz="1600" spc="-5" dirty="0">
                <a:latin typeface="Calibri"/>
                <a:cs typeface="Calibri"/>
              </a:rPr>
              <a:t>as an </a:t>
            </a:r>
            <a:r>
              <a:rPr sz="1600" spc="-10" dirty="0">
                <a:latin typeface="Calibri"/>
                <a:cs typeface="Calibri"/>
              </a:rPr>
              <a:t>implementation</a:t>
            </a:r>
            <a:r>
              <a:rPr sz="1600" spc="35" dirty="0">
                <a:latin typeface="Calibri"/>
                <a:cs typeface="Calibri"/>
              </a:rPr>
              <a:t> </a:t>
            </a:r>
            <a:r>
              <a:rPr sz="1600" spc="-10" dirty="0">
                <a:latin typeface="Calibri"/>
                <a:cs typeface="Calibri"/>
              </a:rPr>
              <a:t>detail.</a:t>
            </a:r>
            <a:endParaRPr sz="1600">
              <a:latin typeface="Calibri"/>
              <a:cs typeface="Calibri"/>
            </a:endParaRPr>
          </a:p>
        </p:txBody>
      </p:sp>
      <p:sp>
        <p:nvSpPr>
          <p:cNvPr id="18" name="object 1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06488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Kubectl </a:t>
            </a:r>
            <a:r>
              <a:rPr sz="2400" b="1" dirty="0">
                <a:solidFill>
                  <a:srgbClr val="FFFFFF"/>
                </a:solidFill>
                <a:latin typeface="Microsoft YaHei"/>
                <a:cs typeface="Microsoft YaHei"/>
              </a:rPr>
              <a:t>&amp; </a:t>
            </a:r>
            <a:r>
              <a:rPr sz="2400" b="1" spc="-5" dirty="0">
                <a:solidFill>
                  <a:srgbClr val="FFFFFF"/>
                </a:solidFill>
                <a:latin typeface="Microsoft YaHei"/>
                <a:cs typeface="Microsoft YaHei"/>
              </a:rPr>
              <a:t>control plane</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457200"/>
            <a:ext cx="12192000" cy="6400800"/>
            <a:chOff x="0" y="457200"/>
            <a:chExt cx="12192000" cy="6400800"/>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457200"/>
              <a:ext cx="11932920" cy="1920239"/>
            </a:xfrm>
            <a:prstGeom prst="rect">
              <a:avLst/>
            </a:prstGeom>
          </p:spPr>
        </p:pic>
        <p:pic>
          <p:nvPicPr>
            <p:cNvPr id="6" name="object 6"/>
            <p:cNvPicPr/>
            <p:nvPr/>
          </p:nvPicPr>
          <p:blipFill>
            <a:blip r:embed="rId3" cstate="print"/>
            <a:stretch>
              <a:fillRect/>
            </a:stretch>
          </p:blipFill>
          <p:spPr>
            <a:xfrm>
              <a:off x="182879" y="2377439"/>
              <a:ext cx="11903825" cy="3782290"/>
            </a:xfrm>
            <a:prstGeom prst="rect">
              <a:avLst/>
            </a:prstGeom>
          </p:spPr>
        </p:pic>
        <p:sp>
          <p:nvSpPr>
            <p:cNvPr id="7" name="object 7"/>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8" name="object 8"/>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9" name="object 9"/>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10" name="object 10"/>
          <p:cNvSpPr txBox="1"/>
          <p:nvPr/>
        </p:nvSpPr>
        <p:spPr>
          <a:xfrm>
            <a:off x="302895" y="389664"/>
            <a:ext cx="11637010" cy="5665470"/>
          </a:xfrm>
          <a:prstGeom prst="rect">
            <a:avLst/>
          </a:prstGeom>
        </p:spPr>
        <p:txBody>
          <a:bodyPr vert="horz" wrap="square" lIns="0" tIns="152400" rIns="0" bIns="0" rtlCol="0">
            <a:spAutoFit/>
          </a:bodyPr>
          <a:lstStyle/>
          <a:p>
            <a:pPr marR="1009650" algn="r">
              <a:lnSpc>
                <a:spcPct val="100000"/>
              </a:lnSpc>
              <a:spcBef>
                <a:spcPts val="1200"/>
              </a:spcBef>
            </a:pPr>
            <a:r>
              <a:rPr sz="1800" b="1" spc="-5" dirty="0">
                <a:solidFill>
                  <a:srgbClr val="FFFFFF"/>
                </a:solidFill>
                <a:latin typeface="Calibri"/>
                <a:cs typeface="Calibri"/>
              </a:rPr>
              <a:t>KubeCtl</a:t>
            </a:r>
            <a:r>
              <a:rPr sz="1800" b="1" spc="-10"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p>
            <a:pPr marL="12700" marR="5080" algn="just">
              <a:lnSpc>
                <a:spcPct val="100000"/>
              </a:lnSpc>
              <a:spcBef>
                <a:spcPts val="865"/>
              </a:spcBef>
            </a:pPr>
            <a:r>
              <a:rPr sz="1400" spc="15" dirty="0">
                <a:latin typeface="Calibri"/>
                <a:cs typeface="Calibri"/>
              </a:rPr>
              <a:t>In </a:t>
            </a:r>
            <a:r>
              <a:rPr sz="1400" spc="20" dirty="0">
                <a:latin typeface="Calibri"/>
                <a:cs typeface="Calibri"/>
              </a:rPr>
              <a:t>Kubernetes, </a:t>
            </a:r>
            <a:r>
              <a:rPr sz="1400" spc="15" dirty="0">
                <a:latin typeface="Calibri"/>
                <a:cs typeface="Calibri"/>
              </a:rPr>
              <a:t>the </a:t>
            </a:r>
            <a:r>
              <a:rPr sz="1400" spc="20" dirty="0">
                <a:latin typeface="Calibri"/>
                <a:cs typeface="Calibri"/>
              </a:rPr>
              <a:t>user uses </a:t>
            </a:r>
            <a:r>
              <a:rPr sz="1400" spc="15" dirty="0">
                <a:latin typeface="Calibri"/>
                <a:cs typeface="Calibri"/>
              </a:rPr>
              <a:t>Kubernetes API </a:t>
            </a:r>
            <a:r>
              <a:rPr sz="1400" spc="20" dirty="0">
                <a:latin typeface="Calibri"/>
                <a:cs typeface="Calibri"/>
              </a:rPr>
              <a:t>objects </a:t>
            </a:r>
            <a:r>
              <a:rPr sz="1400" spc="5" dirty="0">
                <a:latin typeface="Calibri"/>
                <a:cs typeface="Calibri"/>
              </a:rPr>
              <a:t>to </a:t>
            </a:r>
            <a:r>
              <a:rPr sz="1400" spc="25" dirty="0">
                <a:latin typeface="Calibri"/>
                <a:cs typeface="Calibri"/>
              </a:rPr>
              <a:t>describe </a:t>
            </a:r>
            <a:r>
              <a:rPr sz="1400" spc="15" dirty="0">
                <a:latin typeface="Calibri"/>
                <a:cs typeface="Calibri"/>
              </a:rPr>
              <a:t>his cluster’s </a:t>
            </a:r>
            <a:r>
              <a:rPr sz="1400" spc="25" dirty="0">
                <a:latin typeface="Calibri"/>
                <a:cs typeface="Calibri"/>
              </a:rPr>
              <a:t>desired </a:t>
            </a:r>
            <a:r>
              <a:rPr sz="1400" spc="15" dirty="0">
                <a:latin typeface="Calibri"/>
                <a:cs typeface="Calibri"/>
              </a:rPr>
              <a:t>state </a:t>
            </a:r>
            <a:r>
              <a:rPr sz="1400" dirty="0">
                <a:latin typeface="Calibri"/>
                <a:cs typeface="Calibri"/>
              </a:rPr>
              <a:t>→ </a:t>
            </a:r>
            <a:r>
              <a:rPr sz="1400" spc="25" dirty="0">
                <a:latin typeface="Calibri"/>
                <a:cs typeface="Calibri"/>
              </a:rPr>
              <a:t>what applications </a:t>
            </a:r>
            <a:r>
              <a:rPr sz="1400" spc="15" dirty="0">
                <a:latin typeface="Calibri"/>
                <a:cs typeface="Calibri"/>
              </a:rPr>
              <a:t>or </a:t>
            </a:r>
            <a:r>
              <a:rPr sz="1400" spc="25" dirty="0">
                <a:latin typeface="Calibri"/>
                <a:cs typeface="Calibri"/>
              </a:rPr>
              <a:t>other workloads </a:t>
            </a:r>
            <a:r>
              <a:rPr sz="1400" spc="15" dirty="0">
                <a:latin typeface="Calibri"/>
                <a:cs typeface="Calibri"/>
              </a:rPr>
              <a:t>he wants </a:t>
            </a:r>
            <a:r>
              <a:rPr sz="1400" spc="5" dirty="0">
                <a:latin typeface="Calibri"/>
                <a:cs typeface="Calibri"/>
              </a:rPr>
              <a:t>to </a:t>
            </a:r>
            <a:r>
              <a:rPr sz="1400" spc="25" dirty="0">
                <a:latin typeface="Calibri"/>
                <a:cs typeface="Calibri"/>
              </a:rPr>
              <a:t>run, </a:t>
            </a:r>
            <a:r>
              <a:rPr sz="1400" spc="20" dirty="0">
                <a:latin typeface="Calibri"/>
                <a:cs typeface="Calibri"/>
              </a:rPr>
              <a:t>what  </a:t>
            </a:r>
            <a:r>
              <a:rPr sz="1400" spc="-5" dirty="0">
                <a:latin typeface="Calibri"/>
                <a:cs typeface="Calibri"/>
              </a:rPr>
              <a:t>container images they </a:t>
            </a:r>
            <a:r>
              <a:rPr sz="1400" dirty="0">
                <a:latin typeface="Calibri"/>
                <a:cs typeface="Calibri"/>
              </a:rPr>
              <a:t>use, the </a:t>
            </a:r>
            <a:r>
              <a:rPr sz="1400" spc="5" dirty="0">
                <a:latin typeface="Calibri"/>
                <a:cs typeface="Calibri"/>
              </a:rPr>
              <a:t>number </a:t>
            </a:r>
            <a:r>
              <a:rPr sz="1400" dirty="0">
                <a:latin typeface="Calibri"/>
                <a:cs typeface="Calibri"/>
              </a:rPr>
              <a:t>of replicas, what network </a:t>
            </a:r>
            <a:r>
              <a:rPr sz="1400" spc="5" dirty="0">
                <a:latin typeface="Calibri"/>
                <a:cs typeface="Calibri"/>
              </a:rPr>
              <a:t>and disk </a:t>
            </a:r>
            <a:r>
              <a:rPr sz="1400" dirty="0">
                <a:latin typeface="Calibri"/>
                <a:cs typeface="Calibri"/>
              </a:rPr>
              <a:t>resources </a:t>
            </a:r>
            <a:r>
              <a:rPr sz="1400" spc="-5" dirty="0">
                <a:latin typeface="Calibri"/>
                <a:cs typeface="Calibri"/>
              </a:rPr>
              <a:t>you want to </a:t>
            </a:r>
            <a:r>
              <a:rPr sz="1400" spc="-10" dirty="0">
                <a:latin typeface="Calibri"/>
                <a:cs typeface="Calibri"/>
              </a:rPr>
              <a:t>make </a:t>
            </a:r>
            <a:r>
              <a:rPr sz="1400" dirty="0">
                <a:latin typeface="Calibri"/>
                <a:cs typeface="Calibri"/>
              </a:rPr>
              <a:t>available, </a:t>
            </a:r>
            <a:r>
              <a:rPr sz="1400" spc="5" dirty="0">
                <a:latin typeface="Calibri"/>
                <a:cs typeface="Calibri"/>
              </a:rPr>
              <a:t>and </a:t>
            </a:r>
            <a:r>
              <a:rPr sz="1400" dirty="0">
                <a:latin typeface="Calibri"/>
                <a:cs typeface="Calibri"/>
              </a:rPr>
              <a:t>more. He set </a:t>
            </a:r>
            <a:r>
              <a:rPr sz="1400" spc="5" dirty="0">
                <a:latin typeface="Calibri"/>
                <a:cs typeface="Calibri"/>
              </a:rPr>
              <a:t>his desired </a:t>
            </a:r>
            <a:r>
              <a:rPr sz="1400" spc="-10" dirty="0">
                <a:latin typeface="Calibri"/>
                <a:cs typeface="Calibri"/>
              </a:rPr>
              <a:t>state </a:t>
            </a:r>
            <a:r>
              <a:rPr sz="1400" spc="-5" dirty="0">
                <a:latin typeface="Calibri"/>
                <a:cs typeface="Calibri"/>
              </a:rPr>
              <a:t>by </a:t>
            </a:r>
            <a:r>
              <a:rPr sz="1400" dirty="0">
                <a:latin typeface="Calibri"/>
                <a:cs typeface="Calibri"/>
              </a:rPr>
              <a:t>creating  objects using the Kubernetes </a:t>
            </a:r>
            <a:r>
              <a:rPr sz="1400" spc="5" dirty="0">
                <a:latin typeface="Calibri"/>
                <a:cs typeface="Calibri"/>
              </a:rPr>
              <a:t>API, </a:t>
            </a:r>
            <a:r>
              <a:rPr sz="1400" dirty="0">
                <a:latin typeface="Calibri"/>
                <a:cs typeface="Calibri"/>
              </a:rPr>
              <a:t>typically </a:t>
            </a:r>
            <a:r>
              <a:rPr sz="1400" spc="5" dirty="0">
                <a:latin typeface="Calibri"/>
                <a:cs typeface="Calibri"/>
              </a:rPr>
              <a:t>via the command-line </a:t>
            </a:r>
            <a:r>
              <a:rPr sz="1400" dirty="0">
                <a:latin typeface="Calibri"/>
                <a:cs typeface="Calibri"/>
              </a:rPr>
              <a:t>interface, </a:t>
            </a:r>
            <a:r>
              <a:rPr sz="1400" b="1" dirty="0">
                <a:latin typeface="Calibri"/>
                <a:cs typeface="Calibri"/>
              </a:rPr>
              <a:t>kubectl</a:t>
            </a:r>
            <a:r>
              <a:rPr sz="1400" dirty="0">
                <a:latin typeface="Calibri"/>
                <a:cs typeface="Calibri"/>
              </a:rPr>
              <a:t>. He can </a:t>
            </a:r>
            <a:r>
              <a:rPr sz="1400" spc="5" dirty="0">
                <a:latin typeface="Calibri"/>
                <a:cs typeface="Calibri"/>
              </a:rPr>
              <a:t>also use the </a:t>
            </a:r>
            <a:r>
              <a:rPr sz="1400" dirty="0">
                <a:latin typeface="Calibri"/>
                <a:cs typeface="Calibri"/>
              </a:rPr>
              <a:t>Kubernetes </a:t>
            </a:r>
            <a:r>
              <a:rPr sz="1400" spc="5" dirty="0">
                <a:latin typeface="Calibri"/>
                <a:cs typeface="Calibri"/>
              </a:rPr>
              <a:t>API </a:t>
            </a:r>
            <a:r>
              <a:rPr sz="1400" dirty="0">
                <a:latin typeface="Calibri"/>
                <a:cs typeface="Calibri"/>
              </a:rPr>
              <a:t>directly </a:t>
            </a:r>
            <a:r>
              <a:rPr sz="1400" spc="-5" dirty="0">
                <a:latin typeface="Calibri"/>
                <a:cs typeface="Calibri"/>
              </a:rPr>
              <a:t>to interact </a:t>
            </a:r>
            <a:r>
              <a:rPr sz="1400" spc="5" dirty="0">
                <a:latin typeface="Calibri"/>
                <a:cs typeface="Calibri"/>
              </a:rPr>
              <a:t>with the </a:t>
            </a:r>
            <a:r>
              <a:rPr sz="1400" dirty="0">
                <a:latin typeface="Calibri"/>
                <a:cs typeface="Calibri"/>
              </a:rPr>
              <a:t>cluster </a:t>
            </a:r>
            <a:r>
              <a:rPr sz="1400" spc="5" dirty="0">
                <a:latin typeface="Calibri"/>
                <a:cs typeface="Calibri"/>
              </a:rPr>
              <a:t>and  set or </a:t>
            </a:r>
            <a:r>
              <a:rPr sz="1400" spc="10" dirty="0">
                <a:latin typeface="Calibri"/>
                <a:cs typeface="Calibri"/>
              </a:rPr>
              <a:t>modify </a:t>
            </a:r>
            <a:r>
              <a:rPr sz="1400" dirty="0">
                <a:latin typeface="Calibri"/>
                <a:cs typeface="Calibri"/>
              </a:rPr>
              <a:t>your </a:t>
            </a:r>
            <a:r>
              <a:rPr sz="1400" spc="5" dirty="0">
                <a:latin typeface="Calibri"/>
                <a:cs typeface="Calibri"/>
              </a:rPr>
              <a:t>desired </a:t>
            </a:r>
            <a:r>
              <a:rPr sz="1400" spc="-5" dirty="0">
                <a:latin typeface="Calibri"/>
                <a:cs typeface="Calibri"/>
              </a:rPr>
              <a:t>state. </a:t>
            </a:r>
            <a:r>
              <a:rPr sz="1400" spc="5" dirty="0">
                <a:latin typeface="Calibri"/>
                <a:cs typeface="Calibri"/>
              </a:rPr>
              <a:t>Once he has </a:t>
            </a:r>
            <a:r>
              <a:rPr sz="1400" spc="10" dirty="0">
                <a:latin typeface="Calibri"/>
                <a:cs typeface="Calibri"/>
              </a:rPr>
              <a:t>set his desired </a:t>
            </a:r>
            <a:r>
              <a:rPr sz="1400" dirty="0">
                <a:latin typeface="Calibri"/>
                <a:cs typeface="Calibri"/>
              </a:rPr>
              <a:t>state, </a:t>
            </a:r>
            <a:r>
              <a:rPr sz="1400" spc="10" dirty="0">
                <a:latin typeface="Calibri"/>
                <a:cs typeface="Calibri"/>
              </a:rPr>
              <a:t>the Kubernetes Control Plane </a:t>
            </a:r>
            <a:r>
              <a:rPr sz="1400" spc="5" dirty="0">
                <a:latin typeface="Calibri"/>
                <a:cs typeface="Calibri"/>
              </a:rPr>
              <a:t>works </a:t>
            </a:r>
            <a:r>
              <a:rPr sz="1400" dirty="0">
                <a:latin typeface="Calibri"/>
                <a:cs typeface="Calibri"/>
              </a:rPr>
              <a:t>to make </a:t>
            </a:r>
            <a:r>
              <a:rPr sz="1400" spc="10" dirty="0">
                <a:latin typeface="Calibri"/>
                <a:cs typeface="Calibri"/>
              </a:rPr>
              <a:t>the </a:t>
            </a:r>
            <a:r>
              <a:rPr sz="1400" spc="5" dirty="0">
                <a:latin typeface="Calibri"/>
                <a:cs typeface="Calibri"/>
              </a:rPr>
              <a:t>cluster’s </a:t>
            </a:r>
            <a:r>
              <a:rPr sz="1400" spc="10" dirty="0">
                <a:latin typeface="Calibri"/>
                <a:cs typeface="Calibri"/>
              </a:rPr>
              <a:t>current </a:t>
            </a:r>
            <a:r>
              <a:rPr sz="1400" dirty="0">
                <a:latin typeface="Calibri"/>
                <a:cs typeface="Calibri"/>
              </a:rPr>
              <a:t>state </a:t>
            </a:r>
            <a:r>
              <a:rPr sz="1400" spc="5" dirty="0">
                <a:latin typeface="Calibri"/>
                <a:cs typeface="Calibri"/>
              </a:rPr>
              <a:t>match </a:t>
            </a:r>
            <a:r>
              <a:rPr sz="1400" spc="10" dirty="0">
                <a:latin typeface="Calibri"/>
                <a:cs typeface="Calibri"/>
              </a:rPr>
              <a:t>the desired  </a:t>
            </a:r>
            <a:r>
              <a:rPr sz="1400" spc="15" dirty="0">
                <a:latin typeface="Calibri"/>
                <a:cs typeface="Calibri"/>
              </a:rPr>
              <a:t>state. </a:t>
            </a:r>
            <a:r>
              <a:rPr sz="1400" spc="-45" dirty="0">
                <a:latin typeface="Calibri"/>
                <a:cs typeface="Calibri"/>
              </a:rPr>
              <a:t>To </a:t>
            </a:r>
            <a:r>
              <a:rPr sz="1400" spc="20" dirty="0">
                <a:latin typeface="Calibri"/>
                <a:cs typeface="Calibri"/>
              </a:rPr>
              <a:t>do </a:t>
            </a:r>
            <a:r>
              <a:rPr sz="1400" spc="15" dirty="0">
                <a:latin typeface="Calibri"/>
                <a:cs typeface="Calibri"/>
              </a:rPr>
              <a:t>so, </a:t>
            </a:r>
            <a:r>
              <a:rPr sz="1400" spc="25" dirty="0">
                <a:latin typeface="Calibri"/>
                <a:cs typeface="Calibri"/>
              </a:rPr>
              <a:t>Kubernetes </a:t>
            </a:r>
            <a:r>
              <a:rPr sz="1400" spc="30" dirty="0">
                <a:latin typeface="Calibri"/>
                <a:cs typeface="Calibri"/>
              </a:rPr>
              <a:t>performs </a:t>
            </a:r>
            <a:r>
              <a:rPr sz="1400" dirty="0">
                <a:latin typeface="Calibri"/>
                <a:cs typeface="Calibri"/>
              </a:rPr>
              <a:t>a </a:t>
            </a:r>
            <a:r>
              <a:rPr sz="1400" spc="25" dirty="0">
                <a:latin typeface="Calibri"/>
                <a:cs typeface="Calibri"/>
              </a:rPr>
              <a:t>variety </a:t>
            </a:r>
            <a:r>
              <a:rPr sz="1400" spc="15" dirty="0">
                <a:latin typeface="Calibri"/>
                <a:cs typeface="Calibri"/>
              </a:rPr>
              <a:t>of </a:t>
            </a:r>
            <a:r>
              <a:rPr sz="1400" spc="20" dirty="0">
                <a:latin typeface="Calibri"/>
                <a:cs typeface="Calibri"/>
              </a:rPr>
              <a:t>tasks </a:t>
            </a:r>
            <a:r>
              <a:rPr sz="1400" spc="30" dirty="0">
                <a:latin typeface="Calibri"/>
                <a:cs typeface="Calibri"/>
              </a:rPr>
              <a:t>automatically–such </a:t>
            </a:r>
            <a:r>
              <a:rPr sz="1400" spc="15" dirty="0">
                <a:latin typeface="Calibri"/>
                <a:cs typeface="Calibri"/>
              </a:rPr>
              <a:t>as </a:t>
            </a:r>
            <a:r>
              <a:rPr sz="1400" spc="25" dirty="0">
                <a:latin typeface="Calibri"/>
                <a:cs typeface="Calibri"/>
              </a:rPr>
              <a:t>starting </a:t>
            </a:r>
            <a:r>
              <a:rPr sz="1400" spc="15" dirty="0">
                <a:latin typeface="Calibri"/>
                <a:cs typeface="Calibri"/>
              </a:rPr>
              <a:t>or </a:t>
            </a:r>
            <a:r>
              <a:rPr sz="1400" spc="25" dirty="0">
                <a:latin typeface="Calibri"/>
                <a:cs typeface="Calibri"/>
              </a:rPr>
              <a:t>restarting containers, </a:t>
            </a:r>
            <a:r>
              <a:rPr sz="1400" spc="30" dirty="0">
                <a:latin typeface="Calibri"/>
                <a:cs typeface="Calibri"/>
              </a:rPr>
              <a:t>scaling </a:t>
            </a:r>
            <a:r>
              <a:rPr sz="1400" spc="25" dirty="0">
                <a:latin typeface="Calibri"/>
                <a:cs typeface="Calibri"/>
              </a:rPr>
              <a:t>the </a:t>
            </a:r>
            <a:r>
              <a:rPr sz="1400" spc="35" dirty="0">
                <a:latin typeface="Calibri"/>
                <a:cs typeface="Calibri"/>
              </a:rPr>
              <a:t>number </a:t>
            </a:r>
            <a:r>
              <a:rPr sz="1400" spc="20" dirty="0">
                <a:latin typeface="Calibri"/>
                <a:cs typeface="Calibri"/>
              </a:rPr>
              <a:t>of </a:t>
            </a:r>
            <a:r>
              <a:rPr sz="1400" spc="30" dirty="0">
                <a:latin typeface="Calibri"/>
                <a:cs typeface="Calibri"/>
              </a:rPr>
              <a:t>replicas </a:t>
            </a:r>
            <a:r>
              <a:rPr sz="1400" spc="20" dirty="0">
                <a:latin typeface="Calibri"/>
                <a:cs typeface="Calibri"/>
              </a:rPr>
              <a:t>of </a:t>
            </a:r>
            <a:r>
              <a:rPr sz="1400" dirty="0">
                <a:latin typeface="Calibri"/>
                <a:cs typeface="Calibri"/>
              </a:rPr>
              <a:t>a </a:t>
            </a:r>
            <a:r>
              <a:rPr sz="1400" spc="30" dirty="0">
                <a:latin typeface="Calibri"/>
                <a:cs typeface="Calibri"/>
              </a:rPr>
              <a:t>given  </a:t>
            </a:r>
            <a:r>
              <a:rPr sz="1400" spc="-10" dirty="0">
                <a:latin typeface="Calibri"/>
                <a:cs typeface="Calibri"/>
              </a:rPr>
              <a:t>application, </a:t>
            </a:r>
            <a:r>
              <a:rPr sz="1400" spc="-5" dirty="0">
                <a:latin typeface="Calibri"/>
                <a:cs typeface="Calibri"/>
              </a:rPr>
              <a:t>and more. The </a:t>
            </a:r>
            <a:r>
              <a:rPr sz="1400" spc="-10" dirty="0">
                <a:latin typeface="Calibri"/>
                <a:cs typeface="Calibri"/>
              </a:rPr>
              <a:t>Kubernetes Control </a:t>
            </a:r>
            <a:r>
              <a:rPr sz="1400" spc="-5" dirty="0">
                <a:latin typeface="Calibri"/>
                <a:cs typeface="Calibri"/>
              </a:rPr>
              <a:t>Plane </a:t>
            </a:r>
            <a:r>
              <a:rPr sz="1400" spc="-10" dirty="0">
                <a:latin typeface="Calibri"/>
                <a:cs typeface="Calibri"/>
              </a:rPr>
              <a:t>consists </a:t>
            </a:r>
            <a:r>
              <a:rPr sz="1400" spc="-5" dirty="0">
                <a:latin typeface="Calibri"/>
                <a:cs typeface="Calibri"/>
              </a:rPr>
              <a:t>of </a:t>
            </a:r>
            <a:r>
              <a:rPr sz="1400" dirty="0">
                <a:latin typeface="Calibri"/>
                <a:cs typeface="Calibri"/>
              </a:rPr>
              <a:t>a </a:t>
            </a:r>
            <a:r>
              <a:rPr sz="1400" spc="-5" dirty="0">
                <a:latin typeface="Calibri"/>
                <a:cs typeface="Calibri"/>
              </a:rPr>
              <a:t>collection of processes running </a:t>
            </a:r>
            <a:r>
              <a:rPr sz="1400" dirty="0">
                <a:latin typeface="Calibri"/>
                <a:cs typeface="Calibri"/>
              </a:rPr>
              <a:t>on </a:t>
            </a:r>
            <a:r>
              <a:rPr sz="1400" spc="-5" dirty="0">
                <a:latin typeface="Calibri"/>
                <a:cs typeface="Calibri"/>
              </a:rPr>
              <a:t>the</a:t>
            </a:r>
            <a:r>
              <a:rPr sz="1400" spc="5" dirty="0">
                <a:latin typeface="Calibri"/>
                <a:cs typeface="Calibri"/>
              </a:rPr>
              <a:t> </a:t>
            </a:r>
            <a:r>
              <a:rPr sz="1400" spc="-25" dirty="0">
                <a:latin typeface="Calibri"/>
                <a:cs typeface="Calibri"/>
              </a:rPr>
              <a:t>cluster.</a:t>
            </a:r>
            <a:endParaRPr sz="1400">
              <a:latin typeface="Calibri"/>
              <a:cs typeface="Calibri"/>
            </a:endParaRPr>
          </a:p>
          <a:p>
            <a:pPr>
              <a:lnSpc>
                <a:spcPct val="100000"/>
              </a:lnSpc>
              <a:spcBef>
                <a:spcPts val="20"/>
              </a:spcBef>
            </a:pPr>
            <a:endParaRPr sz="1600">
              <a:latin typeface="Calibri"/>
              <a:cs typeface="Calibri"/>
            </a:endParaRPr>
          </a:p>
          <a:p>
            <a:pPr marL="865505">
              <a:lnSpc>
                <a:spcPct val="100000"/>
              </a:lnSpc>
            </a:pPr>
            <a:r>
              <a:rPr sz="1800" b="1" spc="-10" dirty="0">
                <a:solidFill>
                  <a:srgbClr val="FFFFFF"/>
                </a:solidFill>
                <a:latin typeface="Calibri"/>
                <a:cs typeface="Calibri"/>
              </a:rPr>
              <a:t>Control </a:t>
            </a:r>
            <a:r>
              <a:rPr sz="1800" b="1" spc="-5" dirty="0">
                <a:solidFill>
                  <a:srgbClr val="FFFFFF"/>
                </a:solidFill>
                <a:latin typeface="Calibri"/>
                <a:cs typeface="Calibri"/>
              </a:rPr>
              <a:t>Plane ...</a:t>
            </a:r>
            <a:endParaRPr sz="1800">
              <a:latin typeface="Calibri"/>
              <a:cs typeface="Calibri"/>
            </a:endParaRPr>
          </a:p>
          <a:p>
            <a:pPr marL="12700" marR="7620">
              <a:lnSpc>
                <a:spcPct val="100000"/>
              </a:lnSpc>
              <a:spcBef>
                <a:spcPts val="865"/>
              </a:spcBef>
            </a:pPr>
            <a:r>
              <a:rPr sz="1400" spc="-5" dirty="0">
                <a:latin typeface="Calibri"/>
                <a:cs typeface="Calibri"/>
              </a:rPr>
              <a:t>The various parts of the </a:t>
            </a:r>
            <a:r>
              <a:rPr sz="1400" spc="-10" dirty="0">
                <a:latin typeface="Calibri"/>
                <a:cs typeface="Calibri"/>
              </a:rPr>
              <a:t>Kubernetes Control </a:t>
            </a:r>
            <a:r>
              <a:rPr sz="1400" spc="-5" dirty="0">
                <a:latin typeface="Calibri"/>
                <a:cs typeface="Calibri"/>
              </a:rPr>
              <a:t>Plane, such as the </a:t>
            </a:r>
            <a:r>
              <a:rPr sz="1400" spc="-10" dirty="0">
                <a:latin typeface="Calibri"/>
                <a:cs typeface="Calibri"/>
              </a:rPr>
              <a:t>Kubernetes Master </a:t>
            </a:r>
            <a:r>
              <a:rPr sz="1400" spc="-5" dirty="0">
                <a:latin typeface="Calibri"/>
                <a:cs typeface="Calibri"/>
              </a:rPr>
              <a:t>and </a:t>
            </a:r>
            <a:r>
              <a:rPr sz="1400" spc="-10" dirty="0">
                <a:latin typeface="Calibri"/>
                <a:cs typeface="Calibri"/>
              </a:rPr>
              <a:t>kubelet </a:t>
            </a:r>
            <a:r>
              <a:rPr sz="1400" spc="-5" dirty="0">
                <a:latin typeface="Calibri"/>
                <a:cs typeface="Calibri"/>
              </a:rPr>
              <a:t>processes, </a:t>
            </a:r>
            <a:r>
              <a:rPr sz="1400" spc="-10" dirty="0">
                <a:latin typeface="Calibri"/>
                <a:cs typeface="Calibri"/>
              </a:rPr>
              <a:t>govern </a:t>
            </a:r>
            <a:r>
              <a:rPr sz="1400" spc="-5" dirty="0">
                <a:latin typeface="Calibri"/>
                <a:cs typeface="Calibri"/>
              </a:rPr>
              <a:t>how </a:t>
            </a:r>
            <a:r>
              <a:rPr sz="1400" spc="-10" dirty="0">
                <a:latin typeface="Calibri"/>
                <a:cs typeface="Calibri"/>
              </a:rPr>
              <a:t>Kubernetes communicates </a:t>
            </a:r>
            <a:r>
              <a:rPr sz="1400" spc="-5" dirty="0">
                <a:latin typeface="Calibri"/>
                <a:cs typeface="Calibri"/>
              </a:rPr>
              <a:t>with the </a:t>
            </a:r>
            <a:r>
              <a:rPr sz="1400" spc="-25" dirty="0">
                <a:latin typeface="Calibri"/>
                <a:cs typeface="Calibri"/>
              </a:rPr>
              <a:t>cluster.  </a:t>
            </a:r>
            <a:r>
              <a:rPr sz="1400" spc="-5" dirty="0">
                <a:latin typeface="Calibri"/>
                <a:cs typeface="Calibri"/>
              </a:rPr>
              <a:t>The </a:t>
            </a:r>
            <a:r>
              <a:rPr sz="1400" spc="-10" dirty="0">
                <a:latin typeface="Calibri"/>
                <a:cs typeface="Calibri"/>
              </a:rPr>
              <a:t>Control </a:t>
            </a:r>
            <a:r>
              <a:rPr sz="1400" spc="-5" dirty="0">
                <a:latin typeface="Calibri"/>
                <a:cs typeface="Calibri"/>
              </a:rPr>
              <a:t>Plane </a:t>
            </a:r>
            <a:r>
              <a:rPr sz="1400" spc="-10" dirty="0">
                <a:latin typeface="Calibri"/>
                <a:cs typeface="Calibri"/>
              </a:rPr>
              <a:t>maintains </a:t>
            </a:r>
            <a:r>
              <a:rPr sz="1400" dirty="0">
                <a:latin typeface="Calibri"/>
                <a:cs typeface="Calibri"/>
              </a:rPr>
              <a:t>a </a:t>
            </a:r>
            <a:r>
              <a:rPr sz="1400" spc="-10" dirty="0">
                <a:latin typeface="Calibri"/>
                <a:cs typeface="Calibri"/>
              </a:rPr>
              <a:t>record </a:t>
            </a:r>
            <a:r>
              <a:rPr sz="1400" spc="-5" dirty="0">
                <a:latin typeface="Calibri"/>
                <a:cs typeface="Calibri"/>
              </a:rPr>
              <a:t>of all of the </a:t>
            </a:r>
            <a:r>
              <a:rPr sz="1400" spc="-10" dirty="0">
                <a:latin typeface="Calibri"/>
                <a:cs typeface="Calibri"/>
              </a:rPr>
              <a:t>Kubernetes </a:t>
            </a:r>
            <a:r>
              <a:rPr sz="1400" spc="-5" dirty="0">
                <a:latin typeface="Calibri"/>
                <a:cs typeface="Calibri"/>
              </a:rPr>
              <a:t>Objects in the </a:t>
            </a:r>
            <a:r>
              <a:rPr sz="1400" spc="-15" dirty="0">
                <a:latin typeface="Calibri"/>
                <a:cs typeface="Calibri"/>
              </a:rPr>
              <a:t>system, </a:t>
            </a:r>
            <a:r>
              <a:rPr sz="1400" spc="-5" dirty="0">
                <a:latin typeface="Calibri"/>
                <a:cs typeface="Calibri"/>
              </a:rPr>
              <a:t>and runs </a:t>
            </a:r>
            <a:r>
              <a:rPr sz="1400" spc="-10" dirty="0">
                <a:latin typeface="Calibri"/>
                <a:cs typeface="Calibri"/>
              </a:rPr>
              <a:t>continuous control </a:t>
            </a:r>
            <a:r>
              <a:rPr sz="1400" spc="-5" dirty="0">
                <a:latin typeface="Calibri"/>
                <a:cs typeface="Calibri"/>
              </a:rPr>
              <a:t>loops </a:t>
            </a:r>
            <a:r>
              <a:rPr sz="1400" spc="-10" dirty="0">
                <a:latin typeface="Calibri"/>
                <a:cs typeface="Calibri"/>
              </a:rPr>
              <a:t>to </a:t>
            </a:r>
            <a:r>
              <a:rPr sz="1400" spc="-5" dirty="0">
                <a:latin typeface="Calibri"/>
                <a:cs typeface="Calibri"/>
              </a:rPr>
              <a:t>manage those objects’ </a:t>
            </a:r>
            <a:r>
              <a:rPr sz="1400" spc="-15" dirty="0">
                <a:latin typeface="Calibri"/>
                <a:cs typeface="Calibri"/>
              </a:rPr>
              <a:t>state. </a:t>
            </a:r>
            <a:r>
              <a:rPr sz="1400" spc="-25" dirty="0">
                <a:latin typeface="Calibri"/>
                <a:cs typeface="Calibri"/>
              </a:rPr>
              <a:t>At </a:t>
            </a:r>
            <a:r>
              <a:rPr sz="1400" spc="-15" dirty="0">
                <a:latin typeface="Calibri"/>
                <a:cs typeface="Calibri"/>
              </a:rPr>
              <a:t>any  </a:t>
            </a:r>
            <a:r>
              <a:rPr sz="1400" spc="-5" dirty="0">
                <a:latin typeface="Calibri"/>
                <a:cs typeface="Calibri"/>
              </a:rPr>
              <a:t>given time, the </a:t>
            </a:r>
            <a:r>
              <a:rPr sz="1400" spc="-10" dirty="0">
                <a:latin typeface="Calibri"/>
                <a:cs typeface="Calibri"/>
              </a:rPr>
              <a:t>Control </a:t>
            </a:r>
            <a:r>
              <a:rPr sz="1400" spc="-20" dirty="0">
                <a:latin typeface="Calibri"/>
                <a:cs typeface="Calibri"/>
              </a:rPr>
              <a:t>Plane’s </a:t>
            </a:r>
            <a:r>
              <a:rPr sz="1400" spc="-10" dirty="0">
                <a:latin typeface="Calibri"/>
                <a:cs typeface="Calibri"/>
              </a:rPr>
              <a:t>control </a:t>
            </a:r>
            <a:r>
              <a:rPr sz="1400" spc="-5" dirty="0">
                <a:latin typeface="Calibri"/>
                <a:cs typeface="Calibri"/>
              </a:rPr>
              <a:t>loops will respond </a:t>
            </a:r>
            <a:r>
              <a:rPr sz="1400" spc="-10" dirty="0">
                <a:latin typeface="Calibri"/>
                <a:cs typeface="Calibri"/>
              </a:rPr>
              <a:t>to </a:t>
            </a:r>
            <a:r>
              <a:rPr sz="1400" spc="-5" dirty="0">
                <a:latin typeface="Calibri"/>
                <a:cs typeface="Calibri"/>
              </a:rPr>
              <a:t>changes in the </a:t>
            </a:r>
            <a:r>
              <a:rPr sz="1400" spc="-10" dirty="0">
                <a:latin typeface="Calibri"/>
                <a:cs typeface="Calibri"/>
              </a:rPr>
              <a:t>cluster </a:t>
            </a:r>
            <a:r>
              <a:rPr sz="1400" spc="-5" dirty="0">
                <a:latin typeface="Calibri"/>
                <a:cs typeface="Calibri"/>
              </a:rPr>
              <a:t>and work </a:t>
            </a:r>
            <a:r>
              <a:rPr sz="1400" spc="-10" dirty="0">
                <a:latin typeface="Calibri"/>
                <a:cs typeface="Calibri"/>
              </a:rPr>
              <a:t>to </a:t>
            </a:r>
            <a:r>
              <a:rPr sz="1400" spc="-15" dirty="0">
                <a:latin typeface="Calibri"/>
                <a:cs typeface="Calibri"/>
              </a:rPr>
              <a:t>make </a:t>
            </a:r>
            <a:r>
              <a:rPr sz="1400" spc="-5" dirty="0">
                <a:latin typeface="Calibri"/>
                <a:cs typeface="Calibri"/>
              </a:rPr>
              <a:t>the actual </a:t>
            </a:r>
            <a:r>
              <a:rPr sz="1400" spc="-20" dirty="0">
                <a:latin typeface="Calibri"/>
                <a:cs typeface="Calibri"/>
              </a:rPr>
              <a:t>state </a:t>
            </a:r>
            <a:r>
              <a:rPr sz="1400" spc="-5" dirty="0">
                <a:latin typeface="Calibri"/>
                <a:cs typeface="Calibri"/>
              </a:rPr>
              <a:t>of all the objects in the </a:t>
            </a:r>
            <a:r>
              <a:rPr sz="1400" spc="-15" dirty="0">
                <a:latin typeface="Calibri"/>
                <a:cs typeface="Calibri"/>
              </a:rPr>
              <a:t>system </a:t>
            </a:r>
            <a:r>
              <a:rPr sz="1400" spc="-10" dirty="0">
                <a:latin typeface="Calibri"/>
                <a:cs typeface="Calibri"/>
              </a:rPr>
              <a:t>match </a:t>
            </a:r>
            <a:r>
              <a:rPr sz="1400" spc="-5" dirty="0">
                <a:latin typeface="Calibri"/>
                <a:cs typeface="Calibri"/>
              </a:rPr>
              <a:t>the  desired </a:t>
            </a:r>
            <a:r>
              <a:rPr sz="1400" spc="-20" dirty="0">
                <a:latin typeface="Calibri"/>
                <a:cs typeface="Calibri"/>
              </a:rPr>
              <a:t>state </a:t>
            </a:r>
            <a:r>
              <a:rPr sz="1400" spc="-10" dirty="0">
                <a:latin typeface="Calibri"/>
                <a:cs typeface="Calibri"/>
              </a:rPr>
              <a:t>that you</a:t>
            </a:r>
            <a:r>
              <a:rPr sz="1400" spc="5" dirty="0">
                <a:latin typeface="Calibri"/>
                <a:cs typeface="Calibri"/>
              </a:rPr>
              <a:t> </a:t>
            </a:r>
            <a:r>
              <a:rPr sz="1400" spc="-10" dirty="0">
                <a:latin typeface="Calibri"/>
                <a:cs typeface="Calibri"/>
              </a:rPr>
              <a:t>provided.</a:t>
            </a:r>
            <a:endParaRPr sz="1400">
              <a:latin typeface="Calibri"/>
              <a:cs typeface="Calibri"/>
            </a:endParaRPr>
          </a:p>
          <a:p>
            <a:pPr>
              <a:lnSpc>
                <a:spcPct val="100000"/>
              </a:lnSpc>
              <a:spcBef>
                <a:spcPts val="35"/>
              </a:spcBef>
            </a:pPr>
            <a:endParaRPr sz="1350">
              <a:latin typeface="Calibri"/>
              <a:cs typeface="Calibri"/>
            </a:endParaRPr>
          </a:p>
          <a:p>
            <a:pPr marL="12700" marR="238760">
              <a:lnSpc>
                <a:spcPct val="100000"/>
              </a:lnSpc>
            </a:pPr>
            <a:r>
              <a:rPr sz="1400" spc="-10" dirty="0">
                <a:latin typeface="Calibri"/>
                <a:cs typeface="Calibri"/>
              </a:rPr>
              <a:t>For example, </a:t>
            </a:r>
            <a:r>
              <a:rPr sz="1400" spc="-5" dirty="0">
                <a:latin typeface="Calibri"/>
                <a:cs typeface="Calibri"/>
              </a:rPr>
              <a:t>when the user uses the </a:t>
            </a:r>
            <a:r>
              <a:rPr sz="1400" spc="-10" dirty="0">
                <a:latin typeface="Calibri"/>
                <a:cs typeface="Calibri"/>
              </a:rPr>
              <a:t>Kubernetes </a:t>
            </a:r>
            <a:r>
              <a:rPr sz="1400" spc="-5" dirty="0">
                <a:latin typeface="Calibri"/>
                <a:cs typeface="Calibri"/>
              </a:rPr>
              <a:t>API </a:t>
            </a:r>
            <a:r>
              <a:rPr sz="1400" spc="-10" dirty="0">
                <a:latin typeface="Calibri"/>
                <a:cs typeface="Calibri"/>
              </a:rPr>
              <a:t>to </a:t>
            </a:r>
            <a:r>
              <a:rPr sz="1400" spc="-15" dirty="0">
                <a:latin typeface="Calibri"/>
                <a:cs typeface="Calibri"/>
              </a:rPr>
              <a:t>create </a:t>
            </a:r>
            <a:r>
              <a:rPr sz="1400" dirty="0">
                <a:latin typeface="Calibri"/>
                <a:cs typeface="Calibri"/>
              </a:rPr>
              <a:t>a </a:t>
            </a:r>
            <a:r>
              <a:rPr sz="1400" spc="-5" dirty="0">
                <a:latin typeface="Calibri"/>
                <a:cs typeface="Calibri"/>
              </a:rPr>
              <a:t>Deployment object, </a:t>
            </a:r>
            <a:r>
              <a:rPr sz="1400" dirty="0">
                <a:latin typeface="Calibri"/>
                <a:cs typeface="Calibri"/>
              </a:rPr>
              <a:t>he </a:t>
            </a:r>
            <a:r>
              <a:rPr sz="1400" spc="-10" dirty="0">
                <a:latin typeface="Calibri"/>
                <a:cs typeface="Calibri"/>
              </a:rPr>
              <a:t>provides </a:t>
            </a:r>
            <a:r>
              <a:rPr sz="1400" dirty="0">
                <a:latin typeface="Calibri"/>
                <a:cs typeface="Calibri"/>
              </a:rPr>
              <a:t>a </a:t>
            </a:r>
            <a:r>
              <a:rPr sz="1400" spc="-5" dirty="0">
                <a:latin typeface="Calibri"/>
                <a:cs typeface="Calibri"/>
              </a:rPr>
              <a:t>new desired </a:t>
            </a:r>
            <a:r>
              <a:rPr sz="1400" spc="-20" dirty="0">
                <a:latin typeface="Calibri"/>
                <a:cs typeface="Calibri"/>
              </a:rPr>
              <a:t>state </a:t>
            </a:r>
            <a:r>
              <a:rPr sz="1400" spc="-15" dirty="0">
                <a:latin typeface="Calibri"/>
                <a:cs typeface="Calibri"/>
              </a:rPr>
              <a:t>for </a:t>
            </a:r>
            <a:r>
              <a:rPr sz="1400" spc="-5" dirty="0">
                <a:latin typeface="Calibri"/>
                <a:cs typeface="Calibri"/>
              </a:rPr>
              <a:t>the </a:t>
            </a:r>
            <a:r>
              <a:rPr sz="1400" spc="-15" dirty="0">
                <a:latin typeface="Calibri"/>
                <a:cs typeface="Calibri"/>
              </a:rPr>
              <a:t>system. </a:t>
            </a:r>
            <a:r>
              <a:rPr sz="1400" spc="-5" dirty="0">
                <a:latin typeface="Calibri"/>
                <a:cs typeface="Calibri"/>
              </a:rPr>
              <a:t>The </a:t>
            </a:r>
            <a:r>
              <a:rPr sz="1400" spc="-10" dirty="0">
                <a:latin typeface="Calibri"/>
                <a:cs typeface="Calibri"/>
              </a:rPr>
              <a:t>Kubernetes Control  </a:t>
            </a:r>
            <a:r>
              <a:rPr sz="1400" spc="-5" dirty="0">
                <a:latin typeface="Calibri"/>
                <a:cs typeface="Calibri"/>
              </a:rPr>
              <a:t>Plane </a:t>
            </a:r>
            <a:r>
              <a:rPr sz="1400" spc="-10" dirty="0">
                <a:latin typeface="Calibri"/>
                <a:cs typeface="Calibri"/>
              </a:rPr>
              <a:t>records that </a:t>
            </a:r>
            <a:r>
              <a:rPr sz="1400" spc="-5" dirty="0">
                <a:latin typeface="Calibri"/>
                <a:cs typeface="Calibri"/>
              </a:rPr>
              <a:t>object </a:t>
            </a:r>
            <a:r>
              <a:rPr sz="1400" spc="-10" dirty="0">
                <a:latin typeface="Calibri"/>
                <a:cs typeface="Calibri"/>
              </a:rPr>
              <a:t>creation, </a:t>
            </a:r>
            <a:r>
              <a:rPr sz="1400" spc="-5" dirty="0">
                <a:latin typeface="Calibri"/>
                <a:cs typeface="Calibri"/>
              </a:rPr>
              <a:t>and carries out his instructions </a:t>
            </a:r>
            <a:r>
              <a:rPr sz="1400" spc="-10" dirty="0">
                <a:latin typeface="Calibri"/>
                <a:cs typeface="Calibri"/>
              </a:rPr>
              <a:t>by starting </a:t>
            </a:r>
            <a:r>
              <a:rPr sz="1400" spc="-5" dirty="0">
                <a:latin typeface="Calibri"/>
                <a:cs typeface="Calibri"/>
              </a:rPr>
              <a:t>the </a:t>
            </a:r>
            <a:r>
              <a:rPr sz="1400" spc="-10" dirty="0">
                <a:latin typeface="Calibri"/>
                <a:cs typeface="Calibri"/>
              </a:rPr>
              <a:t>required </a:t>
            </a:r>
            <a:r>
              <a:rPr sz="1400" spc="-5" dirty="0">
                <a:latin typeface="Calibri"/>
                <a:cs typeface="Calibri"/>
              </a:rPr>
              <a:t>applications and scheduling them </a:t>
            </a:r>
            <a:r>
              <a:rPr sz="1400" spc="-10" dirty="0">
                <a:latin typeface="Calibri"/>
                <a:cs typeface="Calibri"/>
              </a:rPr>
              <a:t>to cluster </a:t>
            </a:r>
            <a:r>
              <a:rPr sz="1400" spc="-5" dirty="0">
                <a:latin typeface="Calibri"/>
                <a:cs typeface="Calibri"/>
              </a:rPr>
              <a:t>nodes–thus making the  </a:t>
            </a:r>
            <a:r>
              <a:rPr sz="1400" spc="-10" dirty="0">
                <a:latin typeface="Calibri"/>
                <a:cs typeface="Calibri"/>
              </a:rPr>
              <a:t>cluster’s </a:t>
            </a:r>
            <a:r>
              <a:rPr sz="1400" spc="-5" dirty="0">
                <a:latin typeface="Calibri"/>
                <a:cs typeface="Calibri"/>
              </a:rPr>
              <a:t>actual </a:t>
            </a:r>
            <a:r>
              <a:rPr sz="1400" spc="-20" dirty="0">
                <a:latin typeface="Calibri"/>
                <a:cs typeface="Calibri"/>
              </a:rPr>
              <a:t>state </a:t>
            </a:r>
            <a:r>
              <a:rPr sz="1400" spc="-10" dirty="0">
                <a:latin typeface="Calibri"/>
                <a:cs typeface="Calibri"/>
              </a:rPr>
              <a:t>match </a:t>
            </a:r>
            <a:r>
              <a:rPr sz="1400" spc="-5" dirty="0">
                <a:latin typeface="Calibri"/>
                <a:cs typeface="Calibri"/>
              </a:rPr>
              <a:t>the desired</a:t>
            </a:r>
            <a:r>
              <a:rPr sz="1400" spc="5" dirty="0">
                <a:latin typeface="Calibri"/>
                <a:cs typeface="Calibri"/>
              </a:rPr>
              <a:t> </a:t>
            </a:r>
            <a:r>
              <a:rPr sz="1400" spc="-15" dirty="0">
                <a:latin typeface="Calibri"/>
                <a:cs typeface="Calibri"/>
              </a:rPr>
              <a:t>state.</a:t>
            </a:r>
            <a:endParaRPr sz="1400">
              <a:latin typeface="Calibri"/>
              <a:cs typeface="Calibri"/>
            </a:endParaRPr>
          </a:p>
          <a:p>
            <a:pPr>
              <a:lnSpc>
                <a:spcPct val="100000"/>
              </a:lnSpc>
              <a:spcBef>
                <a:spcPts val="30"/>
              </a:spcBef>
            </a:pPr>
            <a:endParaRPr sz="1350">
              <a:latin typeface="Calibri"/>
              <a:cs typeface="Calibri"/>
            </a:endParaRPr>
          </a:p>
          <a:p>
            <a:pPr marL="298450" marR="27305" indent="-285750">
              <a:lnSpc>
                <a:spcPct val="100000"/>
              </a:lnSpc>
              <a:buFont typeface="Arial"/>
              <a:buChar char="•"/>
              <a:tabLst>
                <a:tab pos="297815" algn="l"/>
                <a:tab pos="298450" algn="l"/>
              </a:tabLst>
            </a:pPr>
            <a:r>
              <a:rPr sz="1400" b="1" spc="-10" dirty="0">
                <a:latin typeface="Calibri"/>
                <a:cs typeface="Calibri"/>
              </a:rPr>
              <a:t>Kubernetes Master </a:t>
            </a:r>
            <a:r>
              <a:rPr sz="1400" dirty="0">
                <a:latin typeface="Calibri"/>
                <a:cs typeface="Calibri"/>
              </a:rPr>
              <a:t>→ </a:t>
            </a:r>
            <a:r>
              <a:rPr sz="1400" spc="-5" dirty="0">
                <a:latin typeface="Calibri"/>
                <a:cs typeface="Calibri"/>
              </a:rPr>
              <a:t>The </a:t>
            </a:r>
            <a:r>
              <a:rPr sz="1400" spc="-10" dirty="0">
                <a:latin typeface="Calibri"/>
                <a:cs typeface="Calibri"/>
              </a:rPr>
              <a:t>Kubernetes master </a:t>
            </a:r>
            <a:r>
              <a:rPr sz="1400" spc="-5" dirty="0">
                <a:latin typeface="Calibri"/>
                <a:cs typeface="Calibri"/>
              </a:rPr>
              <a:t>is responsible </a:t>
            </a:r>
            <a:r>
              <a:rPr sz="1400" spc="-15" dirty="0">
                <a:latin typeface="Calibri"/>
                <a:cs typeface="Calibri"/>
              </a:rPr>
              <a:t>for </a:t>
            </a:r>
            <a:r>
              <a:rPr sz="1400" spc="-10" dirty="0">
                <a:latin typeface="Calibri"/>
                <a:cs typeface="Calibri"/>
              </a:rPr>
              <a:t>maintaining </a:t>
            </a:r>
            <a:r>
              <a:rPr sz="1400" spc="-5" dirty="0">
                <a:latin typeface="Calibri"/>
                <a:cs typeface="Calibri"/>
              </a:rPr>
              <a:t>the desired </a:t>
            </a:r>
            <a:r>
              <a:rPr sz="1400" spc="-20" dirty="0">
                <a:latin typeface="Calibri"/>
                <a:cs typeface="Calibri"/>
              </a:rPr>
              <a:t>state </a:t>
            </a:r>
            <a:r>
              <a:rPr sz="1400" spc="-15" dirty="0">
                <a:latin typeface="Calibri"/>
                <a:cs typeface="Calibri"/>
              </a:rPr>
              <a:t>for </a:t>
            </a:r>
            <a:r>
              <a:rPr sz="1400" spc="-10" dirty="0">
                <a:latin typeface="Calibri"/>
                <a:cs typeface="Calibri"/>
              </a:rPr>
              <a:t>your </a:t>
            </a:r>
            <a:r>
              <a:rPr sz="1400" spc="-25" dirty="0">
                <a:latin typeface="Calibri"/>
                <a:cs typeface="Calibri"/>
              </a:rPr>
              <a:t>cluster. </a:t>
            </a:r>
            <a:r>
              <a:rPr sz="1400" spc="-5" dirty="0">
                <a:latin typeface="Calibri"/>
                <a:cs typeface="Calibri"/>
              </a:rPr>
              <a:t>When the user </a:t>
            </a:r>
            <a:r>
              <a:rPr sz="1400" spc="-10" dirty="0">
                <a:latin typeface="Calibri"/>
                <a:cs typeface="Calibri"/>
              </a:rPr>
              <a:t>interacts </a:t>
            </a:r>
            <a:r>
              <a:rPr sz="1400" spc="-5" dirty="0">
                <a:latin typeface="Calibri"/>
                <a:cs typeface="Calibri"/>
              </a:rPr>
              <a:t>with </a:t>
            </a:r>
            <a:r>
              <a:rPr sz="1400" spc="-10" dirty="0">
                <a:latin typeface="Calibri"/>
                <a:cs typeface="Calibri"/>
              </a:rPr>
              <a:t>Kubernetes, </a:t>
            </a:r>
            <a:r>
              <a:rPr sz="1400" spc="-5" dirty="0">
                <a:latin typeface="Calibri"/>
                <a:cs typeface="Calibri"/>
              </a:rPr>
              <a:t>such  as </a:t>
            </a:r>
            <a:r>
              <a:rPr sz="1400" spc="-10" dirty="0">
                <a:latin typeface="Calibri"/>
                <a:cs typeface="Calibri"/>
              </a:rPr>
              <a:t>by </a:t>
            </a:r>
            <a:r>
              <a:rPr sz="1400" spc="-5" dirty="0">
                <a:latin typeface="Calibri"/>
                <a:cs typeface="Calibri"/>
              </a:rPr>
              <a:t>using the kubectl command-line </a:t>
            </a:r>
            <a:r>
              <a:rPr sz="1400" spc="-10" dirty="0">
                <a:latin typeface="Calibri"/>
                <a:cs typeface="Calibri"/>
              </a:rPr>
              <a:t>interface, </a:t>
            </a:r>
            <a:r>
              <a:rPr sz="1400" dirty="0">
                <a:latin typeface="Calibri"/>
                <a:cs typeface="Calibri"/>
              </a:rPr>
              <a:t>he </a:t>
            </a:r>
            <a:r>
              <a:rPr sz="1400" spc="-5" dirty="0">
                <a:latin typeface="Calibri"/>
                <a:cs typeface="Calibri"/>
              </a:rPr>
              <a:t>is </a:t>
            </a:r>
            <a:r>
              <a:rPr sz="1400" spc="-10" dirty="0">
                <a:latin typeface="Calibri"/>
                <a:cs typeface="Calibri"/>
              </a:rPr>
              <a:t>communicating </a:t>
            </a:r>
            <a:r>
              <a:rPr sz="1400" spc="-5" dirty="0">
                <a:latin typeface="Calibri"/>
                <a:cs typeface="Calibri"/>
              </a:rPr>
              <a:t>with </a:t>
            </a:r>
            <a:r>
              <a:rPr sz="1400" spc="-10" dirty="0">
                <a:latin typeface="Calibri"/>
                <a:cs typeface="Calibri"/>
              </a:rPr>
              <a:t>your cluster’s Kubernetes </a:t>
            </a:r>
            <a:r>
              <a:rPr sz="1400" spc="-30" dirty="0">
                <a:latin typeface="Calibri"/>
                <a:cs typeface="Calibri"/>
              </a:rPr>
              <a:t>master. </a:t>
            </a:r>
            <a:r>
              <a:rPr sz="1400" spc="-5" dirty="0">
                <a:latin typeface="Calibri"/>
                <a:cs typeface="Calibri"/>
              </a:rPr>
              <a:t>The </a:t>
            </a:r>
            <a:r>
              <a:rPr sz="1400" dirty="0">
                <a:latin typeface="Calibri"/>
                <a:cs typeface="Calibri"/>
              </a:rPr>
              <a:t>“master” </a:t>
            </a:r>
            <a:r>
              <a:rPr sz="1400" spc="-20" dirty="0">
                <a:latin typeface="Calibri"/>
                <a:cs typeface="Calibri"/>
              </a:rPr>
              <a:t>refers </a:t>
            </a:r>
            <a:r>
              <a:rPr sz="1400" spc="-10" dirty="0">
                <a:latin typeface="Calibri"/>
                <a:cs typeface="Calibri"/>
              </a:rPr>
              <a:t>to </a:t>
            </a:r>
            <a:r>
              <a:rPr sz="1400" dirty="0">
                <a:latin typeface="Calibri"/>
                <a:cs typeface="Calibri"/>
              </a:rPr>
              <a:t>a </a:t>
            </a:r>
            <a:r>
              <a:rPr sz="1400" spc="-5" dirty="0">
                <a:latin typeface="Calibri"/>
                <a:cs typeface="Calibri"/>
              </a:rPr>
              <a:t>collection of processes  managing the </a:t>
            </a:r>
            <a:r>
              <a:rPr sz="1400" spc="-10" dirty="0">
                <a:latin typeface="Calibri"/>
                <a:cs typeface="Calibri"/>
              </a:rPr>
              <a:t>cluster </a:t>
            </a:r>
            <a:r>
              <a:rPr sz="1400" spc="-15" dirty="0">
                <a:latin typeface="Calibri"/>
                <a:cs typeface="Calibri"/>
              </a:rPr>
              <a:t>state. Typically </a:t>
            </a:r>
            <a:r>
              <a:rPr sz="1400" spc="-5" dirty="0">
                <a:latin typeface="Calibri"/>
                <a:cs typeface="Calibri"/>
              </a:rPr>
              <a:t>these processes </a:t>
            </a:r>
            <a:r>
              <a:rPr sz="1400" spc="-10" dirty="0">
                <a:latin typeface="Calibri"/>
                <a:cs typeface="Calibri"/>
              </a:rPr>
              <a:t>are </a:t>
            </a:r>
            <a:r>
              <a:rPr sz="1400" spc="-5" dirty="0">
                <a:latin typeface="Calibri"/>
                <a:cs typeface="Calibri"/>
              </a:rPr>
              <a:t>all </a:t>
            </a:r>
            <a:r>
              <a:rPr sz="1400" dirty="0">
                <a:latin typeface="Calibri"/>
                <a:cs typeface="Calibri"/>
              </a:rPr>
              <a:t>run on a </a:t>
            </a:r>
            <a:r>
              <a:rPr sz="1400" spc="-5" dirty="0">
                <a:latin typeface="Calibri"/>
                <a:cs typeface="Calibri"/>
              </a:rPr>
              <a:t>single node in the </a:t>
            </a:r>
            <a:r>
              <a:rPr sz="1400" spc="-25" dirty="0">
                <a:latin typeface="Calibri"/>
                <a:cs typeface="Calibri"/>
              </a:rPr>
              <a:t>cluster, </a:t>
            </a:r>
            <a:r>
              <a:rPr sz="1400" spc="-5" dirty="0">
                <a:latin typeface="Calibri"/>
                <a:cs typeface="Calibri"/>
              </a:rPr>
              <a:t>and this node is also </a:t>
            </a:r>
            <a:r>
              <a:rPr sz="1400" spc="-15" dirty="0">
                <a:latin typeface="Calibri"/>
                <a:cs typeface="Calibri"/>
              </a:rPr>
              <a:t>referred </a:t>
            </a:r>
            <a:r>
              <a:rPr sz="1400" spc="-10" dirty="0">
                <a:latin typeface="Calibri"/>
                <a:cs typeface="Calibri"/>
              </a:rPr>
              <a:t>to </a:t>
            </a:r>
            <a:r>
              <a:rPr sz="1400" spc="-5" dirty="0">
                <a:latin typeface="Calibri"/>
                <a:cs typeface="Calibri"/>
              </a:rPr>
              <a:t>as the </a:t>
            </a:r>
            <a:r>
              <a:rPr sz="1400" spc="-30" dirty="0">
                <a:latin typeface="Calibri"/>
                <a:cs typeface="Calibri"/>
              </a:rPr>
              <a:t>master. </a:t>
            </a:r>
            <a:r>
              <a:rPr sz="1400" spc="-5" dirty="0">
                <a:latin typeface="Calibri"/>
                <a:cs typeface="Calibri"/>
              </a:rPr>
              <a:t>The </a:t>
            </a:r>
            <a:r>
              <a:rPr sz="1400" spc="-10" dirty="0">
                <a:latin typeface="Calibri"/>
                <a:cs typeface="Calibri"/>
              </a:rPr>
              <a:t>master can  </a:t>
            </a:r>
            <a:r>
              <a:rPr sz="1400" spc="-5" dirty="0">
                <a:latin typeface="Calibri"/>
                <a:cs typeface="Calibri"/>
              </a:rPr>
              <a:t>also </a:t>
            </a:r>
            <a:r>
              <a:rPr sz="1400" dirty="0">
                <a:latin typeface="Calibri"/>
                <a:cs typeface="Calibri"/>
              </a:rPr>
              <a:t>be </a:t>
            </a:r>
            <a:r>
              <a:rPr sz="1400" spc="-10" dirty="0">
                <a:latin typeface="Calibri"/>
                <a:cs typeface="Calibri"/>
              </a:rPr>
              <a:t>replicated </a:t>
            </a:r>
            <a:r>
              <a:rPr sz="1400" spc="-15" dirty="0">
                <a:latin typeface="Calibri"/>
                <a:cs typeface="Calibri"/>
              </a:rPr>
              <a:t>for </a:t>
            </a:r>
            <a:r>
              <a:rPr sz="1400" spc="-10" dirty="0">
                <a:latin typeface="Calibri"/>
                <a:cs typeface="Calibri"/>
              </a:rPr>
              <a:t>availability </a:t>
            </a:r>
            <a:r>
              <a:rPr sz="1400" spc="-5" dirty="0">
                <a:latin typeface="Calibri"/>
                <a:cs typeface="Calibri"/>
              </a:rPr>
              <a:t>and</a:t>
            </a:r>
            <a:r>
              <a:rPr sz="1400" spc="5" dirty="0">
                <a:latin typeface="Calibri"/>
                <a:cs typeface="Calibri"/>
              </a:rPr>
              <a:t> </a:t>
            </a:r>
            <a:r>
              <a:rPr sz="1400" spc="-15" dirty="0">
                <a:latin typeface="Calibri"/>
                <a:cs typeface="Calibri"/>
              </a:rPr>
              <a:t>redundancy.</a:t>
            </a:r>
            <a:endParaRPr sz="1400">
              <a:latin typeface="Calibri"/>
              <a:cs typeface="Calibri"/>
            </a:endParaRPr>
          </a:p>
          <a:p>
            <a:pPr marL="298450" marR="255270" indent="-285750">
              <a:lnSpc>
                <a:spcPct val="100000"/>
              </a:lnSpc>
              <a:buFont typeface="Arial"/>
              <a:buChar char="•"/>
              <a:tabLst>
                <a:tab pos="297815" algn="l"/>
                <a:tab pos="298450" algn="l"/>
              </a:tabLst>
            </a:pPr>
            <a:r>
              <a:rPr sz="1400" b="1" spc="-10" dirty="0">
                <a:latin typeface="Calibri"/>
                <a:cs typeface="Calibri"/>
              </a:rPr>
              <a:t>Kubernetes </a:t>
            </a:r>
            <a:r>
              <a:rPr sz="1400" b="1" spc="-5" dirty="0">
                <a:latin typeface="Calibri"/>
                <a:cs typeface="Calibri"/>
              </a:rPr>
              <a:t>Nodes </a:t>
            </a:r>
            <a:r>
              <a:rPr sz="1400" dirty="0">
                <a:latin typeface="Calibri"/>
                <a:cs typeface="Calibri"/>
              </a:rPr>
              <a:t>→ </a:t>
            </a:r>
            <a:r>
              <a:rPr sz="1400" spc="-5" dirty="0">
                <a:latin typeface="Calibri"/>
                <a:cs typeface="Calibri"/>
              </a:rPr>
              <a:t>The nodes in </a:t>
            </a:r>
            <a:r>
              <a:rPr sz="1400" dirty="0">
                <a:latin typeface="Calibri"/>
                <a:cs typeface="Calibri"/>
              </a:rPr>
              <a:t>a </a:t>
            </a:r>
            <a:r>
              <a:rPr sz="1400" spc="-10" dirty="0">
                <a:latin typeface="Calibri"/>
                <a:cs typeface="Calibri"/>
              </a:rPr>
              <a:t>cluster are </a:t>
            </a:r>
            <a:r>
              <a:rPr sz="1400" spc="-5" dirty="0">
                <a:latin typeface="Calibri"/>
                <a:cs typeface="Calibri"/>
              </a:rPr>
              <a:t>the machines (VMs, </a:t>
            </a:r>
            <a:r>
              <a:rPr sz="1400" spc="-10" dirty="0">
                <a:latin typeface="Calibri"/>
                <a:cs typeface="Calibri"/>
              </a:rPr>
              <a:t>physical </a:t>
            </a:r>
            <a:r>
              <a:rPr sz="1400" spc="-5" dirty="0">
                <a:latin typeface="Calibri"/>
                <a:cs typeface="Calibri"/>
              </a:rPr>
              <a:t>servers, </a:t>
            </a:r>
            <a:r>
              <a:rPr sz="1400" spc="-10" dirty="0">
                <a:latin typeface="Calibri"/>
                <a:cs typeface="Calibri"/>
              </a:rPr>
              <a:t>etc) that </a:t>
            </a:r>
            <a:r>
              <a:rPr sz="1400" dirty="0">
                <a:latin typeface="Calibri"/>
                <a:cs typeface="Calibri"/>
              </a:rPr>
              <a:t>run </a:t>
            </a:r>
            <a:r>
              <a:rPr sz="1400" spc="-10" dirty="0">
                <a:latin typeface="Calibri"/>
                <a:cs typeface="Calibri"/>
              </a:rPr>
              <a:t>your </a:t>
            </a:r>
            <a:r>
              <a:rPr sz="1400" spc="-5" dirty="0">
                <a:latin typeface="Calibri"/>
                <a:cs typeface="Calibri"/>
              </a:rPr>
              <a:t>applications and cloud </a:t>
            </a:r>
            <a:r>
              <a:rPr sz="1400" spc="-10" dirty="0">
                <a:latin typeface="Calibri"/>
                <a:cs typeface="Calibri"/>
              </a:rPr>
              <a:t>workflows. </a:t>
            </a:r>
            <a:r>
              <a:rPr sz="1400" spc="-5" dirty="0">
                <a:latin typeface="Calibri"/>
                <a:cs typeface="Calibri"/>
              </a:rPr>
              <a:t>The </a:t>
            </a:r>
            <a:r>
              <a:rPr sz="1400" spc="-10" dirty="0">
                <a:latin typeface="Calibri"/>
                <a:cs typeface="Calibri"/>
              </a:rPr>
              <a:t>Kubernetes  master controls </a:t>
            </a:r>
            <a:r>
              <a:rPr sz="1400" spc="-5" dirty="0">
                <a:latin typeface="Calibri"/>
                <a:cs typeface="Calibri"/>
              </a:rPr>
              <a:t>each node; user </a:t>
            </a:r>
            <a:r>
              <a:rPr sz="1400" spc="-10" dirty="0">
                <a:latin typeface="Calibri"/>
                <a:cs typeface="Calibri"/>
              </a:rPr>
              <a:t>rarely interact </a:t>
            </a:r>
            <a:r>
              <a:rPr sz="1400" spc="-5" dirty="0">
                <a:latin typeface="Calibri"/>
                <a:cs typeface="Calibri"/>
              </a:rPr>
              <a:t>with nodes</a:t>
            </a:r>
            <a:r>
              <a:rPr sz="1400" spc="15" dirty="0">
                <a:latin typeface="Calibri"/>
                <a:cs typeface="Calibri"/>
              </a:rPr>
              <a:t> </a:t>
            </a:r>
            <a:r>
              <a:rPr sz="1400" spc="-15" dirty="0">
                <a:latin typeface="Calibri"/>
                <a:cs typeface="Calibri"/>
              </a:rPr>
              <a:t>directly.</a:t>
            </a:r>
            <a:endParaRPr sz="1400">
              <a:latin typeface="Calibri"/>
              <a:cs typeface="Calibri"/>
            </a:endParaRPr>
          </a:p>
        </p:txBody>
      </p:sp>
      <p:sp>
        <p:nvSpPr>
          <p:cNvPr id="11" name="object 1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114</a:t>
            </a:fld>
            <a:endParaRPr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77659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10" dirty="0">
                <a:solidFill>
                  <a:srgbClr val="FFFFFF"/>
                </a:solidFill>
                <a:latin typeface="Microsoft YaHei"/>
                <a:cs typeface="Microsoft YaHei"/>
              </a:rPr>
              <a:t>Architecture </a:t>
            </a:r>
            <a:r>
              <a:rPr sz="2400" b="1" dirty="0">
                <a:solidFill>
                  <a:srgbClr val="FFFFFF"/>
                </a:solidFill>
                <a:latin typeface="Microsoft YaHei"/>
                <a:cs typeface="Microsoft YaHei"/>
              </a:rPr>
              <a:t>&amp; </a:t>
            </a:r>
            <a:r>
              <a:rPr sz="2400" b="1" spc="-5" dirty="0">
                <a:solidFill>
                  <a:srgbClr val="FFFFFF"/>
                </a:solidFill>
                <a:latin typeface="Microsoft YaHei"/>
                <a:cs typeface="Microsoft YaHei"/>
              </a:rPr>
              <a:t>design</a:t>
            </a:r>
            <a:r>
              <a:rPr sz="2400" b="1" spc="-1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411480"/>
            <a:ext cx="12192000" cy="6446520"/>
            <a:chOff x="0" y="411480"/>
            <a:chExt cx="12192000" cy="6446520"/>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411480"/>
              <a:ext cx="11978640" cy="5897880"/>
            </a:xfrm>
            <a:prstGeom prst="rect">
              <a:avLst/>
            </a:prstGeom>
          </p:spPr>
        </p:pic>
        <p:sp>
          <p:nvSpPr>
            <p:cNvPr id="6" name="object 6"/>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7" name="object 7"/>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8" name="object 8"/>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9" name="object 9"/>
          <p:cNvSpPr txBox="1"/>
          <p:nvPr/>
        </p:nvSpPr>
        <p:spPr>
          <a:xfrm>
            <a:off x="303529" y="386715"/>
            <a:ext cx="11689080" cy="4784090"/>
          </a:xfrm>
          <a:prstGeom prst="rect">
            <a:avLst/>
          </a:prstGeom>
        </p:spPr>
        <p:txBody>
          <a:bodyPr vert="horz" wrap="square" lIns="0" tIns="119380" rIns="0" bIns="0" rtlCol="0">
            <a:spAutoFit/>
          </a:bodyPr>
          <a:lstStyle/>
          <a:p>
            <a:pPr marL="9046210" algn="just">
              <a:lnSpc>
                <a:spcPct val="100000"/>
              </a:lnSpc>
              <a:spcBef>
                <a:spcPts val="940"/>
              </a:spcBef>
            </a:pPr>
            <a:r>
              <a:rPr sz="1800" b="1" spc="-15" dirty="0">
                <a:solidFill>
                  <a:srgbClr val="FFFFFF"/>
                </a:solidFill>
                <a:latin typeface="Calibri"/>
                <a:cs typeface="Calibri"/>
              </a:rPr>
              <a:t>Overall </a:t>
            </a:r>
            <a:r>
              <a:rPr sz="1800" b="1" spc="-5" dirty="0">
                <a:solidFill>
                  <a:srgbClr val="FFFFFF"/>
                </a:solidFill>
                <a:latin typeface="Calibri"/>
                <a:cs typeface="Calibri"/>
              </a:rPr>
              <a:t>Components ...</a:t>
            </a:r>
            <a:endParaRPr sz="1800">
              <a:latin typeface="Calibri"/>
              <a:cs typeface="Calibri"/>
            </a:endParaRPr>
          </a:p>
          <a:p>
            <a:pPr marL="12700" marR="5080" algn="just">
              <a:lnSpc>
                <a:spcPct val="100600"/>
              </a:lnSpc>
              <a:spcBef>
                <a:spcPts val="825"/>
              </a:spcBef>
            </a:pPr>
            <a:r>
              <a:rPr sz="1800" b="1" spc="-5" dirty="0">
                <a:latin typeface="Calibri"/>
                <a:cs typeface="Calibri"/>
              </a:rPr>
              <a:t>Master components </a:t>
            </a:r>
            <a:r>
              <a:rPr sz="1800" b="1" dirty="0">
                <a:latin typeface="Calibri"/>
                <a:cs typeface="Calibri"/>
              </a:rPr>
              <a:t>... </a:t>
            </a:r>
            <a:r>
              <a:rPr sz="1400" spc="-5" dirty="0">
                <a:latin typeface="Calibri"/>
                <a:cs typeface="Calibri"/>
              </a:rPr>
              <a:t>Master components provide </a:t>
            </a:r>
            <a:r>
              <a:rPr sz="1400" dirty="0">
                <a:latin typeface="Calibri"/>
                <a:cs typeface="Calibri"/>
              </a:rPr>
              <a:t>the </a:t>
            </a:r>
            <a:r>
              <a:rPr sz="1400" spc="-10" dirty="0">
                <a:latin typeface="Calibri"/>
                <a:cs typeface="Calibri"/>
              </a:rPr>
              <a:t>control </a:t>
            </a:r>
            <a:r>
              <a:rPr sz="1400" spc="5" dirty="0">
                <a:latin typeface="Calibri"/>
                <a:cs typeface="Calibri"/>
              </a:rPr>
              <a:t>plane. </a:t>
            </a:r>
            <a:r>
              <a:rPr sz="1400" spc="-5" dirty="0">
                <a:latin typeface="Calibri"/>
                <a:cs typeface="Calibri"/>
              </a:rPr>
              <a:t>Master </a:t>
            </a:r>
            <a:r>
              <a:rPr sz="1400" dirty="0">
                <a:latin typeface="Calibri"/>
                <a:cs typeface="Calibri"/>
              </a:rPr>
              <a:t>components </a:t>
            </a:r>
            <a:r>
              <a:rPr sz="1400" spc="-10" dirty="0">
                <a:latin typeface="Calibri"/>
                <a:cs typeface="Calibri"/>
              </a:rPr>
              <a:t>make </a:t>
            </a:r>
            <a:r>
              <a:rPr sz="1400" spc="5" dirty="0">
                <a:latin typeface="Calibri"/>
                <a:cs typeface="Calibri"/>
              </a:rPr>
              <a:t>global decisions about the </a:t>
            </a:r>
            <a:r>
              <a:rPr sz="1400" spc="-15" dirty="0">
                <a:latin typeface="Calibri"/>
                <a:cs typeface="Calibri"/>
              </a:rPr>
              <a:t>cluster, </a:t>
            </a:r>
            <a:r>
              <a:rPr sz="1400" spc="5" dirty="0">
                <a:latin typeface="Calibri"/>
                <a:cs typeface="Calibri"/>
              </a:rPr>
              <a:t>and do </a:t>
            </a:r>
            <a:r>
              <a:rPr sz="1400" dirty="0">
                <a:latin typeface="Calibri"/>
                <a:cs typeface="Calibri"/>
              </a:rPr>
              <a:t>detecting </a:t>
            </a:r>
            <a:r>
              <a:rPr sz="1400" spc="5" dirty="0">
                <a:latin typeface="Calibri"/>
                <a:cs typeface="Calibri"/>
              </a:rPr>
              <a:t>and  </a:t>
            </a:r>
            <a:r>
              <a:rPr sz="1400" dirty="0">
                <a:latin typeface="Calibri"/>
                <a:cs typeface="Calibri"/>
              </a:rPr>
              <a:t>responding </a:t>
            </a:r>
            <a:r>
              <a:rPr sz="1400" spc="-10" dirty="0">
                <a:latin typeface="Calibri"/>
                <a:cs typeface="Calibri"/>
              </a:rPr>
              <a:t>to </a:t>
            </a:r>
            <a:r>
              <a:rPr sz="1400" spc="-5" dirty="0">
                <a:latin typeface="Calibri"/>
                <a:cs typeface="Calibri"/>
              </a:rPr>
              <a:t>cluster events (starting </a:t>
            </a:r>
            <a:r>
              <a:rPr sz="1400" dirty="0">
                <a:latin typeface="Calibri"/>
                <a:cs typeface="Calibri"/>
              </a:rPr>
              <a:t>up a </a:t>
            </a:r>
            <a:r>
              <a:rPr sz="1400" spc="-5" dirty="0">
                <a:latin typeface="Calibri"/>
                <a:cs typeface="Calibri"/>
              </a:rPr>
              <a:t>new </a:t>
            </a:r>
            <a:r>
              <a:rPr sz="1400" dirty="0">
                <a:latin typeface="Calibri"/>
                <a:cs typeface="Calibri"/>
              </a:rPr>
              <a:t>pod when a </a:t>
            </a:r>
            <a:r>
              <a:rPr sz="1400" spc="-5" dirty="0">
                <a:latin typeface="Calibri"/>
                <a:cs typeface="Calibri"/>
              </a:rPr>
              <a:t>replication controller’s </a:t>
            </a:r>
            <a:r>
              <a:rPr sz="1400" dirty="0">
                <a:latin typeface="Calibri"/>
                <a:cs typeface="Calibri"/>
              </a:rPr>
              <a:t>‘replicas’ </a:t>
            </a:r>
            <a:r>
              <a:rPr sz="1400" spc="5" dirty="0">
                <a:latin typeface="Calibri"/>
                <a:cs typeface="Calibri"/>
              </a:rPr>
              <a:t>field </a:t>
            </a:r>
            <a:r>
              <a:rPr sz="1400" dirty="0">
                <a:latin typeface="Calibri"/>
                <a:cs typeface="Calibri"/>
              </a:rPr>
              <a:t>is </a:t>
            </a:r>
            <a:r>
              <a:rPr sz="1400" spc="5" dirty="0">
                <a:latin typeface="Calibri"/>
                <a:cs typeface="Calibri"/>
              </a:rPr>
              <a:t>unsatisfied). </a:t>
            </a:r>
            <a:r>
              <a:rPr sz="1400" spc="-5" dirty="0">
                <a:latin typeface="Calibri"/>
                <a:cs typeface="Calibri"/>
              </a:rPr>
              <a:t>Master </a:t>
            </a:r>
            <a:r>
              <a:rPr sz="1400" dirty="0">
                <a:latin typeface="Calibri"/>
                <a:cs typeface="Calibri"/>
              </a:rPr>
              <a:t>components can </a:t>
            </a:r>
            <a:r>
              <a:rPr sz="1400" spc="5" dirty="0">
                <a:latin typeface="Calibri"/>
                <a:cs typeface="Calibri"/>
              </a:rPr>
              <a:t>be run on </a:t>
            </a:r>
            <a:r>
              <a:rPr sz="1400" spc="-5" dirty="0">
                <a:latin typeface="Calibri"/>
                <a:cs typeface="Calibri"/>
              </a:rPr>
              <a:t>any </a:t>
            </a:r>
            <a:r>
              <a:rPr sz="1400" spc="5" dirty="0">
                <a:latin typeface="Calibri"/>
                <a:cs typeface="Calibri"/>
              </a:rPr>
              <a:t>machine  </a:t>
            </a:r>
            <a:r>
              <a:rPr sz="1400" spc="-5" dirty="0">
                <a:latin typeface="Calibri"/>
                <a:cs typeface="Calibri"/>
              </a:rPr>
              <a:t>in the </a:t>
            </a:r>
            <a:r>
              <a:rPr sz="1400" spc="-25" dirty="0">
                <a:latin typeface="Calibri"/>
                <a:cs typeface="Calibri"/>
              </a:rPr>
              <a:t>cluster. However, </a:t>
            </a:r>
            <a:r>
              <a:rPr sz="1400" spc="-15" dirty="0">
                <a:latin typeface="Calibri"/>
                <a:cs typeface="Calibri"/>
              </a:rPr>
              <a:t>for simplicity, </a:t>
            </a:r>
            <a:r>
              <a:rPr sz="1400" spc="-5" dirty="0">
                <a:latin typeface="Calibri"/>
                <a:cs typeface="Calibri"/>
              </a:rPr>
              <a:t>set </a:t>
            </a:r>
            <a:r>
              <a:rPr sz="1400" dirty="0">
                <a:latin typeface="Calibri"/>
                <a:cs typeface="Calibri"/>
              </a:rPr>
              <a:t>up </a:t>
            </a:r>
            <a:r>
              <a:rPr sz="1400" spc="-5" dirty="0">
                <a:latin typeface="Calibri"/>
                <a:cs typeface="Calibri"/>
              </a:rPr>
              <a:t>scripts typically </a:t>
            </a:r>
            <a:r>
              <a:rPr sz="1400" spc="-10" dirty="0">
                <a:latin typeface="Calibri"/>
                <a:cs typeface="Calibri"/>
              </a:rPr>
              <a:t>start </a:t>
            </a:r>
            <a:r>
              <a:rPr sz="1400" spc="-5" dirty="0">
                <a:latin typeface="Calibri"/>
                <a:cs typeface="Calibri"/>
              </a:rPr>
              <a:t>all </a:t>
            </a:r>
            <a:r>
              <a:rPr sz="1400" spc="-10" dirty="0">
                <a:latin typeface="Calibri"/>
                <a:cs typeface="Calibri"/>
              </a:rPr>
              <a:t>master </a:t>
            </a:r>
            <a:r>
              <a:rPr sz="1400" spc="-5" dirty="0">
                <a:latin typeface="Calibri"/>
                <a:cs typeface="Calibri"/>
              </a:rPr>
              <a:t>components </a:t>
            </a:r>
            <a:r>
              <a:rPr sz="1400" dirty="0">
                <a:latin typeface="Calibri"/>
                <a:cs typeface="Calibri"/>
              </a:rPr>
              <a:t>on </a:t>
            </a:r>
            <a:r>
              <a:rPr sz="1400" spc="-5" dirty="0">
                <a:latin typeface="Calibri"/>
                <a:cs typeface="Calibri"/>
              </a:rPr>
              <a:t>the </a:t>
            </a:r>
            <a:r>
              <a:rPr sz="1400" dirty="0">
                <a:latin typeface="Calibri"/>
                <a:cs typeface="Calibri"/>
              </a:rPr>
              <a:t>same </a:t>
            </a:r>
            <a:r>
              <a:rPr sz="1400" spc="-5" dirty="0">
                <a:latin typeface="Calibri"/>
                <a:cs typeface="Calibri"/>
              </a:rPr>
              <a:t>machine, and </a:t>
            </a:r>
            <a:r>
              <a:rPr sz="1400" dirty="0">
                <a:latin typeface="Calibri"/>
                <a:cs typeface="Calibri"/>
              </a:rPr>
              <a:t>do </a:t>
            </a:r>
            <a:r>
              <a:rPr sz="1400" spc="-5" dirty="0">
                <a:latin typeface="Calibri"/>
                <a:cs typeface="Calibri"/>
              </a:rPr>
              <a:t>not </a:t>
            </a:r>
            <a:r>
              <a:rPr sz="1400" dirty="0">
                <a:latin typeface="Calibri"/>
                <a:cs typeface="Calibri"/>
              </a:rPr>
              <a:t>run </a:t>
            </a:r>
            <a:r>
              <a:rPr sz="1400" spc="-5" dirty="0">
                <a:latin typeface="Calibri"/>
                <a:cs typeface="Calibri"/>
              </a:rPr>
              <a:t>user </a:t>
            </a:r>
            <a:r>
              <a:rPr sz="1400" spc="-10" dirty="0">
                <a:latin typeface="Calibri"/>
                <a:cs typeface="Calibri"/>
              </a:rPr>
              <a:t>containers </a:t>
            </a:r>
            <a:r>
              <a:rPr sz="1400" dirty="0">
                <a:latin typeface="Calibri"/>
                <a:cs typeface="Calibri"/>
              </a:rPr>
              <a:t>on </a:t>
            </a:r>
            <a:r>
              <a:rPr sz="1400" spc="-5" dirty="0">
                <a:latin typeface="Calibri"/>
                <a:cs typeface="Calibri"/>
              </a:rPr>
              <a:t>this</a:t>
            </a:r>
            <a:r>
              <a:rPr sz="1400" spc="170" dirty="0">
                <a:latin typeface="Calibri"/>
                <a:cs typeface="Calibri"/>
              </a:rPr>
              <a:t> </a:t>
            </a:r>
            <a:r>
              <a:rPr sz="1400" spc="-5" dirty="0">
                <a:latin typeface="Calibri"/>
                <a:cs typeface="Calibri"/>
              </a:rPr>
              <a:t>machine.</a:t>
            </a:r>
            <a:endParaRPr sz="1400">
              <a:latin typeface="Calibri"/>
              <a:cs typeface="Calibri"/>
            </a:endParaRPr>
          </a:p>
          <a:p>
            <a:pPr marL="298450" indent="-285750">
              <a:lnSpc>
                <a:spcPct val="100000"/>
              </a:lnSpc>
              <a:spcBef>
                <a:spcPts val="730"/>
              </a:spcBef>
              <a:buFont typeface="Arial"/>
              <a:buChar char="•"/>
              <a:tabLst>
                <a:tab pos="297815" algn="l"/>
                <a:tab pos="298450" algn="l"/>
              </a:tabLst>
            </a:pPr>
            <a:r>
              <a:rPr sz="1200" b="1" spc="-5" dirty="0">
                <a:latin typeface="Calibri"/>
                <a:cs typeface="Calibri"/>
              </a:rPr>
              <a:t>Kube-apiserver </a:t>
            </a:r>
            <a:r>
              <a:rPr sz="1200" dirty="0">
                <a:latin typeface="Calibri"/>
                <a:cs typeface="Calibri"/>
              </a:rPr>
              <a:t>→ </a:t>
            </a:r>
            <a:r>
              <a:rPr sz="1200" spc="-5" dirty="0">
                <a:latin typeface="Calibri"/>
                <a:cs typeface="Calibri"/>
              </a:rPr>
              <a:t>It is </a:t>
            </a:r>
            <a:r>
              <a:rPr sz="1200" spc="-10" dirty="0">
                <a:latin typeface="Calibri"/>
                <a:cs typeface="Calibri"/>
              </a:rPr>
              <a:t>backend </a:t>
            </a:r>
            <a:r>
              <a:rPr sz="1200" spc="-5" dirty="0">
                <a:latin typeface="Calibri"/>
                <a:cs typeface="Calibri"/>
              </a:rPr>
              <a:t>server </a:t>
            </a:r>
            <a:r>
              <a:rPr sz="1200" spc="-15" dirty="0">
                <a:latin typeface="Calibri"/>
                <a:cs typeface="Calibri"/>
              </a:rPr>
              <a:t>for </a:t>
            </a:r>
            <a:r>
              <a:rPr sz="1200" spc="-5" dirty="0">
                <a:latin typeface="Calibri"/>
                <a:cs typeface="Calibri"/>
              </a:rPr>
              <a:t>the </a:t>
            </a:r>
            <a:r>
              <a:rPr sz="1200" dirty="0">
                <a:latin typeface="Calibri"/>
                <a:cs typeface="Calibri"/>
              </a:rPr>
              <a:t>K8s </a:t>
            </a:r>
            <a:r>
              <a:rPr sz="1200" spc="-10" dirty="0">
                <a:latin typeface="Calibri"/>
                <a:cs typeface="Calibri"/>
              </a:rPr>
              <a:t>control </a:t>
            </a:r>
            <a:r>
              <a:rPr sz="1200" spc="-5" dirty="0">
                <a:latin typeface="Calibri"/>
                <a:cs typeface="Calibri"/>
              </a:rPr>
              <a:t>pane </a:t>
            </a:r>
            <a:r>
              <a:rPr sz="1200" spc="-10" dirty="0">
                <a:latin typeface="Calibri"/>
                <a:cs typeface="Calibri"/>
              </a:rPr>
              <a:t>that </a:t>
            </a:r>
            <a:r>
              <a:rPr sz="1200" spc="-5" dirty="0">
                <a:latin typeface="Calibri"/>
                <a:cs typeface="Calibri"/>
              </a:rPr>
              <a:t>exposes APIs. </a:t>
            </a:r>
            <a:r>
              <a:rPr sz="1200" spc="-10" dirty="0">
                <a:latin typeface="Calibri"/>
                <a:cs typeface="Calibri"/>
              </a:rPr>
              <a:t>Kubectl </a:t>
            </a:r>
            <a:r>
              <a:rPr sz="1200" spc="-5" dirty="0">
                <a:latin typeface="Calibri"/>
                <a:cs typeface="Calibri"/>
              </a:rPr>
              <a:t>also consumes these</a:t>
            </a:r>
            <a:r>
              <a:rPr sz="1200" spc="45" dirty="0">
                <a:latin typeface="Calibri"/>
                <a:cs typeface="Calibri"/>
              </a:rPr>
              <a:t> </a:t>
            </a:r>
            <a:r>
              <a:rPr sz="1200" spc="-5" dirty="0">
                <a:latin typeface="Calibri"/>
                <a:cs typeface="Calibri"/>
              </a:rPr>
              <a:t>APIs.</a:t>
            </a:r>
            <a:endParaRPr sz="1200">
              <a:latin typeface="Calibri"/>
              <a:cs typeface="Calibri"/>
            </a:endParaRPr>
          </a:p>
          <a:p>
            <a:pPr marL="298450" indent="-285750">
              <a:lnSpc>
                <a:spcPct val="100000"/>
              </a:lnSpc>
              <a:buFont typeface="Arial"/>
              <a:buChar char="•"/>
              <a:tabLst>
                <a:tab pos="297815" algn="l"/>
                <a:tab pos="298450" algn="l"/>
              </a:tabLst>
            </a:pPr>
            <a:r>
              <a:rPr sz="1200" b="1" spc="-5" dirty="0">
                <a:latin typeface="Calibri"/>
                <a:cs typeface="Calibri"/>
              </a:rPr>
              <a:t>Kube-scheduler </a:t>
            </a:r>
            <a:r>
              <a:rPr sz="1200" dirty="0">
                <a:latin typeface="Calibri"/>
                <a:cs typeface="Calibri"/>
              </a:rPr>
              <a:t>→ </a:t>
            </a:r>
            <a:r>
              <a:rPr sz="1200" spc="-5" dirty="0">
                <a:latin typeface="Calibri"/>
                <a:cs typeface="Calibri"/>
              </a:rPr>
              <a:t>It plans hosts assignment </a:t>
            </a:r>
            <a:r>
              <a:rPr sz="1200" spc="-10" dirty="0">
                <a:latin typeface="Calibri"/>
                <a:cs typeface="Calibri"/>
              </a:rPr>
              <a:t>to </a:t>
            </a:r>
            <a:r>
              <a:rPr sz="1200" spc="-5" dirty="0">
                <a:latin typeface="Calibri"/>
                <a:cs typeface="Calibri"/>
              </a:rPr>
              <a:t>newly </a:t>
            </a:r>
            <a:r>
              <a:rPr sz="1200" spc="-10" dirty="0">
                <a:latin typeface="Calibri"/>
                <a:cs typeface="Calibri"/>
              </a:rPr>
              <a:t>created </a:t>
            </a:r>
            <a:r>
              <a:rPr sz="1200" spc="-5" dirty="0">
                <a:latin typeface="Calibri"/>
                <a:cs typeface="Calibri"/>
              </a:rPr>
              <a:t>pods based </a:t>
            </a:r>
            <a:r>
              <a:rPr sz="1200" dirty="0">
                <a:latin typeface="Calibri"/>
                <a:cs typeface="Calibri"/>
              </a:rPr>
              <a:t>on </a:t>
            </a:r>
            <a:r>
              <a:rPr sz="1200" spc="-5" dirty="0">
                <a:latin typeface="Calibri"/>
                <a:cs typeface="Calibri"/>
              </a:rPr>
              <a:t>its knowledge </a:t>
            </a:r>
            <a:r>
              <a:rPr sz="1200" dirty="0">
                <a:latin typeface="Calibri"/>
                <a:cs typeface="Calibri"/>
              </a:rPr>
              <a:t>on </a:t>
            </a:r>
            <a:r>
              <a:rPr sz="1200" spc="-10" dirty="0">
                <a:latin typeface="Calibri"/>
                <a:cs typeface="Calibri"/>
              </a:rPr>
              <a:t>resource stats, requirements, </a:t>
            </a:r>
            <a:r>
              <a:rPr sz="1200" spc="-5" dirty="0">
                <a:latin typeface="Calibri"/>
                <a:cs typeface="Calibri"/>
              </a:rPr>
              <a:t>and other</a:t>
            </a:r>
            <a:r>
              <a:rPr sz="1200" spc="40" dirty="0">
                <a:latin typeface="Calibri"/>
                <a:cs typeface="Calibri"/>
              </a:rPr>
              <a:t> </a:t>
            </a:r>
            <a:r>
              <a:rPr sz="1200" spc="-5" dirty="0">
                <a:latin typeface="Calibri"/>
                <a:cs typeface="Calibri"/>
              </a:rPr>
              <a:t>aspects.</a:t>
            </a:r>
            <a:endParaRPr sz="1200">
              <a:latin typeface="Calibri"/>
              <a:cs typeface="Calibri"/>
            </a:endParaRPr>
          </a:p>
          <a:p>
            <a:pPr marL="298450" indent="-285750">
              <a:lnSpc>
                <a:spcPct val="100000"/>
              </a:lnSpc>
              <a:buFont typeface="Arial"/>
              <a:buChar char="•"/>
              <a:tabLst>
                <a:tab pos="297815" algn="l"/>
                <a:tab pos="298450" algn="l"/>
              </a:tabLst>
            </a:pPr>
            <a:r>
              <a:rPr sz="1200" b="1" spc="-10" dirty="0">
                <a:latin typeface="Calibri"/>
                <a:cs typeface="Calibri"/>
              </a:rPr>
              <a:t>Kube-controller-manager </a:t>
            </a:r>
            <a:r>
              <a:rPr sz="1200" dirty="0">
                <a:latin typeface="Calibri"/>
                <a:cs typeface="Calibri"/>
              </a:rPr>
              <a:t>→ </a:t>
            </a:r>
            <a:r>
              <a:rPr sz="1200" spc="-5" dirty="0">
                <a:latin typeface="Calibri"/>
                <a:cs typeface="Calibri"/>
              </a:rPr>
              <a:t>It runs and manages </a:t>
            </a:r>
            <a:r>
              <a:rPr sz="1200" spc="-15" dirty="0">
                <a:latin typeface="Calibri"/>
                <a:cs typeface="Calibri"/>
              </a:rPr>
              <a:t>different </a:t>
            </a:r>
            <a:r>
              <a:rPr sz="1200" spc="-10" dirty="0">
                <a:latin typeface="Calibri"/>
                <a:cs typeface="Calibri"/>
              </a:rPr>
              <a:t>controllers. </a:t>
            </a:r>
            <a:r>
              <a:rPr sz="1200" spc="-5" dirty="0">
                <a:latin typeface="Calibri"/>
                <a:cs typeface="Calibri"/>
              </a:rPr>
              <a:t>These </a:t>
            </a:r>
            <a:r>
              <a:rPr sz="1200" spc="-10" dirty="0">
                <a:latin typeface="Calibri"/>
                <a:cs typeface="Calibri"/>
              </a:rPr>
              <a:t>controllers </a:t>
            </a:r>
            <a:r>
              <a:rPr sz="1200" spc="-5" dirty="0">
                <a:latin typeface="Calibri"/>
                <a:cs typeface="Calibri"/>
              </a:rPr>
              <a:t>usually </a:t>
            </a:r>
            <a:r>
              <a:rPr sz="1200" spc="-10" dirty="0">
                <a:latin typeface="Calibri"/>
                <a:cs typeface="Calibri"/>
              </a:rPr>
              <a:t>developed </a:t>
            </a:r>
            <a:r>
              <a:rPr sz="1200" dirty="0">
                <a:latin typeface="Calibri"/>
                <a:cs typeface="Calibri"/>
              </a:rPr>
              <a:t>as </a:t>
            </a:r>
            <a:r>
              <a:rPr sz="1200" spc="-10" dirty="0">
                <a:latin typeface="Calibri"/>
                <a:cs typeface="Calibri"/>
              </a:rPr>
              <a:t>separate </a:t>
            </a:r>
            <a:r>
              <a:rPr sz="1200" spc="-5" dirty="0">
                <a:latin typeface="Calibri"/>
                <a:cs typeface="Calibri"/>
              </a:rPr>
              <a:t>modules but shipped and run in </a:t>
            </a:r>
            <a:r>
              <a:rPr sz="1200" dirty="0">
                <a:latin typeface="Calibri"/>
                <a:cs typeface="Calibri"/>
              </a:rPr>
              <a:t>a </a:t>
            </a:r>
            <a:r>
              <a:rPr sz="1200" spc="-5" dirty="0">
                <a:latin typeface="Calibri"/>
                <a:cs typeface="Calibri"/>
              </a:rPr>
              <a:t>single process</a:t>
            </a:r>
            <a:r>
              <a:rPr sz="1200" spc="140" dirty="0">
                <a:latin typeface="Calibri"/>
                <a:cs typeface="Calibri"/>
              </a:rPr>
              <a:t> </a:t>
            </a:r>
            <a:r>
              <a:rPr sz="1200" spc="-10" dirty="0">
                <a:latin typeface="Calibri"/>
                <a:cs typeface="Calibri"/>
              </a:rPr>
              <a:t>are:</a:t>
            </a:r>
            <a:endParaRPr sz="1200">
              <a:latin typeface="Calibri"/>
              <a:cs typeface="Calibri"/>
            </a:endParaRPr>
          </a:p>
          <a:p>
            <a:pPr marL="285115" marR="4770755" lvl="1" indent="-285115" algn="r">
              <a:lnSpc>
                <a:spcPct val="100000"/>
              </a:lnSpc>
              <a:buFont typeface="Arial"/>
              <a:buChar char="•"/>
              <a:tabLst>
                <a:tab pos="285115" algn="l"/>
                <a:tab pos="285750" algn="l"/>
              </a:tabLst>
            </a:pPr>
            <a:r>
              <a:rPr sz="1200" spc="-5" dirty="0">
                <a:latin typeface="Calibri"/>
                <a:cs typeface="Calibri"/>
              </a:rPr>
              <a:t>Node </a:t>
            </a:r>
            <a:r>
              <a:rPr sz="1200" spc="-20" dirty="0">
                <a:latin typeface="Calibri"/>
                <a:cs typeface="Calibri"/>
              </a:rPr>
              <a:t>controller, </a:t>
            </a:r>
            <a:r>
              <a:rPr sz="1200" spc="-10" dirty="0">
                <a:latin typeface="Calibri"/>
                <a:cs typeface="Calibri"/>
              </a:rPr>
              <a:t>Replication </a:t>
            </a:r>
            <a:r>
              <a:rPr sz="1200" spc="-20" dirty="0">
                <a:latin typeface="Calibri"/>
                <a:cs typeface="Calibri"/>
              </a:rPr>
              <a:t>controller, </a:t>
            </a:r>
            <a:r>
              <a:rPr sz="1200" spc="-10" dirty="0">
                <a:latin typeface="Calibri"/>
                <a:cs typeface="Calibri"/>
              </a:rPr>
              <a:t>Endpoint </a:t>
            </a:r>
            <a:r>
              <a:rPr sz="1200" spc="-20" dirty="0">
                <a:latin typeface="Calibri"/>
                <a:cs typeface="Calibri"/>
              </a:rPr>
              <a:t>controller, </a:t>
            </a:r>
            <a:r>
              <a:rPr sz="1200" spc="-5" dirty="0">
                <a:latin typeface="Calibri"/>
                <a:cs typeface="Calibri"/>
              </a:rPr>
              <a:t>and Service </a:t>
            </a:r>
            <a:r>
              <a:rPr sz="1200" spc="-10" dirty="0">
                <a:latin typeface="Calibri"/>
                <a:cs typeface="Calibri"/>
              </a:rPr>
              <a:t>account </a:t>
            </a:r>
            <a:r>
              <a:rPr sz="1200" dirty="0">
                <a:latin typeface="Calibri"/>
                <a:cs typeface="Calibri"/>
              </a:rPr>
              <a:t>&amp; </a:t>
            </a:r>
            <a:r>
              <a:rPr sz="1200" spc="-15" dirty="0">
                <a:latin typeface="Calibri"/>
                <a:cs typeface="Calibri"/>
              </a:rPr>
              <a:t>token</a:t>
            </a:r>
            <a:r>
              <a:rPr sz="1200" spc="210" dirty="0">
                <a:latin typeface="Calibri"/>
                <a:cs typeface="Calibri"/>
              </a:rPr>
              <a:t> </a:t>
            </a:r>
            <a:r>
              <a:rPr sz="1200" spc="-10" dirty="0">
                <a:latin typeface="Calibri"/>
                <a:cs typeface="Calibri"/>
              </a:rPr>
              <a:t>controllers.</a:t>
            </a:r>
            <a:endParaRPr sz="1200">
              <a:latin typeface="Calibri"/>
              <a:cs typeface="Calibri"/>
            </a:endParaRPr>
          </a:p>
          <a:p>
            <a:pPr marL="285115" marR="4715510" indent="-285115" algn="r">
              <a:lnSpc>
                <a:spcPct val="100000"/>
              </a:lnSpc>
              <a:buFont typeface="Arial"/>
              <a:buChar char="•"/>
              <a:tabLst>
                <a:tab pos="285115" algn="l"/>
                <a:tab pos="298450" algn="l"/>
              </a:tabLst>
            </a:pPr>
            <a:r>
              <a:rPr sz="1200" b="1" spc="-5" dirty="0">
                <a:latin typeface="Calibri"/>
                <a:cs typeface="Calibri"/>
              </a:rPr>
              <a:t>Cloud-controller-manager </a:t>
            </a:r>
            <a:r>
              <a:rPr sz="1200" dirty="0">
                <a:latin typeface="Calibri"/>
                <a:cs typeface="Calibri"/>
              </a:rPr>
              <a:t>→ </a:t>
            </a:r>
            <a:r>
              <a:rPr sz="1200" spc="-5" dirty="0">
                <a:latin typeface="Calibri"/>
                <a:cs typeface="Calibri"/>
              </a:rPr>
              <a:t>It runs </a:t>
            </a:r>
            <a:r>
              <a:rPr sz="1200" spc="-10" dirty="0">
                <a:latin typeface="Calibri"/>
                <a:cs typeface="Calibri"/>
              </a:rPr>
              <a:t>controllers that interact </a:t>
            </a:r>
            <a:r>
              <a:rPr sz="1200" spc="-5" dirty="0">
                <a:latin typeface="Calibri"/>
                <a:cs typeface="Calibri"/>
              </a:rPr>
              <a:t>with the underlying cloud </a:t>
            </a:r>
            <a:r>
              <a:rPr sz="1200" spc="-10" dirty="0">
                <a:latin typeface="Calibri"/>
                <a:cs typeface="Calibri"/>
              </a:rPr>
              <a:t>providers. </a:t>
            </a:r>
            <a:r>
              <a:rPr sz="1200" spc="-5" dirty="0">
                <a:latin typeface="Calibri"/>
                <a:cs typeface="Calibri"/>
              </a:rPr>
              <a:t>These</a:t>
            </a:r>
            <a:r>
              <a:rPr sz="1200" spc="40" dirty="0">
                <a:latin typeface="Calibri"/>
                <a:cs typeface="Calibri"/>
              </a:rPr>
              <a:t> </a:t>
            </a:r>
            <a:r>
              <a:rPr sz="1200" spc="-10" dirty="0">
                <a:latin typeface="Calibri"/>
                <a:cs typeface="Calibri"/>
              </a:rPr>
              <a:t>are:</a:t>
            </a:r>
            <a:endParaRPr sz="1200">
              <a:latin typeface="Calibri"/>
              <a:cs typeface="Calibri"/>
            </a:endParaRPr>
          </a:p>
          <a:p>
            <a:pPr marL="755650" lvl="1" indent="-285750">
              <a:lnSpc>
                <a:spcPct val="100000"/>
              </a:lnSpc>
              <a:buFont typeface="Arial"/>
              <a:buChar char="•"/>
              <a:tabLst>
                <a:tab pos="755015" algn="l"/>
                <a:tab pos="755650" algn="l"/>
              </a:tabLst>
            </a:pPr>
            <a:r>
              <a:rPr sz="1200" spc="-5" dirty="0">
                <a:latin typeface="Calibri"/>
                <a:cs typeface="Calibri"/>
              </a:rPr>
              <a:t>Node </a:t>
            </a:r>
            <a:r>
              <a:rPr sz="1200" spc="-20" dirty="0">
                <a:latin typeface="Calibri"/>
                <a:cs typeface="Calibri"/>
              </a:rPr>
              <a:t>controller, </a:t>
            </a:r>
            <a:r>
              <a:rPr sz="1200" spc="-15" dirty="0">
                <a:latin typeface="Calibri"/>
                <a:cs typeface="Calibri"/>
              </a:rPr>
              <a:t>Route </a:t>
            </a:r>
            <a:r>
              <a:rPr sz="1200" spc="-20" dirty="0">
                <a:latin typeface="Calibri"/>
                <a:cs typeface="Calibri"/>
              </a:rPr>
              <a:t>controller, </a:t>
            </a:r>
            <a:r>
              <a:rPr sz="1200" spc="-5" dirty="0">
                <a:latin typeface="Calibri"/>
                <a:cs typeface="Calibri"/>
              </a:rPr>
              <a:t>Service </a:t>
            </a:r>
            <a:r>
              <a:rPr sz="1200" spc="-20" dirty="0">
                <a:latin typeface="Calibri"/>
                <a:cs typeface="Calibri"/>
              </a:rPr>
              <a:t>controller, </a:t>
            </a:r>
            <a:r>
              <a:rPr sz="1200" spc="-5" dirty="0">
                <a:latin typeface="Calibri"/>
                <a:cs typeface="Calibri"/>
              </a:rPr>
              <a:t>and </a:t>
            </a:r>
            <a:r>
              <a:rPr sz="1200" spc="-15" dirty="0">
                <a:latin typeface="Calibri"/>
                <a:cs typeface="Calibri"/>
              </a:rPr>
              <a:t>Volume</a:t>
            </a:r>
            <a:r>
              <a:rPr sz="1200" spc="55" dirty="0">
                <a:latin typeface="Calibri"/>
                <a:cs typeface="Calibri"/>
              </a:rPr>
              <a:t> </a:t>
            </a:r>
            <a:r>
              <a:rPr sz="1200" spc="-20" dirty="0">
                <a:latin typeface="Calibri"/>
                <a:cs typeface="Calibri"/>
              </a:rPr>
              <a:t>controller.</a:t>
            </a:r>
            <a:endParaRPr sz="1200">
              <a:latin typeface="Calibri"/>
              <a:cs typeface="Calibri"/>
            </a:endParaRPr>
          </a:p>
          <a:p>
            <a:pPr marL="298450" indent="-285750">
              <a:lnSpc>
                <a:spcPct val="100000"/>
              </a:lnSpc>
              <a:buFont typeface="Arial"/>
              <a:buChar char="•"/>
              <a:tabLst>
                <a:tab pos="297815" algn="l"/>
                <a:tab pos="298450" algn="l"/>
              </a:tabLst>
            </a:pPr>
            <a:r>
              <a:rPr sz="1200" b="1" spc="-15" dirty="0">
                <a:latin typeface="Calibri"/>
                <a:cs typeface="Calibri"/>
              </a:rPr>
              <a:t>Etcd </a:t>
            </a:r>
            <a:r>
              <a:rPr sz="1200" dirty="0">
                <a:latin typeface="Calibri"/>
                <a:cs typeface="Calibri"/>
              </a:rPr>
              <a:t>→ </a:t>
            </a:r>
            <a:r>
              <a:rPr sz="1200" spc="-5" dirty="0">
                <a:latin typeface="Calibri"/>
                <a:cs typeface="Calibri"/>
              </a:rPr>
              <a:t>It </a:t>
            </a:r>
            <a:r>
              <a:rPr sz="1200" spc="-10" dirty="0">
                <a:latin typeface="Calibri"/>
                <a:cs typeface="Calibri"/>
              </a:rPr>
              <a:t>provides </a:t>
            </a:r>
            <a:r>
              <a:rPr sz="1200" dirty="0">
                <a:latin typeface="Calibri"/>
                <a:cs typeface="Calibri"/>
              </a:rPr>
              <a:t>a </a:t>
            </a:r>
            <a:r>
              <a:rPr sz="1200" spc="-10" dirty="0">
                <a:latin typeface="Calibri"/>
                <a:cs typeface="Calibri"/>
              </a:rPr>
              <a:t>consistent </a:t>
            </a:r>
            <a:r>
              <a:rPr sz="1200" spc="-5" dirty="0">
                <a:latin typeface="Calibri"/>
                <a:cs typeface="Calibri"/>
              </a:rPr>
              <a:t>and </a:t>
            </a:r>
            <a:r>
              <a:rPr sz="1200" spc="-10" dirty="0">
                <a:latin typeface="Calibri"/>
                <a:cs typeface="Calibri"/>
              </a:rPr>
              <a:t>highly-available </a:t>
            </a:r>
            <a:r>
              <a:rPr sz="1200" spc="-20" dirty="0">
                <a:latin typeface="Calibri"/>
                <a:cs typeface="Calibri"/>
              </a:rPr>
              <a:t>key </a:t>
            </a:r>
            <a:r>
              <a:rPr sz="1200" spc="-10" dirty="0">
                <a:latin typeface="Calibri"/>
                <a:cs typeface="Calibri"/>
              </a:rPr>
              <a:t>value </a:t>
            </a:r>
            <a:r>
              <a:rPr sz="1200" spc="-15" dirty="0">
                <a:latin typeface="Calibri"/>
                <a:cs typeface="Calibri"/>
              </a:rPr>
              <a:t>store </a:t>
            </a:r>
            <a:r>
              <a:rPr sz="1200" spc="-5" dirty="0">
                <a:latin typeface="Calibri"/>
                <a:cs typeface="Calibri"/>
              </a:rPr>
              <a:t>used </a:t>
            </a:r>
            <a:r>
              <a:rPr sz="1200" dirty="0">
                <a:latin typeface="Calibri"/>
                <a:cs typeface="Calibri"/>
              </a:rPr>
              <a:t>as </a:t>
            </a:r>
            <a:r>
              <a:rPr sz="1200" spc="-10" dirty="0">
                <a:latin typeface="Calibri"/>
                <a:cs typeface="Calibri"/>
              </a:rPr>
              <a:t>Kubernetes’ </a:t>
            </a:r>
            <a:r>
              <a:rPr sz="1200" spc="-5" dirty="0">
                <a:latin typeface="Calibri"/>
                <a:cs typeface="Calibri"/>
              </a:rPr>
              <a:t>backing </a:t>
            </a:r>
            <a:r>
              <a:rPr sz="1200" spc="-15" dirty="0">
                <a:latin typeface="Calibri"/>
                <a:cs typeface="Calibri"/>
              </a:rPr>
              <a:t>store for </a:t>
            </a:r>
            <a:r>
              <a:rPr sz="1200" spc="-5" dirty="0">
                <a:latin typeface="Calibri"/>
                <a:cs typeface="Calibri"/>
              </a:rPr>
              <a:t>all </a:t>
            </a:r>
            <a:r>
              <a:rPr sz="1200" spc="-10" dirty="0">
                <a:latin typeface="Calibri"/>
                <a:cs typeface="Calibri"/>
              </a:rPr>
              <a:t>cluster</a:t>
            </a:r>
            <a:r>
              <a:rPr sz="1200" spc="100" dirty="0">
                <a:latin typeface="Calibri"/>
                <a:cs typeface="Calibri"/>
              </a:rPr>
              <a:t> </a:t>
            </a:r>
            <a:r>
              <a:rPr sz="1200" spc="-10" dirty="0">
                <a:latin typeface="Calibri"/>
                <a:cs typeface="Calibri"/>
              </a:rPr>
              <a:t>data.</a:t>
            </a:r>
            <a:endParaRPr sz="1200">
              <a:latin typeface="Calibri"/>
              <a:cs typeface="Calibri"/>
            </a:endParaRPr>
          </a:p>
          <a:p>
            <a:pPr marL="12700" marR="5080">
              <a:lnSpc>
                <a:spcPct val="101200"/>
              </a:lnSpc>
              <a:spcBef>
                <a:spcPts val="660"/>
              </a:spcBef>
            </a:pPr>
            <a:r>
              <a:rPr sz="1800" b="1" spc="35" dirty="0">
                <a:latin typeface="Calibri"/>
                <a:cs typeface="Calibri"/>
              </a:rPr>
              <a:t>Node </a:t>
            </a:r>
            <a:r>
              <a:rPr sz="1800" b="1" spc="40" dirty="0">
                <a:latin typeface="Calibri"/>
                <a:cs typeface="Calibri"/>
              </a:rPr>
              <a:t>components </a:t>
            </a:r>
            <a:r>
              <a:rPr sz="1800" b="1" spc="30" dirty="0">
                <a:latin typeface="Calibri"/>
                <a:cs typeface="Calibri"/>
              </a:rPr>
              <a:t>... </a:t>
            </a:r>
            <a:r>
              <a:rPr sz="1400" spc="40" dirty="0">
                <a:latin typeface="Calibri"/>
                <a:cs typeface="Calibri"/>
              </a:rPr>
              <a:t>Node components </a:t>
            </a:r>
            <a:r>
              <a:rPr sz="1400" spc="35" dirty="0">
                <a:latin typeface="Calibri"/>
                <a:cs typeface="Calibri"/>
              </a:rPr>
              <a:t>run </a:t>
            </a:r>
            <a:r>
              <a:rPr sz="1400" spc="25" dirty="0">
                <a:latin typeface="Calibri"/>
                <a:cs typeface="Calibri"/>
              </a:rPr>
              <a:t>on </a:t>
            </a:r>
            <a:r>
              <a:rPr sz="1400" spc="35" dirty="0">
                <a:latin typeface="Calibri"/>
                <a:cs typeface="Calibri"/>
              </a:rPr>
              <a:t>every </a:t>
            </a:r>
            <a:r>
              <a:rPr sz="1400" spc="40" dirty="0">
                <a:latin typeface="Calibri"/>
                <a:cs typeface="Calibri"/>
              </a:rPr>
              <a:t>node </a:t>
            </a:r>
            <a:r>
              <a:rPr sz="1400" spc="25" dirty="0">
                <a:latin typeface="Calibri"/>
                <a:cs typeface="Calibri"/>
              </a:rPr>
              <a:t>or </a:t>
            </a:r>
            <a:r>
              <a:rPr sz="1400" spc="35" dirty="0">
                <a:latin typeface="Calibri"/>
                <a:cs typeface="Calibri"/>
              </a:rPr>
              <a:t>host </a:t>
            </a:r>
            <a:r>
              <a:rPr sz="1400" spc="45" dirty="0">
                <a:latin typeface="Calibri"/>
                <a:cs typeface="Calibri"/>
              </a:rPr>
              <a:t>machines, </a:t>
            </a:r>
            <a:r>
              <a:rPr sz="1400" spc="40" dirty="0">
                <a:latin typeface="Calibri"/>
                <a:cs typeface="Calibri"/>
              </a:rPr>
              <a:t>maintaining </a:t>
            </a:r>
            <a:r>
              <a:rPr sz="1400" spc="45" dirty="0">
                <a:latin typeface="Calibri"/>
                <a:cs typeface="Calibri"/>
              </a:rPr>
              <a:t>running </a:t>
            </a:r>
            <a:r>
              <a:rPr sz="1400" spc="40" dirty="0">
                <a:latin typeface="Calibri"/>
                <a:cs typeface="Calibri"/>
              </a:rPr>
              <a:t>pods </a:t>
            </a:r>
            <a:r>
              <a:rPr sz="1400" spc="35" dirty="0">
                <a:latin typeface="Calibri"/>
                <a:cs typeface="Calibri"/>
              </a:rPr>
              <a:t>and </a:t>
            </a:r>
            <a:r>
              <a:rPr sz="1400" spc="45" dirty="0">
                <a:latin typeface="Calibri"/>
                <a:cs typeface="Calibri"/>
              </a:rPr>
              <a:t>providing </a:t>
            </a:r>
            <a:r>
              <a:rPr sz="1400" spc="35" dirty="0">
                <a:latin typeface="Calibri"/>
                <a:cs typeface="Calibri"/>
              </a:rPr>
              <a:t>the </a:t>
            </a:r>
            <a:r>
              <a:rPr sz="1400" spc="45" dirty="0">
                <a:latin typeface="Calibri"/>
                <a:cs typeface="Calibri"/>
              </a:rPr>
              <a:t>Kubernetes runtime  </a:t>
            </a:r>
            <a:r>
              <a:rPr sz="1400" spc="-10" dirty="0">
                <a:latin typeface="Calibri"/>
                <a:cs typeface="Calibri"/>
              </a:rPr>
              <a:t>environment.</a:t>
            </a:r>
            <a:endParaRPr sz="1400">
              <a:latin typeface="Calibri"/>
              <a:cs typeface="Calibri"/>
            </a:endParaRPr>
          </a:p>
          <a:p>
            <a:pPr marL="184150" marR="5080" indent="-171450">
              <a:lnSpc>
                <a:spcPct val="100000"/>
              </a:lnSpc>
              <a:spcBef>
                <a:spcPts val="730"/>
              </a:spcBef>
              <a:buFont typeface="Arial"/>
              <a:buChar char="•"/>
              <a:tabLst>
                <a:tab pos="184150" algn="l"/>
              </a:tabLst>
            </a:pPr>
            <a:r>
              <a:rPr sz="1200" b="1" dirty="0">
                <a:latin typeface="Calibri"/>
                <a:cs typeface="Calibri"/>
              </a:rPr>
              <a:t>Kubelet </a:t>
            </a:r>
            <a:r>
              <a:rPr sz="1200" dirty="0">
                <a:latin typeface="Calibri"/>
                <a:cs typeface="Calibri"/>
              </a:rPr>
              <a:t>→ It is an </a:t>
            </a:r>
            <a:r>
              <a:rPr sz="1200" spc="-5" dirty="0">
                <a:latin typeface="Calibri"/>
                <a:cs typeface="Calibri"/>
              </a:rPr>
              <a:t>agent that </a:t>
            </a:r>
            <a:r>
              <a:rPr sz="1200" dirty="0">
                <a:latin typeface="Calibri"/>
                <a:cs typeface="Calibri"/>
              </a:rPr>
              <a:t>runs on each </a:t>
            </a:r>
            <a:r>
              <a:rPr sz="1200" spc="5" dirty="0">
                <a:latin typeface="Calibri"/>
                <a:cs typeface="Calibri"/>
              </a:rPr>
              <a:t>node </a:t>
            </a:r>
            <a:r>
              <a:rPr sz="1200" dirty="0">
                <a:latin typeface="Calibri"/>
                <a:cs typeface="Calibri"/>
              </a:rPr>
              <a:t>in the </a:t>
            </a:r>
            <a:r>
              <a:rPr sz="1200" spc="-15" dirty="0">
                <a:latin typeface="Calibri"/>
                <a:cs typeface="Calibri"/>
              </a:rPr>
              <a:t>cluster. </a:t>
            </a:r>
            <a:r>
              <a:rPr sz="1200" dirty="0">
                <a:latin typeface="Calibri"/>
                <a:cs typeface="Calibri"/>
              </a:rPr>
              <a:t>It </a:t>
            </a:r>
            <a:r>
              <a:rPr sz="1200" spc="-5" dirty="0">
                <a:latin typeface="Calibri"/>
                <a:cs typeface="Calibri"/>
              </a:rPr>
              <a:t>makes </a:t>
            </a:r>
            <a:r>
              <a:rPr sz="1200" dirty="0">
                <a:latin typeface="Calibri"/>
                <a:cs typeface="Calibri"/>
              </a:rPr>
              <a:t>sure that </a:t>
            </a:r>
            <a:r>
              <a:rPr sz="1200" spc="-5" dirty="0">
                <a:latin typeface="Calibri"/>
                <a:cs typeface="Calibri"/>
              </a:rPr>
              <a:t>containers </a:t>
            </a:r>
            <a:r>
              <a:rPr sz="1200" dirty="0">
                <a:latin typeface="Calibri"/>
                <a:cs typeface="Calibri"/>
              </a:rPr>
              <a:t>are </a:t>
            </a:r>
            <a:r>
              <a:rPr sz="1200" spc="5" dirty="0">
                <a:latin typeface="Calibri"/>
                <a:cs typeface="Calibri"/>
              </a:rPr>
              <a:t>running </a:t>
            </a:r>
            <a:r>
              <a:rPr sz="1200" dirty="0">
                <a:latin typeface="Calibri"/>
                <a:cs typeface="Calibri"/>
              </a:rPr>
              <a:t>in a </a:t>
            </a:r>
            <a:r>
              <a:rPr sz="1200" spc="5" dirty="0">
                <a:latin typeface="Calibri"/>
                <a:cs typeface="Calibri"/>
              </a:rPr>
              <a:t>pod. The </a:t>
            </a:r>
            <a:r>
              <a:rPr sz="1200" dirty="0">
                <a:latin typeface="Calibri"/>
                <a:cs typeface="Calibri"/>
              </a:rPr>
              <a:t>kubelet </a:t>
            </a:r>
            <a:r>
              <a:rPr sz="1200" spc="-10" dirty="0">
                <a:latin typeface="Calibri"/>
                <a:cs typeface="Calibri"/>
              </a:rPr>
              <a:t>takes </a:t>
            </a:r>
            <a:r>
              <a:rPr sz="1200" dirty="0">
                <a:latin typeface="Calibri"/>
                <a:cs typeface="Calibri"/>
              </a:rPr>
              <a:t>a set </a:t>
            </a:r>
            <a:r>
              <a:rPr sz="1200" spc="5" dirty="0">
                <a:latin typeface="Calibri"/>
                <a:cs typeface="Calibri"/>
              </a:rPr>
              <a:t>of </a:t>
            </a:r>
            <a:r>
              <a:rPr sz="1200" dirty="0">
                <a:latin typeface="Calibri"/>
                <a:cs typeface="Calibri"/>
              </a:rPr>
              <a:t>PodSpecs that are provided through various  </a:t>
            </a:r>
            <a:r>
              <a:rPr sz="1200" spc="-5" dirty="0">
                <a:latin typeface="Calibri"/>
                <a:cs typeface="Calibri"/>
              </a:rPr>
              <a:t>mechanisms and </a:t>
            </a:r>
            <a:r>
              <a:rPr sz="1200" spc="-10" dirty="0">
                <a:latin typeface="Calibri"/>
                <a:cs typeface="Calibri"/>
              </a:rPr>
              <a:t>ensures that </a:t>
            </a:r>
            <a:r>
              <a:rPr sz="1200" spc="-5" dirty="0">
                <a:latin typeface="Calibri"/>
                <a:cs typeface="Calibri"/>
              </a:rPr>
              <a:t>the </a:t>
            </a:r>
            <a:r>
              <a:rPr sz="1200" spc="-10" dirty="0">
                <a:latin typeface="Calibri"/>
                <a:cs typeface="Calibri"/>
              </a:rPr>
              <a:t>containers </a:t>
            </a:r>
            <a:r>
              <a:rPr sz="1200" spc="-5" dirty="0">
                <a:latin typeface="Calibri"/>
                <a:cs typeface="Calibri"/>
              </a:rPr>
              <a:t>described in those </a:t>
            </a:r>
            <a:r>
              <a:rPr sz="1200" spc="-10" dirty="0">
                <a:latin typeface="Calibri"/>
                <a:cs typeface="Calibri"/>
              </a:rPr>
              <a:t>PodSpecs are </a:t>
            </a:r>
            <a:r>
              <a:rPr sz="1200" spc="-5" dirty="0">
                <a:latin typeface="Calibri"/>
                <a:cs typeface="Calibri"/>
              </a:rPr>
              <a:t>running and </a:t>
            </a:r>
            <a:r>
              <a:rPr sz="1200" spc="-20" dirty="0">
                <a:latin typeface="Calibri"/>
                <a:cs typeface="Calibri"/>
              </a:rPr>
              <a:t>healthy. </a:t>
            </a:r>
            <a:r>
              <a:rPr sz="1200" spc="-5" dirty="0">
                <a:latin typeface="Calibri"/>
                <a:cs typeface="Calibri"/>
              </a:rPr>
              <a:t>The </a:t>
            </a:r>
            <a:r>
              <a:rPr sz="1200" spc="-10" dirty="0">
                <a:latin typeface="Calibri"/>
                <a:cs typeface="Calibri"/>
              </a:rPr>
              <a:t>kubelet </a:t>
            </a:r>
            <a:r>
              <a:rPr sz="1200" spc="-5" dirty="0">
                <a:latin typeface="Calibri"/>
                <a:cs typeface="Calibri"/>
              </a:rPr>
              <a:t>doesn’t manage </a:t>
            </a:r>
            <a:r>
              <a:rPr sz="1200" spc="-10" dirty="0">
                <a:latin typeface="Calibri"/>
                <a:cs typeface="Calibri"/>
              </a:rPr>
              <a:t>containers </a:t>
            </a:r>
            <a:r>
              <a:rPr sz="1200" spc="-5" dirty="0">
                <a:latin typeface="Calibri"/>
                <a:cs typeface="Calibri"/>
              </a:rPr>
              <a:t>which </a:t>
            </a:r>
            <a:r>
              <a:rPr sz="1200" spc="-10" dirty="0">
                <a:latin typeface="Calibri"/>
                <a:cs typeface="Calibri"/>
              </a:rPr>
              <a:t>were </a:t>
            </a:r>
            <a:r>
              <a:rPr sz="1200" spc="-5" dirty="0">
                <a:latin typeface="Calibri"/>
                <a:cs typeface="Calibri"/>
              </a:rPr>
              <a:t>not </a:t>
            </a:r>
            <a:r>
              <a:rPr sz="1200" spc="-10" dirty="0">
                <a:latin typeface="Calibri"/>
                <a:cs typeface="Calibri"/>
              </a:rPr>
              <a:t>created by</a:t>
            </a:r>
            <a:r>
              <a:rPr sz="1200" spc="200" dirty="0">
                <a:latin typeface="Calibri"/>
                <a:cs typeface="Calibri"/>
              </a:rPr>
              <a:t> </a:t>
            </a:r>
            <a:r>
              <a:rPr sz="1200" spc="-10" dirty="0">
                <a:latin typeface="Calibri"/>
                <a:cs typeface="Calibri"/>
              </a:rPr>
              <a:t>Kubernetes.</a:t>
            </a:r>
            <a:endParaRPr sz="1200">
              <a:latin typeface="Calibri"/>
              <a:cs typeface="Calibri"/>
            </a:endParaRPr>
          </a:p>
          <a:p>
            <a:pPr marL="184150" indent="-171450">
              <a:lnSpc>
                <a:spcPct val="100000"/>
              </a:lnSpc>
              <a:buFont typeface="Arial"/>
              <a:buChar char="•"/>
              <a:tabLst>
                <a:tab pos="184150" algn="l"/>
              </a:tabLst>
            </a:pPr>
            <a:r>
              <a:rPr sz="1200" b="1" spc="-10" dirty="0">
                <a:latin typeface="Calibri"/>
                <a:cs typeface="Calibri"/>
              </a:rPr>
              <a:t>Kube-proxy </a:t>
            </a:r>
            <a:r>
              <a:rPr sz="1200" dirty="0">
                <a:latin typeface="Calibri"/>
                <a:cs typeface="Calibri"/>
              </a:rPr>
              <a:t>→ </a:t>
            </a:r>
            <a:r>
              <a:rPr sz="1200" spc="-5" dirty="0">
                <a:latin typeface="Calibri"/>
                <a:cs typeface="Calibri"/>
              </a:rPr>
              <a:t>It enables the </a:t>
            </a:r>
            <a:r>
              <a:rPr sz="1200" spc="-10" dirty="0">
                <a:latin typeface="Calibri"/>
                <a:cs typeface="Calibri"/>
              </a:rPr>
              <a:t>Kubernetes </a:t>
            </a:r>
            <a:r>
              <a:rPr sz="1200" spc="-5" dirty="0">
                <a:latin typeface="Calibri"/>
                <a:cs typeface="Calibri"/>
              </a:rPr>
              <a:t>service </a:t>
            </a:r>
            <a:r>
              <a:rPr sz="1200" spc="-10" dirty="0">
                <a:latin typeface="Calibri"/>
                <a:cs typeface="Calibri"/>
              </a:rPr>
              <a:t>abstraction by maintaining network </a:t>
            </a:r>
            <a:r>
              <a:rPr sz="1200" spc="-5" dirty="0">
                <a:latin typeface="Calibri"/>
                <a:cs typeface="Calibri"/>
              </a:rPr>
              <a:t>rules </a:t>
            </a:r>
            <a:r>
              <a:rPr sz="1200" dirty="0">
                <a:latin typeface="Calibri"/>
                <a:cs typeface="Calibri"/>
              </a:rPr>
              <a:t>on </a:t>
            </a:r>
            <a:r>
              <a:rPr sz="1200" spc="-5" dirty="0">
                <a:latin typeface="Calibri"/>
                <a:cs typeface="Calibri"/>
              </a:rPr>
              <a:t>the host and </a:t>
            </a:r>
            <a:r>
              <a:rPr sz="1200" spc="-10" dirty="0">
                <a:latin typeface="Calibri"/>
                <a:cs typeface="Calibri"/>
              </a:rPr>
              <a:t>performing </a:t>
            </a:r>
            <a:r>
              <a:rPr sz="1200" spc="-5" dirty="0">
                <a:latin typeface="Calibri"/>
                <a:cs typeface="Calibri"/>
              </a:rPr>
              <a:t>connection</a:t>
            </a:r>
            <a:r>
              <a:rPr sz="1200" spc="65" dirty="0">
                <a:latin typeface="Calibri"/>
                <a:cs typeface="Calibri"/>
              </a:rPr>
              <a:t> </a:t>
            </a:r>
            <a:r>
              <a:rPr sz="1200" spc="-10" dirty="0">
                <a:latin typeface="Calibri"/>
                <a:cs typeface="Calibri"/>
              </a:rPr>
              <a:t>forwarding.</a:t>
            </a:r>
            <a:endParaRPr sz="1200">
              <a:latin typeface="Calibri"/>
              <a:cs typeface="Calibri"/>
            </a:endParaRPr>
          </a:p>
          <a:p>
            <a:pPr marL="184150" indent="-171450">
              <a:lnSpc>
                <a:spcPct val="100000"/>
              </a:lnSpc>
              <a:buFont typeface="Arial"/>
              <a:buChar char="•"/>
              <a:tabLst>
                <a:tab pos="184150" algn="l"/>
              </a:tabLst>
            </a:pPr>
            <a:r>
              <a:rPr sz="1200" b="1" spc="-10" dirty="0">
                <a:latin typeface="Calibri"/>
                <a:cs typeface="Calibri"/>
              </a:rPr>
              <a:t>Container </a:t>
            </a:r>
            <a:r>
              <a:rPr sz="1200" b="1" spc="-5" dirty="0">
                <a:latin typeface="Calibri"/>
                <a:cs typeface="Calibri"/>
              </a:rPr>
              <a:t>Runtime </a:t>
            </a:r>
            <a:r>
              <a:rPr sz="1200" dirty="0">
                <a:latin typeface="Calibri"/>
                <a:cs typeface="Calibri"/>
              </a:rPr>
              <a:t>→ </a:t>
            </a:r>
            <a:r>
              <a:rPr sz="1200" spc="-5" dirty="0">
                <a:latin typeface="Calibri"/>
                <a:cs typeface="Calibri"/>
              </a:rPr>
              <a:t>It is the </a:t>
            </a:r>
            <a:r>
              <a:rPr sz="1200" spc="-10" dirty="0">
                <a:latin typeface="Calibri"/>
                <a:cs typeface="Calibri"/>
              </a:rPr>
              <a:t>software that </a:t>
            </a:r>
            <a:r>
              <a:rPr sz="1200" spc="-5" dirty="0">
                <a:latin typeface="Calibri"/>
                <a:cs typeface="Calibri"/>
              </a:rPr>
              <a:t>is responsible </a:t>
            </a:r>
            <a:r>
              <a:rPr sz="1200" spc="-15" dirty="0">
                <a:latin typeface="Calibri"/>
                <a:cs typeface="Calibri"/>
              </a:rPr>
              <a:t>for </a:t>
            </a:r>
            <a:r>
              <a:rPr sz="1200" spc="-5" dirty="0">
                <a:latin typeface="Calibri"/>
                <a:cs typeface="Calibri"/>
              </a:rPr>
              <a:t>running </a:t>
            </a:r>
            <a:r>
              <a:rPr sz="1200" spc="-10" dirty="0">
                <a:latin typeface="Calibri"/>
                <a:cs typeface="Calibri"/>
              </a:rPr>
              <a:t>containers. Kubernetes </a:t>
            </a:r>
            <a:r>
              <a:rPr sz="1200" spc="-5" dirty="0">
                <a:latin typeface="Calibri"/>
                <a:cs typeface="Calibri"/>
              </a:rPr>
              <a:t>supports </a:t>
            </a:r>
            <a:r>
              <a:rPr sz="1200" spc="-10" dirty="0">
                <a:latin typeface="Calibri"/>
                <a:cs typeface="Calibri"/>
              </a:rPr>
              <a:t>several </a:t>
            </a:r>
            <a:r>
              <a:rPr sz="1200" spc="-5" dirty="0">
                <a:latin typeface="Calibri"/>
                <a:cs typeface="Calibri"/>
              </a:rPr>
              <a:t>runtimes: </a:t>
            </a:r>
            <a:r>
              <a:rPr sz="1200" spc="-25" dirty="0">
                <a:latin typeface="Calibri"/>
                <a:cs typeface="Calibri"/>
              </a:rPr>
              <a:t>Docker, </a:t>
            </a:r>
            <a:r>
              <a:rPr sz="1200" spc="-5" dirty="0">
                <a:latin typeface="Calibri"/>
                <a:cs typeface="Calibri"/>
              </a:rPr>
              <a:t>rkt, runc and </a:t>
            </a:r>
            <a:r>
              <a:rPr sz="1200" spc="-10" dirty="0">
                <a:latin typeface="Calibri"/>
                <a:cs typeface="Calibri"/>
              </a:rPr>
              <a:t>any </a:t>
            </a:r>
            <a:r>
              <a:rPr sz="1200" dirty="0">
                <a:latin typeface="Calibri"/>
                <a:cs typeface="Calibri"/>
              </a:rPr>
              <a:t>OCI </a:t>
            </a:r>
            <a:r>
              <a:rPr sz="1200" spc="-5" dirty="0">
                <a:latin typeface="Calibri"/>
                <a:cs typeface="Calibri"/>
              </a:rPr>
              <a:t>runtime-spec</a:t>
            </a:r>
            <a:r>
              <a:rPr sz="1200" spc="200" dirty="0">
                <a:latin typeface="Calibri"/>
                <a:cs typeface="Calibri"/>
              </a:rPr>
              <a:t> </a:t>
            </a:r>
            <a:r>
              <a:rPr sz="1200" spc="-10" dirty="0">
                <a:latin typeface="Calibri"/>
                <a:cs typeface="Calibri"/>
              </a:rPr>
              <a:t>implementation.</a:t>
            </a:r>
            <a:endParaRPr sz="1200">
              <a:latin typeface="Calibri"/>
              <a:cs typeface="Calibri"/>
            </a:endParaRPr>
          </a:p>
          <a:p>
            <a:pPr marL="12700" marR="5080" algn="just">
              <a:lnSpc>
                <a:spcPct val="100600"/>
              </a:lnSpc>
              <a:spcBef>
                <a:spcPts val="670"/>
              </a:spcBef>
            </a:pPr>
            <a:r>
              <a:rPr sz="1800" b="1" spc="25" dirty="0">
                <a:latin typeface="Calibri"/>
                <a:cs typeface="Calibri"/>
              </a:rPr>
              <a:t>Addons </a:t>
            </a:r>
            <a:r>
              <a:rPr sz="1800" b="1" spc="20" dirty="0">
                <a:latin typeface="Calibri"/>
                <a:cs typeface="Calibri"/>
              </a:rPr>
              <a:t>... </a:t>
            </a:r>
            <a:r>
              <a:rPr sz="1400" spc="30" dirty="0">
                <a:latin typeface="Calibri"/>
                <a:cs typeface="Calibri"/>
              </a:rPr>
              <a:t>Addons </a:t>
            </a:r>
            <a:r>
              <a:rPr sz="1400" spc="20" dirty="0">
                <a:latin typeface="Calibri"/>
                <a:cs typeface="Calibri"/>
              </a:rPr>
              <a:t>extend </a:t>
            </a:r>
            <a:r>
              <a:rPr sz="1400" spc="25" dirty="0">
                <a:latin typeface="Calibri"/>
                <a:cs typeface="Calibri"/>
              </a:rPr>
              <a:t>the </a:t>
            </a:r>
            <a:r>
              <a:rPr sz="1400" spc="30" dirty="0">
                <a:latin typeface="Calibri"/>
                <a:cs typeface="Calibri"/>
              </a:rPr>
              <a:t>functionality </a:t>
            </a:r>
            <a:r>
              <a:rPr sz="1400" spc="15" dirty="0">
                <a:latin typeface="Calibri"/>
                <a:cs typeface="Calibri"/>
              </a:rPr>
              <a:t>of </a:t>
            </a:r>
            <a:r>
              <a:rPr sz="1400" spc="30" dirty="0">
                <a:latin typeface="Calibri"/>
                <a:cs typeface="Calibri"/>
              </a:rPr>
              <a:t>Kubernetes. </a:t>
            </a:r>
            <a:r>
              <a:rPr sz="1400" spc="25" dirty="0">
                <a:latin typeface="Calibri"/>
                <a:cs typeface="Calibri"/>
              </a:rPr>
              <a:t>They </a:t>
            </a:r>
            <a:r>
              <a:rPr sz="1400" spc="20" dirty="0">
                <a:latin typeface="Calibri"/>
                <a:cs typeface="Calibri"/>
              </a:rPr>
              <a:t>are </a:t>
            </a:r>
            <a:r>
              <a:rPr sz="1400" spc="25" dirty="0">
                <a:latin typeface="Calibri"/>
                <a:cs typeface="Calibri"/>
              </a:rPr>
              <a:t>pods and </a:t>
            </a:r>
            <a:r>
              <a:rPr sz="1400" spc="35" dirty="0">
                <a:latin typeface="Calibri"/>
                <a:cs typeface="Calibri"/>
              </a:rPr>
              <a:t>services </a:t>
            </a:r>
            <a:r>
              <a:rPr sz="1400" spc="20" dirty="0">
                <a:latin typeface="Calibri"/>
                <a:cs typeface="Calibri"/>
              </a:rPr>
              <a:t>that </a:t>
            </a:r>
            <a:r>
              <a:rPr sz="1400" spc="30" dirty="0">
                <a:latin typeface="Calibri"/>
                <a:cs typeface="Calibri"/>
              </a:rPr>
              <a:t>implement </a:t>
            </a:r>
            <a:r>
              <a:rPr sz="1400" spc="25" dirty="0">
                <a:latin typeface="Calibri"/>
                <a:cs typeface="Calibri"/>
              </a:rPr>
              <a:t>cluster features. The pods </a:t>
            </a:r>
            <a:r>
              <a:rPr sz="1400" spc="15" dirty="0">
                <a:latin typeface="Calibri"/>
                <a:cs typeface="Calibri"/>
              </a:rPr>
              <a:t>may </a:t>
            </a:r>
            <a:r>
              <a:rPr sz="1400" spc="20" dirty="0">
                <a:latin typeface="Calibri"/>
                <a:cs typeface="Calibri"/>
              </a:rPr>
              <a:t>be </a:t>
            </a:r>
            <a:r>
              <a:rPr sz="1400" spc="30" dirty="0">
                <a:latin typeface="Calibri"/>
                <a:cs typeface="Calibri"/>
              </a:rPr>
              <a:t>managed </a:t>
            </a:r>
            <a:r>
              <a:rPr sz="1400" spc="10" dirty="0">
                <a:latin typeface="Calibri"/>
                <a:cs typeface="Calibri"/>
              </a:rPr>
              <a:t>by  </a:t>
            </a:r>
            <a:r>
              <a:rPr sz="1400" dirty="0">
                <a:latin typeface="Calibri"/>
                <a:cs typeface="Calibri"/>
              </a:rPr>
              <a:t>Deployments, </a:t>
            </a:r>
            <a:r>
              <a:rPr sz="1400" spc="-5" dirty="0">
                <a:latin typeface="Calibri"/>
                <a:cs typeface="Calibri"/>
              </a:rPr>
              <a:t>ReplicationControllers, </a:t>
            </a:r>
            <a:r>
              <a:rPr sz="1400" dirty="0">
                <a:latin typeface="Calibri"/>
                <a:cs typeface="Calibri"/>
              </a:rPr>
              <a:t>and so on. Namespaced addon objects are </a:t>
            </a:r>
            <a:r>
              <a:rPr sz="1400" spc="-5" dirty="0">
                <a:latin typeface="Calibri"/>
                <a:cs typeface="Calibri"/>
              </a:rPr>
              <a:t>created </a:t>
            </a:r>
            <a:r>
              <a:rPr sz="1400" dirty="0">
                <a:latin typeface="Calibri"/>
                <a:cs typeface="Calibri"/>
              </a:rPr>
              <a:t>in </a:t>
            </a:r>
            <a:r>
              <a:rPr sz="1400" spc="5" dirty="0">
                <a:latin typeface="Calibri"/>
                <a:cs typeface="Calibri"/>
              </a:rPr>
              <a:t>the </a:t>
            </a:r>
            <a:r>
              <a:rPr sz="1400" spc="-5" dirty="0">
                <a:latin typeface="Calibri"/>
                <a:cs typeface="Calibri"/>
              </a:rPr>
              <a:t>kube-system </a:t>
            </a:r>
            <a:r>
              <a:rPr sz="1400" spc="5" dirty="0">
                <a:latin typeface="Calibri"/>
                <a:cs typeface="Calibri"/>
              </a:rPr>
              <a:t>namespace. Addons </a:t>
            </a:r>
            <a:r>
              <a:rPr sz="1400" dirty="0">
                <a:latin typeface="Calibri"/>
                <a:cs typeface="Calibri"/>
              </a:rPr>
              <a:t>can </a:t>
            </a:r>
            <a:r>
              <a:rPr sz="1400" spc="5" dirty="0">
                <a:latin typeface="Calibri"/>
                <a:cs typeface="Calibri"/>
              </a:rPr>
              <a:t>be </a:t>
            </a:r>
            <a:r>
              <a:rPr sz="1400" spc="-5" dirty="0">
                <a:latin typeface="Calibri"/>
                <a:cs typeface="Calibri"/>
              </a:rPr>
              <a:t>four </a:t>
            </a:r>
            <a:r>
              <a:rPr sz="1400" spc="5" dirty="0">
                <a:latin typeface="Calibri"/>
                <a:cs typeface="Calibri"/>
              </a:rPr>
              <a:t>types; Networking,  </a:t>
            </a:r>
            <a:r>
              <a:rPr sz="1400" dirty="0">
                <a:latin typeface="Calibri"/>
                <a:cs typeface="Calibri"/>
              </a:rPr>
              <a:t>service </a:t>
            </a:r>
            <a:r>
              <a:rPr sz="1400" spc="-15" dirty="0">
                <a:latin typeface="Calibri"/>
                <a:cs typeface="Calibri"/>
              </a:rPr>
              <a:t>discoery, </a:t>
            </a:r>
            <a:r>
              <a:rPr sz="1400" spc="-10" dirty="0">
                <a:latin typeface="Calibri"/>
                <a:cs typeface="Calibri"/>
              </a:rPr>
              <a:t>control, </a:t>
            </a:r>
            <a:r>
              <a:rPr sz="1400" spc="-5" dirty="0">
                <a:latin typeface="Calibri"/>
                <a:cs typeface="Calibri"/>
              </a:rPr>
              <a:t>and </a:t>
            </a:r>
            <a:r>
              <a:rPr sz="1400" spc="-10" dirty="0">
                <a:latin typeface="Calibri"/>
                <a:cs typeface="Calibri"/>
              </a:rPr>
              <a:t>legacy </a:t>
            </a:r>
            <a:r>
              <a:rPr sz="1400" spc="-5" dirty="0">
                <a:latin typeface="Calibri"/>
                <a:cs typeface="Calibri"/>
              </a:rPr>
              <a:t>(other)</a:t>
            </a:r>
            <a:r>
              <a:rPr sz="1400" spc="5" dirty="0">
                <a:latin typeface="Calibri"/>
                <a:cs typeface="Calibri"/>
              </a:rPr>
              <a:t> </a:t>
            </a:r>
            <a:r>
              <a:rPr sz="1400" spc="-5" dirty="0">
                <a:latin typeface="Calibri"/>
                <a:cs typeface="Calibri"/>
              </a:rPr>
              <a:t>addons.</a:t>
            </a:r>
            <a:endParaRPr sz="1400">
              <a:latin typeface="Calibri"/>
              <a:cs typeface="Calibri"/>
            </a:endParaRPr>
          </a:p>
        </p:txBody>
      </p:sp>
      <p:sp>
        <p:nvSpPr>
          <p:cNvPr id="10" name="object 10"/>
          <p:cNvSpPr txBox="1"/>
          <p:nvPr/>
        </p:nvSpPr>
        <p:spPr>
          <a:xfrm>
            <a:off x="303529" y="5237479"/>
            <a:ext cx="6002655" cy="939800"/>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 pos="5935345" algn="l"/>
              </a:tabLst>
            </a:pPr>
            <a:r>
              <a:rPr sz="1200" b="1" spc="-5" dirty="0">
                <a:latin typeface="Calibri"/>
                <a:cs typeface="Calibri"/>
              </a:rPr>
              <a:t>N</a:t>
            </a:r>
            <a:r>
              <a:rPr sz="1200" b="1" spc="-10" dirty="0">
                <a:latin typeface="Calibri"/>
                <a:cs typeface="Calibri"/>
              </a:rPr>
              <a:t>e</a:t>
            </a:r>
            <a:r>
              <a:rPr sz="1200" b="1" spc="-5" dirty="0">
                <a:latin typeface="Calibri"/>
                <a:cs typeface="Calibri"/>
              </a:rPr>
              <a:t>t</a:t>
            </a:r>
            <a:r>
              <a:rPr sz="1200" b="1" spc="-10" dirty="0">
                <a:latin typeface="Calibri"/>
                <a:cs typeface="Calibri"/>
              </a:rPr>
              <a:t>w</a:t>
            </a:r>
            <a:r>
              <a:rPr sz="1200" b="1" spc="-5" dirty="0">
                <a:latin typeface="Calibri"/>
                <a:cs typeface="Calibri"/>
              </a:rPr>
              <a:t>ork</a:t>
            </a:r>
            <a:r>
              <a:rPr sz="1200" b="1" dirty="0">
                <a:latin typeface="Calibri"/>
                <a:cs typeface="Calibri"/>
              </a:rPr>
              <a:t>ing</a:t>
            </a:r>
            <a:r>
              <a:rPr sz="1200" b="1" spc="-5" dirty="0">
                <a:latin typeface="Calibri"/>
                <a:cs typeface="Calibri"/>
              </a:rPr>
              <a:t> </a:t>
            </a:r>
            <a:r>
              <a:rPr sz="1200" b="1" dirty="0">
                <a:latin typeface="Calibri"/>
                <a:cs typeface="Calibri"/>
              </a:rPr>
              <a:t>&amp;</a:t>
            </a:r>
            <a:r>
              <a:rPr sz="1200" b="1" spc="-5" dirty="0">
                <a:latin typeface="Calibri"/>
                <a:cs typeface="Calibri"/>
              </a:rPr>
              <a:t> N</a:t>
            </a:r>
            <a:r>
              <a:rPr sz="1200" b="1" spc="-10" dirty="0">
                <a:latin typeface="Calibri"/>
                <a:cs typeface="Calibri"/>
              </a:rPr>
              <a:t>e</a:t>
            </a:r>
            <a:r>
              <a:rPr sz="1200" b="1" spc="-5" dirty="0">
                <a:latin typeface="Calibri"/>
                <a:cs typeface="Calibri"/>
              </a:rPr>
              <a:t>t</a:t>
            </a:r>
            <a:r>
              <a:rPr sz="1200" b="1" spc="-10" dirty="0">
                <a:latin typeface="Calibri"/>
                <a:cs typeface="Calibri"/>
              </a:rPr>
              <a:t>w</a:t>
            </a:r>
            <a:r>
              <a:rPr sz="1200" b="1" spc="-5" dirty="0">
                <a:latin typeface="Calibri"/>
                <a:cs typeface="Calibri"/>
              </a:rPr>
              <a:t>or</a:t>
            </a:r>
            <a:r>
              <a:rPr sz="1200" b="1" dirty="0">
                <a:latin typeface="Calibri"/>
                <a:cs typeface="Calibri"/>
              </a:rPr>
              <a:t>k</a:t>
            </a:r>
            <a:r>
              <a:rPr sz="1200" b="1" spc="-5" dirty="0">
                <a:latin typeface="Calibri"/>
                <a:cs typeface="Calibri"/>
              </a:rPr>
              <a:t> </a:t>
            </a:r>
            <a:r>
              <a:rPr sz="1200" b="1" spc="-20" dirty="0">
                <a:latin typeface="Calibri"/>
                <a:cs typeface="Calibri"/>
              </a:rPr>
              <a:t>P</a:t>
            </a:r>
            <a:r>
              <a:rPr sz="1200" b="1" spc="-5" dirty="0">
                <a:latin typeface="Calibri"/>
                <a:cs typeface="Calibri"/>
              </a:rPr>
              <a:t>o</a:t>
            </a:r>
            <a:r>
              <a:rPr sz="1200" b="1" dirty="0">
                <a:latin typeface="Calibri"/>
                <a:cs typeface="Calibri"/>
              </a:rPr>
              <a:t>li</a:t>
            </a:r>
            <a:r>
              <a:rPr sz="1200" b="1" spc="-5" dirty="0">
                <a:latin typeface="Calibri"/>
                <a:cs typeface="Calibri"/>
              </a:rPr>
              <a:t>c</a:t>
            </a:r>
            <a:r>
              <a:rPr sz="1200" b="1" dirty="0">
                <a:latin typeface="Calibri"/>
                <a:cs typeface="Calibri"/>
              </a:rPr>
              <a:t>y </a:t>
            </a:r>
            <a:r>
              <a:rPr sz="1200" b="1" spc="-5" dirty="0">
                <a:latin typeface="Calibri"/>
                <a:cs typeface="Calibri"/>
              </a:rPr>
              <a:t>A</a:t>
            </a:r>
            <a:r>
              <a:rPr sz="1200" b="1" dirty="0">
                <a:latin typeface="Calibri"/>
                <a:cs typeface="Calibri"/>
              </a:rPr>
              <a:t>dd</a:t>
            </a:r>
            <a:r>
              <a:rPr sz="1200" b="1" spc="-5" dirty="0">
                <a:latin typeface="Calibri"/>
                <a:cs typeface="Calibri"/>
              </a:rPr>
              <a:t>o</a:t>
            </a:r>
            <a:r>
              <a:rPr sz="1200" b="1" dirty="0">
                <a:latin typeface="Calibri"/>
                <a:cs typeface="Calibri"/>
              </a:rPr>
              <a:t>ns	</a:t>
            </a:r>
            <a:r>
              <a:rPr sz="1200" dirty="0">
                <a:latin typeface="Arial"/>
                <a:cs typeface="Arial"/>
              </a:rPr>
              <a:t>•</a:t>
            </a:r>
            <a:endParaRPr sz="1200">
              <a:latin typeface="Arial"/>
              <a:cs typeface="Arial"/>
            </a:endParaRPr>
          </a:p>
          <a:p>
            <a:pPr marL="641350" marR="244475" lvl="1" indent="-171450">
              <a:lnSpc>
                <a:spcPct val="100000"/>
              </a:lnSpc>
              <a:buFont typeface="Arial"/>
              <a:buChar char="•"/>
              <a:tabLst>
                <a:tab pos="641350" algn="l"/>
              </a:tabLst>
            </a:pPr>
            <a:r>
              <a:rPr sz="1200" spc="-5" dirty="0">
                <a:latin typeface="Calibri"/>
                <a:cs typeface="Calibri"/>
              </a:rPr>
              <a:t>ACI, </a:t>
            </a:r>
            <a:r>
              <a:rPr sz="1200" spc="-10" dirty="0">
                <a:latin typeface="Calibri"/>
                <a:cs typeface="Calibri"/>
              </a:rPr>
              <a:t>Calico, </a:t>
            </a:r>
            <a:r>
              <a:rPr sz="1200" spc="-5" dirty="0">
                <a:latin typeface="Calibri"/>
                <a:cs typeface="Calibri"/>
              </a:rPr>
              <a:t>Canal, Cilium, CNI-Genie, </a:t>
            </a:r>
            <a:r>
              <a:rPr sz="1200" spc="-20" dirty="0">
                <a:latin typeface="Calibri"/>
                <a:cs typeface="Calibri"/>
              </a:rPr>
              <a:t>Contiv, </a:t>
            </a:r>
            <a:r>
              <a:rPr sz="1200" spc="-5" dirty="0">
                <a:latin typeface="Calibri"/>
                <a:cs typeface="Calibri"/>
              </a:rPr>
              <a:t>Flannel, </a:t>
            </a:r>
            <a:r>
              <a:rPr sz="1200" spc="-25" dirty="0">
                <a:latin typeface="Calibri"/>
                <a:cs typeface="Calibri"/>
              </a:rPr>
              <a:t>Knitter, </a:t>
            </a:r>
            <a:r>
              <a:rPr sz="1200" spc="-5" dirty="0">
                <a:latin typeface="Calibri"/>
                <a:cs typeface="Calibri"/>
              </a:rPr>
              <a:t>Multus, </a:t>
            </a:r>
            <a:r>
              <a:rPr sz="1200" spc="-25" dirty="0">
                <a:latin typeface="Calibri"/>
                <a:cs typeface="Calibri"/>
              </a:rPr>
              <a:t>NSX-T, </a:t>
            </a:r>
            <a:r>
              <a:rPr sz="1200" spc="-5" dirty="0">
                <a:latin typeface="Calibri"/>
                <a:cs typeface="Calibri"/>
              </a:rPr>
              <a:t>Nuage,  Romana, </a:t>
            </a:r>
            <a:r>
              <a:rPr sz="1200" spc="-20" dirty="0">
                <a:latin typeface="Calibri"/>
                <a:cs typeface="Calibri"/>
              </a:rPr>
              <a:t>Weave </a:t>
            </a:r>
            <a:r>
              <a:rPr sz="1200" spc="-5" dirty="0">
                <a:latin typeface="Calibri"/>
                <a:cs typeface="Calibri"/>
              </a:rPr>
              <a:t>Net,</a:t>
            </a:r>
            <a:r>
              <a:rPr sz="1200" spc="5" dirty="0">
                <a:latin typeface="Calibri"/>
                <a:cs typeface="Calibri"/>
              </a:rPr>
              <a:t> </a:t>
            </a:r>
            <a:r>
              <a:rPr sz="1200" dirty="0">
                <a:latin typeface="Calibri"/>
                <a:cs typeface="Calibri"/>
              </a:rPr>
              <a:t>...</a:t>
            </a:r>
            <a:endParaRPr sz="1200">
              <a:latin typeface="Calibri"/>
              <a:cs typeface="Calibri"/>
            </a:endParaRPr>
          </a:p>
          <a:p>
            <a:pPr marL="184150" indent="-171450">
              <a:lnSpc>
                <a:spcPct val="100000"/>
              </a:lnSpc>
              <a:buFont typeface="Arial"/>
              <a:buChar char="•"/>
              <a:tabLst>
                <a:tab pos="184150" algn="l"/>
                <a:tab pos="5935345" algn="l"/>
              </a:tabLst>
            </a:pPr>
            <a:r>
              <a:rPr sz="1200" b="1" spc="-5" dirty="0">
                <a:latin typeface="Calibri"/>
                <a:cs typeface="Calibri"/>
              </a:rPr>
              <a:t>S</a:t>
            </a:r>
            <a:r>
              <a:rPr sz="1200" b="1" dirty="0">
                <a:latin typeface="Calibri"/>
                <a:cs typeface="Calibri"/>
              </a:rPr>
              <a:t>e</a:t>
            </a:r>
            <a:r>
              <a:rPr sz="1200" b="1" spc="5" dirty="0">
                <a:latin typeface="Calibri"/>
                <a:cs typeface="Calibri"/>
              </a:rPr>
              <a:t>r</a:t>
            </a:r>
            <a:r>
              <a:rPr sz="1200" b="1" dirty="0">
                <a:latin typeface="Calibri"/>
                <a:cs typeface="Calibri"/>
              </a:rPr>
              <a:t>vi</a:t>
            </a:r>
            <a:r>
              <a:rPr sz="1200" b="1" spc="-5" dirty="0">
                <a:latin typeface="Calibri"/>
                <a:cs typeface="Calibri"/>
              </a:rPr>
              <a:t>c</a:t>
            </a:r>
            <a:r>
              <a:rPr sz="1200" b="1" dirty="0">
                <a:latin typeface="Calibri"/>
                <a:cs typeface="Calibri"/>
              </a:rPr>
              <a:t>e</a:t>
            </a:r>
            <a:r>
              <a:rPr sz="1200" b="1" spc="-5" dirty="0">
                <a:latin typeface="Calibri"/>
                <a:cs typeface="Calibri"/>
              </a:rPr>
              <a:t> D</a:t>
            </a:r>
            <a:r>
              <a:rPr sz="1200" b="1" dirty="0">
                <a:latin typeface="Calibri"/>
                <a:cs typeface="Calibri"/>
              </a:rPr>
              <a:t>is</a:t>
            </a:r>
            <a:r>
              <a:rPr sz="1200" b="1" spc="-15" dirty="0">
                <a:latin typeface="Calibri"/>
                <a:cs typeface="Calibri"/>
              </a:rPr>
              <a:t>c</a:t>
            </a:r>
            <a:r>
              <a:rPr sz="1200" b="1" spc="-10" dirty="0">
                <a:latin typeface="Calibri"/>
                <a:cs typeface="Calibri"/>
              </a:rPr>
              <a:t>o</a:t>
            </a:r>
            <a:r>
              <a:rPr sz="1200" b="1" spc="-15" dirty="0">
                <a:latin typeface="Calibri"/>
                <a:cs typeface="Calibri"/>
              </a:rPr>
              <a:t>v</a:t>
            </a:r>
            <a:r>
              <a:rPr sz="1200" b="1" dirty="0">
                <a:latin typeface="Calibri"/>
                <a:cs typeface="Calibri"/>
              </a:rPr>
              <a:t>ery </a:t>
            </a:r>
            <a:r>
              <a:rPr sz="1200" b="1" spc="-5" dirty="0">
                <a:latin typeface="Calibri"/>
                <a:cs typeface="Calibri"/>
              </a:rPr>
              <a:t>A</a:t>
            </a:r>
            <a:r>
              <a:rPr sz="1200" b="1" dirty="0">
                <a:latin typeface="Calibri"/>
                <a:cs typeface="Calibri"/>
              </a:rPr>
              <a:t>dd</a:t>
            </a:r>
            <a:r>
              <a:rPr sz="1200" b="1" spc="-5" dirty="0">
                <a:latin typeface="Calibri"/>
                <a:cs typeface="Calibri"/>
              </a:rPr>
              <a:t>o</a:t>
            </a:r>
            <a:r>
              <a:rPr sz="1200" b="1" dirty="0">
                <a:latin typeface="Calibri"/>
                <a:cs typeface="Calibri"/>
              </a:rPr>
              <a:t>ns	</a:t>
            </a:r>
            <a:r>
              <a:rPr sz="1200" dirty="0">
                <a:latin typeface="Arial"/>
                <a:cs typeface="Arial"/>
              </a:rPr>
              <a:t>•</a:t>
            </a:r>
            <a:endParaRPr sz="1200">
              <a:latin typeface="Arial"/>
              <a:cs typeface="Arial"/>
            </a:endParaRPr>
          </a:p>
          <a:p>
            <a:pPr marL="641350" lvl="1" indent="-171450">
              <a:lnSpc>
                <a:spcPct val="100000"/>
              </a:lnSpc>
              <a:buFont typeface="Arial"/>
              <a:buChar char="•"/>
              <a:tabLst>
                <a:tab pos="641350" algn="l"/>
              </a:tabLst>
            </a:pPr>
            <a:r>
              <a:rPr sz="1200" spc="-5" dirty="0">
                <a:latin typeface="Calibri"/>
                <a:cs typeface="Calibri"/>
              </a:rPr>
              <a:t>CoreDNS</a:t>
            </a:r>
            <a:endParaRPr sz="1200">
              <a:latin typeface="Calibri"/>
              <a:cs typeface="Calibri"/>
            </a:endParaRPr>
          </a:p>
        </p:txBody>
      </p:sp>
      <p:sp>
        <p:nvSpPr>
          <p:cNvPr id="11" name="object 11"/>
          <p:cNvSpPr txBox="1"/>
          <p:nvPr/>
        </p:nvSpPr>
        <p:spPr>
          <a:xfrm>
            <a:off x="6398259" y="5237479"/>
            <a:ext cx="1988185" cy="756920"/>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Calibri"/>
                <a:cs typeface="Calibri"/>
              </a:rPr>
              <a:t>Visualization </a:t>
            </a:r>
            <a:r>
              <a:rPr sz="1200" b="1" dirty="0">
                <a:latin typeface="Calibri"/>
                <a:cs typeface="Calibri"/>
              </a:rPr>
              <a:t>&amp; </a:t>
            </a:r>
            <a:r>
              <a:rPr sz="1200" b="1" spc="-10" dirty="0">
                <a:latin typeface="Calibri"/>
                <a:cs typeface="Calibri"/>
              </a:rPr>
              <a:t>Control</a:t>
            </a:r>
            <a:r>
              <a:rPr sz="1200" b="1" spc="-60" dirty="0">
                <a:latin typeface="Calibri"/>
                <a:cs typeface="Calibri"/>
              </a:rPr>
              <a:t> </a:t>
            </a:r>
            <a:r>
              <a:rPr sz="1200" b="1" spc="-5" dirty="0">
                <a:latin typeface="Calibri"/>
                <a:cs typeface="Calibri"/>
              </a:rPr>
              <a:t>Addons</a:t>
            </a:r>
            <a:endParaRPr sz="1200">
              <a:latin typeface="Calibri"/>
              <a:cs typeface="Calibri"/>
            </a:endParaRPr>
          </a:p>
          <a:p>
            <a:pPr marL="469900" indent="-172085">
              <a:lnSpc>
                <a:spcPct val="100000"/>
              </a:lnSpc>
              <a:buFont typeface="Arial"/>
              <a:buChar char="•"/>
              <a:tabLst>
                <a:tab pos="469900" algn="l"/>
              </a:tabLst>
            </a:pPr>
            <a:r>
              <a:rPr sz="1200" spc="-5" dirty="0">
                <a:latin typeface="Calibri"/>
                <a:cs typeface="Calibri"/>
              </a:rPr>
              <a:t>Dashboard</a:t>
            </a:r>
            <a:endParaRPr sz="1200">
              <a:latin typeface="Calibri"/>
              <a:cs typeface="Calibri"/>
            </a:endParaRPr>
          </a:p>
          <a:p>
            <a:pPr marL="469900" indent="-172085">
              <a:lnSpc>
                <a:spcPct val="100000"/>
              </a:lnSpc>
              <a:buFont typeface="Arial"/>
              <a:buChar char="•"/>
              <a:tabLst>
                <a:tab pos="469900" algn="l"/>
              </a:tabLst>
            </a:pPr>
            <a:r>
              <a:rPr sz="1200" spc="-20" dirty="0">
                <a:latin typeface="Calibri"/>
                <a:cs typeface="Calibri"/>
              </a:rPr>
              <a:t>Weave</a:t>
            </a:r>
            <a:r>
              <a:rPr sz="1200" spc="-10" dirty="0">
                <a:latin typeface="Calibri"/>
                <a:cs typeface="Calibri"/>
              </a:rPr>
              <a:t> </a:t>
            </a:r>
            <a:r>
              <a:rPr sz="1200" spc="-5" dirty="0">
                <a:latin typeface="Calibri"/>
                <a:cs typeface="Calibri"/>
              </a:rPr>
              <a:t>Scope</a:t>
            </a:r>
            <a:endParaRPr sz="1200">
              <a:latin typeface="Calibri"/>
              <a:cs typeface="Calibri"/>
            </a:endParaRPr>
          </a:p>
          <a:p>
            <a:pPr marL="12700">
              <a:lnSpc>
                <a:spcPct val="100000"/>
              </a:lnSpc>
            </a:pPr>
            <a:r>
              <a:rPr sz="1200" b="1" spc="-10" dirty="0">
                <a:latin typeface="Calibri"/>
                <a:cs typeface="Calibri"/>
              </a:rPr>
              <a:t>Legacy</a:t>
            </a:r>
            <a:r>
              <a:rPr sz="1200" b="1" spc="-5" dirty="0">
                <a:latin typeface="Calibri"/>
                <a:cs typeface="Calibri"/>
              </a:rPr>
              <a:t> Addons</a:t>
            </a:r>
            <a:endParaRPr sz="1200">
              <a:latin typeface="Calibri"/>
              <a:cs typeface="Calibri"/>
            </a:endParaRPr>
          </a:p>
        </p:txBody>
      </p:sp>
      <p:sp>
        <p:nvSpPr>
          <p:cNvPr id="12" name="object 1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115</a:t>
            </a:fld>
            <a:endParaRPr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8732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(cont.) </a:t>
            </a:r>
            <a:r>
              <a:rPr sz="2400" b="1" spc="-10" dirty="0">
                <a:solidFill>
                  <a:srgbClr val="FFFFFF"/>
                </a:solidFill>
                <a:latin typeface="Microsoft YaHei"/>
                <a:cs typeface="Microsoft YaHei"/>
              </a:rPr>
              <a:t>Architecture </a:t>
            </a:r>
            <a:r>
              <a:rPr sz="2400" b="1" dirty="0">
                <a:solidFill>
                  <a:srgbClr val="FFFFFF"/>
                </a:solidFill>
                <a:latin typeface="Microsoft YaHei"/>
                <a:cs typeface="Microsoft YaHei"/>
              </a:rPr>
              <a:t>&amp; </a:t>
            </a:r>
            <a:r>
              <a:rPr sz="2400" b="1" spc="-5" dirty="0">
                <a:solidFill>
                  <a:srgbClr val="FFFFFF"/>
                </a:solidFill>
                <a:latin typeface="Microsoft YaHei"/>
                <a:cs typeface="Microsoft YaHei"/>
              </a:rPr>
              <a:t>design</a:t>
            </a:r>
            <a:r>
              <a:rPr sz="2400" b="1" spc="1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sp>
        <p:nvSpPr>
          <p:cNvPr id="3" name="object 3"/>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grpSp>
        <p:nvGrpSpPr>
          <p:cNvPr id="4" name="object 4"/>
          <p:cNvGrpSpPr/>
          <p:nvPr/>
        </p:nvGrpSpPr>
        <p:grpSpPr>
          <a:xfrm>
            <a:off x="0" y="6742176"/>
            <a:ext cx="12192000" cy="116205"/>
            <a:chOff x="0" y="6742176"/>
            <a:chExt cx="12192000" cy="116205"/>
          </a:xfrm>
        </p:grpSpPr>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pSp>
        <p:nvGrpSpPr>
          <p:cNvPr id="8" name="object 8"/>
          <p:cNvGrpSpPr/>
          <p:nvPr/>
        </p:nvGrpSpPr>
        <p:grpSpPr>
          <a:xfrm>
            <a:off x="761" y="761"/>
            <a:ext cx="12190730" cy="6856730"/>
            <a:chOff x="761" y="761"/>
            <a:chExt cx="12190730" cy="6856730"/>
          </a:xfrm>
        </p:grpSpPr>
        <p:pic>
          <p:nvPicPr>
            <p:cNvPr id="9" name="object 9"/>
            <p:cNvPicPr/>
            <p:nvPr/>
          </p:nvPicPr>
          <p:blipFill>
            <a:blip r:embed="rId2" cstate="print"/>
            <a:stretch>
              <a:fillRect/>
            </a:stretch>
          </p:blipFill>
          <p:spPr>
            <a:xfrm>
              <a:off x="223822" y="1183686"/>
              <a:ext cx="11832057" cy="4981839"/>
            </a:xfrm>
            <a:prstGeom prst="rect">
              <a:avLst/>
            </a:prstGeom>
          </p:spPr>
        </p:pic>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116</a:t>
            </a:fld>
            <a:endParaRPr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8732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(cont.) </a:t>
            </a:r>
            <a:r>
              <a:rPr sz="2400" b="1" spc="-10" dirty="0">
                <a:solidFill>
                  <a:srgbClr val="FFFFFF"/>
                </a:solidFill>
                <a:latin typeface="Microsoft YaHei"/>
                <a:cs typeface="Microsoft YaHei"/>
              </a:rPr>
              <a:t>Architecture </a:t>
            </a:r>
            <a:r>
              <a:rPr sz="2400" b="1" dirty="0">
                <a:solidFill>
                  <a:srgbClr val="FFFFFF"/>
                </a:solidFill>
                <a:latin typeface="Microsoft YaHei"/>
                <a:cs typeface="Microsoft YaHei"/>
              </a:rPr>
              <a:t>&amp; </a:t>
            </a:r>
            <a:r>
              <a:rPr sz="2400" b="1" spc="-5" dirty="0">
                <a:solidFill>
                  <a:srgbClr val="FFFFFF"/>
                </a:solidFill>
                <a:latin typeface="Microsoft YaHei"/>
                <a:cs typeface="Microsoft YaHei"/>
              </a:rPr>
              <a:t>design</a:t>
            </a:r>
            <a:r>
              <a:rPr sz="2400" b="1" spc="1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37160" y="1600200"/>
              <a:ext cx="11978640" cy="4206240"/>
            </a:xfrm>
            <a:prstGeom prst="rect">
              <a:avLst/>
            </a:prstGeom>
          </p:spPr>
        </p:pic>
      </p:grpSp>
      <p:sp>
        <p:nvSpPr>
          <p:cNvPr id="9" name="object 9"/>
          <p:cNvSpPr txBox="1"/>
          <p:nvPr/>
        </p:nvSpPr>
        <p:spPr>
          <a:xfrm>
            <a:off x="251459" y="2066925"/>
            <a:ext cx="379730"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Calibri"/>
                <a:cs typeface="Calibri"/>
              </a:rPr>
              <a:t>P</a:t>
            </a:r>
            <a:r>
              <a:rPr sz="1800" dirty="0">
                <a:latin typeface="Calibri"/>
                <a:cs typeface="Calibri"/>
              </a:rPr>
              <a:t>od</a:t>
            </a:r>
            <a:endParaRPr sz="1800">
              <a:latin typeface="Calibri"/>
              <a:cs typeface="Calibri"/>
            </a:endParaRPr>
          </a:p>
        </p:txBody>
      </p:sp>
      <p:sp>
        <p:nvSpPr>
          <p:cNvPr id="10" name="object 10"/>
          <p:cNvSpPr txBox="1"/>
          <p:nvPr/>
        </p:nvSpPr>
        <p:spPr>
          <a:xfrm>
            <a:off x="251459" y="840104"/>
            <a:ext cx="11689715" cy="1439545"/>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Calibri"/>
                <a:cs typeface="Calibri"/>
              </a:rPr>
              <a:t>Kubernetes </a:t>
            </a:r>
            <a:r>
              <a:rPr sz="1800" spc="5" dirty="0">
                <a:latin typeface="Calibri"/>
                <a:cs typeface="Calibri"/>
              </a:rPr>
              <a:t>contains </a:t>
            </a:r>
            <a:r>
              <a:rPr sz="1800" dirty="0">
                <a:latin typeface="Calibri"/>
                <a:cs typeface="Calibri"/>
              </a:rPr>
              <a:t>a </a:t>
            </a:r>
            <a:r>
              <a:rPr sz="1800" spc="10" dirty="0">
                <a:latin typeface="Calibri"/>
                <a:cs typeface="Calibri"/>
              </a:rPr>
              <a:t>number of abstractions </a:t>
            </a:r>
            <a:r>
              <a:rPr sz="1800" spc="5" dirty="0">
                <a:latin typeface="Calibri"/>
                <a:cs typeface="Calibri"/>
              </a:rPr>
              <a:t>that represent </a:t>
            </a:r>
            <a:r>
              <a:rPr sz="1800" spc="10" dirty="0">
                <a:latin typeface="Calibri"/>
                <a:cs typeface="Calibri"/>
              </a:rPr>
              <a:t>the </a:t>
            </a:r>
            <a:r>
              <a:rPr sz="1800" spc="-5" dirty="0">
                <a:latin typeface="Calibri"/>
                <a:cs typeface="Calibri"/>
              </a:rPr>
              <a:t>state </a:t>
            </a:r>
            <a:r>
              <a:rPr sz="1800" spc="10" dirty="0">
                <a:latin typeface="Calibri"/>
                <a:cs typeface="Calibri"/>
              </a:rPr>
              <a:t>of </a:t>
            </a:r>
            <a:r>
              <a:rPr sz="1800" spc="5" dirty="0">
                <a:latin typeface="Calibri"/>
                <a:cs typeface="Calibri"/>
              </a:rPr>
              <a:t>your </a:t>
            </a:r>
            <a:r>
              <a:rPr sz="1800" dirty="0">
                <a:latin typeface="Calibri"/>
                <a:cs typeface="Calibri"/>
              </a:rPr>
              <a:t>system: </a:t>
            </a:r>
            <a:r>
              <a:rPr sz="1800" spc="10" dirty="0">
                <a:latin typeface="Calibri"/>
                <a:cs typeface="Calibri"/>
              </a:rPr>
              <a:t>deployed </a:t>
            </a:r>
            <a:r>
              <a:rPr sz="1800" spc="5" dirty="0">
                <a:latin typeface="Calibri"/>
                <a:cs typeface="Calibri"/>
              </a:rPr>
              <a:t>containerized </a:t>
            </a:r>
            <a:r>
              <a:rPr sz="1800" spc="10" dirty="0">
                <a:latin typeface="Calibri"/>
                <a:cs typeface="Calibri"/>
              </a:rPr>
              <a:t>applications  </a:t>
            </a:r>
            <a:r>
              <a:rPr sz="1800" spc="5" dirty="0">
                <a:latin typeface="Calibri"/>
                <a:cs typeface="Calibri"/>
              </a:rPr>
              <a:t>and </a:t>
            </a:r>
            <a:r>
              <a:rPr sz="1800" spc="10" dirty="0">
                <a:latin typeface="Calibri"/>
                <a:cs typeface="Calibri"/>
              </a:rPr>
              <a:t>workloads, their </a:t>
            </a:r>
            <a:r>
              <a:rPr sz="1800" spc="5" dirty="0">
                <a:latin typeface="Calibri"/>
                <a:cs typeface="Calibri"/>
              </a:rPr>
              <a:t>associated network </a:t>
            </a:r>
            <a:r>
              <a:rPr sz="1800" spc="10" dirty="0">
                <a:latin typeface="Calibri"/>
                <a:cs typeface="Calibri"/>
              </a:rPr>
              <a:t>and disk resources, and other information about </a:t>
            </a:r>
            <a:r>
              <a:rPr sz="1800" spc="5" dirty="0">
                <a:latin typeface="Calibri"/>
                <a:cs typeface="Calibri"/>
              </a:rPr>
              <a:t>what your cluster </a:t>
            </a:r>
            <a:r>
              <a:rPr sz="1800" spc="10" dirty="0">
                <a:latin typeface="Calibri"/>
                <a:cs typeface="Calibri"/>
              </a:rPr>
              <a:t>is doing. These  </a:t>
            </a:r>
            <a:r>
              <a:rPr sz="1800" spc="-10" dirty="0">
                <a:latin typeface="Calibri"/>
                <a:cs typeface="Calibri"/>
              </a:rPr>
              <a:t>abstractions are </a:t>
            </a:r>
            <a:r>
              <a:rPr sz="1800" spc="-15" dirty="0">
                <a:latin typeface="Calibri"/>
                <a:cs typeface="Calibri"/>
              </a:rPr>
              <a:t>represented </a:t>
            </a:r>
            <a:r>
              <a:rPr sz="1800" spc="-10" dirty="0">
                <a:latin typeface="Calibri"/>
                <a:cs typeface="Calibri"/>
              </a:rPr>
              <a:t>by </a:t>
            </a:r>
            <a:r>
              <a:rPr sz="1800" spc="-5" dirty="0">
                <a:latin typeface="Calibri"/>
                <a:cs typeface="Calibri"/>
              </a:rPr>
              <a:t>objects </a:t>
            </a:r>
            <a:r>
              <a:rPr sz="1800" dirty="0">
                <a:latin typeface="Calibri"/>
                <a:cs typeface="Calibri"/>
              </a:rPr>
              <a:t>in </a:t>
            </a:r>
            <a:r>
              <a:rPr sz="1800" spc="-5" dirty="0">
                <a:latin typeface="Calibri"/>
                <a:cs typeface="Calibri"/>
              </a:rPr>
              <a:t>the </a:t>
            </a:r>
            <a:r>
              <a:rPr sz="1800" spc="-10" dirty="0">
                <a:latin typeface="Calibri"/>
                <a:cs typeface="Calibri"/>
              </a:rPr>
              <a:t>Kubernetes</a:t>
            </a:r>
            <a:r>
              <a:rPr sz="1800" spc="15" dirty="0">
                <a:latin typeface="Calibri"/>
                <a:cs typeface="Calibri"/>
              </a:rPr>
              <a:t> </a:t>
            </a:r>
            <a:r>
              <a:rPr sz="1800" spc="-5" dirty="0">
                <a:latin typeface="Calibri"/>
                <a:cs typeface="Calibri"/>
              </a:rPr>
              <a:t>APIs.</a:t>
            </a:r>
            <a:endParaRPr sz="1800">
              <a:latin typeface="Calibri"/>
              <a:cs typeface="Calibri"/>
            </a:endParaRPr>
          </a:p>
          <a:p>
            <a:pPr marL="9630410" algn="just">
              <a:lnSpc>
                <a:spcPct val="100000"/>
              </a:lnSpc>
              <a:spcBef>
                <a:spcPts val="180"/>
              </a:spcBef>
            </a:pPr>
            <a:r>
              <a:rPr sz="1800" b="1" spc="-5" dirty="0">
                <a:solidFill>
                  <a:srgbClr val="FFFFFF"/>
                </a:solidFill>
                <a:latin typeface="Calibri"/>
                <a:cs typeface="Calibri"/>
              </a:rPr>
              <a:t>Objects ...</a:t>
            </a:r>
            <a:endParaRPr sz="1800">
              <a:latin typeface="Calibri"/>
              <a:cs typeface="Calibri"/>
            </a:endParaRPr>
          </a:p>
          <a:p>
            <a:pPr marL="1418590">
              <a:lnSpc>
                <a:spcPct val="100000"/>
              </a:lnSpc>
              <a:spcBef>
                <a:spcPts val="875"/>
              </a:spcBef>
            </a:pPr>
            <a:r>
              <a:rPr sz="1200" dirty="0">
                <a:latin typeface="Calibri"/>
                <a:cs typeface="Calibri"/>
              </a:rPr>
              <a:t>A</a:t>
            </a:r>
            <a:r>
              <a:rPr sz="1200" spc="5" dirty="0">
                <a:latin typeface="Calibri"/>
                <a:cs typeface="Calibri"/>
              </a:rPr>
              <a:t> </a:t>
            </a:r>
            <a:r>
              <a:rPr sz="1200" dirty="0">
                <a:latin typeface="Calibri"/>
                <a:cs typeface="Calibri"/>
              </a:rPr>
              <a:t>pod</a:t>
            </a:r>
            <a:r>
              <a:rPr sz="1200" spc="10" dirty="0">
                <a:latin typeface="Calibri"/>
                <a:cs typeface="Calibri"/>
              </a:rPr>
              <a:t> </a:t>
            </a:r>
            <a:r>
              <a:rPr sz="1200" dirty="0">
                <a:latin typeface="Calibri"/>
                <a:cs typeface="Calibri"/>
              </a:rPr>
              <a:t>is</a:t>
            </a:r>
            <a:r>
              <a:rPr sz="1200" spc="5" dirty="0">
                <a:latin typeface="Calibri"/>
                <a:cs typeface="Calibri"/>
              </a:rPr>
              <a:t> </a:t>
            </a:r>
            <a:r>
              <a:rPr sz="1200" dirty="0">
                <a:latin typeface="Calibri"/>
                <a:cs typeface="Calibri"/>
              </a:rPr>
              <a:t>the</a:t>
            </a:r>
            <a:r>
              <a:rPr sz="1200" spc="10" dirty="0">
                <a:latin typeface="Calibri"/>
                <a:cs typeface="Calibri"/>
              </a:rPr>
              <a:t> </a:t>
            </a:r>
            <a:r>
              <a:rPr sz="1200" dirty="0">
                <a:latin typeface="Calibri"/>
                <a:cs typeface="Calibri"/>
              </a:rPr>
              <a:t>basic</a:t>
            </a:r>
            <a:r>
              <a:rPr sz="1200" spc="5" dirty="0">
                <a:latin typeface="Calibri"/>
                <a:cs typeface="Calibri"/>
              </a:rPr>
              <a:t> </a:t>
            </a:r>
            <a:r>
              <a:rPr sz="1200" dirty="0">
                <a:latin typeface="Calibri"/>
                <a:cs typeface="Calibri"/>
              </a:rPr>
              <a:t>building</a:t>
            </a:r>
            <a:r>
              <a:rPr sz="1200" spc="10" dirty="0">
                <a:latin typeface="Calibri"/>
                <a:cs typeface="Calibri"/>
              </a:rPr>
              <a:t> </a:t>
            </a:r>
            <a:r>
              <a:rPr sz="1200" dirty="0">
                <a:latin typeface="Calibri"/>
                <a:cs typeface="Calibri"/>
              </a:rPr>
              <a:t>block</a:t>
            </a:r>
            <a:r>
              <a:rPr sz="1200" spc="10" dirty="0">
                <a:latin typeface="Calibri"/>
                <a:cs typeface="Calibri"/>
              </a:rPr>
              <a:t> </a:t>
            </a:r>
            <a:r>
              <a:rPr sz="1200" dirty="0">
                <a:latin typeface="Calibri"/>
                <a:cs typeface="Calibri"/>
              </a:rPr>
              <a:t>of</a:t>
            </a:r>
            <a:r>
              <a:rPr sz="1200" spc="5" dirty="0">
                <a:latin typeface="Calibri"/>
                <a:cs typeface="Calibri"/>
              </a:rPr>
              <a:t> </a:t>
            </a:r>
            <a:r>
              <a:rPr sz="1200" spc="-5" dirty="0">
                <a:latin typeface="Calibri"/>
                <a:cs typeface="Calibri"/>
              </a:rPr>
              <a:t>Kubernetes–the</a:t>
            </a:r>
            <a:r>
              <a:rPr sz="1200" spc="10" dirty="0">
                <a:latin typeface="Calibri"/>
                <a:cs typeface="Calibri"/>
              </a:rPr>
              <a:t> </a:t>
            </a:r>
            <a:r>
              <a:rPr sz="1200" dirty="0">
                <a:latin typeface="Calibri"/>
                <a:cs typeface="Calibri"/>
              </a:rPr>
              <a:t>smallest</a:t>
            </a:r>
            <a:r>
              <a:rPr sz="1200" spc="5" dirty="0">
                <a:latin typeface="Calibri"/>
                <a:cs typeface="Calibri"/>
              </a:rPr>
              <a:t> </a:t>
            </a:r>
            <a:r>
              <a:rPr sz="1200" dirty="0">
                <a:latin typeface="Calibri"/>
                <a:cs typeface="Calibri"/>
              </a:rPr>
              <a:t>and</a:t>
            </a:r>
            <a:r>
              <a:rPr sz="1200" spc="10" dirty="0">
                <a:latin typeface="Calibri"/>
                <a:cs typeface="Calibri"/>
              </a:rPr>
              <a:t> </a:t>
            </a:r>
            <a:r>
              <a:rPr sz="1200" dirty="0">
                <a:latin typeface="Calibri"/>
                <a:cs typeface="Calibri"/>
              </a:rPr>
              <a:t>simplest</a:t>
            </a:r>
            <a:r>
              <a:rPr sz="1200" spc="10" dirty="0">
                <a:latin typeface="Calibri"/>
                <a:cs typeface="Calibri"/>
              </a:rPr>
              <a:t> </a:t>
            </a:r>
            <a:r>
              <a:rPr sz="1200" dirty="0">
                <a:latin typeface="Calibri"/>
                <a:cs typeface="Calibri"/>
              </a:rPr>
              <a:t>unit</a:t>
            </a:r>
            <a:r>
              <a:rPr sz="1200" spc="20" dirty="0">
                <a:latin typeface="Calibri"/>
                <a:cs typeface="Calibri"/>
              </a:rPr>
              <a:t> </a:t>
            </a:r>
            <a:r>
              <a:rPr sz="1200" dirty="0">
                <a:latin typeface="Calibri"/>
                <a:cs typeface="Calibri"/>
              </a:rPr>
              <a:t>in</a:t>
            </a:r>
            <a:r>
              <a:rPr sz="1200" spc="20" dirty="0">
                <a:latin typeface="Calibri"/>
                <a:cs typeface="Calibri"/>
              </a:rPr>
              <a:t> </a:t>
            </a:r>
            <a:r>
              <a:rPr sz="1200" dirty="0">
                <a:latin typeface="Calibri"/>
                <a:cs typeface="Calibri"/>
              </a:rPr>
              <a:t>the</a:t>
            </a:r>
            <a:r>
              <a:rPr sz="1200" spc="15" dirty="0">
                <a:latin typeface="Calibri"/>
                <a:cs typeface="Calibri"/>
              </a:rPr>
              <a:t> </a:t>
            </a:r>
            <a:r>
              <a:rPr sz="1200" dirty="0">
                <a:latin typeface="Calibri"/>
                <a:cs typeface="Calibri"/>
              </a:rPr>
              <a:t>Kubernetes</a:t>
            </a:r>
            <a:r>
              <a:rPr sz="1200" spc="20" dirty="0">
                <a:latin typeface="Calibri"/>
                <a:cs typeface="Calibri"/>
              </a:rPr>
              <a:t> </a:t>
            </a:r>
            <a:r>
              <a:rPr sz="1200" spc="5" dirty="0">
                <a:latin typeface="Calibri"/>
                <a:cs typeface="Calibri"/>
              </a:rPr>
              <a:t>object</a:t>
            </a:r>
            <a:r>
              <a:rPr sz="1200" spc="15" dirty="0">
                <a:latin typeface="Calibri"/>
                <a:cs typeface="Calibri"/>
              </a:rPr>
              <a:t> </a:t>
            </a:r>
            <a:r>
              <a:rPr sz="1200" spc="5" dirty="0">
                <a:latin typeface="Calibri"/>
                <a:cs typeface="Calibri"/>
              </a:rPr>
              <a:t>model</a:t>
            </a:r>
            <a:r>
              <a:rPr sz="1200" spc="20" dirty="0">
                <a:latin typeface="Calibri"/>
                <a:cs typeface="Calibri"/>
              </a:rPr>
              <a:t> </a:t>
            </a:r>
            <a:r>
              <a:rPr sz="1200" dirty="0">
                <a:latin typeface="Calibri"/>
                <a:cs typeface="Calibri"/>
              </a:rPr>
              <a:t>that</a:t>
            </a:r>
            <a:r>
              <a:rPr sz="1200" spc="20" dirty="0">
                <a:latin typeface="Calibri"/>
                <a:cs typeface="Calibri"/>
              </a:rPr>
              <a:t> </a:t>
            </a:r>
            <a:r>
              <a:rPr sz="1200" dirty="0">
                <a:latin typeface="Calibri"/>
                <a:cs typeface="Calibri"/>
              </a:rPr>
              <a:t>you</a:t>
            </a:r>
            <a:r>
              <a:rPr sz="1200" spc="15" dirty="0">
                <a:latin typeface="Calibri"/>
                <a:cs typeface="Calibri"/>
              </a:rPr>
              <a:t> </a:t>
            </a:r>
            <a:r>
              <a:rPr sz="1200" spc="-5" dirty="0">
                <a:latin typeface="Calibri"/>
                <a:cs typeface="Calibri"/>
              </a:rPr>
              <a:t>create</a:t>
            </a:r>
            <a:r>
              <a:rPr sz="1200" spc="20" dirty="0">
                <a:latin typeface="Calibri"/>
                <a:cs typeface="Calibri"/>
              </a:rPr>
              <a:t> </a:t>
            </a:r>
            <a:r>
              <a:rPr sz="1200" spc="5" dirty="0">
                <a:latin typeface="Calibri"/>
                <a:cs typeface="Calibri"/>
              </a:rPr>
              <a:t>or</a:t>
            </a:r>
            <a:r>
              <a:rPr sz="1200" spc="20" dirty="0">
                <a:latin typeface="Calibri"/>
                <a:cs typeface="Calibri"/>
              </a:rPr>
              <a:t> </a:t>
            </a:r>
            <a:r>
              <a:rPr sz="1200" spc="-10" dirty="0">
                <a:latin typeface="Calibri"/>
                <a:cs typeface="Calibri"/>
              </a:rPr>
              <a:t>deploy.</a:t>
            </a:r>
            <a:r>
              <a:rPr sz="1200" spc="25" dirty="0">
                <a:latin typeface="Calibri"/>
                <a:cs typeface="Calibri"/>
              </a:rPr>
              <a:t> </a:t>
            </a:r>
            <a:r>
              <a:rPr sz="1200" dirty="0">
                <a:latin typeface="Calibri"/>
                <a:cs typeface="Calibri"/>
              </a:rPr>
              <a:t>A</a:t>
            </a:r>
            <a:r>
              <a:rPr sz="1200" spc="20" dirty="0">
                <a:latin typeface="Calibri"/>
                <a:cs typeface="Calibri"/>
              </a:rPr>
              <a:t> </a:t>
            </a:r>
            <a:r>
              <a:rPr sz="1200" spc="-5" dirty="0">
                <a:latin typeface="Calibri"/>
                <a:cs typeface="Calibri"/>
              </a:rPr>
              <a:t>Pod</a:t>
            </a:r>
            <a:r>
              <a:rPr sz="1200" spc="15" dirty="0">
                <a:latin typeface="Calibri"/>
                <a:cs typeface="Calibri"/>
              </a:rPr>
              <a:t> </a:t>
            </a:r>
            <a:r>
              <a:rPr sz="1200" dirty="0">
                <a:latin typeface="Calibri"/>
                <a:cs typeface="Calibri"/>
              </a:rPr>
              <a:t>represents</a:t>
            </a:r>
            <a:r>
              <a:rPr sz="1200" spc="20" dirty="0">
                <a:latin typeface="Calibri"/>
                <a:cs typeface="Calibri"/>
              </a:rPr>
              <a:t> </a:t>
            </a:r>
            <a:r>
              <a:rPr sz="1200" dirty="0">
                <a:latin typeface="Calibri"/>
                <a:cs typeface="Calibri"/>
              </a:rPr>
              <a:t>a</a:t>
            </a:r>
            <a:r>
              <a:rPr sz="1200" spc="15" dirty="0">
                <a:latin typeface="Calibri"/>
                <a:cs typeface="Calibri"/>
              </a:rPr>
              <a:t> </a:t>
            </a:r>
            <a:r>
              <a:rPr sz="1200" spc="5" dirty="0">
                <a:latin typeface="Calibri"/>
                <a:cs typeface="Calibri"/>
              </a:rPr>
              <a:t>running</a:t>
            </a:r>
            <a:endParaRPr sz="1200">
              <a:latin typeface="Calibri"/>
              <a:cs typeface="Calibri"/>
            </a:endParaRPr>
          </a:p>
        </p:txBody>
      </p:sp>
      <p:sp>
        <p:nvSpPr>
          <p:cNvPr id="11" name="object 11"/>
          <p:cNvSpPr txBox="1"/>
          <p:nvPr/>
        </p:nvSpPr>
        <p:spPr>
          <a:xfrm>
            <a:off x="251459" y="3072765"/>
            <a:ext cx="69278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Se</a:t>
            </a:r>
            <a:r>
              <a:rPr sz="1800" spc="15" dirty="0">
                <a:latin typeface="Calibri"/>
                <a:cs typeface="Calibri"/>
              </a:rPr>
              <a:t>r</a:t>
            </a:r>
            <a:r>
              <a:rPr sz="1800" dirty="0">
                <a:latin typeface="Calibri"/>
                <a:cs typeface="Calibri"/>
              </a:rPr>
              <a:t>vi</a:t>
            </a:r>
            <a:r>
              <a:rPr sz="1800" spc="-5" dirty="0">
                <a:latin typeface="Calibri"/>
                <a:cs typeface="Calibri"/>
              </a:rPr>
              <a:t>c</a:t>
            </a:r>
            <a:r>
              <a:rPr sz="1800" dirty="0">
                <a:latin typeface="Calibri"/>
                <a:cs typeface="Calibri"/>
              </a:rPr>
              <a:t>e</a:t>
            </a:r>
            <a:endParaRPr sz="1800">
              <a:latin typeface="Calibri"/>
              <a:cs typeface="Calibri"/>
            </a:endParaRPr>
          </a:p>
        </p:txBody>
      </p:sp>
      <p:sp>
        <p:nvSpPr>
          <p:cNvPr id="12" name="object 12"/>
          <p:cNvSpPr txBox="1"/>
          <p:nvPr/>
        </p:nvSpPr>
        <p:spPr>
          <a:xfrm>
            <a:off x="251459" y="3895725"/>
            <a:ext cx="735330" cy="299720"/>
          </a:xfrm>
          <a:prstGeom prst="rect">
            <a:avLst/>
          </a:prstGeom>
        </p:spPr>
        <p:txBody>
          <a:bodyPr vert="horz" wrap="square" lIns="0" tIns="12700" rIns="0" bIns="0" rtlCol="0">
            <a:spAutoFit/>
          </a:bodyPr>
          <a:lstStyle/>
          <a:p>
            <a:pPr marL="12700">
              <a:lnSpc>
                <a:spcPct val="100000"/>
              </a:lnSpc>
              <a:spcBef>
                <a:spcPts val="100"/>
              </a:spcBef>
            </a:pPr>
            <a:r>
              <a:rPr sz="1800" spc="-85" dirty="0">
                <a:latin typeface="Calibri"/>
                <a:cs typeface="Calibri"/>
              </a:rPr>
              <a:t>V</a:t>
            </a:r>
            <a:r>
              <a:rPr sz="1800" dirty="0">
                <a:latin typeface="Calibri"/>
                <a:cs typeface="Calibri"/>
              </a:rPr>
              <a:t>ol</a:t>
            </a:r>
            <a:r>
              <a:rPr sz="1800" spc="-5" dirty="0">
                <a:latin typeface="Calibri"/>
                <a:cs typeface="Calibri"/>
              </a:rPr>
              <a:t>u</a:t>
            </a:r>
            <a:r>
              <a:rPr sz="1800" dirty="0">
                <a:latin typeface="Calibri"/>
                <a:cs typeface="Calibri"/>
              </a:rPr>
              <a:t>me</a:t>
            </a:r>
            <a:endParaRPr sz="1800">
              <a:latin typeface="Calibri"/>
              <a:cs typeface="Calibri"/>
            </a:endParaRPr>
          </a:p>
        </p:txBody>
      </p:sp>
      <p:sp>
        <p:nvSpPr>
          <p:cNvPr id="13" name="object 13"/>
          <p:cNvSpPr txBox="1"/>
          <p:nvPr/>
        </p:nvSpPr>
        <p:spPr>
          <a:xfrm>
            <a:off x="251459" y="4901565"/>
            <a:ext cx="110807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Namespace</a:t>
            </a:r>
            <a:endParaRPr sz="1800">
              <a:latin typeface="Calibri"/>
              <a:cs typeface="Calibri"/>
            </a:endParaRPr>
          </a:p>
        </p:txBody>
      </p:sp>
      <p:sp>
        <p:nvSpPr>
          <p:cNvPr id="14" name="object 14"/>
          <p:cNvSpPr txBox="1"/>
          <p:nvPr/>
        </p:nvSpPr>
        <p:spPr>
          <a:xfrm>
            <a:off x="1657350" y="2254250"/>
            <a:ext cx="10283825" cy="3408679"/>
          </a:xfrm>
          <a:prstGeom prst="rect">
            <a:avLst/>
          </a:prstGeom>
        </p:spPr>
        <p:txBody>
          <a:bodyPr vert="horz" wrap="square" lIns="0" tIns="12700" rIns="0" bIns="0" rtlCol="0">
            <a:spAutoFit/>
          </a:bodyPr>
          <a:lstStyle/>
          <a:p>
            <a:pPr marL="12700" marR="5080" algn="just">
              <a:lnSpc>
                <a:spcPct val="100000"/>
              </a:lnSpc>
              <a:spcBef>
                <a:spcPts val="100"/>
              </a:spcBef>
            </a:pPr>
            <a:r>
              <a:rPr sz="1200" spc="-5" dirty="0">
                <a:latin typeface="Calibri"/>
                <a:cs typeface="Calibri"/>
              </a:rPr>
              <a:t>process </a:t>
            </a:r>
            <a:r>
              <a:rPr sz="1200" dirty="0">
                <a:latin typeface="Calibri"/>
                <a:cs typeface="Calibri"/>
              </a:rPr>
              <a:t>on </a:t>
            </a:r>
            <a:r>
              <a:rPr sz="1200" spc="-5" dirty="0">
                <a:latin typeface="Calibri"/>
                <a:cs typeface="Calibri"/>
              </a:rPr>
              <a:t>your </a:t>
            </a:r>
            <a:r>
              <a:rPr sz="1200" spc="-25" dirty="0">
                <a:latin typeface="Calibri"/>
                <a:cs typeface="Calibri"/>
              </a:rPr>
              <a:t>cluster. </a:t>
            </a:r>
            <a:r>
              <a:rPr sz="1200" dirty="0">
                <a:latin typeface="Calibri"/>
                <a:cs typeface="Calibri"/>
              </a:rPr>
              <a:t>A </a:t>
            </a:r>
            <a:r>
              <a:rPr sz="1200" spc="-10" dirty="0">
                <a:latin typeface="Calibri"/>
                <a:cs typeface="Calibri"/>
              </a:rPr>
              <a:t>Pod encapsulates </a:t>
            </a:r>
            <a:r>
              <a:rPr sz="1200" dirty="0">
                <a:latin typeface="Calibri"/>
                <a:cs typeface="Calibri"/>
              </a:rPr>
              <a:t>an </a:t>
            </a:r>
            <a:r>
              <a:rPr sz="1200" spc="-5" dirty="0">
                <a:latin typeface="Calibri"/>
                <a:cs typeface="Calibri"/>
              </a:rPr>
              <a:t>application container </a:t>
            </a:r>
            <a:r>
              <a:rPr sz="1200" spc="-25" dirty="0">
                <a:latin typeface="Calibri"/>
                <a:cs typeface="Calibri"/>
              </a:rPr>
              <a:t>(or, </a:t>
            </a:r>
            <a:r>
              <a:rPr sz="1200" dirty="0">
                <a:latin typeface="Calibri"/>
                <a:cs typeface="Calibri"/>
              </a:rPr>
              <a:t>in some cases, multiple </a:t>
            </a:r>
            <a:r>
              <a:rPr sz="1200" spc="-5" dirty="0">
                <a:latin typeface="Calibri"/>
                <a:cs typeface="Calibri"/>
              </a:rPr>
              <a:t>containers), </a:t>
            </a:r>
            <a:r>
              <a:rPr sz="1200" spc="-10" dirty="0">
                <a:latin typeface="Calibri"/>
                <a:cs typeface="Calibri"/>
              </a:rPr>
              <a:t>storage </a:t>
            </a:r>
            <a:r>
              <a:rPr sz="1200" spc="-5" dirty="0">
                <a:latin typeface="Calibri"/>
                <a:cs typeface="Calibri"/>
              </a:rPr>
              <a:t>resources, </a:t>
            </a:r>
            <a:r>
              <a:rPr sz="1200" dirty="0">
                <a:latin typeface="Calibri"/>
                <a:cs typeface="Calibri"/>
              </a:rPr>
              <a:t>a unique </a:t>
            </a:r>
            <a:r>
              <a:rPr sz="1200" spc="-5" dirty="0">
                <a:latin typeface="Calibri"/>
                <a:cs typeface="Calibri"/>
              </a:rPr>
              <a:t>network </a:t>
            </a:r>
            <a:r>
              <a:rPr sz="1200" spc="-50" dirty="0">
                <a:latin typeface="Calibri"/>
                <a:cs typeface="Calibri"/>
              </a:rPr>
              <a:t>IP, </a:t>
            </a:r>
            <a:r>
              <a:rPr sz="1200" dirty="0">
                <a:latin typeface="Calibri"/>
                <a:cs typeface="Calibri"/>
              </a:rPr>
              <a:t>and options </a:t>
            </a:r>
            <a:r>
              <a:rPr sz="1200" spc="-5" dirty="0">
                <a:latin typeface="Calibri"/>
                <a:cs typeface="Calibri"/>
              </a:rPr>
              <a:t>that  </a:t>
            </a:r>
            <a:r>
              <a:rPr sz="1200" spc="5" dirty="0">
                <a:latin typeface="Calibri"/>
                <a:cs typeface="Calibri"/>
              </a:rPr>
              <a:t>govern how the container(s) </a:t>
            </a:r>
            <a:r>
              <a:rPr sz="1200" spc="10" dirty="0">
                <a:latin typeface="Calibri"/>
                <a:cs typeface="Calibri"/>
              </a:rPr>
              <a:t>should </a:t>
            </a:r>
            <a:r>
              <a:rPr sz="1200" spc="5" dirty="0">
                <a:latin typeface="Calibri"/>
                <a:cs typeface="Calibri"/>
              </a:rPr>
              <a:t>run. </a:t>
            </a:r>
            <a:r>
              <a:rPr sz="1200" dirty="0">
                <a:latin typeface="Calibri"/>
                <a:cs typeface="Calibri"/>
              </a:rPr>
              <a:t>A Pod </a:t>
            </a:r>
            <a:r>
              <a:rPr sz="1200" spc="5" dirty="0">
                <a:latin typeface="Calibri"/>
                <a:cs typeface="Calibri"/>
              </a:rPr>
              <a:t>represents </a:t>
            </a:r>
            <a:r>
              <a:rPr sz="1200" dirty="0">
                <a:latin typeface="Calibri"/>
                <a:cs typeface="Calibri"/>
              </a:rPr>
              <a:t>a </a:t>
            </a:r>
            <a:r>
              <a:rPr sz="1200" spc="5" dirty="0">
                <a:latin typeface="Calibri"/>
                <a:cs typeface="Calibri"/>
              </a:rPr>
              <a:t>unit of deployment: </a:t>
            </a:r>
            <a:r>
              <a:rPr sz="1200" dirty="0">
                <a:latin typeface="Calibri"/>
                <a:cs typeface="Calibri"/>
              </a:rPr>
              <a:t>a </a:t>
            </a:r>
            <a:r>
              <a:rPr sz="1200" spc="10" dirty="0">
                <a:latin typeface="Calibri"/>
                <a:cs typeface="Calibri"/>
              </a:rPr>
              <a:t>single instance of an application </a:t>
            </a:r>
            <a:r>
              <a:rPr sz="1200" spc="5" dirty="0">
                <a:latin typeface="Calibri"/>
                <a:cs typeface="Calibri"/>
              </a:rPr>
              <a:t>in </a:t>
            </a:r>
            <a:r>
              <a:rPr sz="1200" spc="10" dirty="0">
                <a:latin typeface="Calibri"/>
                <a:cs typeface="Calibri"/>
              </a:rPr>
              <a:t>Kubernetes, which might consist of either </a:t>
            </a:r>
            <a:r>
              <a:rPr sz="1200" dirty="0">
                <a:latin typeface="Calibri"/>
                <a:cs typeface="Calibri"/>
              </a:rPr>
              <a:t>a  </a:t>
            </a:r>
            <a:r>
              <a:rPr sz="1200" spc="25" dirty="0">
                <a:latin typeface="Calibri"/>
                <a:cs typeface="Calibri"/>
              </a:rPr>
              <a:t>single </a:t>
            </a:r>
            <a:r>
              <a:rPr sz="1200" spc="20" dirty="0">
                <a:latin typeface="Calibri"/>
                <a:cs typeface="Calibri"/>
              </a:rPr>
              <a:t>container </a:t>
            </a:r>
            <a:r>
              <a:rPr sz="1200" spc="15" dirty="0">
                <a:latin typeface="Calibri"/>
                <a:cs typeface="Calibri"/>
              </a:rPr>
              <a:t>or </a:t>
            </a:r>
            <a:r>
              <a:rPr sz="1200" dirty="0">
                <a:latin typeface="Calibri"/>
                <a:cs typeface="Calibri"/>
              </a:rPr>
              <a:t>a </a:t>
            </a:r>
            <a:r>
              <a:rPr sz="1200" spc="25" dirty="0">
                <a:latin typeface="Calibri"/>
                <a:cs typeface="Calibri"/>
              </a:rPr>
              <a:t>small number </a:t>
            </a:r>
            <a:r>
              <a:rPr sz="1200" spc="15" dirty="0">
                <a:latin typeface="Calibri"/>
                <a:cs typeface="Calibri"/>
              </a:rPr>
              <a:t>of </a:t>
            </a:r>
            <a:r>
              <a:rPr sz="1200" spc="20" dirty="0">
                <a:latin typeface="Calibri"/>
                <a:cs typeface="Calibri"/>
              </a:rPr>
              <a:t>containers that </a:t>
            </a:r>
            <a:r>
              <a:rPr sz="1200" spc="15" dirty="0">
                <a:latin typeface="Calibri"/>
                <a:cs typeface="Calibri"/>
              </a:rPr>
              <a:t>are </a:t>
            </a:r>
            <a:r>
              <a:rPr sz="1200" spc="20" dirty="0">
                <a:latin typeface="Calibri"/>
                <a:cs typeface="Calibri"/>
              </a:rPr>
              <a:t>tightly </a:t>
            </a:r>
            <a:r>
              <a:rPr sz="1200" spc="25" dirty="0">
                <a:latin typeface="Calibri"/>
                <a:cs typeface="Calibri"/>
              </a:rPr>
              <a:t>coupled </a:t>
            </a:r>
            <a:r>
              <a:rPr sz="1200" spc="20" dirty="0">
                <a:latin typeface="Calibri"/>
                <a:cs typeface="Calibri"/>
              </a:rPr>
              <a:t>and that share </a:t>
            </a:r>
            <a:r>
              <a:rPr sz="1200" spc="25" dirty="0">
                <a:latin typeface="Calibri"/>
                <a:cs typeface="Calibri"/>
              </a:rPr>
              <a:t>resources. </a:t>
            </a:r>
            <a:r>
              <a:rPr sz="1200" spc="20" dirty="0">
                <a:latin typeface="Calibri"/>
                <a:cs typeface="Calibri"/>
              </a:rPr>
              <a:t>Docker </a:t>
            </a:r>
            <a:r>
              <a:rPr sz="1200" spc="15" dirty="0">
                <a:latin typeface="Calibri"/>
                <a:cs typeface="Calibri"/>
              </a:rPr>
              <a:t>is </a:t>
            </a:r>
            <a:r>
              <a:rPr sz="1200" spc="20" dirty="0">
                <a:latin typeface="Calibri"/>
                <a:cs typeface="Calibri"/>
              </a:rPr>
              <a:t>the </a:t>
            </a:r>
            <a:r>
              <a:rPr sz="1200" spc="25" dirty="0">
                <a:latin typeface="Calibri"/>
                <a:cs typeface="Calibri"/>
              </a:rPr>
              <a:t>most </a:t>
            </a:r>
            <a:r>
              <a:rPr sz="1200" spc="30" dirty="0">
                <a:latin typeface="Calibri"/>
                <a:cs typeface="Calibri"/>
              </a:rPr>
              <a:t>common </a:t>
            </a:r>
            <a:r>
              <a:rPr sz="1200" spc="25" dirty="0">
                <a:latin typeface="Calibri"/>
                <a:cs typeface="Calibri"/>
              </a:rPr>
              <a:t>container runtime used </a:t>
            </a:r>
            <a:r>
              <a:rPr sz="1200" spc="15" dirty="0">
                <a:latin typeface="Calibri"/>
                <a:cs typeface="Calibri"/>
              </a:rPr>
              <a:t>in </a:t>
            </a:r>
            <a:r>
              <a:rPr sz="1200" dirty="0">
                <a:latin typeface="Calibri"/>
                <a:cs typeface="Calibri"/>
              </a:rPr>
              <a:t>a  </a:t>
            </a:r>
            <a:r>
              <a:rPr sz="1200" spc="-10" dirty="0">
                <a:latin typeface="Calibri"/>
                <a:cs typeface="Calibri"/>
              </a:rPr>
              <a:t>Kubernetes Pod, </a:t>
            </a:r>
            <a:r>
              <a:rPr sz="1200" spc="-5" dirty="0">
                <a:latin typeface="Calibri"/>
                <a:cs typeface="Calibri"/>
              </a:rPr>
              <a:t>but </a:t>
            </a:r>
            <a:r>
              <a:rPr sz="1200" spc="-10" dirty="0">
                <a:latin typeface="Calibri"/>
                <a:cs typeface="Calibri"/>
              </a:rPr>
              <a:t>Pods </a:t>
            </a:r>
            <a:r>
              <a:rPr sz="1200" spc="-5" dirty="0">
                <a:latin typeface="Calibri"/>
                <a:cs typeface="Calibri"/>
              </a:rPr>
              <a:t>support other </a:t>
            </a:r>
            <a:r>
              <a:rPr sz="1200" spc="-10" dirty="0">
                <a:latin typeface="Calibri"/>
                <a:cs typeface="Calibri"/>
              </a:rPr>
              <a:t>container </a:t>
            </a:r>
            <a:r>
              <a:rPr sz="1200" spc="-5" dirty="0">
                <a:latin typeface="Calibri"/>
                <a:cs typeface="Calibri"/>
              </a:rPr>
              <a:t>runtimes </a:t>
            </a:r>
            <a:r>
              <a:rPr sz="1200" dirty="0">
                <a:latin typeface="Calibri"/>
                <a:cs typeface="Calibri"/>
              </a:rPr>
              <a:t>as</a:t>
            </a:r>
            <a:r>
              <a:rPr sz="1200" spc="25" dirty="0">
                <a:latin typeface="Calibri"/>
                <a:cs typeface="Calibri"/>
              </a:rPr>
              <a:t> </a:t>
            </a:r>
            <a:r>
              <a:rPr sz="1200" spc="-10" dirty="0">
                <a:latin typeface="Calibri"/>
                <a:cs typeface="Calibri"/>
              </a:rPr>
              <a:t>well.</a:t>
            </a:r>
            <a:endParaRPr sz="1200">
              <a:latin typeface="Calibri"/>
              <a:cs typeface="Calibri"/>
            </a:endParaRPr>
          </a:p>
          <a:p>
            <a:pPr marL="12700" marR="5080" algn="just">
              <a:lnSpc>
                <a:spcPct val="100000"/>
              </a:lnSpc>
              <a:spcBef>
                <a:spcPts val="720"/>
              </a:spcBef>
            </a:pPr>
            <a:r>
              <a:rPr sz="1200" dirty="0">
                <a:latin typeface="Calibri"/>
                <a:cs typeface="Calibri"/>
              </a:rPr>
              <a:t>A </a:t>
            </a:r>
            <a:r>
              <a:rPr sz="1200" spc="10" dirty="0">
                <a:latin typeface="Calibri"/>
                <a:cs typeface="Calibri"/>
              </a:rPr>
              <a:t>Kubernetes </a:t>
            </a:r>
            <a:r>
              <a:rPr sz="1200" spc="15" dirty="0">
                <a:latin typeface="Calibri"/>
                <a:cs typeface="Calibri"/>
              </a:rPr>
              <a:t>Service </a:t>
            </a:r>
            <a:r>
              <a:rPr sz="1200" spc="5" dirty="0">
                <a:latin typeface="Calibri"/>
                <a:cs typeface="Calibri"/>
              </a:rPr>
              <a:t>is </a:t>
            </a:r>
            <a:r>
              <a:rPr sz="1200" spc="10" dirty="0">
                <a:latin typeface="Calibri"/>
                <a:cs typeface="Calibri"/>
              </a:rPr>
              <a:t>an abstraction which defines </a:t>
            </a:r>
            <a:r>
              <a:rPr sz="1200" dirty="0">
                <a:latin typeface="Calibri"/>
                <a:cs typeface="Calibri"/>
              </a:rPr>
              <a:t>a </a:t>
            </a:r>
            <a:r>
              <a:rPr sz="1200" spc="10" dirty="0">
                <a:latin typeface="Calibri"/>
                <a:cs typeface="Calibri"/>
              </a:rPr>
              <a:t>logical </a:t>
            </a:r>
            <a:r>
              <a:rPr sz="1200" spc="5" dirty="0">
                <a:latin typeface="Calibri"/>
                <a:cs typeface="Calibri"/>
              </a:rPr>
              <a:t>set </a:t>
            </a:r>
            <a:r>
              <a:rPr sz="1200" spc="10" dirty="0">
                <a:latin typeface="Calibri"/>
                <a:cs typeface="Calibri"/>
              </a:rPr>
              <a:t>of </a:t>
            </a:r>
            <a:r>
              <a:rPr sz="1200" spc="5" dirty="0">
                <a:latin typeface="Calibri"/>
                <a:cs typeface="Calibri"/>
              </a:rPr>
              <a:t>Pods </a:t>
            </a:r>
            <a:r>
              <a:rPr sz="1200" spc="10" dirty="0">
                <a:latin typeface="Calibri"/>
                <a:cs typeface="Calibri"/>
              </a:rPr>
              <a:t>and </a:t>
            </a:r>
            <a:r>
              <a:rPr sz="1200" dirty="0">
                <a:latin typeface="Calibri"/>
                <a:cs typeface="Calibri"/>
              </a:rPr>
              <a:t>a </a:t>
            </a:r>
            <a:r>
              <a:rPr sz="1200" spc="10" dirty="0">
                <a:latin typeface="Calibri"/>
                <a:cs typeface="Calibri"/>
              </a:rPr>
              <a:t>policy </a:t>
            </a:r>
            <a:r>
              <a:rPr sz="1200" dirty="0">
                <a:latin typeface="Calibri"/>
                <a:cs typeface="Calibri"/>
              </a:rPr>
              <a:t>by </a:t>
            </a:r>
            <a:r>
              <a:rPr sz="1200" spc="10" dirty="0">
                <a:latin typeface="Calibri"/>
                <a:cs typeface="Calibri"/>
              </a:rPr>
              <a:t>which </a:t>
            </a:r>
            <a:r>
              <a:rPr sz="1200" dirty="0">
                <a:latin typeface="Calibri"/>
                <a:cs typeface="Calibri"/>
              </a:rPr>
              <a:t>to </a:t>
            </a:r>
            <a:r>
              <a:rPr sz="1200" spc="10" dirty="0">
                <a:latin typeface="Calibri"/>
                <a:cs typeface="Calibri"/>
              </a:rPr>
              <a:t>access them. The </a:t>
            </a:r>
            <a:r>
              <a:rPr sz="1200" spc="5" dirty="0">
                <a:latin typeface="Calibri"/>
                <a:cs typeface="Calibri"/>
              </a:rPr>
              <a:t>set </a:t>
            </a:r>
            <a:r>
              <a:rPr sz="1200" spc="10" dirty="0">
                <a:latin typeface="Calibri"/>
                <a:cs typeface="Calibri"/>
              </a:rPr>
              <a:t>of Pods targeted </a:t>
            </a:r>
            <a:r>
              <a:rPr sz="1200" spc="5" dirty="0">
                <a:latin typeface="Calibri"/>
                <a:cs typeface="Calibri"/>
              </a:rPr>
              <a:t>by </a:t>
            </a:r>
            <a:r>
              <a:rPr sz="1200" dirty="0">
                <a:latin typeface="Calibri"/>
                <a:cs typeface="Calibri"/>
              </a:rPr>
              <a:t>a </a:t>
            </a:r>
            <a:r>
              <a:rPr sz="1200" spc="15" dirty="0">
                <a:latin typeface="Calibri"/>
                <a:cs typeface="Calibri"/>
              </a:rPr>
              <a:t>Service </a:t>
            </a:r>
            <a:r>
              <a:rPr sz="1200" spc="10" dirty="0">
                <a:latin typeface="Calibri"/>
                <a:cs typeface="Calibri"/>
              </a:rPr>
              <a:t>is </a:t>
            </a:r>
            <a:r>
              <a:rPr sz="1200" spc="20" dirty="0">
                <a:latin typeface="Calibri"/>
                <a:cs typeface="Calibri"/>
              </a:rPr>
              <a:t>(usually)  </a:t>
            </a:r>
            <a:r>
              <a:rPr sz="1200" spc="5" dirty="0">
                <a:latin typeface="Calibri"/>
                <a:cs typeface="Calibri"/>
              </a:rPr>
              <a:t>determined </a:t>
            </a:r>
            <a:r>
              <a:rPr sz="1200" dirty="0">
                <a:latin typeface="Calibri"/>
                <a:cs typeface="Calibri"/>
              </a:rPr>
              <a:t>by a </a:t>
            </a:r>
            <a:r>
              <a:rPr sz="1200" spc="10" dirty="0">
                <a:latin typeface="Calibri"/>
                <a:cs typeface="Calibri"/>
              </a:rPr>
              <a:t>Label </a:t>
            </a:r>
            <a:r>
              <a:rPr sz="1200" spc="-10" dirty="0">
                <a:latin typeface="Calibri"/>
                <a:cs typeface="Calibri"/>
              </a:rPr>
              <a:t>Selector. </a:t>
            </a:r>
            <a:r>
              <a:rPr sz="1200" dirty="0">
                <a:latin typeface="Calibri"/>
                <a:cs typeface="Calibri"/>
              </a:rPr>
              <a:t>For </a:t>
            </a:r>
            <a:r>
              <a:rPr sz="1200" spc="5" dirty="0">
                <a:latin typeface="Calibri"/>
                <a:cs typeface="Calibri"/>
              </a:rPr>
              <a:t>example, </a:t>
            </a:r>
            <a:r>
              <a:rPr sz="1200" spc="10" dirty="0">
                <a:latin typeface="Calibri"/>
                <a:cs typeface="Calibri"/>
              </a:rPr>
              <a:t>suppose </a:t>
            </a:r>
            <a:r>
              <a:rPr sz="1200" spc="5" dirty="0">
                <a:latin typeface="Calibri"/>
                <a:cs typeface="Calibri"/>
              </a:rPr>
              <a:t>an image-processing </a:t>
            </a:r>
            <a:r>
              <a:rPr sz="1200" dirty="0">
                <a:latin typeface="Calibri"/>
                <a:cs typeface="Calibri"/>
              </a:rPr>
              <a:t>backend </a:t>
            </a:r>
            <a:r>
              <a:rPr sz="1200" spc="5" dirty="0">
                <a:latin typeface="Calibri"/>
                <a:cs typeface="Calibri"/>
              </a:rPr>
              <a:t>is running </a:t>
            </a:r>
            <a:r>
              <a:rPr sz="1200" spc="10" dirty="0">
                <a:latin typeface="Calibri"/>
                <a:cs typeface="Calibri"/>
              </a:rPr>
              <a:t>with </a:t>
            </a:r>
            <a:r>
              <a:rPr sz="1200" dirty="0">
                <a:latin typeface="Calibri"/>
                <a:cs typeface="Calibri"/>
              </a:rPr>
              <a:t>3 </a:t>
            </a:r>
            <a:r>
              <a:rPr sz="1200" spc="10" dirty="0">
                <a:latin typeface="Calibri"/>
                <a:cs typeface="Calibri"/>
              </a:rPr>
              <a:t>replicas. </a:t>
            </a:r>
            <a:r>
              <a:rPr sz="1200" spc="15" dirty="0">
                <a:latin typeface="Calibri"/>
                <a:cs typeface="Calibri"/>
              </a:rPr>
              <a:t>Those </a:t>
            </a:r>
            <a:r>
              <a:rPr sz="1200" spc="10" dirty="0">
                <a:latin typeface="Calibri"/>
                <a:cs typeface="Calibri"/>
              </a:rPr>
              <a:t>replicas </a:t>
            </a:r>
            <a:r>
              <a:rPr sz="1200" spc="5" dirty="0">
                <a:latin typeface="Calibri"/>
                <a:cs typeface="Calibri"/>
              </a:rPr>
              <a:t>are </a:t>
            </a:r>
            <a:r>
              <a:rPr sz="1200" spc="10" dirty="0">
                <a:latin typeface="Calibri"/>
                <a:cs typeface="Calibri"/>
              </a:rPr>
              <a:t>fungible </a:t>
            </a:r>
            <a:r>
              <a:rPr sz="1200" dirty="0">
                <a:latin typeface="Calibri"/>
                <a:cs typeface="Calibri"/>
              </a:rPr>
              <a:t>- </a:t>
            </a:r>
            <a:r>
              <a:rPr sz="1200" spc="5" dirty="0">
                <a:latin typeface="Calibri"/>
                <a:cs typeface="Calibri"/>
              </a:rPr>
              <a:t>frontends do </a:t>
            </a:r>
            <a:r>
              <a:rPr sz="1200" spc="10" dirty="0">
                <a:latin typeface="Calibri"/>
                <a:cs typeface="Calibri"/>
              </a:rPr>
              <a:t>not </a:t>
            </a:r>
            <a:r>
              <a:rPr sz="1200" spc="5" dirty="0">
                <a:latin typeface="Calibri"/>
                <a:cs typeface="Calibri"/>
              </a:rPr>
              <a:t>care  </a:t>
            </a:r>
            <a:r>
              <a:rPr sz="1200" dirty="0">
                <a:latin typeface="Calibri"/>
                <a:cs typeface="Calibri"/>
              </a:rPr>
              <a:t>which </a:t>
            </a:r>
            <a:r>
              <a:rPr sz="1200" spc="-5" dirty="0">
                <a:latin typeface="Calibri"/>
                <a:cs typeface="Calibri"/>
              </a:rPr>
              <a:t>backend they </a:t>
            </a:r>
            <a:r>
              <a:rPr sz="1200" dirty="0">
                <a:latin typeface="Calibri"/>
                <a:cs typeface="Calibri"/>
              </a:rPr>
              <a:t>use. While the actual </a:t>
            </a:r>
            <a:r>
              <a:rPr sz="1200" spc="-5" dirty="0">
                <a:latin typeface="Calibri"/>
                <a:cs typeface="Calibri"/>
              </a:rPr>
              <a:t>Pods that </a:t>
            </a:r>
            <a:r>
              <a:rPr sz="1200" dirty="0">
                <a:latin typeface="Calibri"/>
                <a:cs typeface="Calibri"/>
              </a:rPr>
              <a:t>compose the </a:t>
            </a:r>
            <a:r>
              <a:rPr sz="1200" spc="-5" dirty="0">
                <a:latin typeface="Calibri"/>
                <a:cs typeface="Calibri"/>
              </a:rPr>
              <a:t>backend </a:t>
            </a:r>
            <a:r>
              <a:rPr sz="1200" dirty="0">
                <a:latin typeface="Calibri"/>
                <a:cs typeface="Calibri"/>
              </a:rPr>
              <a:t>set </a:t>
            </a:r>
            <a:r>
              <a:rPr sz="1200" spc="-5" dirty="0">
                <a:latin typeface="Calibri"/>
                <a:cs typeface="Calibri"/>
              </a:rPr>
              <a:t>may </a:t>
            </a:r>
            <a:r>
              <a:rPr sz="1200" dirty="0">
                <a:latin typeface="Calibri"/>
                <a:cs typeface="Calibri"/>
              </a:rPr>
              <a:t>change, the </a:t>
            </a:r>
            <a:r>
              <a:rPr sz="1200" spc="-5" dirty="0">
                <a:latin typeface="Calibri"/>
                <a:cs typeface="Calibri"/>
              </a:rPr>
              <a:t>frontend </a:t>
            </a:r>
            <a:r>
              <a:rPr sz="1200" dirty="0">
                <a:latin typeface="Calibri"/>
                <a:cs typeface="Calibri"/>
              </a:rPr>
              <a:t>clients </a:t>
            </a:r>
            <a:r>
              <a:rPr sz="1200" spc="5" dirty="0">
                <a:latin typeface="Calibri"/>
                <a:cs typeface="Calibri"/>
              </a:rPr>
              <a:t>should not </a:t>
            </a:r>
            <a:r>
              <a:rPr sz="1200" dirty="0">
                <a:latin typeface="Calibri"/>
                <a:cs typeface="Calibri"/>
              </a:rPr>
              <a:t>need </a:t>
            </a:r>
            <a:r>
              <a:rPr sz="1200" spc="-5" dirty="0">
                <a:latin typeface="Calibri"/>
                <a:cs typeface="Calibri"/>
              </a:rPr>
              <a:t>to </a:t>
            </a:r>
            <a:r>
              <a:rPr sz="1200" dirty="0">
                <a:latin typeface="Calibri"/>
                <a:cs typeface="Calibri"/>
              </a:rPr>
              <a:t>be </a:t>
            </a:r>
            <a:r>
              <a:rPr sz="1200" spc="-5" dirty="0">
                <a:latin typeface="Calibri"/>
                <a:cs typeface="Calibri"/>
              </a:rPr>
              <a:t>aware </a:t>
            </a:r>
            <a:r>
              <a:rPr sz="1200" spc="5" dirty="0">
                <a:latin typeface="Calibri"/>
                <a:cs typeface="Calibri"/>
              </a:rPr>
              <a:t>of </a:t>
            </a:r>
            <a:r>
              <a:rPr sz="1200" dirty="0">
                <a:latin typeface="Calibri"/>
                <a:cs typeface="Calibri"/>
              </a:rPr>
              <a:t>that </a:t>
            </a:r>
            <a:r>
              <a:rPr sz="1200" spc="5" dirty="0">
                <a:latin typeface="Calibri"/>
                <a:cs typeface="Calibri"/>
              </a:rPr>
              <a:t>or </a:t>
            </a:r>
            <a:r>
              <a:rPr sz="1200" spc="-10" dirty="0">
                <a:latin typeface="Calibri"/>
                <a:cs typeface="Calibri"/>
              </a:rPr>
              <a:t>keep </a:t>
            </a:r>
            <a:r>
              <a:rPr sz="1200" dirty="0">
                <a:latin typeface="Calibri"/>
                <a:cs typeface="Calibri"/>
              </a:rPr>
              <a:t>track </a:t>
            </a:r>
            <a:r>
              <a:rPr sz="1200" spc="5" dirty="0">
                <a:latin typeface="Calibri"/>
                <a:cs typeface="Calibri"/>
              </a:rPr>
              <a:t>of  </a:t>
            </a:r>
            <a:r>
              <a:rPr sz="1200" spc="-5" dirty="0">
                <a:latin typeface="Calibri"/>
                <a:cs typeface="Calibri"/>
              </a:rPr>
              <a:t>the </a:t>
            </a:r>
            <a:r>
              <a:rPr sz="1200" spc="-10" dirty="0">
                <a:latin typeface="Calibri"/>
                <a:cs typeface="Calibri"/>
              </a:rPr>
              <a:t>list </a:t>
            </a:r>
            <a:r>
              <a:rPr sz="1200" dirty="0">
                <a:latin typeface="Calibri"/>
                <a:cs typeface="Calibri"/>
              </a:rPr>
              <a:t>of </a:t>
            </a:r>
            <a:r>
              <a:rPr sz="1200" spc="-10" dirty="0">
                <a:latin typeface="Calibri"/>
                <a:cs typeface="Calibri"/>
              </a:rPr>
              <a:t>backends </a:t>
            </a:r>
            <a:r>
              <a:rPr sz="1200" spc="-5" dirty="0">
                <a:latin typeface="Calibri"/>
                <a:cs typeface="Calibri"/>
              </a:rPr>
              <a:t>themselves. The Service </a:t>
            </a:r>
            <a:r>
              <a:rPr sz="1200" spc="-10" dirty="0">
                <a:latin typeface="Calibri"/>
                <a:cs typeface="Calibri"/>
              </a:rPr>
              <a:t>abstraction </a:t>
            </a:r>
            <a:r>
              <a:rPr sz="1200" spc="-5" dirty="0">
                <a:latin typeface="Calibri"/>
                <a:cs typeface="Calibri"/>
              </a:rPr>
              <a:t>enables this</a:t>
            </a:r>
            <a:r>
              <a:rPr sz="1200" spc="10" dirty="0">
                <a:latin typeface="Calibri"/>
                <a:cs typeface="Calibri"/>
              </a:rPr>
              <a:t> </a:t>
            </a:r>
            <a:r>
              <a:rPr sz="1200" spc="-5" dirty="0">
                <a:latin typeface="Calibri"/>
                <a:cs typeface="Calibri"/>
              </a:rPr>
              <a:t>decoupling.</a:t>
            </a:r>
            <a:endParaRPr sz="1200">
              <a:latin typeface="Calibri"/>
              <a:cs typeface="Calibri"/>
            </a:endParaRPr>
          </a:p>
          <a:p>
            <a:pPr marL="12700" marR="5080" algn="just">
              <a:lnSpc>
                <a:spcPct val="100000"/>
              </a:lnSpc>
              <a:spcBef>
                <a:spcPts val="720"/>
              </a:spcBef>
            </a:pPr>
            <a:r>
              <a:rPr sz="1200" dirty="0">
                <a:latin typeface="Calibri"/>
                <a:cs typeface="Calibri"/>
              </a:rPr>
              <a:t>A volume is just a </a:t>
            </a:r>
            <a:r>
              <a:rPr sz="1200" spc="-10" dirty="0">
                <a:latin typeface="Calibri"/>
                <a:cs typeface="Calibri"/>
              </a:rPr>
              <a:t>directory, </a:t>
            </a:r>
            <a:r>
              <a:rPr sz="1200" spc="5" dirty="0">
                <a:latin typeface="Calibri"/>
                <a:cs typeface="Calibri"/>
              </a:rPr>
              <a:t>possibly with some </a:t>
            </a:r>
            <a:r>
              <a:rPr sz="1200" spc="-5" dirty="0">
                <a:latin typeface="Calibri"/>
                <a:cs typeface="Calibri"/>
              </a:rPr>
              <a:t>data </a:t>
            </a:r>
            <a:r>
              <a:rPr sz="1200" dirty="0">
                <a:latin typeface="Calibri"/>
                <a:cs typeface="Calibri"/>
              </a:rPr>
              <a:t>in it, </a:t>
            </a:r>
            <a:r>
              <a:rPr sz="1200" spc="5" dirty="0">
                <a:latin typeface="Calibri"/>
                <a:cs typeface="Calibri"/>
              </a:rPr>
              <a:t>which </a:t>
            </a:r>
            <a:r>
              <a:rPr sz="1200" dirty="0">
                <a:latin typeface="Calibri"/>
                <a:cs typeface="Calibri"/>
              </a:rPr>
              <a:t>is </a:t>
            </a:r>
            <a:r>
              <a:rPr sz="1200" spc="5" dirty="0">
                <a:latin typeface="Calibri"/>
                <a:cs typeface="Calibri"/>
              </a:rPr>
              <a:t>accessible </a:t>
            </a:r>
            <a:r>
              <a:rPr sz="1200" spc="-5" dirty="0">
                <a:latin typeface="Calibri"/>
                <a:cs typeface="Calibri"/>
              </a:rPr>
              <a:t>to </a:t>
            </a:r>
            <a:r>
              <a:rPr sz="1200" dirty="0">
                <a:latin typeface="Calibri"/>
                <a:cs typeface="Calibri"/>
              </a:rPr>
              <a:t>the Containers in a Pod. </a:t>
            </a:r>
            <a:r>
              <a:rPr sz="1200" spc="5" dirty="0">
                <a:latin typeface="Calibri"/>
                <a:cs typeface="Calibri"/>
              </a:rPr>
              <a:t>How </a:t>
            </a:r>
            <a:r>
              <a:rPr sz="1200" dirty="0">
                <a:latin typeface="Calibri"/>
                <a:cs typeface="Calibri"/>
              </a:rPr>
              <a:t>that </a:t>
            </a:r>
            <a:r>
              <a:rPr sz="1200" spc="5" dirty="0">
                <a:latin typeface="Calibri"/>
                <a:cs typeface="Calibri"/>
              </a:rPr>
              <a:t>directory comes </a:t>
            </a:r>
            <a:r>
              <a:rPr sz="1200" spc="-5" dirty="0">
                <a:latin typeface="Calibri"/>
                <a:cs typeface="Calibri"/>
              </a:rPr>
              <a:t>to </a:t>
            </a:r>
            <a:r>
              <a:rPr sz="1200" spc="5" dirty="0">
                <a:latin typeface="Calibri"/>
                <a:cs typeface="Calibri"/>
              </a:rPr>
              <a:t>be, the medium that backs it, </a:t>
            </a:r>
            <a:r>
              <a:rPr sz="1200" spc="280" dirty="0">
                <a:latin typeface="Calibri"/>
                <a:cs typeface="Calibri"/>
              </a:rPr>
              <a:t> </a:t>
            </a:r>
            <a:r>
              <a:rPr sz="1200" dirty="0">
                <a:latin typeface="Calibri"/>
                <a:cs typeface="Calibri"/>
              </a:rPr>
              <a:t>and the </a:t>
            </a:r>
            <a:r>
              <a:rPr sz="1200" spc="-10" dirty="0">
                <a:latin typeface="Calibri"/>
                <a:cs typeface="Calibri"/>
              </a:rPr>
              <a:t>contents </a:t>
            </a:r>
            <a:r>
              <a:rPr sz="1200" dirty="0">
                <a:latin typeface="Calibri"/>
                <a:cs typeface="Calibri"/>
              </a:rPr>
              <a:t>of it </a:t>
            </a:r>
            <a:r>
              <a:rPr sz="1200" spc="-5" dirty="0">
                <a:latin typeface="Calibri"/>
                <a:cs typeface="Calibri"/>
              </a:rPr>
              <a:t>are determined by </a:t>
            </a:r>
            <a:r>
              <a:rPr sz="1200" dirty="0">
                <a:latin typeface="Calibri"/>
                <a:cs typeface="Calibri"/>
              </a:rPr>
              <a:t>the particular </a:t>
            </a:r>
            <a:r>
              <a:rPr sz="1200" spc="-5" dirty="0">
                <a:latin typeface="Calibri"/>
                <a:cs typeface="Calibri"/>
              </a:rPr>
              <a:t>volume </a:t>
            </a:r>
            <a:r>
              <a:rPr sz="1200" dirty="0">
                <a:latin typeface="Calibri"/>
                <a:cs typeface="Calibri"/>
              </a:rPr>
              <a:t>type used. It </a:t>
            </a:r>
            <a:r>
              <a:rPr sz="1200" spc="-5" dirty="0">
                <a:latin typeface="Calibri"/>
                <a:cs typeface="Calibri"/>
              </a:rPr>
              <a:t>represents </a:t>
            </a:r>
            <a:r>
              <a:rPr sz="1200" dirty="0">
                <a:latin typeface="Calibri"/>
                <a:cs typeface="Calibri"/>
              </a:rPr>
              <a:t>a </a:t>
            </a:r>
            <a:r>
              <a:rPr sz="1200" spc="-10" dirty="0">
                <a:latin typeface="Calibri"/>
                <a:cs typeface="Calibri"/>
              </a:rPr>
              <a:t>persistent </a:t>
            </a:r>
            <a:r>
              <a:rPr sz="1200" spc="-5" dirty="0">
                <a:latin typeface="Calibri"/>
                <a:cs typeface="Calibri"/>
              </a:rPr>
              <a:t>storage </a:t>
            </a:r>
            <a:r>
              <a:rPr sz="1200" dirty="0">
                <a:latin typeface="Calibri"/>
                <a:cs typeface="Calibri"/>
              </a:rPr>
              <a:t>in a </a:t>
            </a:r>
            <a:r>
              <a:rPr sz="1200" spc="5" dirty="0">
                <a:latin typeface="Calibri"/>
                <a:cs typeface="Calibri"/>
              </a:rPr>
              <a:t>pod whose </a:t>
            </a:r>
            <a:r>
              <a:rPr sz="1200" dirty="0">
                <a:latin typeface="Calibri"/>
                <a:cs typeface="Calibri"/>
              </a:rPr>
              <a:t>lifetime is </a:t>
            </a:r>
            <a:r>
              <a:rPr sz="1200" spc="-5" dirty="0">
                <a:latin typeface="Calibri"/>
                <a:cs typeface="Calibri"/>
              </a:rPr>
              <a:t>different </a:t>
            </a:r>
            <a:r>
              <a:rPr sz="1200" spc="5" dirty="0">
                <a:latin typeface="Calibri"/>
                <a:cs typeface="Calibri"/>
              </a:rPr>
              <a:t>and not </a:t>
            </a:r>
            <a:r>
              <a:rPr sz="1200" dirty="0">
                <a:latin typeface="Calibri"/>
                <a:cs typeface="Calibri"/>
              </a:rPr>
              <a:t>tied </a:t>
            </a:r>
            <a:r>
              <a:rPr sz="1200" spc="5" dirty="0">
                <a:latin typeface="Calibri"/>
                <a:cs typeface="Calibri"/>
              </a:rPr>
              <a:t>with </a:t>
            </a:r>
            <a:r>
              <a:rPr sz="1200" dirty="0">
                <a:latin typeface="Calibri"/>
                <a:cs typeface="Calibri"/>
              </a:rPr>
              <a:t>the  </a:t>
            </a:r>
            <a:r>
              <a:rPr sz="1200" spc="5" dirty="0">
                <a:latin typeface="Calibri"/>
                <a:cs typeface="Calibri"/>
              </a:rPr>
              <a:t>pod's </a:t>
            </a:r>
            <a:r>
              <a:rPr sz="1200" spc="-5" dirty="0">
                <a:latin typeface="Calibri"/>
                <a:cs typeface="Calibri"/>
              </a:rPr>
              <a:t>containers themself. </a:t>
            </a:r>
            <a:r>
              <a:rPr sz="1200" dirty="0">
                <a:latin typeface="Calibri"/>
                <a:cs typeface="Calibri"/>
              </a:rPr>
              <a:t>A volume mounted </a:t>
            </a:r>
            <a:r>
              <a:rPr sz="1200" spc="-5" dirty="0">
                <a:latin typeface="Calibri"/>
                <a:cs typeface="Calibri"/>
              </a:rPr>
              <a:t>to </a:t>
            </a:r>
            <a:r>
              <a:rPr sz="1200" spc="5" dirty="0">
                <a:latin typeface="Calibri"/>
                <a:cs typeface="Calibri"/>
              </a:rPr>
              <a:t>the container can provide </a:t>
            </a:r>
            <a:r>
              <a:rPr sz="1200" dirty="0">
                <a:latin typeface="Calibri"/>
                <a:cs typeface="Calibri"/>
              </a:rPr>
              <a:t>data storage </a:t>
            </a:r>
            <a:r>
              <a:rPr sz="1200" spc="5" dirty="0">
                <a:latin typeface="Calibri"/>
                <a:cs typeface="Calibri"/>
              </a:rPr>
              <a:t>facility beyond container's lifetime, and hence it can be shared with other </a:t>
            </a:r>
            <a:r>
              <a:rPr sz="1200" spc="280" dirty="0">
                <a:latin typeface="Calibri"/>
                <a:cs typeface="Calibri"/>
              </a:rPr>
              <a:t> </a:t>
            </a:r>
            <a:r>
              <a:rPr sz="1200" spc="5" dirty="0">
                <a:latin typeface="Calibri"/>
                <a:cs typeface="Calibri"/>
              </a:rPr>
              <a:t>containers if </a:t>
            </a:r>
            <a:r>
              <a:rPr sz="1200" spc="10" dirty="0">
                <a:latin typeface="Calibri"/>
                <a:cs typeface="Calibri"/>
              </a:rPr>
              <a:t>required. </a:t>
            </a:r>
            <a:r>
              <a:rPr sz="1200" spc="5" dirty="0">
                <a:latin typeface="Calibri"/>
                <a:cs typeface="Calibri"/>
              </a:rPr>
              <a:t>It </a:t>
            </a:r>
            <a:r>
              <a:rPr sz="1200" spc="10" dirty="0">
                <a:latin typeface="Calibri"/>
                <a:cs typeface="Calibri"/>
              </a:rPr>
              <a:t>has an explicit </a:t>
            </a:r>
            <a:r>
              <a:rPr sz="1200" spc="5" dirty="0">
                <a:latin typeface="Calibri"/>
                <a:cs typeface="Calibri"/>
              </a:rPr>
              <a:t>lifetime </a:t>
            </a:r>
            <a:r>
              <a:rPr sz="1200" dirty="0">
                <a:latin typeface="Calibri"/>
                <a:cs typeface="Calibri"/>
              </a:rPr>
              <a:t>- </a:t>
            </a:r>
            <a:r>
              <a:rPr sz="1200" spc="10" dirty="0">
                <a:latin typeface="Calibri"/>
                <a:cs typeface="Calibri"/>
              </a:rPr>
              <a:t>the </a:t>
            </a:r>
            <a:r>
              <a:rPr sz="1200" spc="15" dirty="0">
                <a:latin typeface="Calibri"/>
                <a:cs typeface="Calibri"/>
              </a:rPr>
              <a:t>same </a:t>
            </a:r>
            <a:r>
              <a:rPr sz="1200" spc="10" dirty="0">
                <a:latin typeface="Calibri"/>
                <a:cs typeface="Calibri"/>
              </a:rPr>
              <a:t>as the </a:t>
            </a:r>
            <a:r>
              <a:rPr sz="1200" spc="5" dirty="0">
                <a:latin typeface="Calibri"/>
                <a:cs typeface="Calibri"/>
              </a:rPr>
              <a:t>Pod that </a:t>
            </a:r>
            <a:r>
              <a:rPr sz="1200" spc="10" dirty="0">
                <a:latin typeface="Calibri"/>
                <a:cs typeface="Calibri"/>
              </a:rPr>
              <a:t>encloses it. Of course, when </a:t>
            </a:r>
            <a:r>
              <a:rPr sz="1200" dirty="0">
                <a:latin typeface="Calibri"/>
                <a:cs typeface="Calibri"/>
              </a:rPr>
              <a:t>a </a:t>
            </a:r>
            <a:r>
              <a:rPr sz="1200" spc="5" dirty="0">
                <a:latin typeface="Calibri"/>
                <a:cs typeface="Calibri"/>
              </a:rPr>
              <a:t>Pod </a:t>
            </a:r>
            <a:r>
              <a:rPr sz="1200" spc="10" dirty="0">
                <a:latin typeface="Calibri"/>
                <a:cs typeface="Calibri"/>
              </a:rPr>
              <a:t>ceases </a:t>
            </a:r>
            <a:r>
              <a:rPr sz="1200" dirty="0">
                <a:latin typeface="Calibri"/>
                <a:cs typeface="Calibri"/>
              </a:rPr>
              <a:t>to </a:t>
            </a:r>
            <a:r>
              <a:rPr sz="1200" spc="5" dirty="0">
                <a:latin typeface="Calibri"/>
                <a:cs typeface="Calibri"/>
              </a:rPr>
              <a:t>exist, </a:t>
            </a:r>
            <a:r>
              <a:rPr sz="1200" spc="10" dirty="0">
                <a:latin typeface="Calibri"/>
                <a:cs typeface="Calibri"/>
              </a:rPr>
              <a:t>the </a:t>
            </a:r>
            <a:r>
              <a:rPr sz="1200" spc="15" dirty="0">
                <a:latin typeface="Calibri"/>
                <a:cs typeface="Calibri"/>
              </a:rPr>
              <a:t>volume will cease </a:t>
            </a:r>
            <a:r>
              <a:rPr sz="1200" dirty="0">
                <a:latin typeface="Calibri"/>
                <a:cs typeface="Calibri"/>
              </a:rPr>
              <a:t>to </a:t>
            </a:r>
            <a:r>
              <a:rPr sz="1200" spc="10" dirty="0">
                <a:latin typeface="Calibri"/>
                <a:cs typeface="Calibri"/>
              </a:rPr>
              <a:t>exist, too.  </a:t>
            </a:r>
            <a:r>
              <a:rPr sz="1200" spc="-10" dirty="0">
                <a:latin typeface="Calibri"/>
                <a:cs typeface="Calibri"/>
              </a:rPr>
              <a:t>Perhaps </a:t>
            </a:r>
            <a:r>
              <a:rPr sz="1200" spc="-5" dirty="0">
                <a:latin typeface="Calibri"/>
                <a:cs typeface="Calibri"/>
              </a:rPr>
              <a:t>more </a:t>
            </a:r>
            <a:r>
              <a:rPr sz="1200" spc="-10" dirty="0">
                <a:latin typeface="Calibri"/>
                <a:cs typeface="Calibri"/>
              </a:rPr>
              <a:t>importantly </a:t>
            </a:r>
            <a:r>
              <a:rPr sz="1200" spc="-5" dirty="0">
                <a:latin typeface="Calibri"/>
                <a:cs typeface="Calibri"/>
              </a:rPr>
              <a:t>than this, </a:t>
            </a:r>
            <a:r>
              <a:rPr sz="1200" spc="-10" dirty="0">
                <a:latin typeface="Calibri"/>
                <a:cs typeface="Calibri"/>
              </a:rPr>
              <a:t>Kubernetes </a:t>
            </a:r>
            <a:r>
              <a:rPr sz="1200" spc="-5" dirty="0">
                <a:latin typeface="Calibri"/>
                <a:cs typeface="Calibri"/>
              </a:rPr>
              <a:t>supports </a:t>
            </a:r>
            <a:r>
              <a:rPr sz="1200" spc="-10" dirty="0">
                <a:latin typeface="Calibri"/>
                <a:cs typeface="Calibri"/>
              </a:rPr>
              <a:t>many </a:t>
            </a:r>
            <a:r>
              <a:rPr sz="1200" spc="-5" dirty="0">
                <a:latin typeface="Calibri"/>
                <a:cs typeface="Calibri"/>
              </a:rPr>
              <a:t>types </a:t>
            </a:r>
            <a:r>
              <a:rPr sz="1200" dirty="0">
                <a:latin typeface="Calibri"/>
                <a:cs typeface="Calibri"/>
              </a:rPr>
              <a:t>of </a:t>
            </a:r>
            <a:r>
              <a:rPr sz="1200" spc="-5" dirty="0">
                <a:latin typeface="Calibri"/>
                <a:cs typeface="Calibri"/>
              </a:rPr>
              <a:t>volumes, and </a:t>
            </a:r>
            <a:r>
              <a:rPr sz="1200" dirty="0">
                <a:latin typeface="Calibri"/>
                <a:cs typeface="Calibri"/>
              </a:rPr>
              <a:t>a </a:t>
            </a:r>
            <a:r>
              <a:rPr sz="1200" spc="-10" dirty="0">
                <a:latin typeface="Calibri"/>
                <a:cs typeface="Calibri"/>
              </a:rPr>
              <a:t>Pod </a:t>
            </a:r>
            <a:r>
              <a:rPr sz="1200" spc="-5" dirty="0">
                <a:latin typeface="Calibri"/>
                <a:cs typeface="Calibri"/>
              </a:rPr>
              <a:t>can use </a:t>
            </a:r>
            <a:r>
              <a:rPr sz="1200" spc="-10" dirty="0">
                <a:latin typeface="Calibri"/>
                <a:cs typeface="Calibri"/>
              </a:rPr>
              <a:t>any </a:t>
            </a:r>
            <a:r>
              <a:rPr sz="1200" spc="-5" dirty="0">
                <a:latin typeface="Calibri"/>
                <a:cs typeface="Calibri"/>
              </a:rPr>
              <a:t>number </a:t>
            </a:r>
            <a:r>
              <a:rPr sz="1200" dirty="0">
                <a:latin typeface="Calibri"/>
                <a:cs typeface="Calibri"/>
              </a:rPr>
              <a:t>of </a:t>
            </a:r>
            <a:r>
              <a:rPr sz="1200" spc="-5" dirty="0">
                <a:latin typeface="Calibri"/>
                <a:cs typeface="Calibri"/>
              </a:rPr>
              <a:t>them</a:t>
            </a:r>
            <a:r>
              <a:rPr sz="1200" spc="65" dirty="0">
                <a:latin typeface="Calibri"/>
                <a:cs typeface="Calibri"/>
              </a:rPr>
              <a:t> </a:t>
            </a:r>
            <a:r>
              <a:rPr sz="1200" spc="-10" dirty="0">
                <a:latin typeface="Calibri"/>
                <a:cs typeface="Calibri"/>
              </a:rPr>
              <a:t>simultaneously.</a:t>
            </a:r>
            <a:endParaRPr sz="1200">
              <a:latin typeface="Calibri"/>
              <a:cs typeface="Calibri"/>
            </a:endParaRPr>
          </a:p>
          <a:p>
            <a:pPr marL="12700" marR="5080" algn="just">
              <a:lnSpc>
                <a:spcPct val="100000"/>
              </a:lnSpc>
              <a:spcBef>
                <a:spcPts val="720"/>
              </a:spcBef>
            </a:pPr>
            <a:r>
              <a:rPr sz="1200" dirty="0">
                <a:latin typeface="Calibri"/>
                <a:cs typeface="Calibri"/>
              </a:rPr>
              <a:t>A namespace is a </a:t>
            </a:r>
            <a:r>
              <a:rPr sz="1200" spc="5" dirty="0">
                <a:latin typeface="Calibri"/>
                <a:cs typeface="Calibri"/>
              </a:rPr>
              <a:t>virtual domain </a:t>
            </a:r>
            <a:r>
              <a:rPr sz="1200" dirty="0">
                <a:latin typeface="Calibri"/>
                <a:cs typeface="Calibri"/>
              </a:rPr>
              <a:t>that ties up resources in it, </a:t>
            </a:r>
            <a:r>
              <a:rPr sz="1200" spc="5" dirty="0">
                <a:latin typeface="Calibri"/>
                <a:cs typeface="Calibri"/>
              </a:rPr>
              <a:t>and </a:t>
            </a:r>
            <a:r>
              <a:rPr sz="1200" dirty="0">
                <a:latin typeface="Calibri"/>
                <a:cs typeface="Calibri"/>
              </a:rPr>
              <a:t>can be </a:t>
            </a:r>
            <a:r>
              <a:rPr sz="1200" spc="5" dirty="0">
                <a:latin typeface="Calibri"/>
                <a:cs typeface="Calibri"/>
              </a:rPr>
              <a:t>use </a:t>
            </a:r>
            <a:r>
              <a:rPr sz="1200" spc="-5" dirty="0">
                <a:latin typeface="Calibri"/>
                <a:cs typeface="Calibri"/>
              </a:rPr>
              <a:t>to </a:t>
            </a:r>
            <a:r>
              <a:rPr sz="1200" dirty="0">
                <a:latin typeface="Calibri"/>
                <a:cs typeface="Calibri"/>
              </a:rPr>
              <a:t>distinguish resources from </a:t>
            </a:r>
            <a:r>
              <a:rPr sz="1200" spc="5" dirty="0">
                <a:latin typeface="Calibri"/>
                <a:cs typeface="Calibri"/>
              </a:rPr>
              <a:t>one domain </a:t>
            </a:r>
            <a:r>
              <a:rPr sz="1200" spc="-5" dirty="0">
                <a:latin typeface="Calibri"/>
                <a:cs typeface="Calibri"/>
              </a:rPr>
              <a:t>to </a:t>
            </a:r>
            <a:r>
              <a:rPr sz="1200" spc="-10" dirty="0">
                <a:latin typeface="Calibri"/>
                <a:cs typeface="Calibri"/>
              </a:rPr>
              <a:t>another. </a:t>
            </a:r>
            <a:r>
              <a:rPr sz="1200" dirty="0">
                <a:latin typeface="Calibri"/>
                <a:cs typeface="Calibri"/>
              </a:rPr>
              <a:t>A </a:t>
            </a:r>
            <a:r>
              <a:rPr sz="1200" spc="5" dirty="0">
                <a:latin typeface="Calibri"/>
                <a:cs typeface="Calibri"/>
              </a:rPr>
              <a:t>domain </a:t>
            </a:r>
            <a:r>
              <a:rPr sz="1200" dirty="0">
                <a:latin typeface="Calibri"/>
                <a:cs typeface="Calibri"/>
              </a:rPr>
              <a:t>can be think </a:t>
            </a:r>
            <a:r>
              <a:rPr sz="1200" spc="5" dirty="0">
                <a:latin typeface="Calibri"/>
                <a:cs typeface="Calibri"/>
              </a:rPr>
              <a:t>of </a:t>
            </a:r>
            <a:r>
              <a:rPr sz="1200" dirty="0">
                <a:latin typeface="Calibri"/>
                <a:cs typeface="Calibri"/>
              </a:rPr>
              <a:t>a </a:t>
            </a:r>
            <a:r>
              <a:rPr sz="1200" spc="5" dirty="0">
                <a:latin typeface="Calibri"/>
                <a:cs typeface="Calibri"/>
              </a:rPr>
              <a:t>virtual </a:t>
            </a:r>
            <a:r>
              <a:rPr sz="1200" spc="280" dirty="0">
                <a:latin typeface="Calibri"/>
                <a:cs typeface="Calibri"/>
              </a:rPr>
              <a:t> </a:t>
            </a:r>
            <a:r>
              <a:rPr sz="1200" dirty="0">
                <a:latin typeface="Calibri"/>
                <a:cs typeface="Calibri"/>
              </a:rPr>
              <a:t>cluster </a:t>
            </a:r>
            <a:r>
              <a:rPr sz="1200" spc="5" dirty="0">
                <a:latin typeface="Calibri"/>
                <a:cs typeface="Calibri"/>
              </a:rPr>
              <a:t>within </a:t>
            </a:r>
            <a:r>
              <a:rPr sz="1200" dirty="0">
                <a:latin typeface="Calibri"/>
                <a:cs typeface="Calibri"/>
              </a:rPr>
              <a:t>the </a:t>
            </a:r>
            <a:r>
              <a:rPr sz="1200" spc="5" dirty="0">
                <a:latin typeface="Calibri"/>
                <a:cs typeface="Calibri"/>
              </a:rPr>
              <a:t>same </a:t>
            </a:r>
            <a:r>
              <a:rPr sz="1200" dirty="0">
                <a:latin typeface="Calibri"/>
                <a:cs typeface="Calibri"/>
              </a:rPr>
              <a:t>physical </a:t>
            </a:r>
            <a:r>
              <a:rPr sz="1200" spc="5" dirty="0">
                <a:latin typeface="Calibri"/>
                <a:cs typeface="Calibri"/>
              </a:rPr>
              <a:t>one. </a:t>
            </a:r>
            <a:r>
              <a:rPr sz="1200" dirty="0">
                <a:latin typeface="Calibri"/>
                <a:cs typeface="Calibri"/>
              </a:rPr>
              <a:t>They are </a:t>
            </a:r>
            <a:r>
              <a:rPr sz="1200" spc="5" dirty="0">
                <a:latin typeface="Calibri"/>
                <a:cs typeface="Calibri"/>
              </a:rPr>
              <a:t>optional, and </a:t>
            </a:r>
            <a:r>
              <a:rPr sz="1200" dirty="0">
                <a:latin typeface="Calibri"/>
                <a:cs typeface="Calibri"/>
              </a:rPr>
              <a:t>are </a:t>
            </a:r>
            <a:r>
              <a:rPr sz="1200" spc="5" dirty="0">
                <a:latin typeface="Calibri"/>
                <a:cs typeface="Calibri"/>
              </a:rPr>
              <a:t>use only </a:t>
            </a:r>
            <a:r>
              <a:rPr sz="1200" dirty="0">
                <a:latin typeface="Calibri"/>
                <a:cs typeface="Calibri"/>
              </a:rPr>
              <a:t>if a resource in a cluster is duplicated </a:t>
            </a:r>
            <a:r>
              <a:rPr sz="1200" spc="-5" dirty="0">
                <a:latin typeface="Calibri"/>
                <a:cs typeface="Calibri"/>
              </a:rPr>
              <a:t>for </a:t>
            </a:r>
            <a:r>
              <a:rPr sz="1200" spc="5" dirty="0">
                <a:latin typeface="Calibri"/>
                <a:cs typeface="Calibri"/>
              </a:rPr>
              <a:t>another prupose, and in order </a:t>
            </a:r>
            <a:r>
              <a:rPr sz="1200" spc="-5" dirty="0">
                <a:latin typeface="Calibri"/>
                <a:cs typeface="Calibri"/>
              </a:rPr>
              <a:t>to </a:t>
            </a:r>
            <a:r>
              <a:rPr sz="1200" spc="5" dirty="0">
                <a:latin typeface="Calibri"/>
                <a:cs typeface="Calibri"/>
              </a:rPr>
              <a:t>address/access  </a:t>
            </a:r>
            <a:r>
              <a:rPr sz="1200" spc="-5" dirty="0">
                <a:latin typeface="Calibri"/>
                <a:cs typeface="Calibri"/>
              </a:rPr>
              <a:t>duplicate resources </a:t>
            </a:r>
            <a:r>
              <a:rPr sz="1200" spc="-10" dirty="0">
                <a:latin typeface="Calibri"/>
                <a:cs typeface="Calibri"/>
              </a:rPr>
              <a:t>individually, </a:t>
            </a:r>
            <a:r>
              <a:rPr sz="1200" dirty="0">
                <a:latin typeface="Calibri"/>
                <a:cs typeface="Calibri"/>
              </a:rPr>
              <a:t>each one of them is placed in a </a:t>
            </a:r>
            <a:r>
              <a:rPr sz="1200" spc="-5" dirty="0">
                <a:latin typeface="Calibri"/>
                <a:cs typeface="Calibri"/>
              </a:rPr>
              <a:t>separate </a:t>
            </a:r>
            <a:r>
              <a:rPr sz="1200" dirty="0">
                <a:latin typeface="Calibri"/>
                <a:cs typeface="Calibri"/>
              </a:rPr>
              <a:t>namespace with their </a:t>
            </a:r>
            <a:r>
              <a:rPr sz="1200" spc="5" dirty="0">
                <a:latin typeface="Calibri"/>
                <a:cs typeface="Calibri"/>
              </a:rPr>
              <a:t>domain </a:t>
            </a:r>
            <a:r>
              <a:rPr sz="1200" dirty="0">
                <a:latin typeface="Calibri"/>
                <a:cs typeface="Calibri"/>
              </a:rPr>
              <a:t>resources. A </a:t>
            </a:r>
            <a:r>
              <a:rPr sz="1200" spc="5" dirty="0">
                <a:latin typeface="Calibri"/>
                <a:cs typeface="Calibri"/>
              </a:rPr>
              <a:t>namespace </a:t>
            </a:r>
            <a:r>
              <a:rPr sz="1200" dirty="0">
                <a:latin typeface="Calibri"/>
                <a:cs typeface="Calibri"/>
              </a:rPr>
              <a:t>provides a scope </a:t>
            </a:r>
            <a:r>
              <a:rPr sz="1200" spc="-5" dirty="0">
                <a:latin typeface="Calibri"/>
                <a:cs typeface="Calibri"/>
              </a:rPr>
              <a:t>for </a:t>
            </a:r>
            <a:r>
              <a:rPr sz="1200" spc="5" dirty="0">
                <a:latin typeface="Calibri"/>
                <a:cs typeface="Calibri"/>
              </a:rPr>
              <a:t>names. Names  </a:t>
            </a:r>
            <a:r>
              <a:rPr sz="1200" dirty="0">
                <a:latin typeface="Calibri"/>
                <a:cs typeface="Calibri"/>
              </a:rPr>
              <a:t>of </a:t>
            </a:r>
            <a:r>
              <a:rPr sz="1200" spc="-10" dirty="0">
                <a:latin typeface="Calibri"/>
                <a:cs typeface="Calibri"/>
              </a:rPr>
              <a:t>resources </a:t>
            </a:r>
            <a:r>
              <a:rPr sz="1200" spc="-5" dirty="0">
                <a:latin typeface="Calibri"/>
                <a:cs typeface="Calibri"/>
              </a:rPr>
              <a:t>need </a:t>
            </a:r>
            <a:r>
              <a:rPr sz="1200" spc="-10" dirty="0">
                <a:latin typeface="Calibri"/>
                <a:cs typeface="Calibri"/>
              </a:rPr>
              <a:t>to </a:t>
            </a:r>
            <a:r>
              <a:rPr sz="1200" spc="-5" dirty="0">
                <a:latin typeface="Calibri"/>
                <a:cs typeface="Calibri"/>
              </a:rPr>
              <a:t>be unique within </a:t>
            </a:r>
            <a:r>
              <a:rPr sz="1200" dirty="0">
                <a:latin typeface="Calibri"/>
                <a:cs typeface="Calibri"/>
              </a:rPr>
              <a:t>a </a:t>
            </a:r>
            <a:r>
              <a:rPr sz="1200" spc="-5" dirty="0">
                <a:latin typeface="Calibri"/>
                <a:cs typeface="Calibri"/>
              </a:rPr>
              <a:t>namespace, but not across namespaces. They </a:t>
            </a:r>
            <a:r>
              <a:rPr sz="1200" spc="-10" dirty="0">
                <a:latin typeface="Calibri"/>
                <a:cs typeface="Calibri"/>
              </a:rPr>
              <a:t>are </a:t>
            </a:r>
            <a:r>
              <a:rPr sz="1200" dirty="0">
                <a:latin typeface="Calibri"/>
                <a:cs typeface="Calibri"/>
              </a:rPr>
              <a:t>a </a:t>
            </a:r>
            <a:r>
              <a:rPr sz="1200" spc="-15" dirty="0">
                <a:latin typeface="Calibri"/>
                <a:cs typeface="Calibri"/>
              </a:rPr>
              <a:t>way </a:t>
            </a:r>
            <a:r>
              <a:rPr sz="1200" spc="-10" dirty="0">
                <a:latin typeface="Calibri"/>
                <a:cs typeface="Calibri"/>
              </a:rPr>
              <a:t>to </a:t>
            </a:r>
            <a:r>
              <a:rPr sz="1200" spc="-5" dirty="0">
                <a:latin typeface="Calibri"/>
                <a:cs typeface="Calibri"/>
              </a:rPr>
              <a:t>divide </a:t>
            </a:r>
            <a:r>
              <a:rPr sz="1200" spc="-10" dirty="0">
                <a:latin typeface="Calibri"/>
                <a:cs typeface="Calibri"/>
              </a:rPr>
              <a:t>cluster resources between </a:t>
            </a:r>
            <a:r>
              <a:rPr sz="1200" spc="-5" dirty="0">
                <a:latin typeface="Calibri"/>
                <a:cs typeface="Calibri"/>
              </a:rPr>
              <a:t>multiple</a:t>
            </a:r>
            <a:r>
              <a:rPr sz="1200" spc="110" dirty="0">
                <a:latin typeface="Calibri"/>
                <a:cs typeface="Calibri"/>
              </a:rPr>
              <a:t> </a:t>
            </a:r>
            <a:r>
              <a:rPr sz="1200" spc="-10" dirty="0">
                <a:latin typeface="Calibri"/>
                <a:cs typeface="Calibri"/>
              </a:rPr>
              <a:t>users.</a:t>
            </a:r>
            <a:endParaRPr sz="1200">
              <a:latin typeface="Calibri"/>
              <a:cs typeface="Calibri"/>
            </a:endParaRPr>
          </a:p>
        </p:txBody>
      </p:sp>
      <p:sp>
        <p:nvSpPr>
          <p:cNvPr id="15" name="object 1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117</a:t>
            </a:fld>
            <a:endParaRPr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8732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(cont.) </a:t>
            </a:r>
            <a:r>
              <a:rPr sz="2400" b="1" spc="-10" dirty="0">
                <a:solidFill>
                  <a:srgbClr val="FFFFFF"/>
                </a:solidFill>
                <a:latin typeface="Microsoft YaHei"/>
                <a:cs typeface="Microsoft YaHei"/>
              </a:rPr>
              <a:t>Architecture </a:t>
            </a:r>
            <a:r>
              <a:rPr sz="2400" b="1" dirty="0">
                <a:solidFill>
                  <a:srgbClr val="FFFFFF"/>
                </a:solidFill>
                <a:latin typeface="Microsoft YaHei"/>
                <a:cs typeface="Microsoft YaHei"/>
              </a:rPr>
              <a:t>&amp; </a:t>
            </a:r>
            <a:r>
              <a:rPr sz="2400" b="1" spc="-5" dirty="0">
                <a:solidFill>
                  <a:srgbClr val="FFFFFF"/>
                </a:solidFill>
                <a:latin typeface="Microsoft YaHei"/>
                <a:cs typeface="Microsoft YaHei"/>
              </a:rPr>
              <a:t>design</a:t>
            </a:r>
            <a:r>
              <a:rPr sz="2400" b="1" spc="1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37160" y="1417320"/>
              <a:ext cx="11937076" cy="4613563"/>
            </a:xfrm>
            <a:prstGeom prst="rect">
              <a:avLst/>
            </a:prstGeom>
          </p:spPr>
        </p:pic>
      </p:grpSp>
      <p:sp>
        <p:nvSpPr>
          <p:cNvPr id="9" name="object 9"/>
          <p:cNvSpPr txBox="1"/>
          <p:nvPr/>
        </p:nvSpPr>
        <p:spPr>
          <a:xfrm>
            <a:off x="250190" y="1866265"/>
            <a:ext cx="981710" cy="299720"/>
          </a:xfrm>
          <a:prstGeom prst="rect">
            <a:avLst/>
          </a:prstGeom>
        </p:spPr>
        <p:txBody>
          <a:bodyPr vert="horz" wrap="square" lIns="0" tIns="12700" rIns="0" bIns="0" rtlCol="0">
            <a:spAutoFit/>
          </a:bodyPr>
          <a:lstStyle/>
          <a:p>
            <a:pPr marL="12700">
              <a:lnSpc>
                <a:spcPct val="100000"/>
              </a:lnSpc>
              <a:spcBef>
                <a:spcPts val="100"/>
              </a:spcBef>
            </a:pPr>
            <a:r>
              <a:rPr sz="1800" spc="-40" dirty="0">
                <a:latin typeface="Calibri"/>
                <a:cs typeface="Calibri"/>
              </a:rPr>
              <a:t>R</a:t>
            </a:r>
            <a:r>
              <a:rPr sz="1800" spc="-5" dirty="0">
                <a:latin typeface="Calibri"/>
                <a:cs typeface="Calibri"/>
              </a:rPr>
              <a:t>ep</a:t>
            </a:r>
            <a:r>
              <a:rPr sz="1800" dirty="0">
                <a:latin typeface="Calibri"/>
                <a:cs typeface="Calibri"/>
              </a:rPr>
              <a:t>li</a:t>
            </a:r>
            <a:r>
              <a:rPr sz="1800" spc="-20" dirty="0">
                <a:latin typeface="Calibri"/>
                <a:cs typeface="Calibri"/>
              </a:rPr>
              <a:t>c</a:t>
            </a:r>
            <a:r>
              <a:rPr sz="1800" spc="-5" dirty="0">
                <a:latin typeface="Calibri"/>
                <a:cs typeface="Calibri"/>
              </a:rPr>
              <a:t>aS</a:t>
            </a:r>
            <a:r>
              <a:rPr sz="1800" spc="-15" dirty="0">
                <a:latin typeface="Calibri"/>
                <a:cs typeface="Calibri"/>
              </a:rPr>
              <a:t>e</a:t>
            </a:r>
            <a:r>
              <a:rPr sz="1800" dirty="0">
                <a:latin typeface="Calibri"/>
                <a:cs typeface="Calibri"/>
              </a:rPr>
              <a:t>t</a:t>
            </a:r>
            <a:endParaRPr sz="1800">
              <a:latin typeface="Calibri"/>
              <a:cs typeface="Calibri"/>
            </a:endParaRPr>
          </a:p>
        </p:txBody>
      </p:sp>
      <p:sp>
        <p:nvSpPr>
          <p:cNvPr id="10" name="object 10"/>
          <p:cNvSpPr txBox="1"/>
          <p:nvPr/>
        </p:nvSpPr>
        <p:spPr>
          <a:xfrm>
            <a:off x="251459" y="840104"/>
            <a:ext cx="11688445" cy="123888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libri"/>
                <a:cs typeface="Calibri"/>
              </a:rPr>
              <a:t>Kubernetes contains </a:t>
            </a:r>
            <a:r>
              <a:rPr sz="1800" dirty="0">
                <a:latin typeface="Calibri"/>
                <a:cs typeface="Calibri"/>
              </a:rPr>
              <a:t>a </a:t>
            </a:r>
            <a:r>
              <a:rPr sz="1800" spc="10" dirty="0">
                <a:latin typeface="Calibri"/>
                <a:cs typeface="Calibri"/>
              </a:rPr>
              <a:t>number of higher-level abstractions called </a:t>
            </a:r>
            <a:r>
              <a:rPr sz="1800" b="1" spc="10" dirty="0">
                <a:latin typeface="Calibri"/>
                <a:cs typeface="Calibri"/>
              </a:rPr>
              <a:t>Controllers</a:t>
            </a:r>
            <a:r>
              <a:rPr sz="1800" spc="10" dirty="0">
                <a:latin typeface="Calibri"/>
                <a:cs typeface="Calibri"/>
              </a:rPr>
              <a:t>. </a:t>
            </a:r>
            <a:r>
              <a:rPr sz="1800" spc="5" dirty="0">
                <a:latin typeface="Calibri"/>
                <a:cs typeface="Calibri"/>
              </a:rPr>
              <a:t>Controllers </a:t>
            </a:r>
            <a:r>
              <a:rPr sz="1800" spc="10" dirty="0">
                <a:latin typeface="Calibri"/>
                <a:cs typeface="Calibri"/>
              </a:rPr>
              <a:t>build </a:t>
            </a:r>
            <a:r>
              <a:rPr sz="1800" spc="15" dirty="0">
                <a:latin typeface="Calibri"/>
                <a:cs typeface="Calibri"/>
              </a:rPr>
              <a:t>upon the basic objects, </a:t>
            </a:r>
            <a:r>
              <a:rPr sz="1800" spc="10" dirty="0">
                <a:latin typeface="Calibri"/>
                <a:cs typeface="Calibri"/>
              </a:rPr>
              <a:t>and  </a:t>
            </a:r>
            <a:r>
              <a:rPr sz="1800" spc="-10" dirty="0">
                <a:latin typeface="Calibri"/>
                <a:cs typeface="Calibri"/>
              </a:rPr>
              <a:t>provide </a:t>
            </a:r>
            <a:r>
              <a:rPr sz="1800" spc="-5" dirty="0">
                <a:latin typeface="Calibri"/>
                <a:cs typeface="Calibri"/>
              </a:rPr>
              <a:t>additional functionality and </a:t>
            </a:r>
            <a:r>
              <a:rPr sz="1800" spc="-10" dirty="0">
                <a:latin typeface="Calibri"/>
                <a:cs typeface="Calibri"/>
              </a:rPr>
              <a:t>convenience </a:t>
            </a:r>
            <a:r>
              <a:rPr sz="1800" spc="-15" dirty="0">
                <a:latin typeface="Calibri"/>
                <a:cs typeface="Calibri"/>
              </a:rPr>
              <a:t>features. </a:t>
            </a:r>
            <a:r>
              <a:rPr sz="1800" spc="-10" dirty="0">
                <a:latin typeface="Calibri"/>
                <a:cs typeface="Calibri"/>
              </a:rPr>
              <a:t>They</a:t>
            </a:r>
            <a:r>
              <a:rPr sz="1800" spc="20" dirty="0">
                <a:latin typeface="Calibri"/>
                <a:cs typeface="Calibri"/>
              </a:rPr>
              <a:t> </a:t>
            </a:r>
            <a:r>
              <a:rPr sz="1800" spc="-5" dirty="0">
                <a:latin typeface="Calibri"/>
                <a:cs typeface="Calibri"/>
              </a:rPr>
              <a:t>include:</a:t>
            </a:r>
            <a:endParaRPr sz="1800">
              <a:latin typeface="Calibri"/>
              <a:cs typeface="Calibri"/>
            </a:endParaRPr>
          </a:p>
          <a:p>
            <a:pPr marL="9466580">
              <a:lnSpc>
                <a:spcPct val="100000"/>
              </a:lnSpc>
              <a:spcBef>
                <a:spcPts val="760"/>
              </a:spcBef>
            </a:pPr>
            <a:r>
              <a:rPr sz="1800" b="1" spc="-10" dirty="0">
                <a:solidFill>
                  <a:srgbClr val="FFFFFF"/>
                </a:solidFill>
                <a:latin typeface="Calibri"/>
                <a:cs typeface="Calibri"/>
              </a:rPr>
              <a:t>Controllers</a:t>
            </a:r>
            <a:r>
              <a:rPr sz="1800" b="1" spc="-5" dirty="0">
                <a:solidFill>
                  <a:srgbClr val="FFFFFF"/>
                </a:solidFill>
                <a:latin typeface="Calibri"/>
                <a:cs typeface="Calibri"/>
              </a:rPr>
              <a:t> ...</a:t>
            </a:r>
            <a:endParaRPr sz="1800">
              <a:latin typeface="Calibri"/>
              <a:cs typeface="Calibri"/>
            </a:endParaRPr>
          </a:p>
          <a:p>
            <a:pPr marL="1417320">
              <a:lnSpc>
                <a:spcPct val="100000"/>
              </a:lnSpc>
              <a:spcBef>
                <a:spcPts val="875"/>
              </a:spcBef>
            </a:pPr>
            <a:r>
              <a:rPr sz="1200" dirty="0">
                <a:latin typeface="Calibri"/>
                <a:cs typeface="Calibri"/>
              </a:rPr>
              <a:t>A </a:t>
            </a:r>
            <a:r>
              <a:rPr sz="1200" spc="-10" dirty="0">
                <a:latin typeface="Calibri"/>
                <a:cs typeface="Calibri"/>
              </a:rPr>
              <a:t>ReplicaSet ensures that </a:t>
            </a:r>
            <a:r>
              <a:rPr sz="1200" dirty="0">
                <a:latin typeface="Calibri"/>
                <a:cs typeface="Calibri"/>
              </a:rPr>
              <a:t>a </a:t>
            </a:r>
            <a:r>
              <a:rPr sz="1200" spc="-5" dirty="0">
                <a:latin typeface="Calibri"/>
                <a:cs typeface="Calibri"/>
              </a:rPr>
              <a:t>specified number </a:t>
            </a:r>
            <a:r>
              <a:rPr sz="1200" dirty="0">
                <a:latin typeface="Calibri"/>
                <a:cs typeface="Calibri"/>
              </a:rPr>
              <a:t>of </a:t>
            </a:r>
            <a:r>
              <a:rPr sz="1200" spc="-5" dirty="0">
                <a:latin typeface="Calibri"/>
                <a:cs typeface="Calibri"/>
              </a:rPr>
              <a:t>pod </a:t>
            </a:r>
            <a:r>
              <a:rPr sz="1200" spc="-10" dirty="0">
                <a:latin typeface="Calibri"/>
                <a:cs typeface="Calibri"/>
              </a:rPr>
              <a:t>replicas are </a:t>
            </a:r>
            <a:r>
              <a:rPr sz="1200" spc="-5" dirty="0">
                <a:latin typeface="Calibri"/>
                <a:cs typeface="Calibri"/>
              </a:rPr>
              <a:t>running </a:t>
            </a:r>
            <a:r>
              <a:rPr sz="1200" spc="-10" dirty="0">
                <a:latin typeface="Calibri"/>
                <a:cs typeface="Calibri"/>
              </a:rPr>
              <a:t>at any </a:t>
            </a:r>
            <a:r>
              <a:rPr sz="1200" spc="-5" dirty="0">
                <a:latin typeface="Calibri"/>
                <a:cs typeface="Calibri"/>
              </a:rPr>
              <a:t>one time. In other </a:t>
            </a:r>
            <a:r>
              <a:rPr sz="1200" spc="-10" dirty="0">
                <a:latin typeface="Calibri"/>
                <a:cs typeface="Calibri"/>
              </a:rPr>
              <a:t>words, </a:t>
            </a:r>
            <a:r>
              <a:rPr sz="1200" dirty="0">
                <a:latin typeface="Calibri"/>
                <a:cs typeface="Calibri"/>
              </a:rPr>
              <a:t>a </a:t>
            </a:r>
            <a:r>
              <a:rPr sz="1200" spc="-10" dirty="0">
                <a:latin typeface="Calibri"/>
                <a:cs typeface="Calibri"/>
              </a:rPr>
              <a:t>ReplicaSet makes sure that </a:t>
            </a:r>
            <a:r>
              <a:rPr sz="1200" dirty="0">
                <a:latin typeface="Calibri"/>
                <a:cs typeface="Calibri"/>
              </a:rPr>
              <a:t>a </a:t>
            </a:r>
            <a:r>
              <a:rPr sz="1200" spc="-5" dirty="0">
                <a:latin typeface="Calibri"/>
                <a:cs typeface="Calibri"/>
              </a:rPr>
              <a:t>pod </a:t>
            </a:r>
            <a:r>
              <a:rPr sz="1200" dirty="0">
                <a:latin typeface="Calibri"/>
                <a:cs typeface="Calibri"/>
              </a:rPr>
              <a:t>or a </a:t>
            </a:r>
            <a:r>
              <a:rPr sz="1200" spc="-5" dirty="0">
                <a:latin typeface="Calibri"/>
                <a:cs typeface="Calibri"/>
              </a:rPr>
              <a:t>homogeneous set</a:t>
            </a:r>
            <a:r>
              <a:rPr sz="1200" spc="200" dirty="0">
                <a:latin typeface="Calibri"/>
                <a:cs typeface="Calibri"/>
              </a:rPr>
              <a:t> </a:t>
            </a:r>
            <a:r>
              <a:rPr sz="1200" dirty="0">
                <a:latin typeface="Calibri"/>
                <a:cs typeface="Calibri"/>
              </a:rPr>
              <a:t>of</a:t>
            </a:r>
            <a:endParaRPr sz="1200">
              <a:latin typeface="Calibri"/>
              <a:cs typeface="Calibri"/>
            </a:endParaRPr>
          </a:p>
        </p:txBody>
      </p:sp>
      <p:sp>
        <p:nvSpPr>
          <p:cNvPr id="11" name="object 11"/>
          <p:cNvSpPr txBox="1"/>
          <p:nvPr/>
        </p:nvSpPr>
        <p:spPr>
          <a:xfrm>
            <a:off x="250190" y="2689225"/>
            <a:ext cx="11658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Deployment</a:t>
            </a:r>
            <a:endParaRPr sz="1800">
              <a:latin typeface="Calibri"/>
              <a:cs typeface="Calibri"/>
            </a:endParaRPr>
          </a:p>
        </p:txBody>
      </p:sp>
      <p:sp>
        <p:nvSpPr>
          <p:cNvPr id="12" name="object 12"/>
          <p:cNvSpPr txBox="1"/>
          <p:nvPr/>
        </p:nvSpPr>
        <p:spPr>
          <a:xfrm>
            <a:off x="250190" y="3329304"/>
            <a:ext cx="103251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StatefulSet</a:t>
            </a:r>
            <a:endParaRPr sz="1800">
              <a:latin typeface="Calibri"/>
              <a:cs typeface="Calibri"/>
            </a:endParaRPr>
          </a:p>
        </p:txBody>
      </p:sp>
      <p:sp>
        <p:nvSpPr>
          <p:cNvPr id="13" name="object 13"/>
          <p:cNvSpPr txBox="1"/>
          <p:nvPr/>
        </p:nvSpPr>
        <p:spPr>
          <a:xfrm>
            <a:off x="250190" y="4335145"/>
            <a:ext cx="110617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Dea</a:t>
            </a:r>
            <a:r>
              <a:rPr sz="1800" dirty="0">
                <a:latin typeface="Calibri"/>
                <a:cs typeface="Calibri"/>
              </a:rPr>
              <a:t>mo</a:t>
            </a:r>
            <a:r>
              <a:rPr sz="1800" spc="-5" dirty="0">
                <a:latin typeface="Calibri"/>
                <a:cs typeface="Calibri"/>
              </a:rPr>
              <a:t>nS</a:t>
            </a:r>
            <a:r>
              <a:rPr sz="1800" spc="-15" dirty="0">
                <a:latin typeface="Calibri"/>
                <a:cs typeface="Calibri"/>
              </a:rPr>
              <a:t>e</a:t>
            </a:r>
            <a:r>
              <a:rPr sz="1800" dirty="0">
                <a:latin typeface="Calibri"/>
                <a:cs typeface="Calibri"/>
              </a:rPr>
              <a:t>t</a:t>
            </a:r>
            <a:endParaRPr sz="1800">
              <a:latin typeface="Calibri"/>
              <a:cs typeface="Calibri"/>
            </a:endParaRPr>
          </a:p>
        </p:txBody>
      </p:sp>
      <p:sp>
        <p:nvSpPr>
          <p:cNvPr id="14" name="object 14"/>
          <p:cNvSpPr txBox="1"/>
          <p:nvPr/>
        </p:nvSpPr>
        <p:spPr>
          <a:xfrm>
            <a:off x="250190" y="5158104"/>
            <a:ext cx="3397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Job</a:t>
            </a:r>
            <a:endParaRPr sz="1800">
              <a:latin typeface="Calibri"/>
              <a:cs typeface="Calibri"/>
            </a:endParaRPr>
          </a:p>
        </p:txBody>
      </p:sp>
      <p:sp>
        <p:nvSpPr>
          <p:cNvPr id="15" name="object 15"/>
          <p:cNvSpPr txBox="1">
            <a:spLocks noGrp="1"/>
          </p:cNvSpPr>
          <p:nvPr>
            <p:ph type="body" idx="1"/>
          </p:nvPr>
        </p:nvSpPr>
        <p:spPr>
          <a:prstGeom prst="rect">
            <a:avLst/>
          </a:prstGeom>
        </p:spPr>
        <p:txBody>
          <a:bodyPr vert="horz" wrap="square" lIns="0" tIns="12700" rIns="0" bIns="0" rtlCol="0">
            <a:spAutoFit/>
          </a:bodyPr>
          <a:lstStyle/>
          <a:p>
            <a:pPr marL="12700" marR="36195" algn="just">
              <a:lnSpc>
                <a:spcPct val="100000"/>
              </a:lnSpc>
              <a:spcBef>
                <a:spcPts val="100"/>
              </a:spcBef>
            </a:pPr>
            <a:r>
              <a:rPr spc="20" dirty="0"/>
              <a:t>pods </a:t>
            </a:r>
            <a:r>
              <a:rPr spc="10" dirty="0"/>
              <a:t>is </a:t>
            </a:r>
            <a:r>
              <a:rPr spc="15" dirty="0"/>
              <a:t>always </a:t>
            </a:r>
            <a:r>
              <a:rPr spc="10" dirty="0"/>
              <a:t>up </a:t>
            </a:r>
            <a:r>
              <a:rPr spc="15" dirty="0"/>
              <a:t>and </a:t>
            </a:r>
            <a:r>
              <a:rPr spc="20" dirty="0"/>
              <a:t>available. </a:t>
            </a:r>
            <a:r>
              <a:rPr spc="15" dirty="0"/>
              <a:t>Unlike </a:t>
            </a:r>
            <a:r>
              <a:rPr spc="20" dirty="0"/>
              <a:t>manually </a:t>
            </a:r>
            <a:r>
              <a:rPr spc="15" dirty="0"/>
              <a:t>created </a:t>
            </a:r>
            <a:r>
              <a:rPr spc="20" dirty="0"/>
              <a:t>pods, </a:t>
            </a:r>
            <a:r>
              <a:rPr spc="15" dirty="0"/>
              <a:t>the </a:t>
            </a:r>
            <a:r>
              <a:rPr spc="20" dirty="0"/>
              <a:t>pods maintained </a:t>
            </a:r>
            <a:r>
              <a:rPr spc="5" dirty="0"/>
              <a:t>by </a:t>
            </a:r>
            <a:r>
              <a:rPr dirty="0"/>
              <a:t>a </a:t>
            </a:r>
            <a:r>
              <a:rPr spc="15" dirty="0"/>
              <a:t>ReplicaSet </a:t>
            </a:r>
            <a:r>
              <a:rPr spc="10" dirty="0"/>
              <a:t>are </a:t>
            </a:r>
            <a:r>
              <a:rPr spc="20" dirty="0"/>
              <a:t>automatically replaced </a:t>
            </a:r>
            <a:r>
              <a:rPr spc="10" dirty="0"/>
              <a:t>if </a:t>
            </a:r>
            <a:r>
              <a:rPr spc="15" dirty="0"/>
              <a:t>they fail, </a:t>
            </a:r>
            <a:r>
              <a:rPr spc="10" dirty="0"/>
              <a:t>are </a:t>
            </a:r>
            <a:r>
              <a:rPr spc="15" dirty="0"/>
              <a:t>deleted, or are  </a:t>
            </a:r>
            <a:r>
              <a:rPr dirty="0"/>
              <a:t>terminated. ReplicaSet is the next-generation Replication </a:t>
            </a:r>
            <a:r>
              <a:rPr spc="-10" dirty="0"/>
              <a:t>Controller. </a:t>
            </a:r>
            <a:r>
              <a:rPr spc="5" dirty="0"/>
              <a:t>The only </a:t>
            </a:r>
            <a:r>
              <a:rPr spc="-5" dirty="0"/>
              <a:t>difference </a:t>
            </a:r>
            <a:r>
              <a:rPr dirty="0"/>
              <a:t>between a ReplicaSet </a:t>
            </a:r>
            <a:r>
              <a:rPr spc="5" dirty="0"/>
              <a:t>and </a:t>
            </a:r>
            <a:r>
              <a:rPr dirty="0"/>
              <a:t>a Replication Controller </a:t>
            </a:r>
            <a:r>
              <a:rPr spc="5" dirty="0"/>
              <a:t>right now is the selector  </a:t>
            </a:r>
            <a:r>
              <a:rPr spc="-5" dirty="0"/>
              <a:t>support.</a:t>
            </a:r>
          </a:p>
          <a:p>
            <a:pPr marL="12700" marR="36195" algn="just">
              <a:lnSpc>
                <a:spcPct val="100000"/>
              </a:lnSpc>
              <a:spcBef>
                <a:spcPts val="720"/>
              </a:spcBef>
            </a:pPr>
            <a:r>
              <a:rPr dirty="0"/>
              <a:t>A </a:t>
            </a:r>
            <a:r>
              <a:rPr spc="10" dirty="0"/>
              <a:t>Deployment controller provides declarative </a:t>
            </a:r>
            <a:r>
              <a:rPr spc="5" dirty="0"/>
              <a:t>updates </a:t>
            </a:r>
            <a:r>
              <a:rPr dirty="0"/>
              <a:t>for </a:t>
            </a:r>
            <a:r>
              <a:rPr spc="5" dirty="0"/>
              <a:t>Pods </a:t>
            </a:r>
            <a:r>
              <a:rPr spc="10" dirty="0"/>
              <a:t>and ReplicaSets. The user describes </a:t>
            </a:r>
            <a:r>
              <a:rPr dirty="0"/>
              <a:t>a </a:t>
            </a:r>
            <a:r>
              <a:rPr spc="10" dirty="0"/>
              <a:t>desired </a:t>
            </a:r>
            <a:r>
              <a:rPr spc="5" dirty="0"/>
              <a:t>state </a:t>
            </a:r>
            <a:r>
              <a:rPr spc="10" dirty="0"/>
              <a:t>in </a:t>
            </a:r>
            <a:r>
              <a:rPr dirty="0"/>
              <a:t>a </a:t>
            </a:r>
            <a:r>
              <a:rPr spc="15" dirty="0"/>
              <a:t>Deployment object, and </a:t>
            </a:r>
            <a:r>
              <a:rPr spc="10" dirty="0"/>
              <a:t>the </a:t>
            </a:r>
            <a:r>
              <a:rPr spc="15" dirty="0"/>
              <a:t>Deployment  controller changes </a:t>
            </a:r>
            <a:r>
              <a:rPr spc="10" dirty="0"/>
              <a:t>the </a:t>
            </a:r>
            <a:r>
              <a:rPr spc="15" dirty="0"/>
              <a:t>actual </a:t>
            </a:r>
            <a:r>
              <a:rPr spc="5" dirty="0"/>
              <a:t>state </a:t>
            </a:r>
            <a:r>
              <a:rPr dirty="0"/>
              <a:t>to </a:t>
            </a:r>
            <a:r>
              <a:rPr spc="10" dirty="0"/>
              <a:t>the </a:t>
            </a:r>
            <a:r>
              <a:rPr spc="15" dirty="0"/>
              <a:t>desired </a:t>
            </a:r>
            <a:r>
              <a:rPr spc="5" dirty="0"/>
              <a:t>state at </a:t>
            </a:r>
            <a:r>
              <a:rPr dirty="0"/>
              <a:t>a </a:t>
            </a:r>
            <a:r>
              <a:rPr spc="15" dirty="0"/>
              <a:t>controlled </a:t>
            </a:r>
            <a:r>
              <a:rPr spc="10" dirty="0"/>
              <a:t>rate. </a:t>
            </a:r>
            <a:r>
              <a:rPr spc="15" dirty="0"/>
              <a:t>The </a:t>
            </a:r>
            <a:r>
              <a:rPr spc="20" dirty="0"/>
              <a:t>user </a:t>
            </a:r>
            <a:r>
              <a:rPr spc="15" dirty="0"/>
              <a:t>can define </a:t>
            </a:r>
            <a:r>
              <a:rPr spc="20" dirty="0"/>
              <a:t>Deployments </a:t>
            </a:r>
            <a:r>
              <a:rPr spc="5" dirty="0"/>
              <a:t>to </a:t>
            </a:r>
            <a:r>
              <a:rPr spc="10" dirty="0"/>
              <a:t>create new </a:t>
            </a:r>
            <a:r>
              <a:rPr spc="20" dirty="0"/>
              <a:t>ReplicaSets, </a:t>
            </a:r>
            <a:r>
              <a:rPr spc="15" dirty="0"/>
              <a:t>or </a:t>
            </a:r>
            <a:r>
              <a:rPr spc="5" dirty="0"/>
              <a:t>to </a:t>
            </a:r>
            <a:r>
              <a:rPr spc="15" dirty="0"/>
              <a:t>remove existing  </a:t>
            </a:r>
            <a:r>
              <a:rPr spc="-5" dirty="0"/>
              <a:t>Deployments and adopt all their </a:t>
            </a:r>
            <a:r>
              <a:rPr spc="-10" dirty="0"/>
              <a:t>resources </a:t>
            </a:r>
            <a:r>
              <a:rPr spc="-5" dirty="0"/>
              <a:t>with </a:t>
            </a:r>
            <a:r>
              <a:rPr spc="-10" dirty="0"/>
              <a:t>new</a:t>
            </a:r>
            <a:r>
              <a:rPr spc="5" dirty="0"/>
              <a:t> </a:t>
            </a:r>
            <a:r>
              <a:rPr spc="-5" dirty="0"/>
              <a:t>Deployments.</a:t>
            </a:r>
          </a:p>
          <a:p>
            <a:pPr marL="12700" marR="36195" algn="just">
              <a:lnSpc>
                <a:spcPct val="100000"/>
              </a:lnSpc>
              <a:spcBef>
                <a:spcPts val="720"/>
              </a:spcBef>
            </a:pPr>
            <a:r>
              <a:rPr spc="5" dirty="0"/>
              <a:t>Manages </a:t>
            </a:r>
            <a:r>
              <a:rPr dirty="0"/>
              <a:t>the deployment </a:t>
            </a:r>
            <a:r>
              <a:rPr spc="5" dirty="0"/>
              <a:t>and </a:t>
            </a:r>
            <a:r>
              <a:rPr dirty="0"/>
              <a:t>scaling </a:t>
            </a:r>
            <a:r>
              <a:rPr spc="5" dirty="0"/>
              <a:t>of </a:t>
            </a:r>
            <a:r>
              <a:rPr dirty="0"/>
              <a:t>a set </a:t>
            </a:r>
            <a:r>
              <a:rPr spc="5" dirty="0"/>
              <a:t>of </a:t>
            </a:r>
            <a:r>
              <a:rPr dirty="0"/>
              <a:t>Pods, </a:t>
            </a:r>
            <a:r>
              <a:rPr spc="5" dirty="0"/>
              <a:t>and </a:t>
            </a:r>
            <a:r>
              <a:rPr dirty="0"/>
              <a:t>provides guarantees </a:t>
            </a:r>
            <a:r>
              <a:rPr spc="5" dirty="0"/>
              <a:t>about the ordering and uniqueness of these </a:t>
            </a:r>
            <a:r>
              <a:rPr spc="10" dirty="0"/>
              <a:t>pods. </a:t>
            </a:r>
            <a:r>
              <a:rPr spc="-5" dirty="0"/>
              <a:t>Like </a:t>
            </a:r>
            <a:r>
              <a:rPr dirty="0"/>
              <a:t>a </a:t>
            </a:r>
            <a:r>
              <a:rPr spc="5" dirty="0"/>
              <a:t>Deployment, </a:t>
            </a:r>
            <a:r>
              <a:rPr dirty="0"/>
              <a:t>a StatefulSet  </a:t>
            </a:r>
            <a:r>
              <a:rPr spc="10" dirty="0"/>
              <a:t>manages </a:t>
            </a:r>
            <a:r>
              <a:rPr spc="5" dirty="0"/>
              <a:t>pods that </a:t>
            </a:r>
            <a:r>
              <a:rPr dirty="0"/>
              <a:t>are </a:t>
            </a:r>
            <a:r>
              <a:rPr spc="10" dirty="0"/>
              <a:t>based </a:t>
            </a:r>
            <a:r>
              <a:rPr spc="5" dirty="0"/>
              <a:t>on an identical container spec. </a:t>
            </a:r>
            <a:r>
              <a:rPr dirty="0"/>
              <a:t>Unlike a </a:t>
            </a:r>
            <a:r>
              <a:rPr spc="5" dirty="0"/>
              <a:t>Deployment, </a:t>
            </a:r>
            <a:r>
              <a:rPr dirty="0"/>
              <a:t>a </a:t>
            </a:r>
            <a:r>
              <a:rPr spc="5" dirty="0"/>
              <a:t>StatefulSet </a:t>
            </a:r>
            <a:r>
              <a:rPr spc="10" dirty="0"/>
              <a:t>maintains </a:t>
            </a:r>
            <a:r>
              <a:rPr dirty="0"/>
              <a:t>a </a:t>
            </a:r>
            <a:r>
              <a:rPr spc="10" dirty="0"/>
              <a:t>sticky identity </a:t>
            </a:r>
            <a:r>
              <a:rPr dirty="0"/>
              <a:t>for </a:t>
            </a:r>
            <a:r>
              <a:rPr spc="10" dirty="0"/>
              <a:t>each of their pods. These pods </a:t>
            </a:r>
            <a:r>
              <a:rPr spc="5" dirty="0"/>
              <a:t>are  </a:t>
            </a:r>
            <a:r>
              <a:rPr spc="-10" dirty="0"/>
              <a:t>created </a:t>
            </a:r>
            <a:r>
              <a:rPr spc="-5" dirty="0"/>
              <a:t>from </a:t>
            </a:r>
            <a:r>
              <a:rPr dirty="0"/>
              <a:t>the same spec, but </a:t>
            </a:r>
            <a:r>
              <a:rPr spc="-5" dirty="0"/>
              <a:t>are </a:t>
            </a:r>
            <a:r>
              <a:rPr dirty="0"/>
              <a:t>not </a:t>
            </a:r>
            <a:r>
              <a:rPr spc="-5" dirty="0"/>
              <a:t>interchangeable: </a:t>
            </a:r>
            <a:r>
              <a:rPr dirty="0"/>
              <a:t>each has a </a:t>
            </a:r>
            <a:r>
              <a:rPr spc="-10" dirty="0"/>
              <a:t>persistent </a:t>
            </a:r>
            <a:r>
              <a:rPr spc="-5" dirty="0"/>
              <a:t>identifier </a:t>
            </a:r>
            <a:r>
              <a:rPr dirty="0"/>
              <a:t>that it maintains across </a:t>
            </a:r>
            <a:r>
              <a:rPr spc="-5" dirty="0"/>
              <a:t>any </a:t>
            </a:r>
            <a:r>
              <a:rPr dirty="0"/>
              <a:t>rescheduling. A </a:t>
            </a:r>
            <a:r>
              <a:rPr spc="-5" dirty="0"/>
              <a:t>StatefulSet operates </a:t>
            </a:r>
            <a:r>
              <a:rPr dirty="0"/>
              <a:t>under the  </a:t>
            </a:r>
            <a:r>
              <a:rPr spc="10" dirty="0"/>
              <a:t>same </a:t>
            </a:r>
            <a:r>
              <a:rPr dirty="0"/>
              <a:t>pattern </a:t>
            </a:r>
            <a:r>
              <a:rPr spc="5" dirty="0"/>
              <a:t>as </a:t>
            </a:r>
            <a:r>
              <a:rPr dirty="0"/>
              <a:t>any </a:t>
            </a:r>
            <a:r>
              <a:rPr spc="5" dirty="0"/>
              <a:t>other </a:t>
            </a:r>
            <a:r>
              <a:rPr spc="-5" dirty="0"/>
              <a:t>Controller. </a:t>
            </a:r>
            <a:r>
              <a:rPr spc="5" dirty="0"/>
              <a:t>The user defines the desired </a:t>
            </a:r>
            <a:r>
              <a:rPr spc="-5" dirty="0"/>
              <a:t>state </a:t>
            </a:r>
            <a:r>
              <a:rPr spc="5" dirty="0"/>
              <a:t>in </a:t>
            </a:r>
            <a:r>
              <a:rPr dirty="0"/>
              <a:t>a StatefulSet </a:t>
            </a:r>
            <a:r>
              <a:rPr spc="5" dirty="0"/>
              <a:t>object, and the </a:t>
            </a:r>
            <a:r>
              <a:rPr dirty="0"/>
              <a:t>StatefulSet </a:t>
            </a:r>
            <a:r>
              <a:rPr spc="5" dirty="0"/>
              <a:t>controller </a:t>
            </a:r>
            <a:r>
              <a:rPr dirty="0"/>
              <a:t>makes any </a:t>
            </a:r>
            <a:r>
              <a:rPr spc="15" dirty="0"/>
              <a:t>necessary </a:t>
            </a:r>
            <a:r>
              <a:rPr spc="5" dirty="0"/>
              <a:t>updates </a:t>
            </a:r>
            <a:r>
              <a:rPr dirty="0"/>
              <a:t>to </a:t>
            </a:r>
            <a:r>
              <a:rPr spc="5" dirty="0"/>
              <a:t>get  </a:t>
            </a:r>
            <a:r>
              <a:rPr spc="-10" dirty="0"/>
              <a:t>there from </a:t>
            </a:r>
            <a:r>
              <a:rPr spc="-5" dirty="0"/>
              <a:t>the </a:t>
            </a:r>
            <a:r>
              <a:rPr spc="-10" dirty="0"/>
              <a:t>current</a:t>
            </a:r>
            <a:r>
              <a:rPr spc="5" dirty="0"/>
              <a:t> </a:t>
            </a:r>
            <a:r>
              <a:rPr spc="-15" dirty="0"/>
              <a:t>state.</a:t>
            </a:r>
          </a:p>
          <a:p>
            <a:pPr marL="12700" marR="5080" algn="just">
              <a:lnSpc>
                <a:spcPct val="100000"/>
              </a:lnSpc>
              <a:spcBef>
                <a:spcPts val="720"/>
              </a:spcBef>
            </a:pPr>
            <a:r>
              <a:rPr dirty="0"/>
              <a:t>A </a:t>
            </a:r>
            <a:r>
              <a:rPr spc="-5" dirty="0"/>
              <a:t>DaemonSet </a:t>
            </a:r>
            <a:r>
              <a:rPr spc="-10" dirty="0"/>
              <a:t>ensures that </a:t>
            </a:r>
            <a:r>
              <a:rPr spc="-5" dirty="0"/>
              <a:t>all </a:t>
            </a:r>
            <a:r>
              <a:rPr dirty="0"/>
              <a:t>(or </a:t>
            </a:r>
            <a:r>
              <a:rPr spc="-5" dirty="0"/>
              <a:t>some) Nodes run </a:t>
            </a:r>
            <a:r>
              <a:rPr dirty="0"/>
              <a:t>a </a:t>
            </a:r>
            <a:r>
              <a:rPr spc="-10" dirty="0"/>
              <a:t>copy </a:t>
            </a:r>
            <a:r>
              <a:rPr dirty="0"/>
              <a:t>of a </a:t>
            </a:r>
            <a:r>
              <a:rPr spc="-5" dirty="0"/>
              <a:t>pod. </a:t>
            </a:r>
            <a:r>
              <a:rPr dirty="0"/>
              <a:t>As </a:t>
            </a:r>
            <a:r>
              <a:rPr spc="-5" dirty="0"/>
              <a:t>nodes </a:t>
            </a:r>
            <a:r>
              <a:rPr spc="-10" dirty="0"/>
              <a:t>are </a:t>
            </a:r>
            <a:r>
              <a:rPr spc="-5" dirty="0"/>
              <a:t>added </a:t>
            </a:r>
            <a:r>
              <a:rPr spc="-10" dirty="0"/>
              <a:t>to </a:t>
            </a:r>
            <a:r>
              <a:rPr spc="-5" dirty="0"/>
              <a:t>the </a:t>
            </a:r>
            <a:r>
              <a:rPr spc="-20" dirty="0"/>
              <a:t>cluster, </a:t>
            </a:r>
            <a:r>
              <a:rPr spc="-5" dirty="0"/>
              <a:t>pods </a:t>
            </a:r>
            <a:r>
              <a:rPr spc="-10" dirty="0"/>
              <a:t>are </a:t>
            </a:r>
            <a:r>
              <a:rPr spc="-5" dirty="0"/>
              <a:t>added </a:t>
            </a:r>
            <a:r>
              <a:rPr spc="-10" dirty="0"/>
              <a:t>to </a:t>
            </a:r>
            <a:r>
              <a:rPr spc="-5" dirty="0"/>
              <a:t>them. </a:t>
            </a:r>
            <a:r>
              <a:rPr dirty="0"/>
              <a:t>As </a:t>
            </a:r>
            <a:r>
              <a:rPr spc="-5" dirty="0"/>
              <a:t>nodes </a:t>
            </a:r>
            <a:r>
              <a:rPr spc="-10" dirty="0"/>
              <a:t>are removed from </a:t>
            </a:r>
            <a:r>
              <a:rPr spc="-5" dirty="0"/>
              <a:t>the </a:t>
            </a:r>
            <a:r>
              <a:rPr spc="-20" dirty="0"/>
              <a:t>cluster,  </a:t>
            </a:r>
            <a:r>
              <a:rPr spc="5" dirty="0"/>
              <a:t>those pods </a:t>
            </a:r>
            <a:r>
              <a:rPr dirty="0"/>
              <a:t>are </a:t>
            </a:r>
            <a:r>
              <a:rPr spc="5" dirty="0"/>
              <a:t>garbage collected. Deleting </a:t>
            </a:r>
            <a:r>
              <a:rPr dirty="0"/>
              <a:t>a </a:t>
            </a:r>
            <a:r>
              <a:rPr spc="10" dirty="0"/>
              <a:t>DaemonSet </a:t>
            </a:r>
            <a:r>
              <a:rPr spc="5" dirty="0"/>
              <a:t>will clean up the pods it </a:t>
            </a:r>
            <a:r>
              <a:rPr dirty="0"/>
              <a:t>created. </a:t>
            </a:r>
            <a:r>
              <a:rPr spc="5" dirty="0"/>
              <a:t>In </a:t>
            </a:r>
            <a:r>
              <a:rPr dirty="0"/>
              <a:t>a </a:t>
            </a:r>
            <a:r>
              <a:rPr spc="10" dirty="0"/>
              <a:t>simple </a:t>
            </a:r>
            <a:r>
              <a:rPr spc="5" dirty="0"/>
              <a:t>case, one </a:t>
            </a:r>
            <a:r>
              <a:rPr spc="10" dirty="0"/>
              <a:t>DaemonSet, </a:t>
            </a:r>
            <a:r>
              <a:rPr spc="5" dirty="0"/>
              <a:t>covering all </a:t>
            </a:r>
            <a:r>
              <a:rPr spc="10" dirty="0"/>
              <a:t>nodes, </a:t>
            </a:r>
            <a:r>
              <a:rPr spc="5" dirty="0"/>
              <a:t>would be used </a:t>
            </a:r>
            <a:r>
              <a:rPr spc="-5" dirty="0"/>
              <a:t>for  </a:t>
            </a:r>
            <a:r>
              <a:rPr dirty="0"/>
              <a:t>each type of daemon. A </a:t>
            </a:r>
            <a:r>
              <a:rPr spc="-5" dirty="0"/>
              <a:t>more complex </a:t>
            </a:r>
            <a:r>
              <a:rPr dirty="0"/>
              <a:t>setup might </a:t>
            </a:r>
            <a:r>
              <a:rPr spc="5" dirty="0"/>
              <a:t>use multiple DaemonSets </a:t>
            </a:r>
            <a:r>
              <a:rPr spc="-5" dirty="0"/>
              <a:t>for </a:t>
            </a:r>
            <a:r>
              <a:rPr dirty="0"/>
              <a:t>a </a:t>
            </a:r>
            <a:r>
              <a:rPr spc="5" dirty="0"/>
              <a:t>single type of daemon, </a:t>
            </a:r>
            <a:r>
              <a:rPr dirty="0"/>
              <a:t>but </a:t>
            </a:r>
            <a:r>
              <a:rPr spc="5" dirty="0"/>
              <a:t>with </a:t>
            </a:r>
            <a:r>
              <a:rPr spc="-5" dirty="0"/>
              <a:t>different </a:t>
            </a:r>
            <a:r>
              <a:rPr spc="5" dirty="0"/>
              <a:t>flags </a:t>
            </a:r>
            <a:r>
              <a:rPr dirty="0"/>
              <a:t>and/or </a:t>
            </a:r>
            <a:r>
              <a:rPr spc="-5" dirty="0"/>
              <a:t>different </a:t>
            </a:r>
            <a:r>
              <a:rPr spc="5" dirty="0"/>
              <a:t>memory and </a:t>
            </a:r>
            <a:r>
              <a:rPr dirty="0"/>
              <a:t>cpu  </a:t>
            </a:r>
            <a:r>
              <a:rPr spc="-10" dirty="0"/>
              <a:t>requests </a:t>
            </a:r>
            <a:r>
              <a:rPr spc="-15" dirty="0"/>
              <a:t>for different </a:t>
            </a:r>
            <a:r>
              <a:rPr spc="-10" dirty="0"/>
              <a:t>hardware</a:t>
            </a:r>
            <a:r>
              <a:rPr spc="20" dirty="0"/>
              <a:t> </a:t>
            </a:r>
            <a:r>
              <a:rPr spc="-5" dirty="0"/>
              <a:t>types.</a:t>
            </a:r>
          </a:p>
          <a:p>
            <a:pPr marL="12700" marR="36195" algn="just">
              <a:lnSpc>
                <a:spcPct val="100000"/>
              </a:lnSpc>
              <a:spcBef>
                <a:spcPts val="720"/>
              </a:spcBef>
            </a:pPr>
            <a:r>
              <a:rPr dirty="0"/>
              <a:t>A </a:t>
            </a:r>
            <a:r>
              <a:rPr spc="5" dirty="0"/>
              <a:t>job </a:t>
            </a:r>
            <a:r>
              <a:rPr dirty="0"/>
              <a:t>creates </a:t>
            </a:r>
            <a:r>
              <a:rPr spc="5" dirty="0"/>
              <a:t>one or more pods and ensures that </a:t>
            </a:r>
            <a:r>
              <a:rPr dirty="0"/>
              <a:t>a </a:t>
            </a:r>
            <a:r>
              <a:rPr spc="10" dirty="0"/>
              <a:t>specified number of them successfully terminate. As pods successfully complete, the job </a:t>
            </a:r>
            <a:r>
              <a:rPr spc="5" dirty="0"/>
              <a:t>tracks </a:t>
            </a:r>
            <a:r>
              <a:rPr spc="10" dirty="0"/>
              <a:t>the successful  </a:t>
            </a:r>
            <a:r>
              <a:rPr spc="-5" dirty="0"/>
              <a:t>completions. When </a:t>
            </a:r>
            <a:r>
              <a:rPr dirty="0"/>
              <a:t>a </a:t>
            </a:r>
            <a:r>
              <a:rPr spc="-5" dirty="0"/>
              <a:t>specified number </a:t>
            </a:r>
            <a:r>
              <a:rPr dirty="0"/>
              <a:t>of </a:t>
            </a:r>
            <a:r>
              <a:rPr spc="-5" dirty="0"/>
              <a:t>successful completions is </a:t>
            </a:r>
            <a:r>
              <a:rPr spc="-10" dirty="0"/>
              <a:t>reached, </a:t>
            </a:r>
            <a:r>
              <a:rPr spc="-5" dirty="0"/>
              <a:t>the job itself is </a:t>
            </a:r>
            <a:r>
              <a:rPr spc="-10" dirty="0"/>
              <a:t>complete. </a:t>
            </a:r>
            <a:r>
              <a:rPr spc="-5" dirty="0"/>
              <a:t>Deleting </a:t>
            </a:r>
            <a:r>
              <a:rPr dirty="0"/>
              <a:t>a Job </a:t>
            </a:r>
            <a:r>
              <a:rPr spc="-5" dirty="0"/>
              <a:t>will cleanup the pods it </a:t>
            </a:r>
            <a:r>
              <a:rPr spc="-10" dirty="0"/>
              <a:t>created. </a:t>
            </a:r>
            <a:r>
              <a:rPr dirty="0"/>
              <a:t>A </a:t>
            </a:r>
            <a:r>
              <a:rPr spc="-5" dirty="0"/>
              <a:t>simple case is  to </a:t>
            </a:r>
            <a:r>
              <a:rPr dirty="0"/>
              <a:t>create </a:t>
            </a:r>
            <a:r>
              <a:rPr spc="5" dirty="0"/>
              <a:t>one </a:t>
            </a:r>
            <a:r>
              <a:rPr spc="10" dirty="0"/>
              <a:t>Job </a:t>
            </a:r>
            <a:r>
              <a:rPr spc="5" dirty="0"/>
              <a:t>object in order </a:t>
            </a:r>
            <a:r>
              <a:rPr spc="-5" dirty="0"/>
              <a:t>to </a:t>
            </a:r>
            <a:r>
              <a:rPr spc="5" dirty="0"/>
              <a:t>reliably run one pod </a:t>
            </a:r>
            <a:r>
              <a:rPr spc="-5" dirty="0"/>
              <a:t>to </a:t>
            </a:r>
            <a:r>
              <a:rPr spc="5" dirty="0"/>
              <a:t>completion. The </a:t>
            </a:r>
            <a:r>
              <a:rPr spc="10" dirty="0"/>
              <a:t>Job </a:t>
            </a:r>
            <a:r>
              <a:rPr spc="5" dirty="0"/>
              <a:t>object will start </a:t>
            </a:r>
            <a:r>
              <a:rPr dirty="0"/>
              <a:t>a new </a:t>
            </a:r>
            <a:r>
              <a:rPr spc="5" dirty="0"/>
              <a:t>pod if the first </a:t>
            </a:r>
            <a:r>
              <a:rPr spc="10" dirty="0"/>
              <a:t>pod </a:t>
            </a:r>
            <a:r>
              <a:rPr spc="5" dirty="0"/>
              <a:t>fails </a:t>
            </a:r>
            <a:r>
              <a:rPr spc="10" dirty="0"/>
              <a:t>or </a:t>
            </a:r>
            <a:r>
              <a:rPr spc="5" dirty="0"/>
              <a:t>is deleted (for example </a:t>
            </a:r>
            <a:r>
              <a:rPr spc="10" dirty="0"/>
              <a:t>due </a:t>
            </a:r>
            <a:r>
              <a:rPr dirty="0"/>
              <a:t>to a  </a:t>
            </a:r>
            <a:r>
              <a:rPr spc="-5" dirty="0"/>
              <a:t>node </a:t>
            </a:r>
            <a:r>
              <a:rPr spc="-10" dirty="0"/>
              <a:t>hardware failure </a:t>
            </a:r>
            <a:r>
              <a:rPr dirty="0"/>
              <a:t>or a </a:t>
            </a:r>
            <a:r>
              <a:rPr spc="-5" dirty="0"/>
              <a:t>node reboot). </a:t>
            </a:r>
            <a:r>
              <a:rPr dirty="0"/>
              <a:t>A Job </a:t>
            </a:r>
            <a:r>
              <a:rPr spc="-5" dirty="0"/>
              <a:t>can also be used </a:t>
            </a:r>
            <a:r>
              <a:rPr spc="-10" dirty="0"/>
              <a:t>to </a:t>
            </a:r>
            <a:r>
              <a:rPr spc="-5" dirty="0"/>
              <a:t>run multiple pods in</a:t>
            </a:r>
            <a:r>
              <a:rPr spc="15" dirty="0"/>
              <a:t> </a:t>
            </a:r>
            <a:r>
              <a:rPr spc="-10" dirty="0"/>
              <a:t>parallel.</a:t>
            </a:r>
          </a:p>
        </p:txBody>
      </p:sp>
      <p:sp>
        <p:nvSpPr>
          <p:cNvPr id="16" name="object 16"/>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118</a:t>
            </a:fld>
            <a:endParaRPr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366649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Purpose</a:t>
            </a:r>
            <a:r>
              <a:rPr sz="2400" b="1" spc="-7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pic>
        <p:nvPicPr>
          <p:cNvPr id="8" name="object 8"/>
          <p:cNvPicPr/>
          <p:nvPr/>
        </p:nvPicPr>
        <p:blipFill>
          <a:blip r:embed="rId2" cstate="print"/>
          <a:stretch>
            <a:fillRect/>
          </a:stretch>
        </p:blipFill>
        <p:spPr>
          <a:xfrm>
            <a:off x="685800" y="2057400"/>
            <a:ext cx="10789920" cy="1920239"/>
          </a:xfrm>
          <a:prstGeom prst="rect">
            <a:avLst/>
          </a:prstGeom>
        </p:spPr>
      </p:pic>
      <p:graphicFrame>
        <p:nvGraphicFramePr>
          <p:cNvPr id="9" name="object 9"/>
          <p:cNvGraphicFramePr>
            <a:graphicFrameLocks noGrp="1"/>
          </p:cNvGraphicFramePr>
          <p:nvPr/>
        </p:nvGraphicFramePr>
        <p:xfrm>
          <a:off x="143510" y="857250"/>
          <a:ext cx="11869420" cy="4907278"/>
        </p:xfrm>
        <a:graphic>
          <a:graphicData uri="http://schemas.openxmlformats.org/drawingml/2006/table">
            <a:tbl>
              <a:tblPr firstRow="1" bandRow="1">
                <a:tableStyleId>{2D5ABB26-0587-4C30-8999-92F81FD0307C}</a:tableStyleId>
              </a:tblPr>
              <a:tblGrid>
                <a:gridCol w="11869420">
                  <a:extLst>
                    <a:ext uri="{9D8B030D-6E8A-4147-A177-3AD203B41FA5}">
                      <a16:colId xmlns:a16="http://schemas.microsoft.com/office/drawing/2014/main" val="20000"/>
                    </a:ext>
                  </a:extLst>
                </a:gridCol>
              </a:tblGrid>
              <a:tr h="1188720">
                <a:tc>
                  <a:txBody>
                    <a:bodyPr/>
                    <a:lstStyle/>
                    <a:p>
                      <a:pPr marL="90805" marR="83185" algn="just">
                        <a:lnSpc>
                          <a:spcPct val="100000"/>
                        </a:lnSpc>
                        <a:spcBef>
                          <a:spcPts val="260"/>
                        </a:spcBef>
                      </a:pPr>
                      <a:r>
                        <a:rPr sz="1800" spc="55" dirty="0">
                          <a:latin typeface="Calibri"/>
                          <a:cs typeface="Calibri"/>
                        </a:rPr>
                        <a:t>Kubernetes, </a:t>
                      </a:r>
                      <a:r>
                        <a:rPr sz="1800" spc="50" dirty="0">
                          <a:latin typeface="Calibri"/>
                          <a:cs typeface="Calibri"/>
                        </a:rPr>
                        <a:t>being </a:t>
                      </a:r>
                      <a:r>
                        <a:rPr sz="1800" dirty="0">
                          <a:latin typeface="Calibri"/>
                          <a:cs typeface="Calibri"/>
                        </a:rPr>
                        <a:t>a </a:t>
                      </a:r>
                      <a:r>
                        <a:rPr sz="1800" spc="50" dirty="0">
                          <a:latin typeface="Calibri"/>
                          <a:cs typeface="Calibri"/>
                        </a:rPr>
                        <a:t>container orchestration platform, isn't </a:t>
                      </a:r>
                      <a:r>
                        <a:rPr sz="1800" spc="55" dirty="0">
                          <a:latin typeface="Calibri"/>
                          <a:cs typeface="Calibri"/>
                        </a:rPr>
                        <a:t>limited </a:t>
                      </a:r>
                      <a:r>
                        <a:rPr sz="1800" spc="25" dirty="0">
                          <a:latin typeface="Calibri"/>
                          <a:cs typeface="Calibri"/>
                        </a:rPr>
                        <a:t>to </a:t>
                      </a:r>
                      <a:r>
                        <a:rPr sz="1800" spc="50" dirty="0">
                          <a:latin typeface="Calibri"/>
                          <a:cs typeface="Calibri"/>
                        </a:rPr>
                        <a:t>only </a:t>
                      </a:r>
                      <a:r>
                        <a:rPr sz="1800" spc="60" dirty="0">
                          <a:latin typeface="Calibri"/>
                          <a:cs typeface="Calibri"/>
                        </a:rPr>
                        <a:t>microservice </a:t>
                      </a:r>
                      <a:r>
                        <a:rPr sz="1800" spc="55" dirty="0">
                          <a:latin typeface="Calibri"/>
                          <a:cs typeface="Calibri"/>
                        </a:rPr>
                        <a:t>architecture, </a:t>
                      </a:r>
                      <a:r>
                        <a:rPr sz="1800" spc="35" dirty="0">
                          <a:latin typeface="Calibri"/>
                          <a:cs typeface="Calibri"/>
                        </a:rPr>
                        <a:t>or </a:t>
                      </a:r>
                      <a:r>
                        <a:rPr sz="1800" spc="25" dirty="0">
                          <a:latin typeface="Calibri"/>
                          <a:cs typeface="Calibri"/>
                        </a:rPr>
                        <a:t>to </a:t>
                      </a:r>
                      <a:r>
                        <a:rPr sz="1800" dirty="0">
                          <a:latin typeface="Calibri"/>
                          <a:cs typeface="Calibri"/>
                        </a:rPr>
                        <a:t>a </a:t>
                      </a:r>
                      <a:r>
                        <a:rPr sz="1800" spc="55" dirty="0">
                          <a:latin typeface="Calibri"/>
                          <a:cs typeface="Calibri"/>
                        </a:rPr>
                        <a:t>certain  </a:t>
                      </a:r>
                      <a:r>
                        <a:rPr sz="1800" spc="5" dirty="0">
                          <a:latin typeface="Calibri"/>
                          <a:cs typeface="Calibri"/>
                        </a:rPr>
                        <a:t>technology </a:t>
                      </a:r>
                      <a:r>
                        <a:rPr sz="1800" spc="10" dirty="0">
                          <a:latin typeface="Calibri"/>
                          <a:cs typeface="Calibri"/>
                        </a:rPr>
                        <a:t>or </a:t>
                      </a:r>
                      <a:r>
                        <a:rPr sz="1800" dirty="0">
                          <a:latin typeface="Calibri"/>
                          <a:cs typeface="Calibri"/>
                        </a:rPr>
                        <a:t>stack </a:t>
                      </a:r>
                      <a:r>
                        <a:rPr sz="1800" spc="10" dirty="0">
                          <a:latin typeface="Calibri"/>
                          <a:cs typeface="Calibri"/>
                        </a:rPr>
                        <a:t>... but </a:t>
                      </a:r>
                      <a:r>
                        <a:rPr sz="1800" dirty="0">
                          <a:latin typeface="Calibri"/>
                          <a:cs typeface="Calibri"/>
                        </a:rPr>
                        <a:t>rather </a:t>
                      </a:r>
                      <a:r>
                        <a:rPr sz="1800" spc="10" dirty="0">
                          <a:latin typeface="Calibri"/>
                          <a:cs typeface="Calibri"/>
                        </a:rPr>
                        <a:t>it provides implementation and </a:t>
                      </a:r>
                      <a:r>
                        <a:rPr sz="1800" spc="15" dirty="0">
                          <a:latin typeface="Calibri"/>
                          <a:cs typeface="Calibri"/>
                        </a:rPr>
                        <a:t>support </a:t>
                      </a:r>
                      <a:r>
                        <a:rPr sz="1800" dirty="0">
                          <a:latin typeface="Calibri"/>
                          <a:cs typeface="Calibri"/>
                        </a:rPr>
                        <a:t>for </a:t>
                      </a:r>
                      <a:r>
                        <a:rPr sz="1800" spc="10" dirty="0">
                          <a:latin typeface="Calibri"/>
                          <a:cs typeface="Calibri"/>
                        </a:rPr>
                        <a:t>all distributed </a:t>
                      </a:r>
                      <a:r>
                        <a:rPr sz="1800" dirty="0">
                          <a:latin typeface="Calibri"/>
                          <a:cs typeface="Calibri"/>
                        </a:rPr>
                        <a:t>systems </a:t>
                      </a:r>
                      <a:r>
                        <a:rPr sz="1800" spc="10" dirty="0">
                          <a:latin typeface="Calibri"/>
                          <a:cs typeface="Calibri"/>
                        </a:rPr>
                        <a:t>concerns </a:t>
                      </a:r>
                      <a:r>
                        <a:rPr sz="1800" dirty="0">
                          <a:latin typeface="Calibri"/>
                          <a:cs typeface="Calibri"/>
                        </a:rPr>
                        <a:t>for </a:t>
                      </a:r>
                      <a:r>
                        <a:rPr sz="1800" spc="10" dirty="0">
                          <a:latin typeface="Calibri"/>
                          <a:cs typeface="Calibri"/>
                        </a:rPr>
                        <a:t>all type of  </a:t>
                      </a:r>
                      <a:r>
                        <a:rPr sz="1800" spc="-10" dirty="0">
                          <a:latin typeface="Calibri"/>
                          <a:cs typeface="Calibri"/>
                        </a:rPr>
                        <a:t>distributed architectures, </a:t>
                      </a:r>
                      <a:r>
                        <a:rPr sz="1800" spc="-5" dirty="0">
                          <a:latin typeface="Calibri"/>
                          <a:cs typeface="Calibri"/>
                        </a:rPr>
                        <a:t>build using </a:t>
                      </a:r>
                      <a:r>
                        <a:rPr sz="1800" spc="-15" dirty="0">
                          <a:latin typeface="Calibri"/>
                          <a:cs typeface="Calibri"/>
                        </a:rPr>
                        <a:t>any </a:t>
                      </a:r>
                      <a:r>
                        <a:rPr sz="1800" spc="-5" dirty="0">
                          <a:latin typeface="Calibri"/>
                          <a:cs typeface="Calibri"/>
                        </a:rPr>
                        <a:t>type </a:t>
                      </a:r>
                      <a:r>
                        <a:rPr sz="1800" dirty="0">
                          <a:latin typeface="Calibri"/>
                          <a:cs typeface="Calibri"/>
                        </a:rPr>
                        <a:t>of</a:t>
                      </a:r>
                      <a:r>
                        <a:rPr sz="1800" spc="15" dirty="0">
                          <a:latin typeface="Calibri"/>
                          <a:cs typeface="Calibri"/>
                        </a:rPr>
                        <a:t> </a:t>
                      </a:r>
                      <a:r>
                        <a:rPr sz="1800" spc="-5" dirty="0">
                          <a:latin typeface="Calibri"/>
                          <a:cs typeface="Calibri"/>
                        </a:rPr>
                        <a:t>technologies.</a:t>
                      </a:r>
                      <a:endParaRPr sz="1800">
                        <a:latin typeface="Calibri"/>
                        <a:cs typeface="Calibri"/>
                      </a:endParaRPr>
                    </a:p>
                  </a:txBody>
                  <a:tcPr marL="0" marR="0" marT="33020" marB="0">
                    <a:lnL w="12700">
                      <a:solidFill>
                        <a:srgbClr val="FFFFFF"/>
                      </a:solidFill>
                      <a:prstDash val="solid"/>
                    </a:lnL>
                    <a:lnR w="12700">
                      <a:solidFill>
                        <a:srgbClr val="FFFFFF"/>
                      </a:solidFill>
                      <a:prstDash val="solid"/>
                    </a:lnR>
                    <a:lnB w="12700">
                      <a:solidFill>
                        <a:srgbClr val="D9D9D9"/>
                      </a:solidFill>
                      <a:prstDash val="solid"/>
                    </a:lnB>
                  </a:tcPr>
                </a:tc>
                <a:extLst>
                  <a:ext uri="{0D108BD9-81ED-4DB2-BD59-A6C34878D82A}">
                    <a16:rowId xmlns:a16="http://schemas.microsoft.com/office/drawing/2014/main" val="10000"/>
                  </a:ext>
                </a:extLst>
              </a:tr>
              <a:tr h="1920239">
                <a:tc>
                  <a:txBody>
                    <a:bodyPr/>
                    <a:lstStyle/>
                    <a:p>
                      <a:pPr>
                        <a:lnSpc>
                          <a:spcPct val="100000"/>
                        </a:lnSpc>
                      </a:pPr>
                      <a:endParaRPr sz="1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1"/>
                  </a:ext>
                </a:extLst>
              </a:tr>
              <a:tr h="1798319">
                <a:tc>
                  <a:txBody>
                    <a:bodyPr/>
                    <a:lstStyle/>
                    <a:p>
                      <a:pPr>
                        <a:lnSpc>
                          <a:spcPct val="100000"/>
                        </a:lnSpc>
                        <a:spcBef>
                          <a:spcPts val="10"/>
                        </a:spcBef>
                      </a:pPr>
                      <a:endParaRPr sz="1700">
                        <a:latin typeface="Times New Roman"/>
                        <a:cs typeface="Times New Roman"/>
                      </a:endParaRPr>
                    </a:p>
                    <a:p>
                      <a:pPr marL="90805" marR="83185" algn="just">
                        <a:lnSpc>
                          <a:spcPct val="100000"/>
                        </a:lnSpc>
                      </a:pPr>
                      <a:r>
                        <a:rPr sz="1400" dirty="0">
                          <a:latin typeface="Calibri"/>
                          <a:cs typeface="Calibri"/>
                        </a:rPr>
                        <a:t>Basically, </a:t>
                      </a:r>
                      <a:r>
                        <a:rPr sz="1400" spc="5" dirty="0">
                          <a:latin typeface="Calibri"/>
                          <a:cs typeface="Calibri"/>
                        </a:rPr>
                        <a:t>it prevent </a:t>
                      </a:r>
                      <a:r>
                        <a:rPr sz="1400" spc="10" dirty="0">
                          <a:latin typeface="Calibri"/>
                          <a:cs typeface="Calibri"/>
                        </a:rPr>
                        <a:t>the developer </a:t>
                      </a:r>
                      <a:r>
                        <a:rPr sz="1400" spc="5" dirty="0">
                          <a:latin typeface="Calibri"/>
                          <a:cs typeface="Calibri"/>
                        </a:rPr>
                        <a:t>from </a:t>
                      </a:r>
                      <a:r>
                        <a:rPr sz="1400" spc="10" dirty="0">
                          <a:latin typeface="Calibri"/>
                          <a:cs typeface="Calibri"/>
                        </a:rPr>
                        <a:t>the concerns </a:t>
                      </a:r>
                      <a:r>
                        <a:rPr sz="1400" spc="5" dirty="0">
                          <a:latin typeface="Calibri"/>
                          <a:cs typeface="Calibri"/>
                        </a:rPr>
                        <a:t>of </a:t>
                      </a:r>
                      <a:r>
                        <a:rPr sz="1400" spc="10" dirty="0">
                          <a:latin typeface="Calibri"/>
                          <a:cs typeface="Calibri"/>
                        </a:rPr>
                        <a:t>computing resources </a:t>
                      </a:r>
                      <a:r>
                        <a:rPr sz="1400" spc="15" dirty="0">
                          <a:latin typeface="Calibri"/>
                          <a:cs typeface="Calibri"/>
                        </a:rPr>
                        <a:t>and their allocation </a:t>
                      </a:r>
                      <a:r>
                        <a:rPr sz="1400" dirty="0">
                          <a:latin typeface="Calibri"/>
                          <a:cs typeface="Calibri"/>
                        </a:rPr>
                        <a:t>to </a:t>
                      </a:r>
                      <a:r>
                        <a:rPr sz="1400" spc="15" dirty="0">
                          <a:latin typeface="Calibri"/>
                          <a:cs typeface="Calibri"/>
                        </a:rPr>
                        <a:t>his applications. </a:t>
                      </a:r>
                      <a:r>
                        <a:rPr sz="1400" spc="10" dirty="0">
                          <a:latin typeface="Calibri"/>
                          <a:cs typeface="Calibri"/>
                        </a:rPr>
                        <a:t>It </a:t>
                      </a:r>
                      <a:r>
                        <a:rPr sz="1400" spc="15" dirty="0">
                          <a:latin typeface="Calibri"/>
                          <a:cs typeface="Calibri"/>
                        </a:rPr>
                        <a:t>provides generic primitives </a:t>
                      </a:r>
                      <a:r>
                        <a:rPr sz="1400" spc="5" dirty="0">
                          <a:latin typeface="Calibri"/>
                          <a:cs typeface="Calibri"/>
                        </a:rPr>
                        <a:t>for </a:t>
                      </a:r>
                      <a:r>
                        <a:rPr sz="1400" spc="15" dirty="0">
                          <a:latin typeface="Calibri"/>
                          <a:cs typeface="Calibri"/>
                        </a:rPr>
                        <a:t>health  </a:t>
                      </a:r>
                      <a:r>
                        <a:rPr sz="1400" spc="-5" dirty="0">
                          <a:latin typeface="Calibri"/>
                          <a:cs typeface="Calibri"/>
                        </a:rPr>
                        <a:t>checking and </a:t>
                      </a:r>
                      <a:r>
                        <a:rPr sz="1400" spc="-10" dirty="0">
                          <a:latin typeface="Calibri"/>
                          <a:cs typeface="Calibri"/>
                        </a:rPr>
                        <a:t>replicating application </a:t>
                      </a:r>
                      <a:r>
                        <a:rPr sz="1400" spc="-5" dirty="0">
                          <a:latin typeface="Calibri"/>
                          <a:cs typeface="Calibri"/>
                        </a:rPr>
                        <a:t>across these machines, as </a:t>
                      </a:r>
                      <a:r>
                        <a:rPr sz="1400" spc="-10" dirty="0">
                          <a:latin typeface="Calibri"/>
                          <a:cs typeface="Calibri"/>
                        </a:rPr>
                        <a:t>well </a:t>
                      </a:r>
                      <a:r>
                        <a:rPr sz="1400" spc="-5" dirty="0">
                          <a:latin typeface="Calibri"/>
                          <a:cs typeface="Calibri"/>
                        </a:rPr>
                        <a:t>as </a:t>
                      </a:r>
                      <a:r>
                        <a:rPr sz="1400" dirty="0">
                          <a:latin typeface="Calibri"/>
                          <a:cs typeface="Calibri"/>
                        </a:rPr>
                        <a:t>services </a:t>
                      </a:r>
                      <a:r>
                        <a:rPr sz="1400" spc="-10" dirty="0">
                          <a:latin typeface="Calibri"/>
                          <a:cs typeface="Calibri"/>
                        </a:rPr>
                        <a:t>for </a:t>
                      </a:r>
                      <a:r>
                        <a:rPr sz="1400" dirty="0">
                          <a:latin typeface="Calibri"/>
                          <a:cs typeface="Calibri"/>
                        </a:rPr>
                        <a:t>wiring the </a:t>
                      </a:r>
                      <a:r>
                        <a:rPr sz="1400" spc="-5" dirty="0">
                          <a:latin typeface="Calibri"/>
                          <a:cs typeface="Calibri"/>
                        </a:rPr>
                        <a:t>application </a:t>
                      </a:r>
                      <a:r>
                        <a:rPr sz="1400" spc="-10" dirty="0">
                          <a:latin typeface="Calibri"/>
                          <a:cs typeface="Calibri"/>
                        </a:rPr>
                        <a:t>into </a:t>
                      </a:r>
                      <a:r>
                        <a:rPr sz="1400" dirty="0">
                          <a:latin typeface="Calibri"/>
                          <a:cs typeface="Calibri"/>
                        </a:rPr>
                        <a:t>micro-services so </a:t>
                      </a:r>
                      <a:r>
                        <a:rPr sz="1400" spc="-5" dirty="0">
                          <a:latin typeface="Calibri"/>
                          <a:cs typeface="Calibri"/>
                        </a:rPr>
                        <a:t>that </a:t>
                      </a:r>
                      <a:r>
                        <a:rPr sz="1400" dirty="0">
                          <a:latin typeface="Calibri"/>
                          <a:cs typeface="Calibri"/>
                        </a:rPr>
                        <a:t>each </a:t>
                      </a:r>
                      <a:r>
                        <a:rPr sz="1400" spc="-10" dirty="0">
                          <a:latin typeface="Calibri"/>
                          <a:cs typeface="Calibri"/>
                        </a:rPr>
                        <a:t>layer </a:t>
                      </a:r>
                      <a:r>
                        <a:rPr sz="1400" dirty="0">
                          <a:latin typeface="Calibri"/>
                          <a:cs typeface="Calibri"/>
                        </a:rPr>
                        <a:t>in the </a:t>
                      </a:r>
                      <a:r>
                        <a:rPr sz="1400" spc="-5" dirty="0">
                          <a:latin typeface="Calibri"/>
                          <a:cs typeface="Calibri"/>
                        </a:rPr>
                        <a:t>application </a:t>
                      </a:r>
                      <a:r>
                        <a:rPr sz="1400" dirty="0">
                          <a:latin typeface="Calibri"/>
                          <a:cs typeface="Calibri"/>
                        </a:rPr>
                        <a:t>is  </a:t>
                      </a:r>
                      <a:r>
                        <a:rPr sz="1400" spc="-5" dirty="0">
                          <a:latin typeface="Calibri"/>
                          <a:cs typeface="Calibri"/>
                        </a:rPr>
                        <a:t>decoupled </a:t>
                      </a:r>
                      <a:r>
                        <a:rPr sz="1400" spc="-10" dirty="0">
                          <a:latin typeface="Calibri"/>
                          <a:cs typeface="Calibri"/>
                        </a:rPr>
                        <a:t>from </a:t>
                      </a:r>
                      <a:r>
                        <a:rPr sz="1400" spc="-5" dirty="0">
                          <a:latin typeface="Calibri"/>
                          <a:cs typeface="Calibri"/>
                        </a:rPr>
                        <a:t>other </a:t>
                      </a:r>
                      <a:r>
                        <a:rPr sz="1400" spc="-15" dirty="0">
                          <a:latin typeface="Calibri"/>
                          <a:cs typeface="Calibri"/>
                        </a:rPr>
                        <a:t>layers, </a:t>
                      </a:r>
                      <a:r>
                        <a:rPr sz="1400" spc="-5" dirty="0">
                          <a:latin typeface="Calibri"/>
                          <a:cs typeface="Calibri"/>
                        </a:rPr>
                        <a:t>enabling the developer </a:t>
                      </a:r>
                      <a:r>
                        <a:rPr sz="1400" spc="-10" dirty="0">
                          <a:latin typeface="Calibri"/>
                          <a:cs typeface="Calibri"/>
                        </a:rPr>
                        <a:t>to scale/update/maintain </a:t>
                      </a:r>
                      <a:r>
                        <a:rPr sz="1400" spc="-5" dirty="0">
                          <a:latin typeface="Calibri"/>
                          <a:cs typeface="Calibri"/>
                        </a:rPr>
                        <a:t>his applications</a:t>
                      </a:r>
                      <a:r>
                        <a:rPr sz="1400" spc="30" dirty="0">
                          <a:latin typeface="Calibri"/>
                          <a:cs typeface="Calibri"/>
                        </a:rPr>
                        <a:t> </a:t>
                      </a:r>
                      <a:r>
                        <a:rPr sz="1400" spc="-15" dirty="0">
                          <a:latin typeface="Calibri"/>
                          <a:cs typeface="Calibri"/>
                        </a:rPr>
                        <a:t>independently.</a:t>
                      </a:r>
                      <a:endParaRPr sz="1400">
                        <a:latin typeface="Calibri"/>
                        <a:cs typeface="Calibri"/>
                      </a:endParaRPr>
                    </a:p>
                    <a:p>
                      <a:pPr>
                        <a:lnSpc>
                          <a:spcPct val="100000"/>
                        </a:lnSpc>
                        <a:spcBef>
                          <a:spcPts val="10"/>
                        </a:spcBef>
                      </a:pPr>
                      <a:endParaRPr sz="1450">
                        <a:latin typeface="Times New Roman"/>
                        <a:cs typeface="Times New Roman"/>
                      </a:endParaRPr>
                    </a:p>
                    <a:p>
                      <a:pPr marL="90805" marR="83185" algn="just">
                        <a:lnSpc>
                          <a:spcPct val="100000"/>
                        </a:lnSpc>
                      </a:pPr>
                      <a:r>
                        <a:rPr sz="1400" spc="5" dirty="0">
                          <a:latin typeface="Calibri"/>
                          <a:cs typeface="Calibri"/>
                        </a:rPr>
                        <a:t>While </a:t>
                      </a:r>
                      <a:r>
                        <a:rPr sz="1400" dirty="0">
                          <a:latin typeface="Calibri"/>
                          <a:cs typeface="Calibri"/>
                        </a:rPr>
                        <a:t>it is </a:t>
                      </a:r>
                      <a:r>
                        <a:rPr sz="1400" spc="5" dirty="0">
                          <a:latin typeface="Calibri"/>
                          <a:cs typeface="Calibri"/>
                        </a:rPr>
                        <a:t>possible </a:t>
                      </a:r>
                      <a:r>
                        <a:rPr sz="1400" spc="-5" dirty="0">
                          <a:latin typeface="Calibri"/>
                          <a:cs typeface="Calibri"/>
                        </a:rPr>
                        <a:t>to </a:t>
                      </a:r>
                      <a:r>
                        <a:rPr sz="1400" spc="5" dirty="0">
                          <a:latin typeface="Calibri"/>
                          <a:cs typeface="Calibri"/>
                        </a:rPr>
                        <a:t>do </a:t>
                      </a:r>
                      <a:r>
                        <a:rPr sz="1400" dirty="0">
                          <a:latin typeface="Calibri"/>
                          <a:cs typeface="Calibri"/>
                        </a:rPr>
                        <a:t>many </a:t>
                      </a:r>
                      <a:r>
                        <a:rPr sz="1400" spc="5" dirty="0">
                          <a:latin typeface="Calibri"/>
                          <a:cs typeface="Calibri"/>
                        </a:rPr>
                        <a:t>of </a:t>
                      </a:r>
                      <a:r>
                        <a:rPr sz="1400" spc="10" dirty="0">
                          <a:latin typeface="Calibri"/>
                          <a:cs typeface="Calibri"/>
                        </a:rPr>
                        <a:t>these things </a:t>
                      </a:r>
                      <a:r>
                        <a:rPr sz="1400" spc="5" dirty="0">
                          <a:latin typeface="Calibri"/>
                          <a:cs typeface="Calibri"/>
                        </a:rPr>
                        <a:t>in application </a:t>
                      </a:r>
                      <a:r>
                        <a:rPr sz="1400" dirty="0">
                          <a:latin typeface="Calibri"/>
                          <a:cs typeface="Calibri"/>
                        </a:rPr>
                        <a:t>layer </a:t>
                      </a:r>
                      <a:r>
                        <a:rPr sz="1400" spc="-5" dirty="0">
                          <a:latin typeface="Calibri"/>
                          <a:cs typeface="Calibri"/>
                        </a:rPr>
                        <a:t>(like </a:t>
                      </a:r>
                      <a:r>
                        <a:rPr sz="1400" spc="10" dirty="0">
                          <a:latin typeface="Calibri"/>
                          <a:cs typeface="Calibri"/>
                        </a:rPr>
                        <a:t>Spring Cloud modules), such solutions </a:t>
                      </a:r>
                      <a:r>
                        <a:rPr sz="1400" dirty="0">
                          <a:latin typeface="Calibri"/>
                          <a:cs typeface="Calibri"/>
                        </a:rPr>
                        <a:t>tend </a:t>
                      </a:r>
                      <a:r>
                        <a:rPr sz="1400" spc="-5" dirty="0">
                          <a:latin typeface="Calibri"/>
                          <a:cs typeface="Calibri"/>
                        </a:rPr>
                        <a:t>to </a:t>
                      </a:r>
                      <a:r>
                        <a:rPr sz="1400" spc="5" dirty="0">
                          <a:latin typeface="Calibri"/>
                          <a:cs typeface="Calibri"/>
                        </a:rPr>
                        <a:t>be one-off and brittle; it's </a:t>
                      </a:r>
                      <a:r>
                        <a:rPr sz="1400" spc="10" dirty="0">
                          <a:latin typeface="Calibri"/>
                          <a:cs typeface="Calibri"/>
                        </a:rPr>
                        <a:t>much </a:t>
                      </a:r>
                      <a:r>
                        <a:rPr sz="1400" dirty="0">
                          <a:latin typeface="Calibri"/>
                          <a:cs typeface="Calibri"/>
                        </a:rPr>
                        <a:t>better </a:t>
                      </a:r>
                      <a:r>
                        <a:rPr sz="1400" spc="-5" dirty="0">
                          <a:latin typeface="Calibri"/>
                          <a:cs typeface="Calibri"/>
                        </a:rPr>
                        <a:t>to  have </a:t>
                      </a:r>
                      <a:r>
                        <a:rPr sz="1400" dirty="0">
                          <a:latin typeface="Calibri"/>
                          <a:cs typeface="Calibri"/>
                        </a:rPr>
                        <a:t>separation of </a:t>
                      </a:r>
                      <a:r>
                        <a:rPr sz="1400" spc="5" dirty="0">
                          <a:latin typeface="Calibri"/>
                          <a:cs typeface="Calibri"/>
                        </a:rPr>
                        <a:t>concerns, </a:t>
                      </a:r>
                      <a:r>
                        <a:rPr sz="1400" dirty="0">
                          <a:latin typeface="Calibri"/>
                          <a:cs typeface="Calibri"/>
                        </a:rPr>
                        <a:t>where </a:t>
                      </a:r>
                      <a:r>
                        <a:rPr sz="1400" spc="5" dirty="0">
                          <a:latin typeface="Calibri"/>
                          <a:cs typeface="Calibri"/>
                        </a:rPr>
                        <a:t>an </a:t>
                      </a:r>
                      <a:r>
                        <a:rPr sz="1400" dirty="0">
                          <a:latin typeface="Calibri"/>
                          <a:cs typeface="Calibri"/>
                        </a:rPr>
                        <a:t>orchestration </a:t>
                      </a:r>
                      <a:r>
                        <a:rPr sz="1400" spc="-10" dirty="0">
                          <a:latin typeface="Calibri"/>
                          <a:cs typeface="Calibri"/>
                        </a:rPr>
                        <a:t>system </a:t>
                      </a:r>
                      <a:r>
                        <a:rPr sz="1400" spc="5" dirty="0">
                          <a:latin typeface="Calibri"/>
                          <a:cs typeface="Calibri"/>
                        </a:rPr>
                        <a:t>worries </a:t>
                      </a:r>
                      <a:r>
                        <a:rPr sz="1400" spc="10" dirty="0">
                          <a:latin typeface="Calibri"/>
                          <a:cs typeface="Calibri"/>
                        </a:rPr>
                        <a:t>about </a:t>
                      </a:r>
                      <a:r>
                        <a:rPr sz="1400" spc="5" dirty="0">
                          <a:latin typeface="Calibri"/>
                          <a:cs typeface="Calibri"/>
                        </a:rPr>
                        <a:t>how </a:t>
                      </a:r>
                      <a:r>
                        <a:rPr sz="1400" spc="-5" dirty="0">
                          <a:latin typeface="Calibri"/>
                          <a:cs typeface="Calibri"/>
                        </a:rPr>
                        <a:t>to </a:t>
                      </a:r>
                      <a:r>
                        <a:rPr sz="1400" spc="10" dirty="0">
                          <a:latin typeface="Calibri"/>
                          <a:cs typeface="Calibri"/>
                        </a:rPr>
                        <a:t>run </a:t>
                      </a:r>
                      <a:r>
                        <a:rPr sz="1400" spc="5" dirty="0">
                          <a:latin typeface="Calibri"/>
                          <a:cs typeface="Calibri"/>
                        </a:rPr>
                        <a:t>the application, and the developer </a:t>
                      </a:r>
                      <a:r>
                        <a:rPr sz="1400" spc="10" dirty="0">
                          <a:latin typeface="Calibri"/>
                          <a:cs typeface="Calibri"/>
                        </a:rPr>
                        <a:t>worries about </a:t>
                      </a:r>
                      <a:r>
                        <a:rPr sz="1400" spc="5" dirty="0">
                          <a:latin typeface="Calibri"/>
                          <a:cs typeface="Calibri"/>
                        </a:rPr>
                        <a:t>the </a:t>
                      </a:r>
                      <a:r>
                        <a:rPr sz="1400" spc="10" dirty="0">
                          <a:latin typeface="Calibri"/>
                          <a:cs typeface="Calibri"/>
                        </a:rPr>
                        <a:t>business </a:t>
                      </a:r>
                      <a:r>
                        <a:rPr sz="1400" spc="5" dirty="0">
                          <a:latin typeface="Calibri"/>
                          <a:cs typeface="Calibri"/>
                        </a:rPr>
                        <a:t>logic that  </a:t>
                      </a:r>
                      <a:r>
                        <a:rPr sz="1400" spc="-15" dirty="0">
                          <a:latin typeface="Calibri"/>
                          <a:cs typeface="Calibri"/>
                        </a:rPr>
                        <a:t>makes </a:t>
                      </a:r>
                      <a:r>
                        <a:rPr sz="1400" dirty="0">
                          <a:latin typeface="Calibri"/>
                          <a:cs typeface="Calibri"/>
                        </a:rPr>
                        <a:t>up </a:t>
                      </a:r>
                      <a:r>
                        <a:rPr sz="1400" spc="-5" dirty="0">
                          <a:latin typeface="Calibri"/>
                          <a:cs typeface="Calibri"/>
                        </a:rPr>
                        <a:t>his </a:t>
                      </a:r>
                      <a:r>
                        <a:rPr sz="1400" spc="-10" dirty="0">
                          <a:latin typeface="Calibri"/>
                          <a:cs typeface="Calibri"/>
                        </a:rPr>
                        <a:t>application.</a:t>
                      </a:r>
                      <a:endParaRPr sz="1400">
                        <a:latin typeface="Calibri"/>
                        <a:cs typeface="Calibri"/>
                      </a:endParaRPr>
                    </a:p>
                  </a:txBody>
                  <a:tcPr marL="0" marR="0" marT="1270" marB="0">
                    <a:lnL w="12700">
                      <a:solidFill>
                        <a:srgbClr val="FFFFFF"/>
                      </a:solidFill>
                      <a:prstDash val="solid"/>
                    </a:lnL>
                    <a:lnR w="12700">
                      <a:solidFill>
                        <a:srgbClr val="FFFFFF"/>
                      </a:solidFill>
                      <a:prstDash val="solid"/>
                    </a:lnR>
                    <a:lnT w="12700">
                      <a:solidFill>
                        <a:srgbClr val="D9D9D9"/>
                      </a:solidFill>
                      <a:prstDash val="solid"/>
                    </a:lnT>
                  </a:tcPr>
                </a:tc>
                <a:extLst>
                  <a:ext uri="{0D108BD9-81ED-4DB2-BD59-A6C34878D82A}">
                    <a16:rowId xmlns:a16="http://schemas.microsoft.com/office/drawing/2014/main" val="10002"/>
                  </a:ext>
                </a:extLst>
              </a:tr>
            </a:tbl>
          </a:graphicData>
        </a:graphic>
      </p:graphicFrame>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119</a:t>
            </a:fld>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35508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icrosoft YaHei"/>
                <a:cs typeface="Microsoft YaHei"/>
              </a:rPr>
              <a:t>Who </a:t>
            </a:r>
            <a:r>
              <a:rPr sz="2400" b="1" spc="-10" dirty="0">
                <a:solidFill>
                  <a:srgbClr val="FFFFFF"/>
                </a:solidFill>
                <a:latin typeface="Microsoft YaHei"/>
                <a:cs typeface="Microsoft YaHei"/>
              </a:rPr>
              <a:t>are </a:t>
            </a:r>
            <a:r>
              <a:rPr sz="2400" b="1" spc="-5" dirty="0">
                <a:solidFill>
                  <a:srgbClr val="FFFFFF"/>
                </a:solidFill>
                <a:latin typeface="Microsoft YaHei"/>
                <a:cs typeface="Microsoft YaHei"/>
              </a:rPr>
              <a:t>using </a:t>
            </a:r>
            <a:r>
              <a:rPr sz="2400" b="1" dirty="0">
                <a:solidFill>
                  <a:srgbClr val="FFFFFF"/>
                </a:solidFill>
                <a:latin typeface="Microsoft YaHei"/>
                <a:cs typeface="Microsoft YaHei"/>
              </a:rPr>
              <a:t>microservice</a:t>
            </a:r>
            <a:r>
              <a:rPr sz="2400" b="1" spc="5" dirty="0">
                <a:solidFill>
                  <a:srgbClr val="FFFFFF"/>
                </a:solidFill>
                <a:latin typeface="Microsoft YaHei"/>
                <a:cs typeface="Microsoft YaHei"/>
              </a:rPr>
              <a:t> </a:t>
            </a:r>
            <a:r>
              <a:rPr sz="2400" b="1" spc="-10" dirty="0">
                <a:solidFill>
                  <a:srgbClr val="FFFFFF"/>
                </a:solidFill>
                <a:latin typeface="Microsoft YaHei"/>
                <a:cs typeface="Microsoft YaHei"/>
              </a:rPr>
              <a:t>architecture?</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471169" y="1774825"/>
            <a:ext cx="387096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Following </a:t>
            </a:r>
            <a:r>
              <a:rPr sz="1800" dirty="0">
                <a:latin typeface="Calibri"/>
                <a:cs typeface="Calibri"/>
              </a:rPr>
              <a:t>is </a:t>
            </a:r>
            <a:r>
              <a:rPr sz="1800" spc="-5" dirty="0">
                <a:latin typeface="Calibri"/>
                <a:cs typeface="Calibri"/>
              </a:rPr>
              <a:t>the </a:t>
            </a:r>
            <a:r>
              <a:rPr sz="1800" spc="-10" dirty="0">
                <a:latin typeface="Calibri"/>
                <a:cs typeface="Calibri"/>
              </a:rPr>
              <a:t>list </a:t>
            </a:r>
            <a:r>
              <a:rPr sz="1800" dirty="0">
                <a:latin typeface="Calibri"/>
                <a:cs typeface="Calibri"/>
              </a:rPr>
              <a:t>of some </a:t>
            </a:r>
            <a:r>
              <a:rPr sz="1800" spc="-5" dirty="0">
                <a:latin typeface="Calibri"/>
                <a:cs typeface="Calibri"/>
              </a:rPr>
              <a:t>companies</a:t>
            </a:r>
            <a:r>
              <a:rPr sz="1800" spc="-35" dirty="0">
                <a:latin typeface="Calibri"/>
                <a:cs typeface="Calibri"/>
              </a:rPr>
              <a:t> </a:t>
            </a:r>
            <a:r>
              <a:rPr sz="1800" dirty="0">
                <a:latin typeface="Calibri"/>
                <a:cs typeface="Calibri"/>
              </a:rPr>
              <a:t>...</a:t>
            </a:r>
            <a:endParaRPr sz="1800">
              <a:latin typeface="Calibri"/>
              <a:cs typeface="Calibri"/>
            </a:endParaRPr>
          </a:p>
        </p:txBody>
      </p:sp>
      <p:pic>
        <p:nvPicPr>
          <p:cNvPr id="9" name="object 9"/>
          <p:cNvPicPr/>
          <p:nvPr/>
        </p:nvPicPr>
        <p:blipFill>
          <a:blip r:embed="rId2" cstate="print"/>
          <a:stretch>
            <a:fillRect/>
          </a:stretch>
        </p:blipFill>
        <p:spPr>
          <a:xfrm>
            <a:off x="4343400" y="1554480"/>
            <a:ext cx="7772400" cy="4983480"/>
          </a:xfrm>
          <a:prstGeom prst="rect">
            <a:avLst/>
          </a:prstGeom>
        </p:spPr>
      </p:pic>
      <p:sp>
        <p:nvSpPr>
          <p:cNvPr id="10" name="object 10"/>
          <p:cNvSpPr txBox="1"/>
          <p:nvPr/>
        </p:nvSpPr>
        <p:spPr>
          <a:xfrm>
            <a:off x="471169" y="951865"/>
            <a:ext cx="11205845" cy="953769"/>
          </a:xfrm>
          <a:prstGeom prst="rect">
            <a:avLst/>
          </a:prstGeom>
        </p:spPr>
        <p:txBody>
          <a:bodyPr vert="horz" wrap="square" lIns="0" tIns="12700" rIns="0" bIns="0" rtlCol="0">
            <a:spAutoFit/>
          </a:bodyPr>
          <a:lstStyle/>
          <a:p>
            <a:pPr marL="12700" marR="239395">
              <a:lnSpc>
                <a:spcPct val="100000"/>
              </a:lnSpc>
              <a:spcBef>
                <a:spcPts val="100"/>
              </a:spcBef>
            </a:pPr>
            <a:r>
              <a:rPr sz="1800" dirty="0">
                <a:latin typeface="Calibri"/>
                <a:cs typeface="Calibri"/>
              </a:rPr>
              <a:t>A lot of </a:t>
            </a:r>
            <a:r>
              <a:rPr sz="1800" spc="-5" dirty="0">
                <a:latin typeface="Calibri"/>
                <a:cs typeface="Calibri"/>
              </a:rPr>
              <a:t>companies and </a:t>
            </a:r>
            <a:r>
              <a:rPr sz="1800" spc="-15" dirty="0">
                <a:latin typeface="Calibri"/>
                <a:cs typeface="Calibri"/>
              </a:rPr>
              <a:t>organizations have started </a:t>
            </a:r>
            <a:r>
              <a:rPr sz="1800" spc="-5" dirty="0">
                <a:latin typeface="Calibri"/>
                <a:cs typeface="Calibri"/>
              </a:rPr>
              <a:t>using this </a:t>
            </a:r>
            <a:r>
              <a:rPr sz="1800" spc="-10" dirty="0">
                <a:latin typeface="Calibri"/>
                <a:cs typeface="Calibri"/>
              </a:rPr>
              <a:t>architecture </a:t>
            </a:r>
            <a:r>
              <a:rPr sz="1800" spc="-5" dirty="0">
                <a:latin typeface="Calibri"/>
                <a:cs typeface="Calibri"/>
              </a:rPr>
              <a:t>design. </a:t>
            </a:r>
            <a:r>
              <a:rPr sz="1800" spc="-10" dirty="0">
                <a:latin typeface="Calibri"/>
                <a:cs typeface="Calibri"/>
              </a:rPr>
              <a:t>There are </a:t>
            </a:r>
            <a:r>
              <a:rPr sz="1800" dirty="0">
                <a:latin typeface="Calibri"/>
                <a:cs typeface="Calibri"/>
              </a:rPr>
              <a:t>some </a:t>
            </a:r>
            <a:r>
              <a:rPr sz="1800" spc="-5" dirty="0">
                <a:latin typeface="Calibri"/>
                <a:cs typeface="Calibri"/>
              </a:rPr>
              <a:t>companies which </a:t>
            </a:r>
            <a:r>
              <a:rPr sz="1800" spc="-10" dirty="0">
                <a:latin typeface="Calibri"/>
                <a:cs typeface="Calibri"/>
              </a:rPr>
              <a:t>are  </a:t>
            </a:r>
            <a:r>
              <a:rPr sz="1800" spc="-5" dirty="0">
                <a:latin typeface="Calibri"/>
                <a:cs typeface="Calibri"/>
              </a:rPr>
              <a:t>using </a:t>
            </a:r>
            <a:r>
              <a:rPr sz="1800" dirty="0">
                <a:latin typeface="Calibri"/>
                <a:cs typeface="Calibri"/>
              </a:rPr>
              <a:t>it </a:t>
            </a:r>
            <a:r>
              <a:rPr sz="1800" spc="-20" dirty="0">
                <a:latin typeface="Calibri"/>
                <a:cs typeface="Calibri"/>
              </a:rPr>
              <a:t>before </a:t>
            </a:r>
            <a:r>
              <a:rPr sz="1800" spc="-5" dirty="0">
                <a:latin typeface="Calibri"/>
                <a:cs typeface="Calibri"/>
              </a:rPr>
              <a:t>the </a:t>
            </a:r>
            <a:r>
              <a:rPr sz="1800" spc="-15" dirty="0">
                <a:latin typeface="Calibri"/>
                <a:cs typeface="Calibri"/>
              </a:rPr>
              <a:t>word </a:t>
            </a:r>
            <a:r>
              <a:rPr sz="1800" spc="-5" dirty="0">
                <a:latin typeface="Calibri"/>
                <a:cs typeface="Calibri"/>
              </a:rPr>
              <a:t>“microservice </a:t>
            </a:r>
            <a:r>
              <a:rPr sz="1800" spc="-10" dirty="0">
                <a:latin typeface="Calibri"/>
                <a:cs typeface="Calibri"/>
              </a:rPr>
              <a:t>architecture” </a:t>
            </a:r>
            <a:r>
              <a:rPr sz="1800" spc="-15" dirty="0">
                <a:latin typeface="Calibri"/>
                <a:cs typeface="Calibri"/>
              </a:rPr>
              <a:t>started </a:t>
            </a:r>
            <a:r>
              <a:rPr sz="1800" spc="-10" dirty="0">
                <a:latin typeface="Calibri"/>
                <a:cs typeface="Calibri"/>
              </a:rPr>
              <a:t>to </a:t>
            </a:r>
            <a:r>
              <a:rPr sz="1800" spc="-20" dirty="0">
                <a:latin typeface="Calibri"/>
                <a:cs typeface="Calibri"/>
              </a:rPr>
              <a:t>make</a:t>
            </a:r>
            <a:r>
              <a:rPr sz="1800" spc="45" dirty="0">
                <a:latin typeface="Calibri"/>
                <a:cs typeface="Calibri"/>
              </a:rPr>
              <a:t> </a:t>
            </a:r>
            <a:r>
              <a:rPr sz="1800" spc="-5" dirty="0">
                <a:latin typeface="Calibri"/>
                <a:cs typeface="Calibri"/>
              </a:rPr>
              <a:t>headlines.</a:t>
            </a:r>
            <a:endParaRPr sz="1800">
              <a:latin typeface="Calibri"/>
              <a:cs typeface="Calibri"/>
            </a:endParaRPr>
          </a:p>
          <a:p>
            <a:pPr marL="4023360">
              <a:lnSpc>
                <a:spcPct val="100000"/>
              </a:lnSpc>
              <a:spcBef>
                <a:spcPts val="830"/>
              </a:spcBef>
            </a:pPr>
            <a:r>
              <a:rPr sz="1800" spc="-10" dirty="0">
                <a:latin typeface="Calibri"/>
                <a:cs typeface="Calibri"/>
              </a:rPr>
              <a:t>Each </a:t>
            </a:r>
            <a:r>
              <a:rPr sz="1800" spc="-5" dirty="0">
                <a:latin typeface="Calibri"/>
                <a:cs typeface="Calibri"/>
              </a:rPr>
              <a:t>one </a:t>
            </a:r>
            <a:r>
              <a:rPr sz="1800" dirty="0">
                <a:latin typeface="Calibri"/>
                <a:cs typeface="Calibri"/>
              </a:rPr>
              <a:t>of </a:t>
            </a:r>
            <a:r>
              <a:rPr sz="1800" spc="-5" dirty="0">
                <a:latin typeface="Calibri"/>
                <a:cs typeface="Calibri"/>
              </a:rPr>
              <a:t>these companies </a:t>
            </a:r>
            <a:r>
              <a:rPr sz="1800" spc="-15" dirty="0">
                <a:latin typeface="Calibri"/>
                <a:cs typeface="Calibri"/>
              </a:rPr>
              <a:t>have </a:t>
            </a:r>
            <a:r>
              <a:rPr sz="1800" spc="-10" dirty="0">
                <a:latin typeface="Calibri"/>
                <a:cs typeface="Calibri"/>
              </a:rPr>
              <a:t>shared </a:t>
            </a:r>
            <a:r>
              <a:rPr sz="1800" spc="-5" dirty="0">
                <a:latin typeface="Calibri"/>
                <a:cs typeface="Calibri"/>
              </a:rPr>
              <a:t>their success </a:t>
            </a:r>
            <a:r>
              <a:rPr sz="1800" spc="-10" dirty="0">
                <a:latin typeface="Calibri"/>
                <a:cs typeface="Calibri"/>
              </a:rPr>
              <a:t>stories </a:t>
            </a:r>
            <a:r>
              <a:rPr sz="1800" spc="-15" dirty="0">
                <a:latin typeface="Calibri"/>
                <a:cs typeface="Calibri"/>
              </a:rPr>
              <a:t>regarding</a:t>
            </a:r>
            <a:r>
              <a:rPr sz="1800" spc="40" dirty="0">
                <a:latin typeface="Calibri"/>
                <a:cs typeface="Calibri"/>
              </a:rPr>
              <a:t> </a:t>
            </a:r>
            <a:r>
              <a:rPr sz="1800" spc="-5" dirty="0">
                <a:latin typeface="Calibri"/>
                <a:cs typeface="Calibri"/>
              </a:rPr>
              <a:t>how</a:t>
            </a:r>
            <a:endParaRPr sz="1800">
              <a:latin typeface="Calibri"/>
              <a:cs typeface="Calibri"/>
            </a:endParaRPr>
          </a:p>
        </p:txBody>
      </p:sp>
      <p:sp>
        <p:nvSpPr>
          <p:cNvPr id="11" name="object 11"/>
          <p:cNvSpPr txBox="1"/>
          <p:nvPr/>
        </p:nvSpPr>
        <p:spPr>
          <a:xfrm>
            <a:off x="4482465" y="1880234"/>
            <a:ext cx="6435090"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alibri"/>
                <a:cs typeface="Calibri"/>
              </a:rPr>
              <a:t>they </a:t>
            </a:r>
            <a:r>
              <a:rPr sz="1800" spc="-15" dirty="0">
                <a:latin typeface="Calibri"/>
                <a:cs typeface="Calibri"/>
              </a:rPr>
              <a:t>have saved </a:t>
            </a:r>
            <a:r>
              <a:rPr sz="1800" spc="-5" dirty="0">
                <a:latin typeface="Calibri"/>
                <a:cs typeface="Calibri"/>
              </a:rPr>
              <a:t>themselves </a:t>
            </a:r>
            <a:r>
              <a:rPr sz="1800" spc="-10" dirty="0">
                <a:latin typeface="Calibri"/>
                <a:cs typeface="Calibri"/>
              </a:rPr>
              <a:t>by </a:t>
            </a:r>
            <a:r>
              <a:rPr sz="1800" spc="-5" dirty="0">
                <a:latin typeface="Calibri"/>
                <a:cs typeface="Calibri"/>
              </a:rPr>
              <a:t>designing their </a:t>
            </a:r>
            <a:r>
              <a:rPr sz="1800" spc="-10" dirty="0">
                <a:latin typeface="Calibri"/>
                <a:cs typeface="Calibri"/>
              </a:rPr>
              <a:t>software </a:t>
            </a:r>
            <a:r>
              <a:rPr sz="1800" spc="-15" dirty="0">
                <a:latin typeface="Calibri"/>
                <a:cs typeface="Calibri"/>
              </a:rPr>
              <a:t>systems </a:t>
            </a:r>
            <a:r>
              <a:rPr sz="1800" spc="-5" dirty="0">
                <a:latin typeface="Calibri"/>
                <a:cs typeface="Calibri"/>
              </a:rPr>
              <a:t>with  microservice </a:t>
            </a:r>
            <a:r>
              <a:rPr sz="1800" spc="-10" dirty="0">
                <a:latin typeface="Calibri"/>
                <a:cs typeface="Calibri"/>
              </a:rPr>
              <a:t>architecture. Following are </a:t>
            </a:r>
            <a:r>
              <a:rPr sz="1800" dirty="0">
                <a:latin typeface="Calibri"/>
                <a:cs typeface="Calibri"/>
              </a:rPr>
              <a:t>some </a:t>
            </a:r>
            <a:r>
              <a:rPr sz="1800" spc="-5" dirty="0">
                <a:latin typeface="Calibri"/>
                <a:cs typeface="Calibri"/>
              </a:rPr>
              <a:t>success </a:t>
            </a:r>
            <a:r>
              <a:rPr sz="1800" spc="-10" dirty="0">
                <a:latin typeface="Calibri"/>
                <a:cs typeface="Calibri"/>
              </a:rPr>
              <a:t>stories</a:t>
            </a:r>
            <a:r>
              <a:rPr sz="1800" spc="15" dirty="0">
                <a:latin typeface="Calibri"/>
                <a:cs typeface="Calibri"/>
              </a:rPr>
              <a:t> </a:t>
            </a:r>
            <a:r>
              <a:rPr sz="1800" dirty="0">
                <a:latin typeface="Calibri"/>
                <a:cs typeface="Calibri"/>
              </a:rPr>
              <a:t>...</a:t>
            </a:r>
            <a:endParaRPr sz="1800">
              <a:latin typeface="Calibri"/>
              <a:cs typeface="Calibri"/>
            </a:endParaRPr>
          </a:p>
        </p:txBody>
      </p:sp>
      <p:sp>
        <p:nvSpPr>
          <p:cNvPr id="12" name="object 12"/>
          <p:cNvSpPr txBox="1"/>
          <p:nvPr/>
        </p:nvSpPr>
        <p:spPr>
          <a:xfrm>
            <a:off x="4482465" y="2705735"/>
            <a:ext cx="7415530" cy="3653790"/>
          </a:xfrm>
          <a:prstGeom prst="rect">
            <a:avLst/>
          </a:prstGeom>
        </p:spPr>
        <p:txBody>
          <a:bodyPr vert="horz" wrap="square" lIns="0" tIns="13335" rIns="0" bIns="0" rtlCol="0">
            <a:spAutoFit/>
          </a:bodyPr>
          <a:lstStyle/>
          <a:p>
            <a:pPr marL="298450" marR="5080" indent="-285750">
              <a:lnSpc>
                <a:spcPct val="100000"/>
              </a:lnSpc>
              <a:spcBef>
                <a:spcPts val="105"/>
              </a:spcBef>
              <a:buFont typeface="Arial"/>
              <a:buChar char="•"/>
              <a:tabLst>
                <a:tab pos="297815" algn="l"/>
                <a:tab pos="298450" algn="l"/>
              </a:tabLst>
            </a:pPr>
            <a:r>
              <a:rPr sz="1400" spc="-10" dirty="0">
                <a:latin typeface="Calibri"/>
                <a:cs typeface="Calibri"/>
              </a:rPr>
              <a:t>https://qconnewyork.com/ny2015/presentation/partial-failures-microservices-jungle-survival-tips-  comcast</a:t>
            </a:r>
            <a:endParaRPr sz="1400">
              <a:latin typeface="Calibri"/>
              <a:cs typeface="Calibri"/>
            </a:endParaRPr>
          </a:p>
          <a:p>
            <a:pPr marL="298450" indent="-285750">
              <a:lnSpc>
                <a:spcPct val="100000"/>
              </a:lnSpc>
              <a:buFont typeface="Arial"/>
              <a:buChar char="•"/>
              <a:tabLst>
                <a:tab pos="297815" algn="l"/>
                <a:tab pos="298450" algn="l"/>
              </a:tabLst>
            </a:pPr>
            <a:r>
              <a:rPr sz="1400" spc="-15" dirty="0">
                <a:latin typeface="Calibri"/>
                <a:cs typeface="Calibri"/>
              </a:rPr>
              <a:t>https://eng.uber.com/soa/</a:t>
            </a:r>
            <a:endParaRPr sz="1400">
              <a:latin typeface="Calibri"/>
              <a:cs typeface="Calibri"/>
            </a:endParaRPr>
          </a:p>
          <a:p>
            <a:pPr marL="298450" indent="-285750">
              <a:lnSpc>
                <a:spcPct val="100000"/>
              </a:lnSpc>
              <a:buFont typeface="Arial"/>
              <a:buChar char="•"/>
              <a:tabLst>
                <a:tab pos="297815" algn="l"/>
                <a:tab pos="298450" algn="l"/>
              </a:tabLst>
            </a:pPr>
            <a:r>
              <a:rPr sz="1400" spc="-10" dirty="0">
                <a:latin typeface="Calibri"/>
                <a:cs typeface="Calibri"/>
                <a:hlinkClick r:id="rId3"/>
              </a:rPr>
              <a:t>http://techblog.netflix.com/</a:t>
            </a:r>
            <a:endParaRPr sz="1400">
              <a:latin typeface="Calibri"/>
              <a:cs typeface="Calibri"/>
            </a:endParaRPr>
          </a:p>
          <a:p>
            <a:pPr marL="298450" indent="-285750">
              <a:lnSpc>
                <a:spcPct val="100000"/>
              </a:lnSpc>
              <a:buFont typeface="Arial"/>
              <a:buChar char="•"/>
              <a:tabLst>
                <a:tab pos="297815" algn="l"/>
                <a:tab pos="298450" algn="l"/>
              </a:tabLst>
            </a:pPr>
            <a:r>
              <a:rPr sz="1400" spc="-10" dirty="0">
                <a:latin typeface="Calibri"/>
                <a:cs typeface="Calibri"/>
                <a:hlinkClick r:id="rId4"/>
              </a:rPr>
              <a:t>http://highscalability.com/amazon-architecture</a:t>
            </a:r>
            <a:endParaRPr sz="1400">
              <a:latin typeface="Calibri"/>
              <a:cs typeface="Calibri"/>
            </a:endParaRPr>
          </a:p>
          <a:p>
            <a:pPr marL="298450" indent="-285750">
              <a:lnSpc>
                <a:spcPct val="100000"/>
              </a:lnSpc>
              <a:buFont typeface="Arial"/>
              <a:buChar char="•"/>
              <a:tabLst>
                <a:tab pos="297815" algn="l"/>
                <a:tab pos="298450" algn="l"/>
              </a:tabLst>
            </a:pPr>
            <a:r>
              <a:rPr sz="1400" spc="-10" dirty="0">
                <a:latin typeface="Calibri"/>
                <a:cs typeface="Calibri"/>
                <a:hlinkClick r:id="rId5"/>
              </a:rPr>
              <a:t>http://www.addsimplicity.com/downloads/eBaySDForum2006-11-29.pdf</a:t>
            </a:r>
            <a:endParaRPr sz="1400">
              <a:latin typeface="Calibri"/>
              <a:cs typeface="Calibri"/>
            </a:endParaRPr>
          </a:p>
          <a:p>
            <a:pPr marL="298450" marR="174625" indent="-285750">
              <a:lnSpc>
                <a:spcPct val="100000"/>
              </a:lnSpc>
              <a:buFont typeface="Arial"/>
              <a:buChar char="•"/>
              <a:tabLst>
                <a:tab pos="297815" algn="l"/>
                <a:tab pos="298450" algn="l"/>
              </a:tabLst>
            </a:pPr>
            <a:r>
              <a:rPr sz="1400" spc="-5" dirty="0">
                <a:latin typeface="Calibri"/>
                <a:cs typeface="Calibri"/>
              </a:rPr>
              <a:t>https://developers.soundcloud.com/blog/building-products-at-soundcloud-part-2-breaking-the-  monolith</a:t>
            </a:r>
            <a:endParaRPr sz="1400">
              <a:latin typeface="Calibri"/>
              <a:cs typeface="Calibri"/>
            </a:endParaRPr>
          </a:p>
          <a:p>
            <a:pPr marL="298450" indent="-285750">
              <a:lnSpc>
                <a:spcPct val="100000"/>
              </a:lnSpc>
              <a:buFont typeface="Arial"/>
              <a:buChar char="•"/>
              <a:tabLst>
                <a:tab pos="297815" algn="l"/>
                <a:tab pos="298450" algn="l"/>
              </a:tabLst>
            </a:pPr>
            <a:r>
              <a:rPr sz="1400" spc="-10" dirty="0">
                <a:latin typeface="Calibri"/>
                <a:cs typeface="Calibri"/>
              </a:rPr>
              <a:t>https://blog.yourkarma.com/building-microservices-at-karma</a:t>
            </a:r>
            <a:endParaRPr sz="1400">
              <a:latin typeface="Calibri"/>
              <a:cs typeface="Calibri"/>
            </a:endParaRPr>
          </a:p>
          <a:p>
            <a:pPr marL="298450" indent="-285750">
              <a:lnSpc>
                <a:spcPct val="100000"/>
              </a:lnSpc>
              <a:buFont typeface="Arial"/>
              <a:buChar char="•"/>
              <a:tabLst>
                <a:tab pos="297815" algn="l"/>
                <a:tab pos="298450" algn="l"/>
              </a:tabLst>
            </a:pPr>
            <a:r>
              <a:rPr sz="1400" spc="-5" dirty="0">
                <a:latin typeface="Calibri"/>
                <a:cs typeface="Calibri"/>
              </a:rPr>
              <a:t>https://engineering.groupon.com/2013/misc/i-tier-dismantling-the-monoliths/</a:t>
            </a:r>
            <a:endParaRPr sz="1400">
              <a:latin typeface="Calibri"/>
              <a:cs typeface="Calibri"/>
            </a:endParaRPr>
          </a:p>
          <a:p>
            <a:pPr marL="298450" indent="-285750">
              <a:lnSpc>
                <a:spcPct val="100000"/>
              </a:lnSpc>
              <a:buFont typeface="Arial"/>
              <a:buChar char="•"/>
              <a:tabLst>
                <a:tab pos="297815" algn="l"/>
                <a:tab pos="298450" algn="l"/>
              </a:tabLst>
            </a:pPr>
            <a:r>
              <a:rPr sz="1400" spc="-5" dirty="0">
                <a:latin typeface="Calibri"/>
                <a:cs typeface="Calibri"/>
              </a:rPr>
              <a:t>https://sudo.hailoapp.com/services/2015/03/09/journey-into-a-microservice-world-part-1/</a:t>
            </a:r>
            <a:endParaRPr sz="1400">
              <a:latin typeface="Calibri"/>
              <a:cs typeface="Calibri"/>
            </a:endParaRPr>
          </a:p>
          <a:p>
            <a:pPr marL="298450" marR="122555" indent="-285750">
              <a:lnSpc>
                <a:spcPct val="100000"/>
              </a:lnSpc>
              <a:buFont typeface="Arial"/>
              <a:buChar char="•"/>
              <a:tabLst>
                <a:tab pos="297815" algn="l"/>
                <a:tab pos="298450" algn="l"/>
              </a:tabLst>
            </a:pPr>
            <a:r>
              <a:rPr sz="1400" spc="-5" dirty="0">
                <a:latin typeface="Calibri"/>
                <a:cs typeface="Calibri"/>
              </a:rPr>
              <a:t>https://qconnewyork.com/ny2015/presentation/microservices-and-art-taming-dependency-hell-  </a:t>
            </a:r>
            <a:r>
              <a:rPr sz="1400" spc="-10" dirty="0">
                <a:latin typeface="Calibri"/>
                <a:cs typeface="Calibri"/>
              </a:rPr>
              <a:t>monster</a:t>
            </a:r>
            <a:endParaRPr sz="1400">
              <a:latin typeface="Calibri"/>
              <a:cs typeface="Calibri"/>
            </a:endParaRPr>
          </a:p>
          <a:p>
            <a:pPr marL="298450" indent="-285750">
              <a:lnSpc>
                <a:spcPct val="100000"/>
              </a:lnSpc>
              <a:buFont typeface="Arial"/>
              <a:buChar char="•"/>
              <a:tabLst>
                <a:tab pos="297815" algn="l"/>
                <a:tab pos="298450" algn="l"/>
              </a:tabLst>
            </a:pPr>
            <a:r>
              <a:rPr sz="1400" spc="-10" dirty="0">
                <a:latin typeface="Calibri"/>
                <a:cs typeface="Calibri"/>
                <a:hlinkClick r:id="rId6"/>
              </a:rPr>
              <a:t>http://www.infoq.com/news/2016/02/Monolith-Microservices-Zalando</a:t>
            </a:r>
            <a:endParaRPr sz="1400">
              <a:latin typeface="Calibri"/>
              <a:cs typeface="Calibri"/>
            </a:endParaRPr>
          </a:p>
          <a:p>
            <a:pPr marL="298450" indent="-285750">
              <a:lnSpc>
                <a:spcPct val="100000"/>
              </a:lnSpc>
              <a:buFont typeface="Arial"/>
              <a:buChar char="•"/>
              <a:tabLst>
                <a:tab pos="297815" algn="l"/>
                <a:tab pos="298450" algn="l"/>
              </a:tabLst>
            </a:pPr>
            <a:r>
              <a:rPr sz="1400" spc="-10" dirty="0">
                <a:latin typeface="Calibri"/>
                <a:cs typeface="Calibri"/>
                <a:hlinkClick r:id="rId7"/>
              </a:rPr>
              <a:t>http://www.capitalone.io/blog/why-capital-one-is-at-aws-re-invent-2015/</a:t>
            </a:r>
            <a:endParaRPr sz="1400">
              <a:latin typeface="Calibri"/>
              <a:cs typeface="Calibri"/>
            </a:endParaRPr>
          </a:p>
          <a:p>
            <a:pPr marL="298450" indent="-285750">
              <a:lnSpc>
                <a:spcPct val="100000"/>
              </a:lnSpc>
              <a:buFont typeface="Arial"/>
              <a:buChar char="•"/>
              <a:tabLst>
                <a:tab pos="297815" algn="l"/>
                <a:tab pos="298450" algn="l"/>
              </a:tabLst>
            </a:pPr>
            <a:r>
              <a:rPr sz="1400" spc="-5" dirty="0">
                <a:latin typeface="Calibri"/>
                <a:cs typeface="Calibri"/>
                <a:hlinkClick r:id="rId8"/>
              </a:rPr>
              <a:t>http://neo4j.com/blog/managing-microservices-neo4j/</a:t>
            </a:r>
            <a:endParaRPr sz="1400">
              <a:latin typeface="Calibri"/>
              <a:cs typeface="Calibri"/>
            </a:endParaRPr>
          </a:p>
          <a:p>
            <a:pPr marL="298450" indent="-285750">
              <a:lnSpc>
                <a:spcPct val="100000"/>
              </a:lnSpc>
              <a:buFont typeface="Arial"/>
              <a:buChar char="•"/>
              <a:tabLst>
                <a:tab pos="297815" algn="l"/>
                <a:tab pos="298450" algn="l"/>
              </a:tabLst>
            </a:pPr>
            <a:r>
              <a:rPr sz="1400" spc="-10" dirty="0">
                <a:latin typeface="Calibri"/>
                <a:cs typeface="Calibri"/>
                <a:hlinkClick r:id="rId9"/>
              </a:rPr>
              <a:t>http://www.infoq.com/news/2016/02/autoscout-microservices</a:t>
            </a:r>
            <a:endParaRPr sz="1400">
              <a:latin typeface="Calibri"/>
              <a:cs typeface="Calibri"/>
            </a:endParaRPr>
          </a:p>
        </p:txBody>
      </p:sp>
      <p:graphicFrame>
        <p:nvGraphicFramePr>
          <p:cNvPr id="13" name="object 13"/>
          <p:cNvGraphicFramePr>
            <a:graphicFrameLocks noGrp="1"/>
          </p:cNvGraphicFramePr>
          <p:nvPr/>
        </p:nvGraphicFramePr>
        <p:xfrm>
          <a:off x="528955" y="2196464"/>
          <a:ext cx="3868420" cy="4023358"/>
        </p:xfrm>
        <a:graphic>
          <a:graphicData uri="http://schemas.openxmlformats.org/drawingml/2006/table">
            <a:tbl>
              <a:tblPr firstRow="1" bandRow="1">
                <a:tableStyleId>{2D5ABB26-0587-4C30-8999-92F81FD0307C}</a:tableStyleId>
              </a:tblPr>
              <a:tblGrid>
                <a:gridCol w="1934210">
                  <a:extLst>
                    <a:ext uri="{9D8B030D-6E8A-4147-A177-3AD203B41FA5}">
                      <a16:colId xmlns:a16="http://schemas.microsoft.com/office/drawing/2014/main" val="20000"/>
                    </a:ext>
                  </a:extLst>
                </a:gridCol>
                <a:gridCol w="1934210">
                  <a:extLst>
                    <a:ext uri="{9D8B030D-6E8A-4147-A177-3AD203B41FA5}">
                      <a16:colId xmlns:a16="http://schemas.microsoft.com/office/drawing/2014/main" val="20001"/>
                    </a:ext>
                  </a:extLst>
                </a:gridCol>
              </a:tblGrid>
              <a:tr h="365760">
                <a:tc>
                  <a:txBody>
                    <a:bodyPr/>
                    <a:lstStyle/>
                    <a:p>
                      <a:pPr marL="262890" indent="-171450">
                        <a:lnSpc>
                          <a:spcPct val="100000"/>
                        </a:lnSpc>
                        <a:spcBef>
                          <a:spcPts val="390"/>
                        </a:spcBef>
                        <a:buFont typeface="Arial"/>
                        <a:buChar char="•"/>
                        <a:tabLst>
                          <a:tab pos="262890" algn="l"/>
                        </a:tabLst>
                      </a:pPr>
                      <a:r>
                        <a:rPr sz="1600" spc="-10" dirty="0">
                          <a:latin typeface="Calibri"/>
                          <a:cs typeface="Calibri"/>
                        </a:rPr>
                        <a:t>Comcast</a:t>
                      </a:r>
                      <a:r>
                        <a:rPr sz="1600" spc="-15" dirty="0">
                          <a:latin typeface="Calibri"/>
                          <a:cs typeface="Calibri"/>
                        </a:rPr>
                        <a:t> </a:t>
                      </a:r>
                      <a:r>
                        <a:rPr sz="1600" spc="-5" dirty="0">
                          <a:latin typeface="Calibri"/>
                          <a:cs typeface="Calibri"/>
                        </a:rPr>
                        <a:t>Cable</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62890" indent="-171450">
                        <a:lnSpc>
                          <a:spcPct val="100000"/>
                        </a:lnSpc>
                        <a:spcBef>
                          <a:spcPts val="390"/>
                        </a:spcBef>
                        <a:buFont typeface="Arial"/>
                        <a:buChar char="•"/>
                        <a:tabLst>
                          <a:tab pos="262890" algn="l"/>
                        </a:tabLst>
                      </a:pPr>
                      <a:r>
                        <a:rPr sz="1600" spc="-10" dirty="0">
                          <a:latin typeface="Calibri"/>
                          <a:cs typeface="Calibri"/>
                        </a:rPr>
                        <a:t>Ebay</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0"/>
                  </a:ext>
                </a:extLst>
              </a:tr>
              <a:tr h="365760">
                <a:tc>
                  <a:txBody>
                    <a:bodyPr/>
                    <a:lstStyle/>
                    <a:p>
                      <a:pPr marL="262890" indent="-171450">
                        <a:lnSpc>
                          <a:spcPct val="100000"/>
                        </a:lnSpc>
                        <a:spcBef>
                          <a:spcPts val="390"/>
                        </a:spcBef>
                        <a:buFont typeface="Arial"/>
                        <a:buChar char="•"/>
                        <a:tabLst>
                          <a:tab pos="262890" algn="l"/>
                        </a:tabLst>
                      </a:pPr>
                      <a:r>
                        <a:rPr sz="1600" spc="-5" dirty="0">
                          <a:latin typeface="Calibri"/>
                          <a:cs typeface="Calibri"/>
                        </a:rPr>
                        <a:t>Uber</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62890" indent="-171450">
                        <a:lnSpc>
                          <a:spcPct val="100000"/>
                        </a:lnSpc>
                        <a:spcBef>
                          <a:spcPts val="390"/>
                        </a:spcBef>
                        <a:buFont typeface="Arial"/>
                        <a:buChar char="•"/>
                        <a:tabLst>
                          <a:tab pos="262890" algn="l"/>
                        </a:tabLst>
                      </a:pPr>
                      <a:r>
                        <a:rPr sz="1600" spc="-5" dirty="0">
                          <a:latin typeface="Calibri"/>
                          <a:cs typeface="Calibri"/>
                        </a:rPr>
                        <a:t>Sound</a:t>
                      </a:r>
                      <a:r>
                        <a:rPr sz="1600" spc="-10" dirty="0">
                          <a:latin typeface="Calibri"/>
                          <a:cs typeface="Calibri"/>
                        </a:rPr>
                        <a:t> </a:t>
                      </a:r>
                      <a:r>
                        <a:rPr sz="1600" spc="-5" dirty="0">
                          <a:latin typeface="Calibri"/>
                          <a:cs typeface="Calibri"/>
                        </a:rPr>
                        <a:t>Cloud</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1"/>
                  </a:ext>
                </a:extLst>
              </a:tr>
              <a:tr h="365760">
                <a:tc>
                  <a:txBody>
                    <a:bodyPr/>
                    <a:lstStyle/>
                    <a:p>
                      <a:pPr marL="262890" indent="-171450">
                        <a:lnSpc>
                          <a:spcPct val="100000"/>
                        </a:lnSpc>
                        <a:spcBef>
                          <a:spcPts val="390"/>
                        </a:spcBef>
                        <a:buFont typeface="Arial"/>
                        <a:buChar char="•"/>
                        <a:tabLst>
                          <a:tab pos="262890" algn="l"/>
                        </a:tabLst>
                      </a:pPr>
                      <a:r>
                        <a:rPr sz="1600" spc="-5" dirty="0">
                          <a:latin typeface="Calibri"/>
                          <a:cs typeface="Calibri"/>
                        </a:rPr>
                        <a:t>Netflix</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62890" indent="-171450">
                        <a:lnSpc>
                          <a:spcPct val="100000"/>
                        </a:lnSpc>
                        <a:spcBef>
                          <a:spcPts val="390"/>
                        </a:spcBef>
                        <a:buFont typeface="Arial"/>
                        <a:buChar char="•"/>
                        <a:tabLst>
                          <a:tab pos="262890" algn="l"/>
                        </a:tabLst>
                      </a:pPr>
                      <a:r>
                        <a:rPr sz="1600" spc="-10" dirty="0">
                          <a:latin typeface="Calibri"/>
                          <a:cs typeface="Calibri"/>
                        </a:rPr>
                        <a:t>Karma</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2"/>
                  </a:ext>
                </a:extLst>
              </a:tr>
              <a:tr h="365759">
                <a:tc>
                  <a:txBody>
                    <a:bodyPr/>
                    <a:lstStyle/>
                    <a:p>
                      <a:pPr marL="262890" indent="-171450">
                        <a:lnSpc>
                          <a:spcPct val="100000"/>
                        </a:lnSpc>
                        <a:spcBef>
                          <a:spcPts val="390"/>
                        </a:spcBef>
                        <a:buFont typeface="Arial"/>
                        <a:buChar char="•"/>
                        <a:tabLst>
                          <a:tab pos="262890" algn="l"/>
                        </a:tabLst>
                      </a:pPr>
                      <a:r>
                        <a:rPr sz="1600" spc="-10" dirty="0">
                          <a:latin typeface="Calibri"/>
                          <a:cs typeface="Calibri"/>
                        </a:rPr>
                        <a:t>Amazon</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62890" indent="-171450">
                        <a:lnSpc>
                          <a:spcPct val="100000"/>
                        </a:lnSpc>
                        <a:spcBef>
                          <a:spcPts val="390"/>
                        </a:spcBef>
                        <a:buFont typeface="Arial"/>
                        <a:buChar char="•"/>
                        <a:tabLst>
                          <a:tab pos="262890" algn="l"/>
                        </a:tabLst>
                      </a:pPr>
                      <a:r>
                        <a:rPr sz="1600" spc="-10" dirty="0">
                          <a:latin typeface="Calibri"/>
                          <a:cs typeface="Calibri"/>
                        </a:rPr>
                        <a:t>Groupon</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3"/>
                  </a:ext>
                </a:extLst>
              </a:tr>
              <a:tr h="365760">
                <a:tc>
                  <a:txBody>
                    <a:bodyPr/>
                    <a:lstStyle/>
                    <a:p>
                      <a:pPr marL="262890" indent="-171450">
                        <a:lnSpc>
                          <a:spcPct val="100000"/>
                        </a:lnSpc>
                        <a:spcBef>
                          <a:spcPts val="390"/>
                        </a:spcBef>
                        <a:buFont typeface="Arial"/>
                        <a:buChar char="•"/>
                        <a:tabLst>
                          <a:tab pos="262890" algn="l"/>
                        </a:tabLst>
                      </a:pPr>
                      <a:r>
                        <a:rPr sz="1600" spc="-20" dirty="0">
                          <a:latin typeface="Calibri"/>
                          <a:cs typeface="Calibri"/>
                        </a:rPr>
                        <a:t>Twitter</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62890" indent="-171450">
                        <a:lnSpc>
                          <a:spcPct val="100000"/>
                        </a:lnSpc>
                        <a:spcBef>
                          <a:spcPts val="390"/>
                        </a:spcBef>
                        <a:buFont typeface="Arial"/>
                        <a:buChar char="•"/>
                        <a:tabLst>
                          <a:tab pos="262890" algn="l"/>
                        </a:tabLst>
                      </a:pPr>
                      <a:r>
                        <a:rPr sz="1600" spc="-5" dirty="0">
                          <a:latin typeface="Calibri"/>
                          <a:cs typeface="Calibri"/>
                        </a:rPr>
                        <a:t>Hailo</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4"/>
                  </a:ext>
                </a:extLst>
              </a:tr>
              <a:tr h="365760">
                <a:tc>
                  <a:txBody>
                    <a:bodyPr/>
                    <a:lstStyle/>
                    <a:p>
                      <a:pPr marL="262890" indent="-171450">
                        <a:lnSpc>
                          <a:spcPct val="100000"/>
                        </a:lnSpc>
                        <a:spcBef>
                          <a:spcPts val="390"/>
                        </a:spcBef>
                        <a:buFont typeface="Arial"/>
                        <a:buChar char="•"/>
                        <a:tabLst>
                          <a:tab pos="262890" algn="l"/>
                        </a:tabLst>
                      </a:pPr>
                      <a:r>
                        <a:rPr sz="1600" spc="-5" dirty="0">
                          <a:latin typeface="Calibri"/>
                          <a:cs typeface="Calibri"/>
                        </a:rPr>
                        <a:t>IBM's</a:t>
                      </a:r>
                      <a:r>
                        <a:rPr sz="1600" spc="-15" dirty="0">
                          <a:latin typeface="Calibri"/>
                          <a:cs typeface="Calibri"/>
                        </a:rPr>
                        <a:t> </a:t>
                      </a:r>
                      <a:r>
                        <a:rPr sz="1600" spc="-5" dirty="0">
                          <a:latin typeface="Calibri"/>
                          <a:cs typeface="Calibri"/>
                        </a:rPr>
                        <a:t>Bluemix</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62890" indent="-171450">
                        <a:lnSpc>
                          <a:spcPct val="100000"/>
                        </a:lnSpc>
                        <a:spcBef>
                          <a:spcPts val="390"/>
                        </a:spcBef>
                        <a:buFont typeface="Arial"/>
                        <a:buChar char="•"/>
                        <a:tabLst>
                          <a:tab pos="262890" algn="l"/>
                        </a:tabLst>
                      </a:pPr>
                      <a:r>
                        <a:rPr sz="1600" spc="-10" dirty="0">
                          <a:latin typeface="Calibri"/>
                          <a:cs typeface="Calibri"/>
                        </a:rPr>
                        <a:t>Capital </a:t>
                      </a:r>
                      <a:r>
                        <a:rPr sz="1600" spc="-5" dirty="0">
                          <a:latin typeface="Calibri"/>
                          <a:cs typeface="Calibri"/>
                        </a:rPr>
                        <a:t>One</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5"/>
                  </a:ext>
                </a:extLst>
              </a:tr>
              <a:tr h="365760">
                <a:tc>
                  <a:txBody>
                    <a:bodyPr/>
                    <a:lstStyle/>
                    <a:p>
                      <a:pPr marL="262890" indent="-171450">
                        <a:lnSpc>
                          <a:spcPct val="100000"/>
                        </a:lnSpc>
                        <a:spcBef>
                          <a:spcPts val="390"/>
                        </a:spcBef>
                        <a:buFont typeface="Arial"/>
                        <a:buChar char="•"/>
                        <a:tabLst>
                          <a:tab pos="262890" algn="l"/>
                        </a:tabLst>
                      </a:pPr>
                      <a:r>
                        <a:rPr sz="1600" spc="-5" dirty="0">
                          <a:latin typeface="Calibri"/>
                          <a:cs typeface="Calibri"/>
                        </a:rPr>
                        <a:t>GE's</a:t>
                      </a:r>
                      <a:r>
                        <a:rPr sz="1600" spc="-10" dirty="0">
                          <a:latin typeface="Calibri"/>
                          <a:cs typeface="Calibri"/>
                        </a:rPr>
                        <a:t> Predix</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62890" indent="-171450">
                        <a:lnSpc>
                          <a:spcPct val="100000"/>
                        </a:lnSpc>
                        <a:spcBef>
                          <a:spcPts val="390"/>
                        </a:spcBef>
                        <a:buFont typeface="Arial"/>
                        <a:buChar char="•"/>
                        <a:tabLst>
                          <a:tab pos="262890" algn="l"/>
                        </a:tabLst>
                      </a:pPr>
                      <a:r>
                        <a:rPr sz="1600" spc="-5" dirty="0">
                          <a:latin typeface="Calibri"/>
                          <a:cs typeface="Calibri"/>
                        </a:rPr>
                        <a:t>Lending</a:t>
                      </a:r>
                      <a:r>
                        <a:rPr sz="1600" spc="-10" dirty="0">
                          <a:latin typeface="Calibri"/>
                          <a:cs typeface="Calibri"/>
                        </a:rPr>
                        <a:t> </a:t>
                      </a:r>
                      <a:r>
                        <a:rPr sz="1600" spc="-5" dirty="0">
                          <a:latin typeface="Calibri"/>
                          <a:cs typeface="Calibri"/>
                        </a:rPr>
                        <a:t>Club</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6"/>
                  </a:ext>
                </a:extLst>
              </a:tr>
              <a:tr h="365760">
                <a:tc>
                  <a:txBody>
                    <a:bodyPr/>
                    <a:lstStyle/>
                    <a:p>
                      <a:pPr marL="262890" indent="-171450">
                        <a:lnSpc>
                          <a:spcPct val="100000"/>
                        </a:lnSpc>
                        <a:spcBef>
                          <a:spcPts val="390"/>
                        </a:spcBef>
                        <a:buFont typeface="Arial"/>
                        <a:buChar char="•"/>
                        <a:tabLst>
                          <a:tab pos="262890" algn="l"/>
                        </a:tabLst>
                      </a:pPr>
                      <a:r>
                        <a:rPr sz="1600" spc="-10" dirty="0">
                          <a:latin typeface="Calibri"/>
                          <a:cs typeface="Calibri"/>
                        </a:rPr>
                        <a:t>TheGuardian</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62890" indent="-171450">
                        <a:lnSpc>
                          <a:spcPct val="100000"/>
                        </a:lnSpc>
                        <a:spcBef>
                          <a:spcPts val="390"/>
                        </a:spcBef>
                        <a:buFont typeface="Arial"/>
                        <a:buChar char="•"/>
                        <a:tabLst>
                          <a:tab pos="262890" algn="l"/>
                        </a:tabLst>
                      </a:pPr>
                      <a:r>
                        <a:rPr sz="1600" spc="-10" dirty="0">
                          <a:latin typeface="Calibri"/>
                          <a:cs typeface="Calibri"/>
                        </a:rPr>
                        <a:t>AutoScout24</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7"/>
                  </a:ext>
                </a:extLst>
              </a:tr>
              <a:tr h="365759">
                <a:tc>
                  <a:txBody>
                    <a:bodyPr/>
                    <a:lstStyle/>
                    <a:p>
                      <a:pPr marL="262890" indent="-171450">
                        <a:lnSpc>
                          <a:spcPct val="100000"/>
                        </a:lnSpc>
                        <a:spcBef>
                          <a:spcPts val="390"/>
                        </a:spcBef>
                        <a:buFont typeface="Arial"/>
                        <a:buChar char="•"/>
                        <a:tabLst>
                          <a:tab pos="262890" algn="l"/>
                        </a:tabLst>
                      </a:pPr>
                      <a:r>
                        <a:rPr sz="1600" spc="-20" dirty="0">
                          <a:latin typeface="Calibri"/>
                          <a:cs typeface="Calibri"/>
                        </a:rPr>
                        <a:t>PayPal</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62890" indent="-171450">
                        <a:lnSpc>
                          <a:spcPct val="100000"/>
                        </a:lnSpc>
                        <a:spcBef>
                          <a:spcPts val="390"/>
                        </a:spcBef>
                        <a:buFont typeface="Arial"/>
                        <a:buChar char="•"/>
                        <a:tabLst>
                          <a:tab pos="262890" algn="l"/>
                        </a:tabLst>
                      </a:pPr>
                      <a:r>
                        <a:rPr sz="1600" spc="-15" dirty="0">
                          <a:latin typeface="Calibri"/>
                          <a:cs typeface="Calibri"/>
                        </a:rPr>
                        <a:t>Nordstrom</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8"/>
                  </a:ext>
                </a:extLst>
              </a:tr>
              <a:tr h="365760">
                <a:tc>
                  <a:txBody>
                    <a:bodyPr/>
                    <a:lstStyle/>
                    <a:p>
                      <a:pPr marL="262890" indent="-171450">
                        <a:lnSpc>
                          <a:spcPct val="100000"/>
                        </a:lnSpc>
                        <a:spcBef>
                          <a:spcPts val="390"/>
                        </a:spcBef>
                        <a:buFont typeface="Arial"/>
                        <a:buChar char="•"/>
                        <a:tabLst>
                          <a:tab pos="262890" algn="l"/>
                        </a:tabLst>
                      </a:pPr>
                      <a:r>
                        <a:rPr sz="1600" spc="-5" dirty="0">
                          <a:latin typeface="Calibri"/>
                          <a:cs typeface="Calibri"/>
                        </a:rPr>
                        <a:t>Gilt</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marL="262890" indent="-171450">
                        <a:lnSpc>
                          <a:spcPct val="100000"/>
                        </a:lnSpc>
                        <a:spcBef>
                          <a:spcPts val="390"/>
                        </a:spcBef>
                        <a:buFont typeface="Arial"/>
                        <a:buChar char="•"/>
                        <a:tabLst>
                          <a:tab pos="262890" algn="l"/>
                        </a:tabLst>
                      </a:pPr>
                      <a:r>
                        <a:rPr sz="1600" spc="-5" dirty="0">
                          <a:latin typeface="Calibri"/>
                          <a:cs typeface="Calibri"/>
                        </a:rPr>
                        <a:t>...</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09"/>
                  </a:ext>
                </a:extLst>
              </a:tr>
              <a:tr h="365760">
                <a:tc>
                  <a:txBody>
                    <a:bodyPr/>
                    <a:lstStyle/>
                    <a:p>
                      <a:pPr marL="262890" indent="-171450">
                        <a:lnSpc>
                          <a:spcPct val="100000"/>
                        </a:lnSpc>
                        <a:spcBef>
                          <a:spcPts val="390"/>
                        </a:spcBef>
                        <a:buFont typeface="Arial"/>
                        <a:buChar char="•"/>
                        <a:tabLst>
                          <a:tab pos="262890" algn="l"/>
                        </a:tabLst>
                      </a:pPr>
                      <a:r>
                        <a:rPr sz="1600" spc="-5" dirty="0">
                          <a:latin typeface="Calibri"/>
                          <a:cs typeface="Calibri"/>
                        </a:rPr>
                        <a:t>Zalando</a:t>
                      </a:r>
                      <a:endParaRPr sz="1600">
                        <a:latin typeface="Calibri"/>
                        <a:cs typeface="Calibri"/>
                      </a:endParaRPr>
                    </a:p>
                  </a:txBody>
                  <a:tcPr marL="0" marR="0" marT="4953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tc>
                  <a:txBody>
                    <a:bodyPr/>
                    <a:lstStyle/>
                    <a:p>
                      <a:pPr>
                        <a:lnSpc>
                          <a:spcPct val="100000"/>
                        </a:lnSpc>
                      </a:pPr>
                      <a:endParaRPr sz="15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tcPr>
                </a:tc>
                <a:extLst>
                  <a:ext uri="{0D108BD9-81ED-4DB2-BD59-A6C34878D82A}">
                    <a16:rowId xmlns:a16="http://schemas.microsoft.com/office/drawing/2014/main" val="10010"/>
                  </a:ext>
                </a:extLst>
              </a:tr>
            </a:tbl>
          </a:graphicData>
        </a:graphic>
      </p:graphicFrame>
      <p:sp>
        <p:nvSpPr>
          <p:cNvPr id="14" name="object 1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12</a:t>
            </a:fld>
            <a:endParaRPr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968438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So, how will Spring Cloud fits in with</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Kubernetes?</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502919" y="822960"/>
              <a:ext cx="10914610" cy="498763"/>
            </a:xfrm>
            <a:prstGeom prst="rect">
              <a:avLst/>
            </a:prstGeom>
          </p:spPr>
        </p:pic>
      </p:grpSp>
      <p:sp>
        <p:nvSpPr>
          <p:cNvPr id="9" name="object 9"/>
          <p:cNvSpPr txBox="1"/>
          <p:nvPr/>
        </p:nvSpPr>
        <p:spPr>
          <a:xfrm>
            <a:off x="1929764" y="880744"/>
            <a:ext cx="8029575" cy="331470"/>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FFFFFF"/>
                </a:solidFill>
                <a:latin typeface="Calibri"/>
                <a:cs typeface="Calibri"/>
              </a:rPr>
              <a:t>The </a:t>
            </a:r>
            <a:r>
              <a:rPr sz="2000" b="1" spc="-10" dirty="0">
                <a:solidFill>
                  <a:srgbClr val="FFFFFF"/>
                </a:solidFill>
                <a:latin typeface="Calibri"/>
                <a:cs typeface="Calibri"/>
              </a:rPr>
              <a:t>answer </a:t>
            </a:r>
            <a:r>
              <a:rPr sz="2000" b="1" spc="-5" dirty="0">
                <a:solidFill>
                  <a:srgbClr val="FFFFFF"/>
                </a:solidFill>
                <a:latin typeface="Calibri"/>
                <a:cs typeface="Calibri"/>
              </a:rPr>
              <a:t>is simple ... Spring Cloud modules </a:t>
            </a:r>
            <a:r>
              <a:rPr sz="2000" b="1" u="sng" dirty="0">
                <a:solidFill>
                  <a:srgbClr val="FFFFFF"/>
                </a:solidFill>
                <a:uFill>
                  <a:solidFill>
                    <a:srgbClr val="FFFFFF"/>
                  </a:solidFill>
                </a:uFill>
                <a:latin typeface="Calibri"/>
                <a:cs typeface="Calibri"/>
              </a:rPr>
              <a:t>do </a:t>
            </a:r>
            <a:r>
              <a:rPr sz="2000" b="1" u="sng" spc="-5" dirty="0">
                <a:solidFill>
                  <a:srgbClr val="FFFFFF"/>
                </a:solidFill>
                <a:uFill>
                  <a:solidFill>
                    <a:srgbClr val="FFFFFF"/>
                  </a:solidFill>
                </a:uFill>
                <a:latin typeface="Calibri"/>
                <a:cs typeface="Calibri"/>
              </a:rPr>
              <a:t>not </a:t>
            </a:r>
            <a:r>
              <a:rPr sz="2000" b="1" u="sng" spc="-10" dirty="0">
                <a:solidFill>
                  <a:srgbClr val="FFFFFF"/>
                </a:solidFill>
                <a:uFill>
                  <a:solidFill>
                    <a:srgbClr val="FFFFFF"/>
                  </a:solidFill>
                </a:uFill>
                <a:latin typeface="Calibri"/>
                <a:cs typeface="Calibri"/>
              </a:rPr>
              <a:t>work</a:t>
            </a:r>
            <a:r>
              <a:rPr sz="2000" b="1" spc="-10" dirty="0">
                <a:solidFill>
                  <a:srgbClr val="FFFFFF"/>
                </a:solidFill>
                <a:latin typeface="Calibri"/>
                <a:cs typeface="Calibri"/>
              </a:rPr>
              <a:t> </a:t>
            </a:r>
            <a:r>
              <a:rPr sz="2000" b="1" spc="-5" dirty="0">
                <a:solidFill>
                  <a:srgbClr val="FFFFFF"/>
                </a:solidFill>
                <a:latin typeface="Calibri"/>
                <a:cs typeface="Calibri"/>
              </a:rPr>
              <a:t>with</a:t>
            </a:r>
            <a:r>
              <a:rPr sz="2000" b="1" spc="75" dirty="0">
                <a:solidFill>
                  <a:srgbClr val="FFFFFF"/>
                </a:solidFill>
                <a:latin typeface="Calibri"/>
                <a:cs typeface="Calibri"/>
              </a:rPr>
              <a:t> </a:t>
            </a:r>
            <a:r>
              <a:rPr sz="2000" b="1" spc="-10" dirty="0">
                <a:solidFill>
                  <a:srgbClr val="FFFFFF"/>
                </a:solidFill>
                <a:latin typeface="Calibri"/>
                <a:cs typeface="Calibri"/>
              </a:rPr>
              <a:t>Kubernetes.</a:t>
            </a:r>
            <a:endParaRPr sz="2000">
              <a:latin typeface="Calibri"/>
              <a:cs typeface="Calibri"/>
            </a:endParaRPr>
          </a:p>
        </p:txBody>
      </p:sp>
      <p:sp>
        <p:nvSpPr>
          <p:cNvPr id="10" name="object 10"/>
          <p:cNvSpPr txBox="1"/>
          <p:nvPr/>
        </p:nvSpPr>
        <p:spPr>
          <a:xfrm>
            <a:off x="614044" y="4622800"/>
            <a:ext cx="10668635" cy="756285"/>
          </a:xfrm>
          <a:prstGeom prst="rect">
            <a:avLst/>
          </a:prstGeom>
        </p:spPr>
        <p:txBody>
          <a:bodyPr vert="horz" wrap="square" lIns="0" tIns="12065" rIns="0" bIns="0" rtlCol="0">
            <a:spAutoFit/>
          </a:bodyPr>
          <a:lstStyle/>
          <a:p>
            <a:pPr marL="12700" marR="5080" algn="just">
              <a:lnSpc>
                <a:spcPct val="100000"/>
              </a:lnSpc>
              <a:spcBef>
                <a:spcPts val="95"/>
              </a:spcBef>
            </a:pPr>
            <a:r>
              <a:rPr sz="1600" spc="-30" dirty="0">
                <a:latin typeface="Calibri"/>
                <a:cs typeface="Calibri"/>
              </a:rPr>
              <a:t>Technically, </a:t>
            </a:r>
            <a:r>
              <a:rPr sz="1600" spc="-10" dirty="0">
                <a:latin typeface="Calibri"/>
                <a:cs typeface="Calibri"/>
              </a:rPr>
              <a:t>Kubernetes provides </a:t>
            </a:r>
            <a:r>
              <a:rPr sz="1600" dirty="0">
                <a:latin typeface="Calibri"/>
                <a:cs typeface="Calibri"/>
              </a:rPr>
              <a:t>its </a:t>
            </a:r>
            <a:r>
              <a:rPr sz="1600" spc="-5" dirty="0">
                <a:latin typeface="Calibri"/>
                <a:cs typeface="Calibri"/>
              </a:rPr>
              <a:t>own implementations </a:t>
            </a:r>
            <a:r>
              <a:rPr sz="1600" spc="-15" dirty="0">
                <a:latin typeface="Calibri"/>
                <a:cs typeface="Calibri"/>
              </a:rPr>
              <a:t>for </a:t>
            </a:r>
            <a:r>
              <a:rPr sz="1600" dirty="0">
                <a:latin typeface="Calibri"/>
                <a:cs typeface="Calibri"/>
              </a:rPr>
              <a:t>all the </a:t>
            </a:r>
            <a:r>
              <a:rPr sz="1600" spc="-5" dirty="0">
                <a:latin typeface="Calibri"/>
                <a:cs typeface="Calibri"/>
              </a:rPr>
              <a:t>distributed </a:t>
            </a:r>
            <a:r>
              <a:rPr sz="1600" dirty="0">
                <a:latin typeface="Calibri"/>
                <a:cs typeface="Calibri"/>
              </a:rPr>
              <a:t>concerns, and microservice design </a:t>
            </a:r>
            <a:r>
              <a:rPr sz="1600" spc="-5" dirty="0">
                <a:latin typeface="Calibri"/>
                <a:cs typeface="Calibri"/>
              </a:rPr>
              <a:t>patterns. </a:t>
            </a:r>
            <a:r>
              <a:rPr sz="1600" dirty="0">
                <a:latin typeface="Calibri"/>
                <a:cs typeface="Calibri"/>
              </a:rPr>
              <a:t>And  </a:t>
            </a:r>
            <a:r>
              <a:rPr sz="1600" spc="-5" dirty="0">
                <a:latin typeface="Calibri"/>
                <a:cs typeface="Calibri"/>
              </a:rPr>
              <a:t>its </a:t>
            </a:r>
            <a:r>
              <a:rPr sz="1600" spc="-10" dirty="0">
                <a:latin typeface="Calibri"/>
                <a:cs typeface="Calibri"/>
              </a:rPr>
              <a:t>implementation </a:t>
            </a:r>
            <a:r>
              <a:rPr sz="1600" spc="-5" dirty="0">
                <a:latin typeface="Calibri"/>
                <a:cs typeface="Calibri"/>
              </a:rPr>
              <a:t>is </a:t>
            </a:r>
            <a:r>
              <a:rPr sz="1600" spc="-10" dirty="0">
                <a:latin typeface="Calibri"/>
                <a:cs typeface="Calibri"/>
              </a:rPr>
              <a:t>more </a:t>
            </a:r>
            <a:r>
              <a:rPr sz="1600" spc="-5" dirty="0">
                <a:latin typeface="Calibri"/>
                <a:cs typeface="Calibri"/>
              </a:rPr>
              <a:t>generic in a </a:t>
            </a:r>
            <a:r>
              <a:rPr sz="1600" spc="-20" dirty="0">
                <a:latin typeface="Calibri"/>
                <a:cs typeface="Calibri"/>
              </a:rPr>
              <a:t>way </a:t>
            </a:r>
            <a:r>
              <a:rPr sz="1600" spc="-10" dirty="0">
                <a:latin typeface="Calibri"/>
                <a:cs typeface="Calibri"/>
              </a:rPr>
              <a:t>that they </a:t>
            </a:r>
            <a:r>
              <a:rPr sz="1600" spc="-15" dirty="0">
                <a:latin typeface="Calibri"/>
                <a:cs typeface="Calibri"/>
              </a:rPr>
              <a:t>are </a:t>
            </a:r>
            <a:r>
              <a:rPr sz="1600" spc="-5" dirty="0">
                <a:latin typeface="Calibri"/>
                <a:cs typeface="Calibri"/>
              </a:rPr>
              <a:t>not bind with </a:t>
            </a:r>
            <a:r>
              <a:rPr sz="1600" spc="-10" dirty="0">
                <a:latin typeface="Calibri"/>
                <a:cs typeface="Calibri"/>
              </a:rPr>
              <a:t>certain </a:t>
            </a:r>
            <a:r>
              <a:rPr sz="1600" spc="-5" dirty="0">
                <a:latin typeface="Calibri"/>
                <a:cs typeface="Calibri"/>
              </a:rPr>
              <a:t>language, runtime or </a:t>
            </a:r>
            <a:r>
              <a:rPr sz="1600" spc="-10" dirty="0">
                <a:latin typeface="Calibri"/>
                <a:cs typeface="Calibri"/>
              </a:rPr>
              <a:t>framework </a:t>
            </a:r>
            <a:r>
              <a:rPr sz="1600" spc="-20" dirty="0">
                <a:latin typeface="Calibri"/>
                <a:cs typeface="Calibri"/>
              </a:rPr>
              <a:t>like </a:t>
            </a:r>
            <a:r>
              <a:rPr sz="1600" spc="-5" dirty="0">
                <a:latin typeface="Calibri"/>
                <a:cs typeface="Calibri"/>
              </a:rPr>
              <a:t>Spring Cloud.  </a:t>
            </a:r>
            <a:r>
              <a:rPr sz="1600" spc="-15" dirty="0">
                <a:latin typeface="Calibri"/>
                <a:cs typeface="Calibri"/>
              </a:rPr>
              <a:t>So, </a:t>
            </a:r>
            <a:r>
              <a:rPr sz="1600" spc="-5" dirty="0">
                <a:latin typeface="Calibri"/>
                <a:cs typeface="Calibri"/>
              </a:rPr>
              <a:t>with </a:t>
            </a:r>
            <a:r>
              <a:rPr sz="1600" spc="-10" dirty="0">
                <a:latin typeface="Calibri"/>
                <a:cs typeface="Calibri"/>
              </a:rPr>
              <a:t>Kubernetes, </a:t>
            </a:r>
            <a:r>
              <a:rPr sz="1600" spc="-5" dirty="0">
                <a:latin typeface="Calibri"/>
                <a:cs typeface="Calibri"/>
              </a:rPr>
              <a:t>the Spring Boot </a:t>
            </a:r>
            <a:r>
              <a:rPr sz="1600" spc="-10" dirty="0">
                <a:latin typeface="Calibri"/>
                <a:cs typeface="Calibri"/>
              </a:rPr>
              <a:t>applications </a:t>
            </a:r>
            <a:r>
              <a:rPr sz="1600" spc="-5" dirty="0">
                <a:latin typeface="Calibri"/>
                <a:cs typeface="Calibri"/>
              </a:rPr>
              <a:t>donot need </a:t>
            </a:r>
            <a:r>
              <a:rPr sz="1600" spc="-15" dirty="0">
                <a:latin typeface="Calibri"/>
                <a:cs typeface="Calibri"/>
              </a:rPr>
              <a:t>to </a:t>
            </a:r>
            <a:r>
              <a:rPr sz="1600" spc="-5" dirty="0">
                <a:latin typeface="Calibri"/>
                <a:cs typeface="Calibri"/>
              </a:rPr>
              <a:t>use Spring Cloud</a:t>
            </a:r>
            <a:r>
              <a:rPr sz="1600" spc="80" dirty="0">
                <a:latin typeface="Calibri"/>
                <a:cs typeface="Calibri"/>
              </a:rPr>
              <a:t> </a:t>
            </a:r>
            <a:r>
              <a:rPr sz="1600" spc="-5" dirty="0">
                <a:latin typeface="Calibri"/>
                <a:cs typeface="Calibri"/>
              </a:rPr>
              <a:t>modules.</a:t>
            </a:r>
            <a:endParaRPr sz="1600">
              <a:latin typeface="Calibri"/>
              <a:cs typeface="Calibri"/>
            </a:endParaRPr>
          </a:p>
        </p:txBody>
      </p:sp>
      <p:sp>
        <p:nvSpPr>
          <p:cNvPr id="11" name="object 11"/>
          <p:cNvSpPr txBox="1"/>
          <p:nvPr/>
        </p:nvSpPr>
        <p:spPr>
          <a:xfrm>
            <a:off x="622934" y="2002790"/>
            <a:ext cx="10641330" cy="1488440"/>
          </a:xfrm>
          <a:prstGeom prst="rect">
            <a:avLst/>
          </a:prstGeom>
        </p:spPr>
        <p:txBody>
          <a:bodyPr vert="horz" wrap="square" lIns="0" tIns="12700" rIns="0" bIns="0" rtlCol="0">
            <a:spAutoFit/>
          </a:bodyPr>
          <a:lstStyle/>
          <a:p>
            <a:pPr marL="12065" marR="5080" algn="ctr">
              <a:lnSpc>
                <a:spcPct val="100000"/>
              </a:lnSpc>
              <a:spcBef>
                <a:spcPts val="100"/>
              </a:spcBef>
            </a:pPr>
            <a:r>
              <a:rPr sz="2400" spc="-5" dirty="0">
                <a:latin typeface="Calibri"/>
                <a:cs typeface="Calibri"/>
              </a:rPr>
              <a:t>The Spring Cloud </a:t>
            </a:r>
            <a:r>
              <a:rPr sz="2400" spc="-10" dirty="0">
                <a:latin typeface="Calibri"/>
                <a:cs typeface="Calibri"/>
              </a:rPr>
              <a:t>approach </a:t>
            </a:r>
            <a:r>
              <a:rPr sz="2400" spc="-5" dirty="0">
                <a:latin typeface="Calibri"/>
                <a:cs typeface="Calibri"/>
              </a:rPr>
              <a:t>is trying </a:t>
            </a:r>
            <a:r>
              <a:rPr sz="2400" spc="-15" dirty="0">
                <a:latin typeface="Calibri"/>
                <a:cs typeface="Calibri"/>
              </a:rPr>
              <a:t>to </a:t>
            </a:r>
            <a:r>
              <a:rPr sz="2400" spc="-10" dirty="0">
                <a:latin typeface="Calibri"/>
                <a:cs typeface="Calibri"/>
              </a:rPr>
              <a:t>solve every </a:t>
            </a:r>
            <a:r>
              <a:rPr sz="2400" spc="-5" dirty="0">
                <a:latin typeface="Calibri"/>
                <a:cs typeface="Calibri"/>
              </a:rPr>
              <a:t>microservice </a:t>
            </a:r>
            <a:r>
              <a:rPr sz="2400" spc="-15" dirty="0">
                <a:latin typeface="Calibri"/>
                <a:cs typeface="Calibri"/>
              </a:rPr>
              <a:t>architecture </a:t>
            </a:r>
            <a:r>
              <a:rPr sz="2400" spc="-5" dirty="0">
                <a:latin typeface="Calibri"/>
                <a:cs typeface="Calibri"/>
              </a:rPr>
              <a:t>challenge  inside the JVM, </a:t>
            </a:r>
            <a:r>
              <a:rPr sz="2400" spc="-10" dirty="0">
                <a:latin typeface="Calibri"/>
                <a:cs typeface="Calibri"/>
              </a:rPr>
              <a:t>whereas </a:t>
            </a:r>
            <a:r>
              <a:rPr sz="2400" spc="-5" dirty="0">
                <a:latin typeface="Calibri"/>
                <a:cs typeface="Calibri"/>
              </a:rPr>
              <a:t>the </a:t>
            </a:r>
            <a:r>
              <a:rPr sz="2400" spc="-15" dirty="0">
                <a:latin typeface="Calibri"/>
                <a:cs typeface="Calibri"/>
              </a:rPr>
              <a:t>Kubernetes </a:t>
            </a:r>
            <a:r>
              <a:rPr sz="2400" spc="-10" dirty="0">
                <a:latin typeface="Calibri"/>
                <a:cs typeface="Calibri"/>
              </a:rPr>
              <a:t>approach </a:t>
            </a:r>
            <a:r>
              <a:rPr sz="2400" spc="-5" dirty="0">
                <a:latin typeface="Calibri"/>
                <a:cs typeface="Calibri"/>
              </a:rPr>
              <a:t>is trying </a:t>
            </a:r>
            <a:r>
              <a:rPr sz="2400" spc="-15" dirty="0">
                <a:latin typeface="Calibri"/>
                <a:cs typeface="Calibri"/>
              </a:rPr>
              <a:t>to </a:t>
            </a:r>
            <a:r>
              <a:rPr sz="2400" spc="-25" dirty="0">
                <a:latin typeface="Calibri"/>
                <a:cs typeface="Calibri"/>
              </a:rPr>
              <a:t>make </a:t>
            </a:r>
            <a:r>
              <a:rPr sz="2400" spc="-5" dirty="0">
                <a:latin typeface="Calibri"/>
                <a:cs typeface="Calibri"/>
              </a:rPr>
              <a:t>the </a:t>
            </a:r>
            <a:r>
              <a:rPr sz="2400" spc="-10" dirty="0">
                <a:latin typeface="Calibri"/>
                <a:cs typeface="Calibri"/>
              </a:rPr>
              <a:t>problem  </a:t>
            </a:r>
            <a:r>
              <a:rPr sz="2400" spc="-5" dirty="0">
                <a:latin typeface="Calibri"/>
                <a:cs typeface="Calibri"/>
              </a:rPr>
              <a:t>disappear </a:t>
            </a:r>
            <a:r>
              <a:rPr sz="2400" spc="-25" dirty="0">
                <a:latin typeface="Calibri"/>
                <a:cs typeface="Calibri"/>
              </a:rPr>
              <a:t>for </a:t>
            </a:r>
            <a:r>
              <a:rPr sz="2400" spc="-5" dirty="0">
                <a:latin typeface="Calibri"/>
                <a:cs typeface="Calibri"/>
              </a:rPr>
              <a:t>the </a:t>
            </a:r>
            <a:r>
              <a:rPr sz="2400" spc="-15" dirty="0">
                <a:latin typeface="Calibri"/>
                <a:cs typeface="Calibri"/>
              </a:rPr>
              <a:t>developers </a:t>
            </a:r>
            <a:r>
              <a:rPr sz="2400" spc="-10" dirty="0">
                <a:latin typeface="Calibri"/>
                <a:cs typeface="Calibri"/>
              </a:rPr>
              <a:t>by </a:t>
            </a:r>
            <a:r>
              <a:rPr sz="2400" spc="-5" dirty="0">
                <a:latin typeface="Calibri"/>
                <a:cs typeface="Calibri"/>
              </a:rPr>
              <a:t>solving it </a:t>
            </a:r>
            <a:r>
              <a:rPr sz="2400" spc="-15" dirty="0">
                <a:latin typeface="Calibri"/>
                <a:cs typeface="Calibri"/>
              </a:rPr>
              <a:t>at platform </a:t>
            </a:r>
            <a:r>
              <a:rPr sz="2400" spc="-10" dirty="0">
                <a:latin typeface="Calibri"/>
                <a:cs typeface="Calibri"/>
              </a:rPr>
              <a:t>level. </a:t>
            </a:r>
            <a:r>
              <a:rPr sz="2400" spc="-5" dirty="0">
                <a:latin typeface="Calibri"/>
                <a:cs typeface="Calibri"/>
              </a:rPr>
              <a:t>Spring Cloud is very  </a:t>
            </a:r>
            <a:r>
              <a:rPr sz="2400" spc="-10" dirty="0">
                <a:latin typeface="Calibri"/>
                <a:cs typeface="Calibri"/>
              </a:rPr>
              <a:t>powerful </a:t>
            </a:r>
            <a:r>
              <a:rPr sz="2400" spc="-5" dirty="0">
                <a:latin typeface="Calibri"/>
                <a:cs typeface="Calibri"/>
              </a:rPr>
              <a:t>inside the JVM, and </a:t>
            </a:r>
            <a:r>
              <a:rPr sz="2400" spc="-15" dirty="0">
                <a:latin typeface="Calibri"/>
                <a:cs typeface="Calibri"/>
              </a:rPr>
              <a:t>Kubernetes </a:t>
            </a:r>
            <a:r>
              <a:rPr sz="2400" spc="-5" dirty="0">
                <a:latin typeface="Calibri"/>
                <a:cs typeface="Calibri"/>
              </a:rPr>
              <a:t>is </a:t>
            </a:r>
            <a:r>
              <a:rPr sz="2400" spc="-10" dirty="0">
                <a:latin typeface="Calibri"/>
                <a:cs typeface="Calibri"/>
              </a:rPr>
              <a:t>powerful </a:t>
            </a:r>
            <a:r>
              <a:rPr sz="2400" spc="-5" dirty="0">
                <a:latin typeface="Calibri"/>
                <a:cs typeface="Calibri"/>
              </a:rPr>
              <a:t>in managing those</a:t>
            </a:r>
            <a:r>
              <a:rPr sz="2400" spc="95" dirty="0">
                <a:latin typeface="Calibri"/>
                <a:cs typeface="Calibri"/>
              </a:rPr>
              <a:t> </a:t>
            </a:r>
            <a:r>
              <a:rPr sz="2400" spc="-5" dirty="0">
                <a:latin typeface="Calibri"/>
                <a:cs typeface="Calibri"/>
              </a:rPr>
              <a:t>JVMs.</a:t>
            </a:r>
            <a:endParaRPr sz="2400">
              <a:latin typeface="Calibri"/>
              <a:cs typeface="Calibri"/>
            </a:endParaRPr>
          </a:p>
        </p:txBody>
      </p:sp>
      <p:sp>
        <p:nvSpPr>
          <p:cNvPr id="12" name="object 1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120</a:t>
            </a:fld>
            <a:endParaRPr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788035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30" dirty="0">
                <a:solidFill>
                  <a:srgbClr val="FFFFFF"/>
                </a:solidFill>
                <a:latin typeface="Microsoft YaHei"/>
                <a:cs typeface="Microsoft YaHei"/>
              </a:rPr>
              <a:t>Technology </a:t>
            </a:r>
            <a:r>
              <a:rPr sz="2400" b="1" spc="-5" dirty="0">
                <a:solidFill>
                  <a:srgbClr val="FFFFFF"/>
                </a:solidFill>
                <a:latin typeface="Microsoft YaHei"/>
                <a:cs typeface="Microsoft YaHei"/>
              </a:rPr>
              <a:t>mapping </a:t>
            </a:r>
            <a:r>
              <a:rPr sz="2400" b="1" spc="-10" dirty="0">
                <a:solidFill>
                  <a:srgbClr val="FFFFFF"/>
                </a:solidFill>
                <a:latin typeface="Microsoft YaHei"/>
                <a:cs typeface="Microsoft YaHei"/>
              </a:rPr>
              <a:t>to </a:t>
            </a:r>
            <a:r>
              <a:rPr sz="2400" b="1" spc="-5" dirty="0">
                <a:solidFill>
                  <a:srgbClr val="FFFFFF"/>
                </a:solidFill>
                <a:latin typeface="Microsoft YaHei"/>
                <a:cs typeface="Microsoft YaHei"/>
              </a:rPr>
              <a:t>Kubernetes</a:t>
            </a:r>
            <a:r>
              <a:rPr sz="2400" b="1" spc="2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37160" y="1209501"/>
              <a:ext cx="11907981" cy="4921134"/>
            </a:xfrm>
            <a:prstGeom prst="rect">
              <a:avLst/>
            </a:prstGeom>
          </p:spPr>
        </p:pic>
      </p:grpSp>
      <p:sp>
        <p:nvSpPr>
          <p:cNvPr id="9" name="object 9"/>
          <p:cNvSpPr txBox="1"/>
          <p:nvPr/>
        </p:nvSpPr>
        <p:spPr>
          <a:xfrm>
            <a:off x="251459" y="1146683"/>
            <a:ext cx="4563110" cy="695960"/>
          </a:xfrm>
          <a:prstGeom prst="rect">
            <a:avLst/>
          </a:prstGeom>
        </p:spPr>
        <p:txBody>
          <a:bodyPr vert="horz" wrap="square" lIns="0" tIns="12700" rIns="0" bIns="0" rtlCol="0">
            <a:spAutoFit/>
          </a:bodyPr>
          <a:lstStyle/>
          <a:p>
            <a:pPr marL="481330" marR="5080" indent="-468630">
              <a:lnSpc>
                <a:spcPct val="137500"/>
              </a:lnSpc>
              <a:spcBef>
                <a:spcPts val="100"/>
              </a:spcBef>
            </a:pPr>
            <a:r>
              <a:rPr sz="1600" b="1" spc="-20" dirty="0">
                <a:solidFill>
                  <a:srgbClr val="FFFFFF"/>
                </a:solidFill>
                <a:latin typeface="Calibri"/>
                <a:cs typeface="Calibri"/>
              </a:rPr>
              <a:t>Technology </a:t>
            </a:r>
            <a:r>
              <a:rPr sz="1600" b="1" spc="-5" dirty="0">
                <a:solidFill>
                  <a:srgbClr val="FFFFFF"/>
                </a:solidFill>
                <a:latin typeface="Calibri"/>
                <a:cs typeface="Calibri"/>
              </a:rPr>
              <a:t>mapping </a:t>
            </a:r>
            <a:r>
              <a:rPr sz="1600" b="1" spc="-10" dirty="0">
                <a:solidFill>
                  <a:srgbClr val="FFFFFF"/>
                </a:solidFill>
                <a:latin typeface="Calibri"/>
                <a:cs typeface="Calibri"/>
              </a:rPr>
              <a:t>from </a:t>
            </a:r>
            <a:r>
              <a:rPr sz="1600" b="1" spc="-5" dirty="0">
                <a:solidFill>
                  <a:srgbClr val="FFFFFF"/>
                </a:solidFill>
                <a:latin typeface="Calibri"/>
                <a:cs typeface="Calibri"/>
              </a:rPr>
              <a:t>Spring Cloud → </a:t>
            </a:r>
            <a:r>
              <a:rPr sz="1600" b="1" spc="-10" dirty="0">
                <a:solidFill>
                  <a:srgbClr val="FFFFFF"/>
                </a:solidFill>
                <a:latin typeface="Calibri"/>
                <a:cs typeface="Calibri"/>
              </a:rPr>
              <a:t>Kubernetes  </a:t>
            </a:r>
            <a:r>
              <a:rPr sz="1600" b="1" spc="-5" dirty="0">
                <a:solidFill>
                  <a:srgbClr val="FFFFFF"/>
                </a:solidFill>
                <a:latin typeface="Calibri"/>
                <a:cs typeface="Calibri"/>
              </a:rPr>
              <a:t>Microservice Concerns</a:t>
            </a:r>
            <a:endParaRPr sz="1600">
              <a:latin typeface="Calibri"/>
              <a:cs typeface="Calibri"/>
            </a:endParaRPr>
          </a:p>
        </p:txBody>
      </p:sp>
      <p:sp>
        <p:nvSpPr>
          <p:cNvPr id="10" name="object 10"/>
          <p:cNvSpPr txBox="1"/>
          <p:nvPr/>
        </p:nvSpPr>
        <p:spPr>
          <a:xfrm>
            <a:off x="4856479" y="1574164"/>
            <a:ext cx="108966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alibri"/>
                <a:cs typeface="Calibri"/>
              </a:rPr>
              <a:t>Spring</a:t>
            </a:r>
            <a:r>
              <a:rPr sz="1600" b="1" spc="-55" dirty="0">
                <a:solidFill>
                  <a:srgbClr val="FFFFFF"/>
                </a:solidFill>
                <a:latin typeface="Calibri"/>
                <a:cs typeface="Calibri"/>
              </a:rPr>
              <a:t> </a:t>
            </a:r>
            <a:r>
              <a:rPr sz="1600" b="1" spc="-5" dirty="0">
                <a:solidFill>
                  <a:srgbClr val="FFFFFF"/>
                </a:solidFill>
                <a:latin typeface="Calibri"/>
                <a:cs typeface="Calibri"/>
              </a:rPr>
              <a:t>Cloud</a:t>
            </a:r>
            <a:endParaRPr sz="1600">
              <a:latin typeface="Calibri"/>
              <a:cs typeface="Calibri"/>
            </a:endParaRPr>
          </a:p>
        </p:txBody>
      </p:sp>
      <p:sp>
        <p:nvSpPr>
          <p:cNvPr id="11" name="object 11"/>
          <p:cNvSpPr txBox="1"/>
          <p:nvPr/>
        </p:nvSpPr>
        <p:spPr>
          <a:xfrm>
            <a:off x="8362315" y="1468773"/>
            <a:ext cx="2861310" cy="1595755"/>
          </a:xfrm>
          <a:prstGeom prst="rect">
            <a:avLst/>
          </a:prstGeom>
        </p:spPr>
        <p:txBody>
          <a:bodyPr vert="horz" wrap="square" lIns="0" tIns="117475" rIns="0" bIns="0" rtlCol="0">
            <a:spAutoFit/>
          </a:bodyPr>
          <a:lstStyle/>
          <a:p>
            <a:pPr algn="ctr">
              <a:lnSpc>
                <a:spcPct val="100000"/>
              </a:lnSpc>
              <a:spcBef>
                <a:spcPts val="925"/>
              </a:spcBef>
            </a:pPr>
            <a:r>
              <a:rPr sz="1600" b="1" spc="-10" dirty="0">
                <a:solidFill>
                  <a:srgbClr val="FFFFFF"/>
                </a:solidFill>
                <a:latin typeface="Calibri"/>
                <a:cs typeface="Calibri"/>
              </a:rPr>
              <a:t>Kubernetes</a:t>
            </a:r>
            <a:endParaRPr sz="1600">
              <a:latin typeface="Calibri"/>
              <a:cs typeface="Calibri"/>
            </a:endParaRPr>
          </a:p>
          <a:p>
            <a:pPr algn="ctr">
              <a:lnSpc>
                <a:spcPct val="142900"/>
              </a:lnSpc>
              <a:spcBef>
                <a:spcPts val="15"/>
              </a:spcBef>
            </a:pPr>
            <a:r>
              <a:rPr sz="1400" spc="-10" dirty="0">
                <a:latin typeface="Calibri"/>
                <a:cs typeface="Calibri"/>
              </a:rPr>
              <a:t>Kubernetes </a:t>
            </a:r>
            <a:r>
              <a:rPr sz="1400" spc="-5" dirty="0">
                <a:latin typeface="Calibri"/>
                <a:cs typeface="Calibri"/>
              </a:rPr>
              <a:t>ConfigMaps </a:t>
            </a:r>
            <a:r>
              <a:rPr sz="1400" dirty="0">
                <a:latin typeface="Calibri"/>
                <a:cs typeface="Calibri"/>
              </a:rPr>
              <a:t>&amp; </a:t>
            </a:r>
            <a:r>
              <a:rPr sz="1400" spc="-10" dirty="0">
                <a:latin typeface="Calibri"/>
                <a:cs typeface="Calibri"/>
              </a:rPr>
              <a:t>Secrets  Kubernetes </a:t>
            </a:r>
            <a:r>
              <a:rPr sz="1400" spc="-5" dirty="0">
                <a:latin typeface="Calibri"/>
                <a:cs typeface="Calibri"/>
              </a:rPr>
              <a:t>Service </a:t>
            </a:r>
            <a:r>
              <a:rPr sz="1400" dirty="0">
                <a:latin typeface="Calibri"/>
                <a:cs typeface="Calibri"/>
              </a:rPr>
              <a:t>&amp; </a:t>
            </a:r>
            <a:r>
              <a:rPr sz="1400" spc="-5" dirty="0">
                <a:latin typeface="Calibri"/>
                <a:cs typeface="Calibri"/>
              </a:rPr>
              <a:t>Ingress </a:t>
            </a:r>
            <a:r>
              <a:rPr sz="1400" spc="-10" dirty="0">
                <a:latin typeface="Calibri"/>
                <a:cs typeface="Calibri"/>
              </a:rPr>
              <a:t>Resources  Kubernetes </a:t>
            </a:r>
            <a:r>
              <a:rPr sz="1400" spc="-5" dirty="0">
                <a:latin typeface="Calibri"/>
                <a:cs typeface="Calibri"/>
              </a:rPr>
              <a:t>Services</a:t>
            </a:r>
            <a:endParaRPr sz="1400">
              <a:latin typeface="Calibri"/>
              <a:cs typeface="Calibri"/>
            </a:endParaRPr>
          </a:p>
          <a:p>
            <a:pPr algn="ctr">
              <a:lnSpc>
                <a:spcPct val="100000"/>
              </a:lnSpc>
              <a:spcBef>
                <a:spcPts val="720"/>
              </a:spcBef>
            </a:pPr>
            <a:r>
              <a:rPr sz="1400" spc="-10" dirty="0">
                <a:latin typeface="Calibri"/>
                <a:cs typeface="Calibri"/>
              </a:rPr>
              <a:t>Kubernetes </a:t>
            </a:r>
            <a:r>
              <a:rPr sz="1400" spc="-5" dirty="0">
                <a:latin typeface="Calibri"/>
                <a:cs typeface="Calibri"/>
              </a:rPr>
              <a:t>Service </a:t>
            </a:r>
            <a:r>
              <a:rPr sz="1400" dirty="0">
                <a:latin typeface="Calibri"/>
                <a:cs typeface="Calibri"/>
              </a:rPr>
              <a:t>&amp; </a:t>
            </a:r>
            <a:r>
              <a:rPr sz="1400" spc="-5" dirty="0">
                <a:latin typeface="Calibri"/>
                <a:cs typeface="Calibri"/>
              </a:rPr>
              <a:t>Ingress</a:t>
            </a:r>
            <a:r>
              <a:rPr sz="1400" dirty="0">
                <a:latin typeface="Calibri"/>
                <a:cs typeface="Calibri"/>
              </a:rPr>
              <a:t> </a:t>
            </a:r>
            <a:r>
              <a:rPr sz="1400" spc="-10" dirty="0">
                <a:latin typeface="Calibri"/>
                <a:cs typeface="Calibri"/>
              </a:rPr>
              <a:t>Resources</a:t>
            </a:r>
            <a:endParaRPr sz="1400">
              <a:latin typeface="Calibri"/>
              <a:cs typeface="Calibri"/>
            </a:endParaRPr>
          </a:p>
        </p:txBody>
      </p:sp>
      <p:sp>
        <p:nvSpPr>
          <p:cNvPr id="12" name="object 12"/>
          <p:cNvSpPr txBox="1"/>
          <p:nvPr/>
        </p:nvSpPr>
        <p:spPr>
          <a:xfrm>
            <a:off x="9765665" y="3129280"/>
            <a:ext cx="55244" cy="240029"/>
          </a:xfrm>
          <a:prstGeom prst="rect">
            <a:avLst/>
          </a:prstGeom>
        </p:spPr>
        <p:txBody>
          <a:bodyPr vert="horz" wrap="square" lIns="0" tIns="13335" rIns="0" bIns="0" rtlCol="0">
            <a:spAutoFit/>
          </a:bodyPr>
          <a:lstStyle/>
          <a:p>
            <a:pPr>
              <a:lnSpc>
                <a:spcPct val="100000"/>
              </a:lnSpc>
              <a:spcBef>
                <a:spcPts val="105"/>
              </a:spcBef>
            </a:pPr>
            <a:r>
              <a:rPr sz="1400" dirty="0">
                <a:latin typeface="Calibri"/>
                <a:cs typeface="Calibri"/>
              </a:rPr>
              <a:t>-</a:t>
            </a:r>
            <a:endParaRPr sz="1400">
              <a:latin typeface="Calibri"/>
              <a:cs typeface="Calibri"/>
            </a:endParaRPr>
          </a:p>
        </p:txBody>
      </p:sp>
      <p:sp>
        <p:nvSpPr>
          <p:cNvPr id="13" name="object 13"/>
          <p:cNvSpPr txBox="1"/>
          <p:nvPr/>
        </p:nvSpPr>
        <p:spPr>
          <a:xfrm>
            <a:off x="661669" y="1819402"/>
            <a:ext cx="2047239" cy="2159000"/>
          </a:xfrm>
          <a:prstGeom prst="rect">
            <a:avLst/>
          </a:prstGeom>
        </p:spPr>
        <p:txBody>
          <a:bodyPr vert="horz" wrap="square" lIns="0" tIns="12065" rIns="0" bIns="0" rtlCol="0">
            <a:spAutoFit/>
          </a:bodyPr>
          <a:lstStyle/>
          <a:p>
            <a:pPr marL="389255" marR="5080" indent="-376555">
              <a:lnSpc>
                <a:spcPct val="142900"/>
              </a:lnSpc>
              <a:spcBef>
                <a:spcPts val="95"/>
              </a:spcBef>
            </a:pPr>
            <a:r>
              <a:rPr sz="1400" b="1" spc="-10" dirty="0">
                <a:solidFill>
                  <a:srgbClr val="FFFFFF"/>
                </a:solidFill>
                <a:latin typeface="Calibri"/>
                <a:cs typeface="Calibri"/>
              </a:rPr>
              <a:t>Configuration management  </a:t>
            </a:r>
            <a:r>
              <a:rPr sz="1400" b="1" dirty="0">
                <a:solidFill>
                  <a:srgbClr val="FFFFFF"/>
                </a:solidFill>
                <a:latin typeface="Calibri"/>
                <a:cs typeface="Calibri"/>
              </a:rPr>
              <a:t>Service </a:t>
            </a:r>
            <a:r>
              <a:rPr sz="1400" b="1" spc="-5" dirty="0">
                <a:solidFill>
                  <a:srgbClr val="FFFFFF"/>
                </a:solidFill>
                <a:latin typeface="Calibri"/>
                <a:cs typeface="Calibri"/>
              </a:rPr>
              <a:t>discovery  Load</a:t>
            </a:r>
            <a:r>
              <a:rPr sz="1400" b="1" spc="-15" dirty="0">
                <a:solidFill>
                  <a:srgbClr val="FFFFFF"/>
                </a:solidFill>
                <a:latin typeface="Calibri"/>
                <a:cs typeface="Calibri"/>
              </a:rPr>
              <a:t> </a:t>
            </a:r>
            <a:r>
              <a:rPr sz="1400" b="1" spc="-5" dirty="0">
                <a:solidFill>
                  <a:srgbClr val="FFFFFF"/>
                </a:solidFill>
                <a:latin typeface="Calibri"/>
                <a:cs typeface="Calibri"/>
              </a:rPr>
              <a:t>balancing</a:t>
            </a:r>
            <a:endParaRPr sz="1400">
              <a:latin typeface="Calibri"/>
              <a:cs typeface="Calibri"/>
            </a:endParaRPr>
          </a:p>
          <a:p>
            <a:pPr marL="316865" marR="309880" indent="635" algn="ctr">
              <a:lnSpc>
                <a:spcPct val="142900"/>
              </a:lnSpc>
            </a:pPr>
            <a:r>
              <a:rPr sz="1400" b="1" spc="-5" dirty="0">
                <a:solidFill>
                  <a:srgbClr val="FFFFFF"/>
                </a:solidFill>
                <a:latin typeface="Calibri"/>
                <a:cs typeface="Calibri"/>
              </a:rPr>
              <a:t>API </a:t>
            </a:r>
            <a:r>
              <a:rPr sz="1400" b="1" spc="-20" dirty="0">
                <a:solidFill>
                  <a:srgbClr val="FFFFFF"/>
                </a:solidFill>
                <a:latin typeface="Calibri"/>
                <a:cs typeface="Calibri"/>
              </a:rPr>
              <a:t>gateway  </a:t>
            </a:r>
            <a:r>
              <a:rPr sz="1400" b="1" dirty="0">
                <a:solidFill>
                  <a:srgbClr val="FFFFFF"/>
                </a:solidFill>
                <a:latin typeface="Calibri"/>
                <a:cs typeface="Calibri"/>
              </a:rPr>
              <a:t>Service </a:t>
            </a:r>
            <a:r>
              <a:rPr sz="1400" b="1" spc="-5" dirty="0">
                <a:solidFill>
                  <a:srgbClr val="FFFFFF"/>
                </a:solidFill>
                <a:latin typeface="Calibri"/>
                <a:cs typeface="Calibri"/>
              </a:rPr>
              <a:t>security  </a:t>
            </a:r>
            <a:r>
              <a:rPr sz="1400" b="1" spc="-10" dirty="0">
                <a:solidFill>
                  <a:srgbClr val="FFFFFF"/>
                </a:solidFill>
                <a:latin typeface="Calibri"/>
                <a:cs typeface="Calibri"/>
              </a:rPr>
              <a:t>Centralized </a:t>
            </a:r>
            <a:r>
              <a:rPr sz="1400" b="1" spc="-5" dirty="0">
                <a:solidFill>
                  <a:srgbClr val="FFFFFF"/>
                </a:solidFill>
                <a:latin typeface="Calibri"/>
                <a:cs typeface="Calibri"/>
              </a:rPr>
              <a:t>logging  </a:t>
            </a:r>
            <a:r>
              <a:rPr sz="1400" b="1" spc="-10" dirty="0">
                <a:solidFill>
                  <a:srgbClr val="FFFFFF"/>
                </a:solidFill>
                <a:latin typeface="Calibri"/>
                <a:cs typeface="Calibri"/>
              </a:rPr>
              <a:t>Centralized</a:t>
            </a:r>
            <a:r>
              <a:rPr sz="1400" b="1" spc="-75" dirty="0">
                <a:solidFill>
                  <a:srgbClr val="FFFFFF"/>
                </a:solidFill>
                <a:latin typeface="Calibri"/>
                <a:cs typeface="Calibri"/>
              </a:rPr>
              <a:t> </a:t>
            </a:r>
            <a:r>
              <a:rPr sz="1400" b="1" spc="-5" dirty="0">
                <a:solidFill>
                  <a:srgbClr val="FFFFFF"/>
                </a:solidFill>
                <a:latin typeface="Calibri"/>
                <a:cs typeface="Calibri"/>
              </a:rPr>
              <a:t>metrics</a:t>
            </a:r>
            <a:endParaRPr sz="1400">
              <a:latin typeface="Calibri"/>
              <a:cs typeface="Calibri"/>
            </a:endParaRPr>
          </a:p>
        </p:txBody>
      </p:sp>
      <p:sp>
        <p:nvSpPr>
          <p:cNvPr id="14" name="object 14"/>
          <p:cNvSpPr txBox="1"/>
          <p:nvPr/>
        </p:nvSpPr>
        <p:spPr>
          <a:xfrm>
            <a:off x="8667750" y="3343402"/>
            <a:ext cx="2251710" cy="635000"/>
          </a:xfrm>
          <a:prstGeom prst="rect">
            <a:avLst/>
          </a:prstGeom>
        </p:spPr>
        <p:txBody>
          <a:bodyPr vert="horz" wrap="square" lIns="0" tIns="12065" rIns="0" bIns="0" rtlCol="0">
            <a:spAutoFit/>
          </a:bodyPr>
          <a:lstStyle/>
          <a:p>
            <a:pPr indent="438150">
              <a:lnSpc>
                <a:spcPct val="142900"/>
              </a:lnSpc>
              <a:spcBef>
                <a:spcPts val="95"/>
              </a:spcBef>
            </a:pPr>
            <a:r>
              <a:rPr sz="1400" spc="-5" dirty="0">
                <a:latin typeface="Calibri"/>
                <a:cs typeface="Calibri"/>
              </a:rPr>
              <a:t>EFK </a:t>
            </a:r>
            <a:r>
              <a:rPr sz="1400" spc="-10" dirty="0">
                <a:latin typeface="Calibri"/>
                <a:cs typeface="Calibri"/>
              </a:rPr>
              <a:t>Stack (Fluentd)  </a:t>
            </a:r>
            <a:r>
              <a:rPr sz="1400" spc="-25" dirty="0">
                <a:latin typeface="Calibri"/>
                <a:cs typeface="Calibri"/>
              </a:rPr>
              <a:t>Heapster, </a:t>
            </a:r>
            <a:r>
              <a:rPr sz="1400" spc="-5" dirty="0">
                <a:latin typeface="Calibri"/>
                <a:cs typeface="Calibri"/>
              </a:rPr>
              <a:t>Prometheus,</a:t>
            </a:r>
            <a:r>
              <a:rPr sz="1400" spc="-20" dirty="0">
                <a:latin typeface="Calibri"/>
                <a:cs typeface="Calibri"/>
              </a:rPr>
              <a:t> </a:t>
            </a:r>
            <a:r>
              <a:rPr sz="1400" spc="-15" dirty="0">
                <a:latin typeface="Calibri"/>
                <a:cs typeface="Calibri"/>
              </a:rPr>
              <a:t>Grafana</a:t>
            </a:r>
            <a:endParaRPr sz="1400">
              <a:latin typeface="Calibri"/>
              <a:cs typeface="Calibri"/>
            </a:endParaRPr>
          </a:p>
        </p:txBody>
      </p:sp>
      <p:sp>
        <p:nvSpPr>
          <p:cNvPr id="15" name="object 15"/>
          <p:cNvSpPr txBox="1"/>
          <p:nvPr/>
        </p:nvSpPr>
        <p:spPr>
          <a:xfrm>
            <a:off x="3371850" y="1819402"/>
            <a:ext cx="4059554" cy="2981960"/>
          </a:xfrm>
          <a:prstGeom prst="rect">
            <a:avLst/>
          </a:prstGeom>
        </p:spPr>
        <p:txBody>
          <a:bodyPr vert="horz" wrap="square" lIns="0" tIns="12065" rIns="0" bIns="0" rtlCol="0">
            <a:spAutoFit/>
          </a:bodyPr>
          <a:lstStyle/>
          <a:p>
            <a:pPr marL="187325" marR="179705" algn="ctr">
              <a:lnSpc>
                <a:spcPct val="142900"/>
              </a:lnSpc>
              <a:spcBef>
                <a:spcPts val="95"/>
              </a:spcBef>
            </a:pPr>
            <a:r>
              <a:rPr sz="1400" spc="-5" dirty="0">
                <a:latin typeface="Calibri"/>
                <a:cs typeface="Calibri"/>
              </a:rPr>
              <a:t>Spring Cloud Config </a:t>
            </a:r>
            <a:r>
              <a:rPr sz="1400" spc="-20" dirty="0">
                <a:latin typeface="Calibri"/>
                <a:cs typeface="Calibri"/>
              </a:rPr>
              <a:t>Server, </a:t>
            </a:r>
            <a:r>
              <a:rPr sz="1400" spc="-5" dirty="0">
                <a:latin typeface="Calibri"/>
                <a:cs typeface="Calibri"/>
              </a:rPr>
              <a:t>Consul, Netflix Archaius  Netflix </a:t>
            </a:r>
            <a:r>
              <a:rPr sz="1400" spc="-10" dirty="0">
                <a:latin typeface="Calibri"/>
                <a:cs typeface="Calibri"/>
              </a:rPr>
              <a:t>Eureka, </a:t>
            </a:r>
            <a:r>
              <a:rPr sz="1400" spc="-5" dirty="0">
                <a:latin typeface="Calibri"/>
                <a:cs typeface="Calibri"/>
              </a:rPr>
              <a:t>Hashicorp's Consul</a:t>
            </a:r>
            <a:endParaRPr sz="1400">
              <a:latin typeface="Calibri"/>
              <a:cs typeface="Calibri"/>
            </a:endParaRPr>
          </a:p>
          <a:p>
            <a:pPr marL="1516380" marR="1509395" algn="ctr">
              <a:lnSpc>
                <a:spcPct val="142900"/>
              </a:lnSpc>
            </a:pPr>
            <a:r>
              <a:rPr sz="1400" spc="-5" dirty="0">
                <a:latin typeface="Calibri"/>
                <a:cs typeface="Calibri"/>
              </a:rPr>
              <a:t>Netflix</a:t>
            </a:r>
            <a:r>
              <a:rPr sz="1400" spc="-70" dirty="0">
                <a:latin typeface="Calibri"/>
                <a:cs typeface="Calibri"/>
              </a:rPr>
              <a:t> </a:t>
            </a:r>
            <a:r>
              <a:rPr sz="1400" spc="-5" dirty="0">
                <a:latin typeface="Calibri"/>
                <a:cs typeface="Calibri"/>
              </a:rPr>
              <a:t>Ribbon  Netflix</a:t>
            </a:r>
            <a:r>
              <a:rPr sz="1400" spc="-20" dirty="0">
                <a:latin typeface="Calibri"/>
                <a:cs typeface="Calibri"/>
              </a:rPr>
              <a:t> </a:t>
            </a:r>
            <a:r>
              <a:rPr sz="1400" spc="-5" dirty="0">
                <a:latin typeface="Calibri"/>
                <a:cs typeface="Calibri"/>
              </a:rPr>
              <a:t>Zuul</a:t>
            </a:r>
            <a:endParaRPr sz="1400">
              <a:latin typeface="Calibri"/>
              <a:cs typeface="Calibri"/>
            </a:endParaRPr>
          </a:p>
          <a:p>
            <a:pPr marL="1262380" marR="1255395" algn="ctr">
              <a:lnSpc>
                <a:spcPct val="142900"/>
              </a:lnSpc>
            </a:pPr>
            <a:r>
              <a:rPr sz="1400" spc="-5" dirty="0">
                <a:latin typeface="Calibri"/>
                <a:cs typeface="Calibri"/>
              </a:rPr>
              <a:t>Spring Cloud Security  ELK </a:t>
            </a:r>
            <a:r>
              <a:rPr sz="1400" spc="-10" dirty="0">
                <a:latin typeface="Calibri"/>
                <a:cs typeface="Calibri"/>
              </a:rPr>
              <a:t>Stack</a:t>
            </a:r>
            <a:r>
              <a:rPr sz="1400" spc="-45" dirty="0">
                <a:latin typeface="Calibri"/>
                <a:cs typeface="Calibri"/>
              </a:rPr>
              <a:t> </a:t>
            </a:r>
            <a:r>
              <a:rPr sz="1400" spc="-5" dirty="0">
                <a:latin typeface="Calibri"/>
                <a:cs typeface="Calibri"/>
              </a:rPr>
              <a:t>(LogStash)</a:t>
            </a:r>
            <a:endParaRPr sz="1400">
              <a:latin typeface="Calibri"/>
              <a:cs typeface="Calibri"/>
            </a:endParaRPr>
          </a:p>
          <a:p>
            <a:pPr algn="ctr">
              <a:lnSpc>
                <a:spcPct val="100000"/>
              </a:lnSpc>
              <a:spcBef>
                <a:spcPts val="720"/>
              </a:spcBef>
            </a:pPr>
            <a:r>
              <a:rPr sz="1400" spc="-5" dirty="0">
                <a:latin typeface="Calibri"/>
                <a:cs typeface="Calibri"/>
              </a:rPr>
              <a:t>Spring Cloud </a:t>
            </a:r>
            <a:r>
              <a:rPr sz="1400" spc="-20" dirty="0">
                <a:latin typeface="Calibri"/>
                <a:cs typeface="Calibri"/>
              </a:rPr>
              <a:t>Actuator, </a:t>
            </a:r>
            <a:r>
              <a:rPr sz="1400" spc="-5" dirty="0">
                <a:latin typeface="Calibri"/>
                <a:cs typeface="Calibri"/>
              </a:rPr>
              <a:t>Admin </a:t>
            </a:r>
            <a:r>
              <a:rPr sz="1400" spc="-20" dirty="0">
                <a:latin typeface="Calibri"/>
                <a:cs typeface="Calibri"/>
              </a:rPr>
              <a:t>Server, </a:t>
            </a:r>
            <a:r>
              <a:rPr sz="1400" spc="-5" dirty="0">
                <a:latin typeface="Calibri"/>
                <a:cs typeface="Calibri"/>
              </a:rPr>
              <a:t>Netflix </a:t>
            </a:r>
            <a:r>
              <a:rPr sz="1400" spc="-10" dirty="0">
                <a:latin typeface="Calibri"/>
                <a:cs typeface="Calibri"/>
              </a:rPr>
              <a:t>Spectator </a:t>
            </a:r>
            <a:r>
              <a:rPr sz="1400" dirty="0">
                <a:latin typeface="Calibri"/>
                <a:cs typeface="Calibri"/>
              </a:rPr>
              <a:t>&amp;  </a:t>
            </a:r>
            <a:r>
              <a:rPr sz="1400" spc="-10" dirty="0">
                <a:latin typeface="Calibri"/>
                <a:cs typeface="Calibri"/>
              </a:rPr>
              <a:t>Atlas</a:t>
            </a:r>
            <a:endParaRPr sz="1400">
              <a:latin typeface="Calibri"/>
              <a:cs typeface="Calibri"/>
            </a:endParaRPr>
          </a:p>
          <a:p>
            <a:pPr marL="852169" marR="845819" algn="ctr">
              <a:lnSpc>
                <a:spcPct val="142900"/>
              </a:lnSpc>
            </a:pPr>
            <a:r>
              <a:rPr sz="1400" spc="-5" dirty="0">
                <a:latin typeface="Calibri"/>
                <a:cs typeface="Calibri"/>
              </a:rPr>
              <a:t>Spring Cloud Sleuth, Zipkin  Netflix </a:t>
            </a:r>
            <a:r>
              <a:rPr sz="1400" spc="-10" dirty="0">
                <a:latin typeface="Calibri"/>
                <a:cs typeface="Calibri"/>
              </a:rPr>
              <a:t>Hystrix, </a:t>
            </a:r>
            <a:r>
              <a:rPr sz="1400" spc="-15" dirty="0">
                <a:latin typeface="Calibri"/>
                <a:cs typeface="Calibri"/>
              </a:rPr>
              <a:t>Turbine </a:t>
            </a:r>
            <a:r>
              <a:rPr sz="1400" dirty="0">
                <a:latin typeface="Calibri"/>
                <a:cs typeface="Calibri"/>
              </a:rPr>
              <a:t>&amp;</a:t>
            </a:r>
            <a:r>
              <a:rPr sz="1400" spc="-30" dirty="0">
                <a:latin typeface="Calibri"/>
                <a:cs typeface="Calibri"/>
              </a:rPr>
              <a:t> </a:t>
            </a:r>
            <a:r>
              <a:rPr sz="1400" spc="-5" dirty="0">
                <a:latin typeface="Calibri"/>
                <a:cs typeface="Calibri"/>
              </a:rPr>
              <a:t>Ribbon</a:t>
            </a:r>
            <a:endParaRPr sz="1400">
              <a:latin typeface="Calibri"/>
              <a:cs typeface="Calibri"/>
            </a:endParaRPr>
          </a:p>
        </p:txBody>
      </p:sp>
      <p:sp>
        <p:nvSpPr>
          <p:cNvPr id="16" name="object 16"/>
          <p:cNvSpPr txBox="1"/>
          <p:nvPr/>
        </p:nvSpPr>
        <p:spPr>
          <a:xfrm>
            <a:off x="5374004" y="4866640"/>
            <a:ext cx="55244" cy="240029"/>
          </a:xfrm>
          <a:prstGeom prst="rect">
            <a:avLst/>
          </a:prstGeom>
        </p:spPr>
        <p:txBody>
          <a:bodyPr vert="horz" wrap="square" lIns="0" tIns="13335" rIns="0" bIns="0" rtlCol="0">
            <a:spAutoFit/>
          </a:bodyPr>
          <a:lstStyle/>
          <a:p>
            <a:pPr>
              <a:lnSpc>
                <a:spcPct val="100000"/>
              </a:lnSpc>
              <a:spcBef>
                <a:spcPts val="105"/>
              </a:spcBef>
            </a:pPr>
            <a:r>
              <a:rPr sz="1400" dirty="0">
                <a:latin typeface="Calibri"/>
                <a:cs typeface="Calibri"/>
              </a:rPr>
              <a:t>-</a:t>
            </a:r>
            <a:endParaRPr sz="1400">
              <a:latin typeface="Calibri"/>
              <a:cs typeface="Calibri"/>
            </a:endParaRPr>
          </a:p>
        </p:txBody>
      </p:sp>
      <p:sp>
        <p:nvSpPr>
          <p:cNvPr id="17" name="object 17"/>
          <p:cNvSpPr txBox="1"/>
          <p:nvPr/>
        </p:nvSpPr>
        <p:spPr>
          <a:xfrm>
            <a:off x="320040" y="4166361"/>
            <a:ext cx="2730500" cy="1854200"/>
          </a:xfrm>
          <a:prstGeom prst="rect">
            <a:avLst/>
          </a:prstGeom>
        </p:spPr>
        <p:txBody>
          <a:bodyPr vert="horz" wrap="square" lIns="0" tIns="12065" rIns="0" bIns="0" rtlCol="0">
            <a:spAutoFit/>
          </a:bodyPr>
          <a:lstStyle/>
          <a:p>
            <a:pPr marL="354965" marR="346710" indent="-635" algn="ctr">
              <a:lnSpc>
                <a:spcPct val="142900"/>
              </a:lnSpc>
              <a:spcBef>
                <a:spcPts val="95"/>
              </a:spcBef>
            </a:pPr>
            <a:r>
              <a:rPr sz="1400" b="1" spc="-10" dirty="0">
                <a:solidFill>
                  <a:srgbClr val="FFFFFF"/>
                </a:solidFill>
                <a:latin typeface="Calibri"/>
                <a:cs typeface="Calibri"/>
              </a:rPr>
              <a:t>Distributed tracing  </a:t>
            </a:r>
            <a:r>
              <a:rPr sz="1400" b="1" spc="-5" dirty="0">
                <a:solidFill>
                  <a:srgbClr val="FFFFFF"/>
                </a:solidFill>
                <a:latin typeface="Calibri"/>
                <a:cs typeface="Calibri"/>
              </a:rPr>
              <a:t>Resilience </a:t>
            </a:r>
            <a:r>
              <a:rPr sz="1400" b="1" dirty="0">
                <a:solidFill>
                  <a:srgbClr val="FFFFFF"/>
                </a:solidFill>
                <a:latin typeface="Calibri"/>
                <a:cs typeface="Calibri"/>
              </a:rPr>
              <a:t>&amp; </a:t>
            </a:r>
            <a:r>
              <a:rPr sz="1400" b="1" spc="-10" dirty="0">
                <a:solidFill>
                  <a:srgbClr val="FFFFFF"/>
                </a:solidFill>
                <a:latin typeface="Calibri"/>
                <a:cs typeface="Calibri"/>
              </a:rPr>
              <a:t>fault tolerance  </a:t>
            </a:r>
            <a:r>
              <a:rPr sz="1400" b="1" spc="-5" dirty="0">
                <a:solidFill>
                  <a:srgbClr val="FFFFFF"/>
                </a:solidFill>
                <a:latin typeface="Calibri"/>
                <a:cs typeface="Calibri"/>
              </a:rPr>
              <a:t>Auto scaling </a:t>
            </a:r>
            <a:r>
              <a:rPr sz="1400" b="1" dirty="0">
                <a:solidFill>
                  <a:srgbClr val="FFFFFF"/>
                </a:solidFill>
                <a:latin typeface="Calibri"/>
                <a:cs typeface="Calibri"/>
              </a:rPr>
              <a:t>&amp; </a:t>
            </a:r>
            <a:r>
              <a:rPr sz="1400" b="1" spc="-5" dirty="0">
                <a:solidFill>
                  <a:srgbClr val="FFFFFF"/>
                </a:solidFill>
                <a:latin typeface="Calibri"/>
                <a:cs typeface="Calibri"/>
              </a:rPr>
              <a:t>self</a:t>
            </a:r>
            <a:r>
              <a:rPr sz="1400" b="1" spc="-55" dirty="0">
                <a:solidFill>
                  <a:srgbClr val="FFFFFF"/>
                </a:solidFill>
                <a:latin typeface="Calibri"/>
                <a:cs typeface="Calibri"/>
              </a:rPr>
              <a:t> </a:t>
            </a:r>
            <a:r>
              <a:rPr sz="1400" b="1" spc="-5" dirty="0">
                <a:solidFill>
                  <a:srgbClr val="FFFFFF"/>
                </a:solidFill>
                <a:latin typeface="Calibri"/>
                <a:cs typeface="Calibri"/>
              </a:rPr>
              <a:t>healing</a:t>
            </a:r>
            <a:endParaRPr sz="1400">
              <a:latin typeface="Calibri"/>
              <a:cs typeface="Calibri"/>
            </a:endParaRPr>
          </a:p>
          <a:p>
            <a:pPr marL="12700" marR="5080" algn="ctr">
              <a:lnSpc>
                <a:spcPct val="142900"/>
              </a:lnSpc>
            </a:pPr>
            <a:r>
              <a:rPr sz="1400" b="1" spc="-10" dirty="0">
                <a:solidFill>
                  <a:srgbClr val="FFFFFF"/>
                </a:solidFill>
                <a:latin typeface="Calibri"/>
                <a:cs typeface="Calibri"/>
              </a:rPr>
              <a:t>Packaging, </a:t>
            </a:r>
            <a:r>
              <a:rPr sz="1400" b="1" spc="-5" dirty="0">
                <a:solidFill>
                  <a:srgbClr val="FFFFFF"/>
                </a:solidFill>
                <a:latin typeface="Calibri"/>
                <a:cs typeface="Calibri"/>
              </a:rPr>
              <a:t>deployment </a:t>
            </a:r>
            <a:r>
              <a:rPr sz="1400" b="1" dirty="0">
                <a:solidFill>
                  <a:srgbClr val="FFFFFF"/>
                </a:solidFill>
                <a:latin typeface="Calibri"/>
                <a:cs typeface="Calibri"/>
              </a:rPr>
              <a:t>&amp; </a:t>
            </a:r>
            <a:r>
              <a:rPr sz="1400" b="1" spc="-5" dirty="0">
                <a:solidFill>
                  <a:srgbClr val="FFFFFF"/>
                </a:solidFill>
                <a:latin typeface="Calibri"/>
                <a:cs typeface="Calibri"/>
              </a:rPr>
              <a:t>scheduling  Job</a:t>
            </a:r>
            <a:r>
              <a:rPr sz="1400" b="1" spc="-15" dirty="0">
                <a:solidFill>
                  <a:srgbClr val="FFFFFF"/>
                </a:solidFill>
                <a:latin typeface="Calibri"/>
                <a:cs typeface="Calibri"/>
              </a:rPr>
              <a:t> </a:t>
            </a:r>
            <a:r>
              <a:rPr sz="1400" b="1" spc="-10" dirty="0">
                <a:solidFill>
                  <a:srgbClr val="FFFFFF"/>
                </a:solidFill>
                <a:latin typeface="Calibri"/>
                <a:cs typeface="Calibri"/>
              </a:rPr>
              <a:t>management</a:t>
            </a:r>
            <a:endParaRPr sz="1400">
              <a:latin typeface="Calibri"/>
              <a:cs typeface="Calibri"/>
            </a:endParaRPr>
          </a:p>
          <a:p>
            <a:pPr algn="ctr">
              <a:lnSpc>
                <a:spcPct val="100000"/>
              </a:lnSpc>
              <a:spcBef>
                <a:spcPts val="720"/>
              </a:spcBef>
            </a:pPr>
            <a:r>
              <a:rPr sz="1400" b="1" spc="-10" dirty="0">
                <a:solidFill>
                  <a:srgbClr val="FFFFFF"/>
                </a:solidFill>
                <a:latin typeface="Calibri"/>
                <a:cs typeface="Calibri"/>
              </a:rPr>
              <a:t>Singleton</a:t>
            </a:r>
            <a:r>
              <a:rPr sz="1400" b="1" spc="-15" dirty="0">
                <a:solidFill>
                  <a:srgbClr val="FFFFFF"/>
                </a:solidFill>
                <a:latin typeface="Calibri"/>
                <a:cs typeface="Calibri"/>
              </a:rPr>
              <a:t> </a:t>
            </a:r>
            <a:r>
              <a:rPr sz="1400" b="1" spc="-5" dirty="0">
                <a:solidFill>
                  <a:srgbClr val="FFFFFF"/>
                </a:solidFill>
                <a:latin typeface="Calibri"/>
                <a:cs typeface="Calibri"/>
              </a:rPr>
              <a:t>application</a:t>
            </a:r>
            <a:endParaRPr sz="1400">
              <a:latin typeface="Calibri"/>
              <a:cs typeface="Calibri"/>
            </a:endParaRPr>
          </a:p>
        </p:txBody>
      </p:sp>
      <p:sp>
        <p:nvSpPr>
          <p:cNvPr id="18" name="object 18"/>
          <p:cNvSpPr txBox="1"/>
          <p:nvPr/>
        </p:nvSpPr>
        <p:spPr>
          <a:xfrm>
            <a:off x="4673600" y="5080761"/>
            <a:ext cx="1454785" cy="939800"/>
          </a:xfrm>
          <a:prstGeom prst="rect">
            <a:avLst/>
          </a:prstGeom>
        </p:spPr>
        <p:txBody>
          <a:bodyPr vert="horz" wrap="square" lIns="0" tIns="12065" rIns="0" bIns="0" rtlCol="0">
            <a:spAutoFit/>
          </a:bodyPr>
          <a:lstStyle/>
          <a:p>
            <a:pPr marL="277495" marR="268605" indent="-635" algn="ctr">
              <a:lnSpc>
                <a:spcPct val="142900"/>
              </a:lnSpc>
              <a:spcBef>
                <a:spcPts val="95"/>
              </a:spcBef>
            </a:pPr>
            <a:r>
              <a:rPr sz="1400" spc="-5" dirty="0">
                <a:latin typeface="Calibri"/>
                <a:cs typeface="Calibri"/>
              </a:rPr>
              <a:t>Spring Boot  Spring</a:t>
            </a:r>
            <a:r>
              <a:rPr sz="1400" spc="-70" dirty="0">
                <a:latin typeface="Calibri"/>
                <a:cs typeface="Calibri"/>
              </a:rPr>
              <a:t> </a:t>
            </a:r>
            <a:r>
              <a:rPr sz="1400" spc="-10" dirty="0">
                <a:latin typeface="Calibri"/>
                <a:cs typeface="Calibri"/>
              </a:rPr>
              <a:t>Batch</a:t>
            </a:r>
            <a:endParaRPr sz="1400">
              <a:latin typeface="Calibri"/>
              <a:cs typeface="Calibri"/>
            </a:endParaRPr>
          </a:p>
          <a:p>
            <a:pPr algn="ctr">
              <a:lnSpc>
                <a:spcPct val="100000"/>
              </a:lnSpc>
              <a:spcBef>
                <a:spcPts val="720"/>
              </a:spcBef>
            </a:pPr>
            <a:r>
              <a:rPr sz="1400" spc="-5" dirty="0">
                <a:latin typeface="Calibri"/>
                <a:cs typeface="Calibri"/>
              </a:rPr>
              <a:t>Spring Cloud</a:t>
            </a:r>
            <a:r>
              <a:rPr sz="1400" spc="-45" dirty="0">
                <a:latin typeface="Calibri"/>
                <a:cs typeface="Calibri"/>
              </a:rPr>
              <a:t> </a:t>
            </a:r>
            <a:r>
              <a:rPr sz="1400" spc="-10" dirty="0">
                <a:latin typeface="Calibri"/>
                <a:cs typeface="Calibri"/>
              </a:rPr>
              <a:t>Cluster</a:t>
            </a:r>
            <a:endParaRPr sz="1400">
              <a:latin typeface="Calibri"/>
              <a:cs typeface="Calibri"/>
            </a:endParaRPr>
          </a:p>
        </p:txBody>
      </p:sp>
      <p:sp>
        <p:nvSpPr>
          <p:cNvPr id="19" name="object 19"/>
          <p:cNvSpPr txBox="1"/>
          <p:nvPr/>
        </p:nvSpPr>
        <p:spPr>
          <a:xfrm>
            <a:off x="7881619" y="4166361"/>
            <a:ext cx="3823335" cy="1854200"/>
          </a:xfrm>
          <a:prstGeom prst="rect">
            <a:avLst/>
          </a:prstGeom>
        </p:spPr>
        <p:txBody>
          <a:bodyPr vert="horz" wrap="square" lIns="0" tIns="103505" rIns="0" bIns="0" rtlCol="0">
            <a:spAutoFit/>
          </a:bodyPr>
          <a:lstStyle/>
          <a:p>
            <a:pPr marL="635" algn="ctr">
              <a:lnSpc>
                <a:spcPct val="100000"/>
              </a:lnSpc>
              <a:spcBef>
                <a:spcPts val="815"/>
              </a:spcBef>
            </a:pPr>
            <a:r>
              <a:rPr sz="1400" spc="-15" dirty="0">
                <a:latin typeface="Calibri"/>
                <a:cs typeface="Calibri"/>
              </a:rPr>
              <a:t>OpenTracing,</a:t>
            </a:r>
            <a:r>
              <a:rPr sz="1400" spc="-10" dirty="0">
                <a:latin typeface="Calibri"/>
                <a:cs typeface="Calibri"/>
              </a:rPr>
              <a:t> </a:t>
            </a:r>
            <a:r>
              <a:rPr sz="1400" spc="-5" dirty="0">
                <a:latin typeface="Calibri"/>
                <a:cs typeface="Calibri"/>
              </a:rPr>
              <a:t>Zipkin</a:t>
            </a:r>
            <a:endParaRPr sz="1400">
              <a:latin typeface="Calibri"/>
              <a:cs typeface="Calibri"/>
            </a:endParaRPr>
          </a:p>
          <a:p>
            <a:pPr marL="12700" marR="5080" algn="ctr">
              <a:lnSpc>
                <a:spcPct val="142900"/>
              </a:lnSpc>
            </a:pPr>
            <a:r>
              <a:rPr sz="1400" spc="-10" dirty="0">
                <a:latin typeface="Calibri"/>
                <a:cs typeface="Calibri"/>
              </a:rPr>
              <a:t>Kubernetes </a:t>
            </a:r>
            <a:r>
              <a:rPr sz="1400" spc="-5" dirty="0">
                <a:latin typeface="Calibri"/>
                <a:cs typeface="Calibri"/>
              </a:rPr>
              <a:t>Health Check </a:t>
            </a:r>
            <a:r>
              <a:rPr sz="1400" dirty="0">
                <a:latin typeface="Calibri"/>
                <a:cs typeface="Calibri"/>
              </a:rPr>
              <a:t>&amp; </a:t>
            </a:r>
            <a:r>
              <a:rPr sz="1400" spc="-10" dirty="0">
                <a:latin typeface="Calibri"/>
                <a:cs typeface="Calibri"/>
              </a:rPr>
              <a:t>resource </a:t>
            </a:r>
            <a:r>
              <a:rPr sz="1400" spc="-5" dirty="0">
                <a:latin typeface="Calibri"/>
                <a:cs typeface="Calibri"/>
              </a:rPr>
              <a:t>isolation  </a:t>
            </a:r>
            <a:r>
              <a:rPr sz="1400" spc="-10" dirty="0">
                <a:latin typeface="Calibri"/>
                <a:cs typeface="Calibri"/>
              </a:rPr>
              <a:t>Kubernetes </a:t>
            </a:r>
            <a:r>
              <a:rPr sz="1400" spc="-5" dirty="0">
                <a:latin typeface="Calibri"/>
                <a:cs typeface="Calibri"/>
              </a:rPr>
              <a:t>Health Check, Self Healing </a:t>
            </a:r>
            <a:r>
              <a:rPr sz="1400" dirty="0">
                <a:latin typeface="Calibri"/>
                <a:cs typeface="Calibri"/>
              </a:rPr>
              <a:t>&amp; </a:t>
            </a:r>
            <a:r>
              <a:rPr sz="1400" spc="-5" dirty="0">
                <a:latin typeface="Calibri"/>
                <a:cs typeface="Calibri"/>
              </a:rPr>
              <a:t>Autoscaling  </a:t>
            </a:r>
            <a:r>
              <a:rPr sz="1400" spc="-15" dirty="0">
                <a:latin typeface="Calibri"/>
                <a:cs typeface="Calibri"/>
              </a:rPr>
              <a:t>Docket/Rocket, </a:t>
            </a:r>
            <a:r>
              <a:rPr sz="1400" spc="-10" dirty="0">
                <a:latin typeface="Calibri"/>
                <a:cs typeface="Calibri"/>
              </a:rPr>
              <a:t>Kubernetes </a:t>
            </a:r>
            <a:r>
              <a:rPr sz="1400" spc="-5" dirty="0">
                <a:latin typeface="Calibri"/>
                <a:cs typeface="Calibri"/>
              </a:rPr>
              <a:t>Schedular </a:t>
            </a:r>
            <a:r>
              <a:rPr sz="1400" dirty="0">
                <a:latin typeface="Calibri"/>
                <a:cs typeface="Calibri"/>
              </a:rPr>
              <a:t>&amp; </a:t>
            </a:r>
            <a:r>
              <a:rPr sz="1400" spc="-5" dirty="0">
                <a:latin typeface="Calibri"/>
                <a:cs typeface="Calibri"/>
              </a:rPr>
              <a:t>Deployment  </a:t>
            </a:r>
            <a:r>
              <a:rPr sz="1400" spc="-10" dirty="0">
                <a:latin typeface="Calibri"/>
                <a:cs typeface="Calibri"/>
              </a:rPr>
              <a:t>Kubernetes </a:t>
            </a:r>
            <a:r>
              <a:rPr sz="1400" spc="-5" dirty="0">
                <a:latin typeface="Calibri"/>
                <a:cs typeface="Calibri"/>
              </a:rPr>
              <a:t>Jobs </a:t>
            </a:r>
            <a:r>
              <a:rPr sz="1400" dirty="0">
                <a:latin typeface="Calibri"/>
                <a:cs typeface="Calibri"/>
              </a:rPr>
              <a:t>&amp; </a:t>
            </a:r>
            <a:r>
              <a:rPr sz="1400" spc="-5" dirty="0">
                <a:latin typeface="Calibri"/>
                <a:cs typeface="Calibri"/>
              </a:rPr>
              <a:t>Scheduled</a:t>
            </a:r>
            <a:r>
              <a:rPr sz="1400" spc="-10" dirty="0">
                <a:latin typeface="Calibri"/>
                <a:cs typeface="Calibri"/>
              </a:rPr>
              <a:t> </a:t>
            </a:r>
            <a:r>
              <a:rPr sz="1400" spc="-5" dirty="0">
                <a:latin typeface="Calibri"/>
                <a:cs typeface="Calibri"/>
              </a:rPr>
              <a:t>Jobs</a:t>
            </a:r>
            <a:endParaRPr sz="1400">
              <a:latin typeface="Calibri"/>
              <a:cs typeface="Calibri"/>
            </a:endParaRPr>
          </a:p>
          <a:p>
            <a:pPr algn="ctr">
              <a:lnSpc>
                <a:spcPct val="100000"/>
              </a:lnSpc>
              <a:spcBef>
                <a:spcPts val="720"/>
              </a:spcBef>
            </a:pPr>
            <a:r>
              <a:rPr sz="1400" spc="-10" dirty="0">
                <a:latin typeface="Calibri"/>
                <a:cs typeface="Calibri"/>
              </a:rPr>
              <a:t>Kubernetes Pods</a:t>
            </a:r>
            <a:endParaRPr sz="1400">
              <a:latin typeface="Calibri"/>
              <a:cs typeface="Calibri"/>
            </a:endParaRPr>
          </a:p>
        </p:txBody>
      </p:sp>
      <p:sp>
        <p:nvSpPr>
          <p:cNvPr id="20" name="object 2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121</a:t>
            </a:fld>
            <a:endParaRPr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84974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35" dirty="0">
                <a:solidFill>
                  <a:srgbClr val="FFFFFF"/>
                </a:solidFill>
                <a:latin typeface="Microsoft YaHei"/>
                <a:cs typeface="Microsoft YaHei"/>
              </a:rPr>
              <a:t>Vs. </a:t>
            </a:r>
            <a:r>
              <a:rPr sz="2400" b="1" spc="-5" dirty="0">
                <a:solidFill>
                  <a:srgbClr val="FFFFFF"/>
                </a:solidFill>
                <a:latin typeface="Microsoft YaHei"/>
                <a:cs typeface="Microsoft YaHei"/>
              </a:rPr>
              <a:t>Spring Cloud frameworks</a:t>
            </a:r>
            <a:r>
              <a:rPr sz="2400" b="1" spc="-1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309245" y="844550"/>
            <a:ext cx="8223884" cy="756920"/>
          </a:xfrm>
          <a:prstGeom prst="rect">
            <a:avLst/>
          </a:prstGeom>
        </p:spPr>
        <p:txBody>
          <a:bodyPr vert="horz" wrap="square" lIns="0" tIns="12700" rIns="0" bIns="0" rtlCol="0">
            <a:spAutoFit/>
          </a:bodyPr>
          <a:lstStyle/>
          <a:p>
            <a:pPr marL="298450" marR="5080" indent="-285750" algn="just">
              <a:lnSpc>
                <a:spcPct val="100000"/>
              </a:lnSpc>
              <a:spcBef>
                <a:spcPts val="100"/>
              </a:spcBef>
              <a:buFont typeface="Arial"/>
              <a:buChar char="•"/>
              <a:tabLst>
                <a:tab pos="298450" algn="l"/>
              </a:tabLst>
            </a:pPr>
            <a:r>
              <a:rPr sz="1200" dirty="0">
                <a:latin typeface="Calibri"/>
                <a:cs typeface="Calibri"/>
              </a:rPr>
              <a:t>Spring Cloud has a rich </a:t>
            </a:r>
            <a:r>
              <a:rPr sz="1200" spc="-5" dirty="0">
                <a:latin typeface="Calibri"/>
                <a:cs typeface="Calibri"/>
              </a:rPr>
              <a:t>set </a:t>
            </a:r>
            <a:r>
              <a:rPr sz="1200" dirty="0">
                <a:latin typeface="Calibri"/>
                <a:cs typeface="Calibri"/>
              </a:rPr>
              <a:t>of </a:t>
            </a:r>
            <a:r>
              <a:rPr sz="1200" spc="-10" dirty="0">
                <a:latin typeface="Calibri"/>
                <a:cs typeface="Calibri"/>
              </a:rPr>
              <a:t>well-integrated Java </a:t>
            </a:r>
            <a:r>
              <a:rPr sz="1200" spc="-5" dirty="0">
                <a:latin typeface="Calibri"/>
                <a:cs typeface="Calibri"/>
              </a:rPr>
              <a:t>libraries </a:t>
            </a:r>
            <a:r>
              <a:rPr sz="1200" spc="-10" dirty="0">
                <a:latin typeface="Calibri"/>
                <a:cs typeface="Calibri"/>
              </a:rPr>
              <a:t>to </a:t>
            </a:r>
            <a:r>
              <a:rPr sz="1200" spc="-5" dirty="0">
                <a:latin typeface="Calibri"/>
                <a:cs typeface="Calibri"/>
              </a:rPr>
              <a:t>address </a:t>
            </a:r>
            <a:r>
              <a:rPr sz="1200" dirty="0">
                <a:latin typeface="Calibri"/>
                <a:cs typeface="Calibri"/>
              </a:rPr>
              <a:t>all </a:t>
            </a:r>
            <a:r>
              <a:rPr sz="1200" spc="-5" dirty="0">
                <a:latin typeface="Calibri"/>
                <a:cs typeface="Calibri"/>
              </a:rPr>
              <a:t>runtime </a:t>
            </a:r>
            <a:r>
              <a:rPr sz="1200" dirty="0">
                <a:latin typeface="Calibri"/>
                <a:cs typeface="Calibri"/>
              </a:rPr>
              <a:t>concerns </a:t>
            </a:r>
            <a:r>
              <a:rPr sz="1200" spc="5" dirty="0">
                <a:latin typeface="Calibri"/>
                <a:cs typeface="Calibri"/>
              </a:rPr>
              <a:t>as part of </a:t>
            </a:r>
            <a:r>
              <a:rPr sz="1200" dirty="0">
                <a:latin typeface="Calibri"/>
                <a:cs typeface="Calibri"/>
              </a:rPr>
              <a:t>the application stack. </a:t>
            </a:r>
            <a:r>
              <a:rPr sz="1200" spc="5" dirty="0">
                <a:latin typeface="Calibri"/>
                <a:cs typeface="Calibri"/>
              </a:rPr>
              <a:t>As </a:t>
            </a:r>
            <a:r>
              <a:rPr sz="1200" dirty="0">
                <a:latin typeface="Calibri"/>
                <a:cs typeface="Calibri"/>
              </a:rPr>
              <a:t>a  </a:t>
            </a:r>
            <a:r>
              <a:rPr sz="1200" spc="20" dirty="0">
                <a:latin typeface="Calibri"/>
                <a:cs typeface="Calibri"/>
              </a:rPr>
              <a:t>result, </a:t>
            </a:r>
            <a:r>
              <a:rPr sz="1200" spc="15" dirty="0">
                <a:latin typeface="Calibri"/>
                <a:cs typeface="Calibri"/>
              </a:rPr>
              <a:t>the </a:t>
            </a:r>
            <a:r>
              <a:rPr sz="1200" spc="20" dirty="0">
                <a:latin typeface="Calibri"/>
                <a:cs typeface="Calibri"/>
              </a:rPr>
              <a:t>microservices themselves </a:t>
            </a:r>
            <a:r>
              <a:rPr sz="1200" spc="10" dirty="0">
                <a:latin typeface="Calibri"/>
                <a:cs typeface="Calibri"/>
              </a:rPr>
              <a:t>have </a:t>
            </a:r>
            <a:r>
              <a:rPr sz="1200" spc="20" dirty="0">
                <a:latin typeface="Calibri"/>
                <a:cs typeface="Calibri"/>
              </a:rPr>
              <a:t>libraries </a:t>
            </a:r>
            <a:r>
              <a:rPr sz="1200" spc="15" dirty="0">
                <a:latin typeface="Calibri"/>
                <a:cs typeface="Calibri"/>
              </a:rPr>
              <a:t>and </a:t>
            </a:r>
            <a:r>
              <a:rPr sz="1200" spc="20" dirty="0">
                <a:latin typeface="Calibri"/>
                <a:cs typeface="Calibri"/>
              </a:rPr>
              <a:t>runtime </a:t>
            </a:r>
            <a:r>
              <a:rPr sz="1200" spc="15" dirty="0">
                <a:latin typeface="Calibri"/>
                <a:cs typeface="Calibri"/>
              </a:rPr>
              <a:t>agents </a:t>
            </a:r>
            <a:r>
              <a:rPr sz="1200" spc="5" dirty="0">
                <a:latin typeface="Calibri"/>
                <a:cs typeface="Calibri"/>
              </a:rPr>
              <a:t>to </a:t>
            </a:r>
            <a:r>
              <a:rPr sz="1200" spc="10" dirty="0">
                <a:latin typeface="Calibri"/>
                <a:cs typeface="Calibri"/>
              </a:rPr>
              <a:t>do </a:t>
            </a:r>
            <a:r>
              <a:rPr sz="1200" spc="20" dirty="0">
                <a:latin typeface="Calibri"/>
                <a:cs typeface="Calibri"/>
              </a:rPr>
              <a:t>client-side service </a:t>
            </a:r>
            <a:r>
              <a:rPr sz="1200" spc="10" dirty="0">
                <a:latin typeface="Calibri"/>
                <a:cs typeface="Calibri"/>
              </a:rPr>
              <a:t>discovery, </a:t>
            </a:r>
            <a:r>
              <a:rPr sz="1200" spc="20" dirty="0">
                <a:latin typeface="Calibri"/>
                <a:cs typeface="Calibri"/>
              </a:rPr>
              <a:t>load </a:t>
            </a:r>
            <a:r>
              <a:rPr sz="1200" spc="25" dirty="0">
                <a:latin typeface="Calibri"/>
                <a:cs typeface="Calibri"/>
              </a:rPr>
              <a:t>balancing,  </a:t>
            </a:r>
            <a:r>
              <a:rPr sz="1200" spc="-10" dirty="0">
                <a:latin typeface="Calibri"/>
                <a:cs typeface="Calibri"/>
              </a:rPr>
              <a:t>configuration update, </a:t>
            </a:r>
            <a:r>
              <a:rPr sz="1200" spc="-5" dirty="0">
                <a:latin typeface="Calibri"/>
                <a:cs typeface="Calibri"/>
              </a:rPr>
              <a:t>metrics tracking, </a:t>
            </a:r>
            <a:r>
              <a:rPr sz="1200" spc="-10" dirty="0">
                <a:latin typeface="Calibri"/>
                <a:cs typeface="Calibri"/>
              </a:rPr>
              <a:t>etc. </a:t>
            </a:r>
            <a:r>
              <a:rPr sz="1200" spc="-15" dirty="0">
                <a:latin typeface="Calibri"/>
                <a:cs typeface="Calibri"/>
              </a:rPr>
              <a:t>Patterns </a:t>
            </a:r>
            <a:r>
              <a:rPr sz="1200" spc="-5" dirty="0">
                <a:latin typeface="Calibri"/>
                <a:cs typeface="Calibri"/>
              </a:rPr>
              <a:t>such </a:t>
            </a:r>
            <a:r>
              <a:rPr sz="1200" dirty="0">
                <a:latin typeface="Calibri"/>
                <a:cs typeface="Calibri"/>
              </a:rPr>
              <a:t>as </a:t>
            </a:r>
            <a:r>
              <a:rPr sz="1200" spc="-10" dirty="0">
                <a:latin typeface="Calibri"/>
                <a:cs typeface="Calibri"/>
              </a:rPr>
              <a:t>singleton clustered </a:t>
            </a:r>
            <a:r>
              <a:rPr sz="1200" spc="-5" dirty="0">
                <a:latin typeface="Calibri"/>
                <a:cs typeface="Calibri"/>
              </a:rPr>
              <a:t>services and </a:t>
            </a:r>
            <a:r>
              <a:rPr sz="1200" spc="-10" dirty="0">
                <a:latin typeface="Calibri"/>
                <a:cs typeface="Calibri"/>
              </a:rPr>
              <a:t>batch </a:t>
            </a:r>
            <a:r>
              <a:rPr sz="1200" spc="-5" dirty="0">
                <a:latin typeface="Calibri"/>
                <a:cs typeface="Calibri"/>
              </a:rPr>
              <a:t>jobs </a:t>
            </a:r>
            <a:r>
              <a:rPr sz="1200" spc="-10" dirty="0">
                <a:latin typeface="Calibri"/>
                <a:cs typeface="Calibri"/>
              </a:rPr>
              <a:t>are </a:t>
            </a:r>
            <a:r>
              <a:rPr sz="1200" spc="-5" dirty="0">
                <a:latin typeface="Calibri"/>
                <a:cs typeface="Calibri"/>
              </a:rPr>
              <a:t>managed in the JVM  too.</a:t>
            </a:r>
            <a:endParaRPr sz="1200">
              <a:latin typeface="Calibri"/>
              <a:cs typeface="Calibri"/>
            </a:endParaRPr>
          </a:p>
        </p:txBody>
      </p:sp>
      <p:sp>
        <p:nvSpPr>
          <p:cNvPr id="9" name="object 9"/>
          <p:cNvSpPr txBox="1"/>
          <p:nvPr/>
        </p:nvSpPr>
        <p:spPr>
          <a:xfrm>
            <a:off x="309245" y="1758950"/>
            <a:ext cx="8224520" cy="756920"/>
          </a:xfrm>
          <a:prstGeom prst="rect">
            <a:avLst/>
          </a:prstGeom>
        </p:spPr>
        <p:txBody>
          <a:bodyPr vert="horz" wrap="square" lIns="0" tIns="12700" rIns="0" bIns="0" rtlCol="0">
            <a:spAutoFit/>
          </a:bodyPr>
          <a:lstStyle/>
          <a:p>
            <a:pPr marL="298450" marR="5080" indent="-285750" algn="just">
              <a:lnSpc>
                <a:spcPct val="100000"/>
              </a:lnSpc>
              <a:spcBef>
                <a:spcPts val="100"/>
              </a:spcBef>
              <a:buFont typeface="Arial"/>
              <a:buChar char="•"/>
              <a:tabLst>
                <a:tab pos="298450" algn="l"/>
              </a:tabLst>
            </a:pPr>
            <a:r>
              <a:rPr sz="1200" dirty="0">
                <a:latin typeface="Calibri"/>
                <a:cs typeface="Calibri"/>
              </a:rPr>
              <a:t>Kubernetes is polyglot, </a:t>
            </a:r>
            <a:r>
              <a:rPr sz="1200" spc="5" dirty="0">
                <a:latin typeface="Calibri"/>
                <a:cs typeface="Calibri"/>
              </a:rPr>
              <a:t>doesn't </a:t>
            </a:r>
            <a:r>
              <a:rPr sz="1200" spc="-5" dirty="0">
                <a:latin typeface="Calibri"/>
                <a:cs typeface="Calibri"/>
              </a:rPr>
              <a:t>target </a:t>
            </a:r>
            <a:r>
              <a:rPr sz="1200" spc="5" dirty="0">
                <a:latin typeface="Calibri"/>
                <a:cs typeface="Calibri"/>
              </a:rPr>
              <a:t>only </a:t>
            </a:r>
            <a:r>
              <a:rPr sz="1200" dirty="0">
                <a:latin typeface="Calibri"/>
                <a:cs typeface="Calibri"/>
              </a:rPr>
              <a:t>the </a:t>
            </a:r>
            <a:r>
              <a:rPr sz="1200" spc="-5" dirty="0">
                <a:latin typeface="Calibri"/>
                <a:cs typeface="Calibri"/>
              </a:rPr>
              <a:t>Java </a:t>
            </a:r>
            <a:r>
              <a:rPr sz="1200" dirty="0">
                <a:latin typeface="Calibri"/>
                <a:cs typeface="Calibri"/>
              </a:rPr>
              <a:t>platform, </a:t>
            </a:r>
            <a:r>
              <a:rPr sz="1200" spc="5" dirty="0">
                <a:latin typeface="Calibri"/>
                <a:cs typeface="Calibri"/>
              </a:rPr>
              <a:t>and </a:t>
            </a:r>
            <a:r>
              <a:rPr sz="1200" dirty="0">
                <a:latin typeface="Calibri"/>
                <a:cs typeface="Calibri"/>
              </a:rPr>
              <a:t>addresses the distributed </a:t>
            </a:r>
            <a:r>
              <a:rPr sz="1200" spc="5" dirty="0">
                <a:latin typeface="Calibri"/>
                <a:cs typeface="Calibri"/>
              </a:rPr>
              <a:t>computing challenges in </a:t>
            </a:r>
            <a:r>
              <a:rPr sz="1200" dirty="0">
                <a:latin typeface="Calibri"/>
                <a:cs typeface="Calibri"/>
              </a:rPr>
              <a:t>a </a:t>
            </a:r>
            <a:r>
              <a:rPr sz="1200" spc="5" dirty="0">
                <a:latin typeface="Calibri"/>
                <a:cs typeface="Calibri"/>
              </a:rPr>
              <a:t>generic  </a:t>
            </a:r>
            <a:r>
              <a:rPr sz="1200" spc="-5" dirty="0">
                <a:latin typeface="Calibri"/>
                <a:cs typeface="Calibri"/>
              </a:rPr>
              <a:t>way for </a:t>
            </a:r>
            <a:r>
              <a:rPr sz="1200" spc="5" dirty="0">
                <a:latin typeface="Calibri"/>
                <a:cs typeface="Calibri"/>
              </a:rPr>
              <a:t>all </a:t>
            </a:r>
            <a:r>
              <a:rPr sz="1200" spc="10" dirty="0">
                <a:latin typeface="Calibri"/>
                <a:cs typeface="Calibri"/>
              </a:rPr>
              <a:t>languages. </a:t>
            </a:r>
            <a:r>
              <a:rPr sz="1200" spc="5" dirty="0">
                <a:latin typeface="Calibri"/>
                <a:cs typeface="Calibri"/>
              </a:rPr>
              <a:t>It </a:t>
            </a:r>
            <a:r>
              <a:rPr sz="1200" spc="10" dirty="0">
                <a:latin typeface="Calibri"/>
                <a:cs typeface="Calibri"/>
              </a:rPr>
              <a:t>provides </a:t>
            </a:r>
            <a:r>
              <a:rPr sz="1200" spc="15" dirty="0">
                <a:latin typeface="Calibri"/>
                <a:cs typeface="Calibri"/>
              </a:rPr>
              <a:t>services </a:t>
            </a:r>
            <a:r>
              <a:rPr sz="1200" dirty="0">
                <a:latin typeface="Calibri"/>
                <a:cs typeface="Calibri"/>
              </a:rPr>
              <a:t>for </a:t>
            </a:r>
            <a:r>
              <a:rPr sz="1200" spc="10" dirty="0">
                <a:latin typeface="Calibri"/>
                <a:cs typeface="Calibri"/>
              </a:rPr>
              <a:t>configuration management, </a:t>
            </a:r>
            <a:r>
              <a:rPr sz="1200" spc="15" dirty="0">
                <a:latin typeface="Calibri"/>
                <a:cs typeface="Calibri"/>
              </a:rPr>
              <a:t>service </a:t>
            </a:r>
            <a:r>
              <a:rPr sz="1200" dirty="0">
                <a:latin typeface="Calibri"/>
                <a:cs typeface="Calibri"/>
              </a:rPr>
              <a:t>discovery, </a:t>
            </a:r>
            <a:r>
              <a:rPr sz="1200" spc="10" dirty="0">
                <a:latin typeface="Calibri"/>
                <a:cs typeface="Calibri"/>
              </a:rPr>
              <a:t>load </a:t>
            </a:r>
            <a:r>
              <a:rPr sz="1200" spc="15" dirty="0">
                <a:latin typeface="Calibri"/>
                <a:cs typeface="Calibri"/>
              </a:rPr>
              <a:t>balancing, </a:t>
            </a:r>
            <a:r>
              <a:rPr sz="1200" spc="10" dirty="0">
                <a:latin typeface="Calibri"/>
                <a:cs typeface="Calibri"/>
              </a:rPr>
              <a:t>tracing, metrics,  </a:t>
            </a:r>
            <a:r>
              <a:rPr sz="1200" spc="-5" dirty="0">
                <a:latin typeface="Calibri"/>
                <a:cs typeface="Calibri"/>
              </a:rPr>
              <a:t>singletons, scheduled jobs </a:t>
            </a:r>
            <a:r>
              <a:rPr sz="1200" dirty="0">
                <a:latin typeface="Calibri"/>
                <a:cs typeface="Calibri"/>
              </a:rPr>
              <a:t>on </a:t>
            </a:r>
            <a:r>
              <a:rPr sz="1200" spc="-5" dirty="0">
                <a:latin typeface="Calibri"/>
                <a:cs typeface="Calibri"/>
              </a:rPr>
              <a:t>the </a:t>
            </a:r>
            <a:r>
              <a:rPr sz="1200" spc="-10" dirty="0">
                <a:latin typeface="Calibri"/>
                <a:cs typeface="Calibri"/>
              </a:rPr>
              <a:t>platform level </a:t>
            </a:r>
            <a:r>
              <a:rPr sz="1200" spc="-5" dirty="0">
                <a:latin typeface="Calibri"/>
                <a:cs typeface="Calibri"/>
              </a:rPr>
              <a:t>and outside </a:t>
            </a:r>
            <a:r>
              <a:rPr sz="1200" dirty="0">
                <a:latin typeface="Calibri"/>
                <a:cs typeface="Calibri"/>
              </a:rPr>
              <a:t>of </a:t>
            </a:r>
            <a:r>
              <a:rPr sz="1200" spc="-5" dirty="0">
                <a:latin typeface="Calibri"/>
                <a:cs typeface="Calibri"/>
              </a:rPr>
              <a:t>the </a:t>
            </a:r>
            <a:r>
              <a:rPr sz="1200" spc="-10" dirty="0">
                <a:latin typeface="Calibri"/>
                <a:cs typeface="Calibri"/>
              </a:rPr>
              <a:t>application stack. </a:t>
            </a:r>
            <a:r>
              <a:rPr sz="1200" spc="-5" dirty="0">
                <a:latin typeface="Calibri"/>
                <a:cs typeface="Calibri"/>
              </a:rPr>
              <a:t>The </a:t>
            </a:r>
            <a:r>
              <a:rPr sz="1200" spc="-10" dirty="0">
                <a:latin typeface="Calibri"/>
                <a:cs typeface="Calibri"/>
              </a:rPr>
              <a:t>application </a:t>
            </a:r>
            <a:r>
              <a:rPr sz="1200" spc="-5" dirty="0">
                <a:latin typeface="Calibri"/>
                <a:cs typeface="Calibri"/>
              </a:rPr>
              <a:t>doesn't need </a:t>
            </a:r>
            <a:r>
              <a:rPr sz="1200" spc="-10" dirty="0">
                <a:latin typeface="Calibri"/>
                <a:cs typeface="Calibri"/>
              </a:rPr>
              <a:t>any </a:t>
            </a:r>
            <a:r>
              <a:rPr sz="1200" spc="-5" dirty="0">
                <a:latin typeface="Calibri"/>
                <a:cs typeface="Calibri"/>
              </a:rPr>
              <a:t>library </a:t>
            </a:r>
            <a:r>
              <a:rPr sz="1200" dirty="0">
                <a:latin typeface="Calibri"/>
                <a:cs typeface="Calibri"/>
              </a:rPr>
              <a:t>or  </a:t>
            </a:r>
            <a:r>
              <a:rPr sz="1200" spc="-10" dirty="0">
                <a:latin typeface="Calibri"/>
                <a:cs typeface="Calibri"/>
              </a:rPr>
              <a:t>agents </a:t>
            </a:r>
            <a:r>
              <a:rPr sz="1200" spc="-15" dirty="0">
                <a:latin typeface="Calibri"/>
                <a:cs typeface="Calibri"/>
              </a:rPr>
              <a:t>for </a:t>
            </a:r>
            <a:r>
              <a:rPr sz="1200" spc="-10" dirty="0">
                <a:latin typeface="Calibri"/>
                <a:cs typeface="Calibri"/>
              </a:rPr>
              <a:t>client </a:t>
            </a:r>
            <a:r>
              <a:rPr sz="1200" spc="-5" dirty="0">
                <a:latin typeface="Calibri"/>
                <a:cs typeface="Calibri"/>
              </a:rPr>
              <a:t>side logic and it can be </a:t>
            </a:r>
            <a:r>
              <a:rPr sz="1200" spc="-10" dirty="0">
                <a:latin typeface="Calibri"/>
                <a:cs typeface="Calibri"/>
              </a:rPr>
              <a:t>written </a:t>
            </a:r>
            <a:r>
              <a:rPr sz="1200" spc="-5" dirty="0">
                <a:latin typeface="Calibri"/>
                <a:cs typeface="Calibri"/>
              </a:rPr>
              <a:t>in </a:t>
            </a:r>
            <a:r>
              <a:rPr sz="1200" spc="-10" dirty="0">
                <a:latin typeface="Calibri"/>
                <a:cs typeface="Calibri"/>
              </a:rPr>
              <a:t>any</a:t>
            </a:r>
            <a:r>
              <a:rPr sz="1200" spc="30" dirty="0">
                <a:latin typeface="Calibri"/>
                <a:cs typeface="Calibri"/>
              </a:rPr>
              <a:t> </a:t>
            </a:r>
            <a:r>
              <a:rPr sz="1200" spc="-5" dirty="0">
                <a:latin typeface="Calibri"/>
                <a:cs typeface="Calibri"/>
              </a:rPr>
              <a:t>language.</a:t>
            </a:r>
            <a:endParaRPr sz="1200">
              <a:latin typeface="Calibri"/>
              <a:cs typeface="Calibri"/>
            </a:endParaRPr>
          </a:p>
        </p:txBody>
      </p:sp>
      <p:sp>
        <p:nvSpPr>
          <p:cNvPr id="10" name="object 10"/>
          <p:cNvSpPr txBox="1"/>
          <p:nvPr/>
        </p:nvSpPr>
        <p:spPr>
          <a:xfrm>
            <a:off x="309245" y="2673350"/>
            <a:ext cx="8224520" cy="756920"/>
          </a:xfrm>
          <a:prstGeom prst="rect">
            <a:avLst/>
          </a:prstGeom>
        </p:spPr>
        <p:txBody>
          <a:bodyPr vert="horz" wrap="square" lIns="0" tIns="12700" rIns="0" bIns="0" rtlCol="0">
            <a:spAutoFit/>
          </a:bodyPr>
          <a:lstStyle/>
          <a:p>
            <a:pPr marL="298450" marR="5080" indent="-285750" algn="just">
              <a:lnSpc>
                <a:spcPct val="100000"/>
              </a:lnSpc>
              <a:spcBef>
                <a:spcPts val="100"/>
              </a:spcBef>
              <a:buFont typeface="Arial"/>
              <a:buChar char="•"/>
              <a:tabLst>
                <a:tab pos="298450" algn="l"/>
              </a:tabLst>
            </a:pPr>
            <a:r>
              <a:rPr sz="1200" dirty="0">
                <a:latin typeface="Calibri"/>
                <a:cs typeface="Calibri"/>
              </a:rPr>
              <a:t>In some areas, both </a:t>
            </a:r>
            <a:r>
              <a:rPr sz="1200" spc="-5" dirty="0">
                <a:latin typeface="Calibri"/>
                <a:cs typeface="Calibri"/>
              </a:rPr>
              <a:t>platforms rely </a:t>
            </a:r>
            <a:r>
              <a:rPr sz="1200" dirty="0">
                <a:latin typeface="Calibri"/>
                <a:cs typeface="Calibri"/>
              </a:rPr>
              <a:t>on similar </a:t>
            </a:r>
            <a:r>
              <a:rPr sz="1200" spc="-5" dirty="0">
                <a:latin typeface="Calibri"/>
                <a:cs typeface="Calibri"/>
              </a:rPr>
              <a:t>third-party </a:t>
            </a:r>
            <a:r>
              <a:rPr sz="1200" dirty="0">
                <a:latin typeface="Calibri"/>
                <a:cs typeface="Calibri"/>
              </a:rPr>
              <a:t>tools. </a:t>
            </a:r>
            <a:r>
              <a:rPr sz="1200" spc="-5" dirty="0">
                <a:latin typeface="Calibri"/>
                <a:cs typeface="Calibri"/>
              </a:rPr>
              <a:t>For example, </a:t>
            </a:r>
            <a:r>
              <a:rPr sz="1200" dirty="0">
                <a:latin typeface="Calibri"/>
                <a:cs typeface="Calibri"/>
              </a:rPr>
              <a:t>the </a:t>
            </a:r>
            <a:r>
              <a:rPr sz="1200" spc="5" dirty="0">
                <a:latin typeface="Calibri"/>
                <a:cs typeface="Calibri"/>
              </a:rPr>
              <a:t>ELK and </a:t>
            </a:r>
            <a:r>
              <a:rPr sz="1200" dirty="0">
                <a:latin typeface="Calibri"/>
                <a:cs typeface="Calibri"/>
              </a:rPr>
              <a:t>EFK stacks, tracing libraries, </a:t>
            </a:r>
            <a:r>
              <a:rPr sz="1200" spc="-5" dirty="0">
                <a:latin typeface="Calibri"/>
                <a:cs typeface="Calibri"/>
              </a:rPr>
              <a:t>etc. </a:t>
            </a:r>
            <a:r>
              <a:rPr sz="1200" spc="5" dirty="0">
                <a:latin typeface="Calibri"/>
                <a:cs typeface="Calibri"/>
              </a:rPr>
              <a:t>Some  </a:t>
            </a:r>
            <a:r>
              <a:rPr sz="1200" spc="-5" dirty="0">
                <a:latin typeface="Calibri"/>
                <a:cs typeface="Calibri"/>
              </a:rPr>
              <a:t>libraries, </a:t>
            </a:r>
            <a:r>
              <a:rPr sz="1200" dirty="0">
                <a:latin typeface="Calibri"/>
                <a:cs typeface="Calibri"/>
              </a:rPr>
              <a:t>such as </a:t>
            </a:r>
            <a:r>
              <a:rPr sz="1200" spc="-5" dirty="0">
                <a:latin typeface="Calibri"/>
                <a:cs typeface="Calibri"/>
              </a:rPr>
              <a:t>Hystrix </a:t>
            </a:r>
            <a:r>
              <a:rPr sz="1200" spc="5" dirty="0">
                <a:latin typeface="Calibri"/>
                <a:cs typeface="Calibri"/>
              </a:rPr>
              <a:t>and Spring Boot, </a:t>
            </a:r>
            <a:r>
              <a:rPr sz="1200" dirty="0">
                <a:latin typeface="Calibri"/>
                <a:cs typeface="Calibri"/>
              </a:rPr>
              <a:t>are useful </a:t>
            </a:r>
            <a:r>
              <a:rPr sz="1200" spc="5" dirty="0">
                <a:latin typeface="Calibri"/>
                <a:cs typeface="Calibri"/>
              </a:rPr>
              <a:t>equally </a:t>
            </a:r>
            <a:r>
              <a:rPr sz="1200" dirty="0">
                <a:latin typeface="Calibri"/>
                <a:cs typeface="Calibri"/>
              </a:rPr>
              <a:t>well </a:t>
            </a:r>
            <a:r>
              <a:rPr sz="1200" spc="5" dirty="0">
                <a:latin typeface="Calibri"/>
                <a:cs typeface="Calibri"/>
              </a:rPr>
              <a:t>on both </a:t>
            </a:r>
            <a:r>
              <a:rPr sz="1200" dirty="0">
                <a:latin typeface="Calibri"/>
                <a:cs typeface="Calibri"/>
              </a:rPr>
              <a:t>environments. There are areas where </a:t>
            </a:r>
            <a:r>
              <a:rPr sz="1200" spc="5" dirty="0">
                <a:latin typeface="Calibri"/>
                <a:cs typeface="Calibri"/>
              </a:rPr>
              <a:t>both </a:t>
            </a:r>
            <a:r>
              <a:rPr sz="1200" dirty="0">
                <a:latin typeface="Calibri"/>
                <a:cs typeface="Calibri"/>
              </a:rPr>
              <a:t>platforms  </a:t>
            </a:r>
            <a:r>
              <a:rPr sz="1200" spc="-5" dirty="0">
                <a:latin typeface="Calibri"/>
                <a:cs typeface="Calibri"/>
              </a:rPr>
              <a:t>are complementary </a:t>
            </a:r>
            <a:r>
              <a:rPr sz="1200" spc="5" dirty="0">
                <a:latin typeface="Calibri"/>
                <a:cs typeface="Calibri"/>
              </a:rPr>
              <a:t>and </a:t>
            </a:r>
            <a:r>
              <a:rPr sz="1200" dirty="0">
                <a:latin typeface="Calibri"/>
                <a:cs typeface="Calibri"/>
              </a:rPr>
              <a:t>can be combined together </a:t>
            </a:r>
            <a:r>
              <a:rPr sz="1200" spc="-5" dirty="0">
                <a:latin typeface="Calibri"/>
                <a:cs typeface="Calibri"/>
              </a:rPr>
              <a:t>to create </a:t>
            </a:r>
            <a:r>
              <a:rPr sz="1200" dirty="0">
                <a:latin typeface="Calibri"/>
                <a:cs typeface="Calibri"/>
              </a:rPr>
              <a:t>a more powerful </a:t>
            </a:r>
            <a:r>
              <a:rPr sz="1200" spc="5" dirty="0">
                <a:latin typeface="Calibri"/>
                <a:cs typeface="Calibri"/>
              </a:rPr>
              <a:t>solution </a:t>
            </a:r>
            <a:r>
              <a:rPr sz="1200" dirty="0">
                <a:latin typeface="Calibri"/>
                <a:cs typeface="Calibri"/>
              </a:rPr>
              <a:t>( KubeFlix </a:t>
            </a:r>
            <a:r>
              <a:rPr sz="1200" spc="5" dirty="0">
                <a:latin typeface="Calibri"/>
                <a:cs typeface="Calibri"/>
              </a:rPr>
              <a:t>and Spring Cloud </a:t>
            </a:r>
            <a:r>
              <a:rPr sz="1200" dirty="0">
                <a:latin typeface="Calibri"/>
                <a:cs typeface="Calibri"/>
              </a:rPr>
              <a:t>Kubernetes  </a:t>
            </a:r>
            <a:r>
              <a:rPr sz="1200" spc="-10" dirty="0">
                <a:latin typeface="Calibri"/>
                <a:cs typeface="Calibri"/>
              </a:rPr>
              <a:t>are </a:t>
            </a:r>
            <a:r>
              <a:rPr sz="1200" spc="-5" dirty="0">
                <a:latin typeface="Calibri"/>
                <a:cs typeface="Calibri"/>
              </a:rPr>
              <a:t>such </a:t>
            </a:r>
            <a:r>
              <a:rPr sz="1200" spc="-10" dirty="0">
                <a:latin typeface="Calibri"/>
                <a:cs typeface="Calibri"/>
              </a:rPr>
              <a:t>examples).</a:t>
            </a:r>
            <a:endParaRPr sz="1200">
              <a:latin typeface="Calibri"/>
              <a:cs typeface="Calibri"/>
            </a:endParaRPr>
          </a:p>
        </p:txBody>
      </p:sp>
      <p:pic>
        <p:nvPicPr>
          <p:cNvPr id="11" name="object 11"/>
          <p:cNvPicPr/>
          <p:nvPr/>
        </p:nvPicPr>
        <p:blipFill>
          <a:blip r:embed="rId2" cstate="print"/>
          <a:stretch>
            <a:fillRect/>
          </a:stretch>
        </p:blipFill>
        <p:spPr>
          <a:xfrm>
            <a:off x="8732519" y="182879"/>
            <a:ext cx="3383279" cy="6217920"/>
          </a:xfrm>
          <a:prstGeom prst="rect">
            <a:avLst/>
          </a:prstGeom>
        </p:spPr>
      </p:pic>
      <p:sp>
        <p:nvSpPr>
          <p:cNvPr id="12" name="object 12"/>
          <p:cNvSpPr txBox="1"/>
          <p:nvPr/>
        </p:nvSpPr>
        <p:spPr>
          <a:xfrm>
            <a:off x="9575165" y="283209"/>
            <a:ext cx="121475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DevOps</a:t>
            </a:r>
            <a:r>
              <a:rPr sz="1200" spc="-25" dirty="0">
                <a:latin typeface="Calibri"/>
                <a:cs typeface="Calibri"/>
              </a:rPr>
              <a:t> </a:t>
            </a:r>
            <a:r>
              <a:rPr sz="1200" spc="-10" dirty="0">
                <a:latin typeface="Calibri"/>
                <a:cs typeface="Calibri"/>
              </a:rPr>
              <a:t>experience</a:t>
            </a:r>
            <a:endParaRPr sz="1200">
              <a:latin typeface="Calibri"/>
              <a:cs typeface="Calibri"/>
            </a:endParaRPr>
          </a:p>
        </p:txBody>
      </p:sp>
      <p:sp>
        <p:nvSpPr>
          <p:cNvPr id="13" name="object 13"/>
          <p:cNvSpPr txBox="1"/>
          <p:nvPr/>
        </p:nvSpPr>
        <p:spPr>
          <a:xfrm>
            <a:off x="9357994" y="648970"/>
            <a:ext cx="164846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Auto </a:t>
            </a:r>
            <a:r>
              <a:rPr sz="1200" spc="-5" dirty="0">
                <a:latin typeface="Calibri"/>
                <a:cs typeface="Calibri"/>
              </a:rPr>
              <a:t>scaling </a:t>
            </a:r>
            <a:r>
              <a:rPr sz="1200" dirty="0">
                <a:latin typeface="Calibri"/>
                <a:cs typeface="Calibri"/>
              </a:rPr>
              <a:t>&amp; </a:t>
            </a:r>
            <a:r>
              <a:rPr sz="1200" spc="-5" dirty="0">
                <a:latin typeface="Calibri"/>
                <a:cs typeface="Calibri"/>
              </a:rPr>
              <a:t>self</a:t>
            </a:r>
            <a:r>
              <a:rPr sz="1200" spc="-50" dirty="0">
                <a:latin typeface="Calibri"/>
                <a:cs typeface="Calibri"/>
              </a:rPr>
              <a:t> </a:t>
            </a:r>
            <a:r>
              <a:rPr sz="1200" spc="-5" dirty="0">
                <a:latin typeface="Calibri"/>
                <a:cs typeface="Calibri"/>
              </a:rPr>
              <a:t>healing</a:t>
            </a:r>
            <a:endParaRPr sz="1200">
              <a:latin typeface="Calibri"/>
              <a:cs typeface="Calibri"/>
            </a:endParaRPr>
          </a:p>
        </p:txBody>
      </p:sp>
      <p:sp>
        <p:nvSpPr>
          <p:cNvPr id="14" name="object 14"/>
          <p:cNvSpPr txBox="1"/>
          <p:nvPr/>
        </p:nvSpPr>
        <p:spPr>
          <a:xfrm>
            <a:off x="11555888" y="1976754"/>
            <a:ext cx="460375" cy="1441450"/>
          </a:xfrm>
          <a:prstGeom prst="rect">
            <a:avLst/>
          </a:prstGeom>
        </p:spPr>
        <p:txBody>
          <a:bodyPr vert="vert" wrap="square" lIns="0" tIns="0" rIns="0" bIns="0" rtlCol="0">
            <a:spAutoFit/>
          </a:bodyPr>
          <a:lstStyle/>
          <a:p>
            <a:pPr marL="346710">
              <a:lnSpc>
                <a:spcPts val="1664"/>
              </a:lnSpc>
            </a:pPr>
            <a:r>
              <a:rPr sz="1800" b="1" spc="-20" dirty="0">
                <a:solidFill>
                  <a:srgbClr val="FFFFFF"/>
                </a:solidFill>
                <a:latin typeface="Calibri"/>
                <a:cs typeface="Calibri"/>
              </a:rPr>
              <a:t>K</a:t>
            </a:r>
            <a:r>
              <a:rPr sz="1800" b="1" spc="-5" dirty="0">
                <a:solidFill>
                  <a:srgbClr val="FFFFFF"/>
                </a:solidFill>
                <a:latin typeface="Calibri"/>
                <a:cs typeface="Calibri"/>
              </a:rPr>
              <a:t>ube</a:t>
            </a:r>
            <a:r>
              <a:rPr sz="1800" b="1" dirty="0">
                <a:solidFill>
                  <a:srgbClr val="FFFFFF"/>
                </a:solidFill>
                <a:latin typeface="Calibri"/>
                <a:cs typeface="Calibri"/>
              </a:rPr>
              <a:t>r</a:t>
            </a:r>
            <a:r>
              <a:rPr sz="1800" b="1" spc="-5" dirty="0">
                <a:solidFill>
                  <a:srgbClr val="FFFFFF"/>
                </a:solidFill>
                <a:latin typeface="Calibri"/>
                <a:cs typeface="Calibri"/>
              </a:rPr>
              <a:t>n</a:t>
            </a:r>
            <a:r>
              <a:rPr sz="1800" b="1" spc="-20" dirty="0">
                <a:solidFill>
                  <a:srgbClr val="FFFFFF"/>
                </a:solidFill>
                <a:latin typeface="Calibri"/>
                <a:cs typeface="Calibri"/>
              </a:rPr>
              <a:t>e</a:t>
            </a:r>
            <a:r>
              <a:rPr sz="1800" b="1" spc="-25" dirty="0">
                <a:solidFill>
                  <a:srgbClr val="FFFFFF"/>
                </a:solidFill>
                <a:latin typeface="Calibri"/>
                <a:cs typeface="Calibri"/>
              </a:rPr>
              <a:t>t</a:t>
            </a:r>
            <a:r>
              <a:rPr sz="1800" b="1" spc="-5" dirty="0">
                <a:solidFill>
                  <a:srgbClr val="FFFFFF"/>
                </a:solidFill>
                <a:latin typeface="Calibri"/>
                <a:cs typeface="Calibri"/>
              </a:rPr>
              <a:t>e</a:t>
            </a:r>
            <a:r>
              <a:rPr sz="1800" b="1" dirty="0">
                <a:solidFill>
                  <a:srgbClr val="FFFFFF"/>
                </a:solidFill>
                <a:latin typeface="Calibri"/>
                <a:cs typeface="Calibri"/>
              </a:rPr>
              <a:t>s</a:t>
            </a:r>
            <a:endParaRPr sz="1800">
              <a:latin typeface="Calibri"/>
              <a:cs typeface="Calibri"/>
            </a:endParaRPr>
          </a:p>
          <a:p>
            <a:pPr marL="12700">
              <a:lnSpc>
                <a:spcPts val="1780"/>
              </a:lnSpc>
            </a:pPr>
            <a:r>
              <a:rPr sz="1600" b="1" spc="-5" dirty="0">
                <a:solidFill>
                  <a:srgbClr val="FFFFFF"/>
                </a:solidFill>
                <a:latin typeface="Calibri"/>
                <a:cs typeface="Calibri"/>
              </a:rPr>
              <a:t>SpringCloud</a:t>
            </a:r>
            <a:endParaRPr sz="1600">
              <a:latin typeface="Calibri"/>
              <a:cs typeface="Calibri"/>
            </a:endParaRPr>
          </a:p>
        </p:txBody>
      </p:sp>
      <p:sp>
        <p:nvSpPr>
          <p:cNvPr id="15" name="object 15"/>
          <p:cNvSpPr txBox="1"/>
          <p:nvPr/>
        </p:nvSpPr>
        <p:spPr>
          <a:xfrm>
            <a:off x="9321165" y="923289"/>
            <a:ext cx="1722120" cy="3317240"/>
          </a:xfrm>
          <a:prstGeom prst="rect">
            <a:avLst/>
          </a:prstGeom>
        </p:spPr>
        <p:txBody>
          <a:bodyPr vert="horz" wrap="square" lIns="0" tIns="12700" rIns="0" bIns="0" rtlCol="0">
            <a:spAutoFit/>
          </a:bodyPr>
          <a:lstStyle/>
          <a:p>
            <a:pPr marL="17145" marR="8890" algn="ctr">
              <a:lnSpc>
                <a:spcPct val="150000"/>
              </a:lnSpc>
              <a:spcBef>
                <a:spcPts val="100"/>
              </a:spcBef>
            </a:pPr>
            <a:r>
              <a:rPr sz="1200" spc="-10" dirty="0">
                <a:latin typeface="Calibri"/>
                <a:cs typeface="Calibri"/>
              </a:rPr>
              <a:t>Resilience </a:t>
            </a:r>
            <a:r>
              <a:rPr sz="1200" dirty="0">
                <a:latin typeface="Calibri"/>
                <a:cs typeface="Calibri"/>
              </a:rPr>
              <a:t>&amp; </a:t>
            </a:r>
            <a:r>
              <a:rPr sz="1200" spc="-10" dirty="0">
                <a:latin typeface="Calibri"/>
                <a:cs typeface="Calibri"/>
              </a:rPr>
              <a:t>fault tolerance  Distributed tracing  Centralized </a:t>
            </a:r>
            <a:r>
              <a:rPr sz="1200" spc="-5" dirty="0">
                <a:latin typeface="Calibri"/>
                <a:cs typeface="Calibri"/>
              </a:rPr>
              <a:t>metrics  </a:t>
            </a:r>
            <a:r>
              <a:rPr sz="1200" spc="-10" dirty="0">
                <a:latin typeface="Calibri"/>
                <a:cs typeface="Calibri"/>
              </a:rPr>
              <a:t>Centralized </a:t>
            </a:r>
            <a:r>
              <a:rPr sz="1200" spc="-5" dirty="0">
                <a:latin typeface="Calibri"/>
                <a:cs typeface="Calibri"/>
              </a:rPr>
              <a:t>logging</a:t>
            </a:r>
            <a:endParaRPr sz="1200">
              <a:latin typeface="Calibri"/>
              <a:cs typeface="Calibri"/>
            </a:endParaRPr>
          </a:p>
          <a:p>
            <a:pPr marL="328295" marR="320675" indent="157480">
              <a:lnSpc>
                <a:spcPct val="150000"/>
              </a:lnSpc>
            </a:pPr>
            <a:r>
              <a:rPr sz="1200" dirty="0">
                <a:latin typeface="Calibri"/>
                <a:cs typeface="Calibri"/>
              </a:rPr>
              <a:t>API </a:t>
            </a:r>
            <a:r>
              <a:rPr sz="1200" spc="-20" dirty="0">
                <a:latin typeface="Calibri"/>
                <a:cs typeface="Calibri"/>
              </a:rPr>
              <a:t>gateway  </a:t>
            </a:r>
            <a:r>
              <a:rPr sz="1200" dirty="0">
                <a:latin typeface="Calibri"/>
                <a:cs typeface="Calibri"/>
              </a:rPr>
              <a:t>Job</a:t>
            </a:r>
            <a:r>
              <a:rPr sz="1200" spc="-100" dirty="0">
                <a:latin typeface="Calibri"/>
                <a:cs typeface="Calibri"/>
              </a:rPr>
              <a:t> </a:t>
            </a:r>
            <a:r>
              <a:rPr sz="1200" spc="-5" dirty="0">
                <a:latin typeface="Calibri"/>
                <a:cs typeface="Calibri"/>
              </a:rPr>
              <a:t>management</a:t>
            </a:r>
            <a:endParaRPr sz="1200">
              <a:latin typeface="Calibri"/>
              <a:cs typeface="Calibri"/>
            </a:endParaRPr>
          </a:p>
          <a:p>
            <a:pPr marL="213995" marR="206375" algn="ctr">
              <a:lnSpc>
                <a:spcPct val="150000"/>
              </a:lnSpc>
            </a:pPr>
            <a:r>
              <a:rPr sz="1200" spc="-10" dirty="0">
                <a:latin typeface="Calibri"/>
                <a:cs typeface="Calibri"/>
              </a:rPr>
              <a:t>Singleton application  </a:t>
            </a:r>
            <a:r>
              <a:rPr sz="1200" spc="-5" dirty="0">
                <a:latin typeface="Calibri"/>
                <a:cs typeface="Calibri"/>
              </a:rPr>
              <a:t>load balancing  Service</a:t>
            </a:r>
            <a:r>
              <a:rPr sz="1200" spc="-15" dirty="0">
                <a:latin typeface="Calibri"/>
                <a:cs typeface="Calibri"/>
              </a:rPr>
              <a:t> </a:t>
            </a:r>
            <a:r>
              <a:rPr sz="1200" spc="-10" dirty="0">
                <a:latin typeface="Calibri"/>
                <a:cs typeface="Calibri"/>
              </a:rPr>
              <a:t>discovery</a:t>
            </a:r>
            <a:endParaRPr sz="1200">
              <a:latin typeface="Calibri"/>
              <a:cs typeface="Calibri"/>
            </a:endParaRPr>
          </a:p>
          <a:p>
            <a:pPr marL="12700" marR="5080" algn="ctr">
              <a:lnSpc>
                <a:spcPct val="150000"/>
              </a:lnSpc>
            </a:pPr>
            <a:r>
              <a:rPr sz="1200" spc="-10" dirty="0">
                <a:latin typeface="Calibri"/>
                <a:cs typeface="Calibri"/>
              </a:rPr>
              <a:t>Configuration </a:t>
            </a:r>
            <a:r>
              <a:rPr sz="1200" spc="-5" dirty="0">
                <a:latin typeface="Calibri"/>
                <a:cs typeface="Calibri"/>
              </a:rPr>
              <a:t>management  </a:t>
            </a:r>
            <a:r>
              <a:rPr sz="1200" spc="-10" dirty="0">
                <a:latin typeface="Calibri"/>
                <a:cs typeface="Calibri"/>
              </a:rPr>
              <a:t>Application packaging  </a:t>
            </a:r>
            <a:r>
              <a:rPr sz="1200" spc="-5" dirty="0">
                <a:latin typeface="Calibri"/>
                <a:cs typeface="Calibri"/>
              </a:rPr>
              <a:t>Deployment </a:t>
            </a:r>
            <a:r>
              <a:rPr sz="1200" dirty="0">
                <a:latin typeface="Calibri"/>
                <a:cs typeface="Calibri"/>
              </a:rPr>
              <a:t>&amp;</a:t>
            </a:r>
            <a:r>
              <a:rPr sz="1200" spc="-35" dirty="0">
                <a:latin typeface="Calibri"/>
                <a:cs typeface="Calibri"/>
              </a:rPr>
              <a:t> </a:t>
            </a:r>
            <a:r>
              <a:rPr sz="1200" spc="-5" dirty="0">
                <a:latin typeface="Calibri"/>
                <a:cs typeface="Calibri"/>
              </a:rPr>
              <a:t>scheduling</a:t>
            </a:r>
            <a:endParaRPr sz="1200">
              <a:latin typeface="Calibri"/>
              <a:cs typeface="Calibri"/>
            </a:endParaRPr>
          </a:p>
        </p:txBody>
      </p:sp>
      <p:sp>
        <p:nvSpPr>
          <p:cNvPr id="16" name="object 16"/>
          <p:cNvSpPr txBox="1"/>
          <p:nvPr/>
        </p:nvSpPr>
        <p:spPr>
          <a:xfrm>
            <a:off x="9653905" y="4398009"/>
            <a:ext cx="105727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Process</a:t>
            </a:r>
            <a:r>
              <a:rPr sz="1200" spc="-65" dirty="0">
                <a:latin typeface="Calibri"/>
                <a:cs typeface="Calibri"/>
              </a:rPr>
              <a:t> </a:t>
            </a:r>
            <a:r>
              <a:rPr sz="1200" spc="-5" dirty="0">
                <a:latin typeface="Calibri"/>
                <a:cs typeface="Calibri"/>
              </a:rPr>
              <a:t>isolation</a:t>
            </a:r>
            <a:endParaRPr sz="1200">
              <a:latin typeface="Calibri"/>
              <a:cs typeface="Calibri"/>
            </a:endParaRPr>
          </a:p>
        </p:txBody>
      </p:sp>
      <p:sp>
        <p:nvSpPr>
          <p:cNvPr id="17" name="object 17"/>
          <p:cNvSpPr txBox="1"/>
          <p:nvPr/>
        </p:nvSpPr>
        <p:spPr>
          <a:xfrm>
            <a:off x="9345294" y="4763770"/>
            <a:ext cx="167386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Environment</a:t>
            </a:r>
            <a:r>
              <a:rPr sz="1200" spc="-55" dirty="0">
                <a:latin typeface="Calibri"/>
                <a:cs typeface="Calibri"/>
              </a:rPr>
              <a:t> </a:t>
            </a:r>
            <a:r>
              <a:rPr sz="1200" spc="-5" dirty="0">
                <a:latin typeface="Calibri"/>
                <a:cs typeface="Calibri"/>
              </a:rPr>
              <a:t>management</a:t>
            </a:r>
            <a:endParaRPr sz="1200">
              <a:latin typeface="Calibri"/>
              <a:cs typeface="Calibri"/>
            </a:endParaRPr>
          </a:p>
        </p:txBody>
      </p:sp>
      <p:sp>
        <p:nvSpPr>
          <p:cNvPr id="18" name="object 18"/>
          <p:cNvSpPr txBox="1"/>
          <p:nvPr/>
        </p:nvSpPr>
        <p:spPr>
          <a:xfrm>
            <a:off x="9458959" y="5129529"/>
            <a:ext cx="144653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Resource</a:t>
            </a:r>
            <a:r>
              <a:rPr sz="1200" spc="-60" dirty="0">
                <a:latin typeface="Calibri"/>
                <a:cs typeface="Calibri"/>
              </a:rPr>
              <a:t> </a:t>
            </a:r>
            <a:r>
              <a:rPr sz="1200" spc="-5" dirty="0">
                <a:latin typeface="Calibri"/>
                <a:cs typeface="Calibri"/>
              </a:rPr>
              <a:t>management</a:t>
            </a:r>
            <a:endParaRPr sz="1200">
              <a:latin typeface="Calibri"/>
              <a:cs typeface="Calibri"/>
            </a:endParaRPr>
          </a:p>
        </p:txBody>
      </p:sp>
      <p:sp>
        <p:nvSpPr>
          <p:cNvPr id="19" name="object 19"/>
          <p:cNvSpPr txBox="1"/>
          <p:nvPr/>
        </p:nvSpPr>
        <p:spPr>
          <a:xfrm>
            <a:off x="11648440" y="5646420"/>
            <a:ext cx="254000" cy="471805"/>
          </a:xfrm>
          <a:prstGeom prst="rect">
            <a:avLst/>
          </a:prstGeom>
        </p:spPr>
        <p:txBody>
          <a:bodyPr vert="vert" wrap="square" lIns="0" tIns="0" rIns="0" bIns="0" rtlCol="0">
            <a:spAutoFit/>
          </a:bodyPr>
          <a:lstStyle/>
          <a:p>
            <a:pPr marL="12700">
              <a:lnSpc>
                <a:spcPts val="1810"/>
              </a:lnSpc>
            </a:pPr>
            <a:r>
              <a:rPr sz="1800" b="1" dirty="0">
                <a:solidFill>
                  <a:srgbClr val="FFFFFF"/>
                </a:solidFill>
                <a:latin typeface="Calibri"/>
                <a:cs typeface="Calibri"/>
              </a:rPr>
              <a:t>I</a:t>
            </a:r>
            <a:r>
              <a:rPr sz="1800" b="1" spc="-5" dirty="0">
                <a:solidFill>
                  <a:srgbClr val="FFFFFF"/>
                </a:solidFill>
                <a:latin typeface="Calibri"/>
                <a:cs typeface="Calibri"/>
              </a:rPr>
              <a:t>AA</a:t>
            </a:r>
            <a:r>
              <a:rPr sz="1800" b="1" dirty="0">
                <a:solidFill>
                  <a:srgbClr val="FFFFFF"/>
                </a:solidFill>
                <a:latin typeface="Calibri"/>
                <a:cs typeface="Calibri"/>
              </a:rPr>
              <a:t>S</a:t>
            </a:r>
            <a:endParaRPr sz="1800">
              <a:latin typeface="Calibri"/>
              <a:cs typeface="Calibri"/>
            </a:endParaRPr>
          </a:p>
        </p:txBody>
      </p:sp>
      <p:sp>
        <p:nvSpPr>
          <p:cNvPr id="20" name="object 20"/>
          <p:cNvSpPr txBox="1"/>
          <p:nvPr/>
        </p:nvSpPr>
        <p:spPr>
          <a:xfrm>
            <a:off x="9199244" y="5403850"/>
            <a:ext cx="1965325" cy="848360"/>
          </a:xfrm>
          <a:prstGeom prst="rect">
            <a:avLst/>
          </a:prstGeom>
        </p:spPr>
        <p:txBody>
          <a:bodyPr vert="horz" wrap="square" lIns="0" tIns="12700" rIns="0" bIns="0" rtlCol="0">
            <a:spAutoFit/>
          </a:bodyPr>
          <a:lstStyle/>
          <a:p>
            <a:pPr marL="467995" marR="460375" algn="ctr">
              <a:lnSpc>
                <a:spcPct val="150000"/>
              </a:lnSpc>
              <a:spcBef>
                <a:spcPts val="100"/>
              </a:spcBef>
            </a:pPr>
            <a:r>
              <a:rPr sz="1200" spc="-10" dirty="0">
                <a:latin typeface="Calibri"/>
                <a:cs typeface="Calibri"/>
              </a:rPr>
              <a:t>Operaing</a:t>
            </a:r>
            <a:r>
              <a:rPr sz="1200" spc="-55" dirty="0">
                <a:latin typeface="Calibri"/>
                <a:cs typeface="Calibri"/>
              </a:rPr>
              <a:t> </a:t>
            </a:r>
            <a:r>
              <a:rPr sz="1200" spc="-15" dirty="0">
                <a:latin typeface="Calibri"/>
                <a:cs typeface="Calibri"/>
              </a:rPr>
              <a:t>system  </a:t>
            </a:r>
            <a:r>
              <a:rPr sz="1200" spc="-10" dirty="0">
                <a:latin typeface="Calibri"/>
                <a:cs typeface="Calibri"/>
              </a:rPr>
              <a:t>Virtualization</a:t>
            </a:r>
            <a:endParaRPr sz="1200">
              <a:latin typeface="Calibri"/>
              <a:cs typeface="Calibri"/>
            </a:endParaRPr>
          </a:p>
          <a:p>
            <a:pPr algn="ctr">
              <a:lnSpc>
                <a:spcPct val="100000"/>
              </a:lnSpc>
              <a:spcBef>
                <a:spcPts val="720"/>
              </a:spcBef>
            </a:pPr>
            <a:r>
              <a:rPr sz="1200" spc="-10" dirty="0">
                <a:latin typeface="Calibri"/>
                <a:cs typeface="Calibri"/>
              </a:rPr>
              <a:t>Hardware, Storage,</a:t>
            </a:r>
            <a:r>
              <a:rPr sz="1200" spc="-45" dirty="0">
                <a:latin typeface="Calibri"/>
                <a:cs typeface="Calibri"/>
              </a:rPr>
              <a:t> </a:t>
            </a:r>
            <a:r>
              <a:rPr sz="1200" spc="-5" dirty="0">
                <a:latin typeface="Calibri"/>
                <a:cs typeface="Calibri"/>
              </a:rPr>
              <a:t>Networking</a:t>
            </a:r>
            <a:endParaRPr sz="1200">
              <a:latin typeface="Calibri"/>
              <a:cs typeface="Calibri"/>
            </a:endParaRPr>
          </a:p>
        </p:txBody>
      </p:sp>
      <p:pic>
        <p:nvPicPr>
          <p:cNvPr id="21" name="object 21"/>
          <p:cNvPicPr/>
          <p:nvPr/>
        </p:nvPicPr>
        <p:blipFill>
          <a:blip r:embed="rId3" cstate="print"/>
          <a:stretch>
            <a:fillRect/>
          </a:stretch>
        </p:blipFill>
        <p:spPr>
          <a:xfrm>
            <a:off x="153785" y="3599410"/>
            <a:ext cx="8549640" cy="3025832"/>
          </a:xfrm>
          <a:prstGeom prst="rect">
            <a:avLst/>
          </a:prstGeom>
        </p:spPr>
      </p:pic>
      <p:sp>
        <p:nvSpPr>
          <p:cNvPr id="22" name="object 22"/>
          <p:cNvSpPr txBox="1"/>
          <p:nvPr/>
        </p:nvSpPr>
        <p:spPr>
          <a:xfrm>
            <a:off x="3847465" y="3646804"/>
            <a:ext cx="108966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alibri"/>
                <a:cs typeface="Calibri"/>
              </a:rPr>
              <a:t>Spring</a:t>
            </a:r>
            <a:r>
              <a:rPr sz="1600" b="1" spc="-55" dirty="0">
                <a:solidFill>
                  <a:srgbClr val="FFFFFF"/>
                </a:solidFill>
                <a:latin typeface="Calibri"/>
                <a:cs typeface="Calibri"/>
              </a:rPr>
              <a:t> </a:t>
            </a:r>
            <a:r>
              <a:rPr sz="1600" b="1" spc="-5" dirty="0">
                <a:solidFill>
                  <a:srgbClr val="FFFFFF"/>
                </a:solidFill>
                <a:latin typeface="Calibri"/>
                <a:cs typeface="Calibri"/>
              </a:rPr>
              <a:t>Cloud</a:t>
            </a:r>
            <a:endParaRPr sz="1600">
              <a:latin typeface="Calibri"/>
              <a:cs typeface="Calibri"/>
            </a:endParaRPr>
          </a:p>
        </p:txBody>
      </p:sp>
      <p:sp>
        <p:nvSpPr>
          <p:cNvPr id="23" name="object 23"/>
          <p:cNvSpPr txBox="1"/>
          <p:nvPr/>
        </p:nvSpPr>
        <p:spPr>
          <a:xfrm>
            <a:off x="251459" y="3874320"/>
            <a:ext cx="3256279" cy="1172210"/>
          </a:xfrm>
          <a:prstGeom prst="rect">
            <a:avLst/>
          </a:prstGeom>
        </p:spPr>
        <p:txBody>
          <a:bodyPr vert="horz" wrap="square" lIns="0" tIns="121285" rIns="0" bIns="0" rtlCol="0">
            <a:spAutoFit/>
          </a:bodyPr>
          <a:lstStyle/>
          <a:p>
            <a:pPr marL="1679575">
              <a:lnSpc>
                <a:spcPct val="100000"/>
              </a:lnSpc>
              <a:spcBef>
                <a:spcPts val="955"/>
              </a:spcBef>
            </a:pPr>
            <a:r>
              <a:rPr sz="1400" b="1" spc="-10" dirty="0">
                <a:solidFill>
                  <a:srgbClr val="FFFFFF"/>
                </a:solidFill>
                <a:latin typeface="Calibri"/>
                <a:cs typeface="Calibri"/>
              </a:rPr>
              <a:t>Strengths</a:t>
            </a:r>
            <a:endParaRPr sz="1400">
              <a:latin typeface="Calibri"/>
              <a:cs typeface="Calibri"/>
            </a:endParaRPr>
          </a:p>
          <a:p>
            <a:pPr marL="12700" marR="5080">
              <a:lnSpc>
                <a:spcPct val="150000"/>
              </a:lnSpc>
              <a:spcBef>
                <a:spcPts val="10"/>
              </a:spcBef>
            </a:pPr>
            <a:r>
              <a:rPr sz="1200" spc="-5" dirty="0">
                <a:latin typeface="Calibri"/>
                <a:cs typeface="Calibri"/>
              </a:rPr>
              <a:t>Unified </a:t>
            </a:r>
            <a:r>
              <a:rPr sz="1200" spc="-10" dirty="0">
                <a:latin typeface="Calibri"/>
                <a:cs typeface="Calibri"/>
              </a:rPr>
              <a:t>programming </a:t>
            </a:r>
            <a:r>
              <a:rPr sz="1200" spc="-5" dirty="0">
                <a:latin typeface="Calibri"/>
                <a:cs typeface="Calibri"/>
              </a:rPr>
              <a:t>model with Spring </a:t>
            </a:r>
            <a:r>
              <a:rPr sz="1200" spc="-10" dirty="0">
                <a:latin typeface="Calibri"/>
                <a:cs typeface="Calibri"/>
              </a:rPr>
              <a:t>framework.  </a:t>
            </a:r>
            <a:r>
              <a:rPr sz="1200" spc="-15" dirty="0">
                <a:latin typeface="Calibri"/>
                <a:cs typeface="Calibri"/>
              </a:rPr>
              <a:t>Feature </a:t>
            </a:r>
            <a:r>
              <a:rPr sz="1200" spc="-5" dirty="0">
                <a:latin typeface="Calibri"/>
                <a:cs typeface="Calibri"/>
              </a:rPr>
              <a:t>rich collection </a:t>
            </a:r>
            <a:r>
              <a:rPr sz="1200" dirty="0">
                <a:latin typeface="Calibri"/>
                <a:cs typeface="Calibri"/>
              </a:rPr>
              <a:t>of </a:t>
            </a:r>
            <a:r>
              <a:rPr sz="1200" spc="-15" dirty="0">
                <a:latin typeface="Calibri"/>
                <a:cs typeface="Calibri"/>
              </a:rPr>
              <a:t>Java</a:t>
            </a:r>
            <a:r>
              <a:rPr sz="1200" spc="-10" dirty="0">
                <a:latin typeface="Calibri"/>
                <a:cs typeface="Calibri"/>
              </a:rPr>
              <a:t> </a:t>
            </a:r>
            <a:r>
              <a:rPr sz="1200" spc="-5" dirty="0">
                <a:latin typeface="Calibri"/>
                <a:cs typeface="Calibri"/>
              </a:rPr>
              <a:t>libraries.</a:t>
            </a:r>
            <a:endParaRPr sz="1200">
              <a:latin typeface="Calibri"/>
              <a:cs typeface="Calibri"/>
            </a:endParaRPr>
          </a:p>
          <a:p>
            <a:pPr marL="12700">
              <a:lnSpc>
                <a:spcPct val="100000"/>
              </a:lnSpc>
              <a:spcBef>
                <a:spcPts val="720"/>
              </a:spcBef>
            </a:pPr>
            <a:r>
              <a:rPr sz="1200" spc="-15" dirty="0">
                <a:latin typeface="Calibri"/>
                <a:cs typeface="Calibri"/>
              </a:rPr>
              <a:t>Well integrated Java</a:t>
            </a:r>
            <a:r>
              <a:rPr sz="1200" spc="10" dirty="0">
                <a:latin typeface="Calibri"/>
                <a:cs typeface="Calibri"/>
              </a:rPr>
              <a:t> </a:t>
            </a:r>
            <a:r>
              <a:rPr sz="1200" spc="-5" dirty="0">
                <a:latin typeface="Calibri"/>
                <a:cs typeface="Calibri"/>
              </a:rPr>
              <a:t>libraries.</a:t>
            </a:r>
            <a:endParaRPr sz="1200">
              <a:latin typeface="Calibri"/>
              <a:cs typeface="Calibri"/>
            </a:endParaRPr>
          </a:p>
        </p:txBody>
      </p:sp>
      <p:sp>
        <p:nvSpPr>
          <p:cNvPr id="24" name="object 24"/>
          <p:cNvSpPr txBox="1"/>
          <p:nvPr/>
        </p:nvSpPr>
        <p:spPr>
          <a:xfrm>
            <a:off x="251459" y="5337360"/>
            <a:ext cx="3162935" cy="1172210"/>
          </a:xfrm>
          <a:prstGeom prst="rect">
            <a:avLst/>
          </a:prstGeom>
        </p:spPr>
        <p:txBody>
          <a:bodyPr vert="horz" wrap="square" lIns="0" tIns="121285" rIns="0" bIns="0" rtlCol="0">
            <a:spAutoFit/>
          </a:bodyPr>
          <a:lstStyle/>
          <a:p>
            <a:pPr marL="1679575">
              <a:lnSpc>
                <a:spcPct val="100000"/>
              </a:lnSpc>
              <a:spcBef>
                <a:spcPts val="955"/>
              </a:spcBef>
            </a:pPr>
            <a:r>
              <a:rPr sz="1400" b="1" spc="-10" dirty="0">
                <a:solidFill>
                  <a:srgbClr val="FFFFFF"/>
                </a:solidFill>
                <a:latin typeface="Calibri"/>
                <a:cs typeface="Calibri"/>
              </a:rPr>
              <a:t>Strengths</a:t>
            </a:r>
            <a:endParaRPr sz="1400">
              <a:latin typeface="Calibri"/>
              <a:cs typeface="Calibri"/>
            </a:endParaRPr>
          </a:p>
          <a:p>
            <a:pPr marL="12700" marR="5080">
              <a:lnSpc>
                <a:spcPct val="150000"/>
              </a:lnSpc>
              <a:spcBef>
                <a:spcPts val="10"/>
              </a:spcBef>
            </a:pPr>
            <a:r>
              <a:rPr sz="1200" spc="-5" dirty="0">
                <a:latin typeface="Calibri"/>
                <a:cs typeface="Calibri"/>
              </a:rPr>
              <a:t>Ployglot and generic </a:t>
            </a:r>
            <a:r>
              <a:rPr sz="1200" spc="-10" dirty="0">
                <a:latin typeface="Calibri"/>
                <a:cs typeface="Calibri"/>
              </a:rPr>
              <a:t>platform </a:t>
            </a:r>
            <a:r>
              <a:rPr sz="1200" spc="-5" dirty="0">
                <a:latin typeface="Calibri"/>
                <a:cs typeface="Calibri"/>
              </a:rPr>
              <a:t>based </a:t>
            </a:r>
            <a:r>
              <a:rPr sz="1200" dirty="0">
                <a:latin typeface="Calibri"/>
                <a:cs typeface="Calibri"/>
              </a:rPr>
              <a:t>on </a:t>
            </a:r>
            <a:r>
              <a:rPr sz="1200" spc="-10" dirty="0">
                <a:latin typeface="Calibri"/>
                <a:cs typeface="Calibri"/>
              </a:rPr>
              <a:t>containers.  Covers </a:t>
            </a:r>
            <a:r>
              <a:rPr sz="1200" spc="-5" dirty="0">
                <a:latin typeface="Calibri"/>
                <a:cs typeface="Calibri"/>
              </a:rPr>
              <a:t>full microservice</a:t>
            </a:r>
            <a:r>
              <a:rPr sz="1200" spc="-10" dirty="0">
                <a:latin typeface="Calibri"/>
                <a:cs typeface="Calibri"/>
              </a:rPr>
              <a:t> lifecycle.</a:t>
            </a:r>
            <a:endParaRPr sz="1200">
              <a:latin typeface="Calibri"/>
              <a:cs typeface="Calibri"/>
            </a:endParaRPr>
          </a:p>
          <a:p>
            <a:pPr marL="12700">
              <a:lnSpc>
                <a:spcPct val="100000"/>
              </a:lnSpc>
              <a:spcBef>
                <a:spcPts val="720"/>
              </a:spcBef>
            </a:pPr>
            <a:r>
              <a:rPr sz="1200" spc="-10" dirty="0">
                <a:latin typeface="Calibri"/>
                <a:cs typeface="Calibri"/>
              </a:rPr>
              <a:t>Cutting </a:t>
            </a:r>
            <a:r>
              <a:rPr sz="1200" spc="-5" dirty="0">
                <a:latin typeface="Calibri"/>
                <a:cs typeface="Calibri"/>
              </a:rPr>
              <a:t>edge technology and global</a:t>
            </a:r>
            <a:r>
              <a:rPr sz="1200" dirty="0">
                <a:latin typeface="Calibri"/>
                <a:cs typeface="Calibri"/>
              </a:rPr>
              <a:t> </a:t>
            </a:r>
            <a:r>
              <a:rPr sz="1200" spc="-15" dirty="0">
                <a:latin typeface="Calibri"/>
                <a:cs typeface="Calibri"/>
              </a:rPr>
              <a:t>community.</a:t>
            </a:r>
            <a:endParaRPr sz="1200">
              <a:latin typeface="Calibri"/>
              <a:cs typeface="Calibri"/>
            </a:endParaRPr>
          </a:p>
        </p:txBody>
      </p:sp>
      <p:sp>
        <p:nvSpPr>
          <p:cNvPr id="25" name="object 25"/>
          <p:cNvSpPr txBox="1"/>
          <p:nvPr/>
        </p:nvSpPr>
        <p:spPr>
          <a:xfrm>
            <a:off x="3898265" y="3874320"/>
            <a:ext cx="4177029" cy="2635250"/>
          </a:xfrm>
          <a:prstGeom prst="rect">
            <a:avLst/>
          </a:prstGeom>
        </p:spPr>
        <p:txBody>
          <a:bodyPr vert="horz" wrap="square" lIns="0" tIns="121285" rIns="0" bIns="0" rtlCol="0">
            <a:spAutoFit/>
          </a:bodyPr>
          <a:lstStyle/>
          <a:p>
            <a:pPr marR="1193165" algn="r">
              <a:lnSpc>
                <a:spcPct val="100000"/>
              </a:lnSpc>
              <a:spcBef>
                <a:spcPts val="955"/>
              </a:spcBef>
            </a:pPr>
            <a:r>
              <a:rPr sz="1400" b="1" spc="-10" dirty="0">
                <a:solidFill>
                  <a:srgbClr val="FFFFFF"/>
                </a:solidFill>
                <a:latin typeface="Calibri"/>
                <a:cs typeface="Calibri"/>
              </a:rPr>
              <a:t>Weakness</a:t>
            </a:r>
            <a:endParaRPr sz="1400">
              <a:latin typeface="Calibri"/>
              <a:cs typeface="Calibri"/>
            </a:endParaRPr>
          </a:p>
          <a:p>
            <a:pPr marR="1254760" algn="r">
              <a:lnSpc>
                <a:spcPct val="100000"/>
              </a:lnSpc>
              <a:spcBef>
                <a:spcPts val="730"/>
              </a:spcBef>
            </a:pPr>
            <a:r>
              <a:rPr sz="1200" spc="-5" dirty="0">
                <a:latin typeface="Calibri"/>
                <a:cs typeface="Calibri"/>
              </a:rPr>
              <a:t>Main </a:t>
            </a:r>
            <a:r>
              <a:rPr sz="1200" spc="-15" dirty="0">
                <a:latin typeface="Calibri"/>
                <a:cs typeface="Calibri"/>
              </a:rPr>
              <a:t>feature </a:t>
            </a:r>
            <a:r>
              <a:rPr sz="1200" spc="-10" dirty="0">
                <a:latin typeface="Calibri"/>
                <a:cs typeface="Calibri"/>
              </a:rPr>
              <a:t>limited to </a:t>
            </a:r>
            <a:r>
              <a:rPr sz="1200" spc="-15" dirty="0">
                <a:latin typeface="Calibri"/>
                <a:cs typeface="Calibri"/>
              </a:rPr>
              <a:t>Java</a:t>
            </a:r>
            <a:r>
              <a:rPr sz="1200" spc="20" dirty="0">
                <a:latin typeface="Calibri"/>
                <a:cs typeface="Calibri"/>
              </a:rPr>
              <a:t> </a:t>
            </a:r>
            <a:r>
              <a:rPr sz="1200" spc="-10" dirty="0">
                <a:latin typeface="Calibri"/>
                <a:cs typeface="Calibri"/>
              </a:rPr>
              <a:t>platform.</a:t>
            </a:r>
            <a:endParaRPr sz="1200">
              <a:latin typeface="Calibri"/>
              <a:cs typeface="Calibri"/>
            </a:endParaRPr>
          </a:p>
          <a:p>
            <a:pPr marL="585470" marR="5080">
              <a:lnSpc>
                <a:spcPct val="150000"/>
              </a:lnSpc>
            </a:pPr>
            <a:r>
              <a:rPr sz="1200" spc="-5" dirty="0">
                <a:latin typeface="Calibri"/>
                <a:cs typeface="Calibri"/>
              </a:rPr>
              <a:t>Lots </a:t>
            </a:r>
            <a:r>
              <a:rPr sz="1200" dirty="0">
                <a:latin typeface="Calibri"/>
                <a:cs typeface="Calibri"/>
              </a:rPr>
              <a:t>of </a:t>
            </a:r>
            <a:r>
              <a:rPr sz="1200" spc="-5" dirty="0">
                <a:latin typeface="Calibri"/>
                <a:cs typeface="Calibri"/>
              </a:rPr>
              <a:t>responsibility </a:t>
            </a:r>
            <a:r>
              <a:rPr sz="1200" spc="-15" dirty="0">
                <a:latin typeface="Calibri"/>
                <a:cs typeface="Calibri"/>
              </a:rPr>
              <a:t>for Java </a:t>
            </a:r>
            <a:r>
              <a:rPr sz="1200" spc="-10" dirty="0">
                <a:latin typeface="Calibri"/>
                <a:cs typeface="Calibri"/>
              </a:rPr>
              <a:t>devs </a:t>
            </a:r>
            <a:r>
              <a:rPr sz="1200" dirty="0">
                <a:latin typeface="Calibri"/>
                <a:cs typeface="Calibri"/>
              </a:rPr>
              <a:t>&amp; </a:t>
            </a:r>
            <a:r>
              <a:rPr sz="1200" spc="-5" dirty="0">
                <a:latin typeface="Calibri"/>
                <a:cs typeface="Calibri"/>
              </a:rPr>
              <a:t>the </a:t>
            </a:r>
            <a:r>
              <a:rPr sz="1200" spc="-10" dirty="0">
                <a:latin typeface="Calibri"/>
                <a:cs typeface="Calibri"/>
              </a:rPr>
              <a:t>application stack.  </a:t>
            </a:r>
            <a:r>
              <a:rPr sz="1200" spc="-5" dirty="0">
                <a:latin typeface="Calibri"/>
                <a:cs typeface="Calibri"/>
              </a:rPr>
              <a:t>Doesn't </a:t>
            </a:r>
            <a:r>
              <a:rPr sz="1200" spc="-10" dirty="0">
                <a:latin typeface="Calibri"/>
                <a:cs typeface="Calibri"/>
              </a:rPr>
              <a:t>cover </a:t>
            </a:r>
            <a:r>
              <a:rPr sz="1200" spc="-5" dirty="0">
                <a:latin typeface="Calibri"/>
                <a:cs typeface="Calibri"/>
              </a:rPr>
              <a:t>full microservice</a:t>
            </a:r>
            <a:r>
              <a:rPr sz="1200" dirty="0">
                <a:latin typeface="Calibri"/>
                <a:cs typeface="Calibri"/>
              </a:rPr>
              <a:t> </a:t>
            </a:r>
            <a:r>
              <a:rPr sz="1200" spc="-10" dirty="0">
                <a:latin typeface="Calibri"/>
                <a:cs typeface="Calibri"/>
              </a:rPr>
              <a:t>lifecycle.</a:t>
            </a:r>
            <a:endParaRPr sz="1200">
              <a:latin typeface="Calibri"/>
              <a:cs typeface="Calibri"/>
            </a:endParaRPr>
          </a:p>
          <a:p>
            <a:pPr marL="12700">
              <a:lnSpc>
                <a:spcPct val="100000"/>
              </a:lnSpc>
              <a:spcBef>
                <a:spcPts val="695"/>
              </a:spcBef>
            </a:pPr>
            <a:r>
              <a:rPr sz="1600" b="1" spc="-10" dirty="0">
                <a:solidFill>
                  <a:srgbClr val="FFFFFF"/>
                </a:solidFill>
                <a:latin typeface="Calibri"/>
                <a:cs typeface="Calibri"/>
              </a:rPr>
              <a:t>Kubernetes</a:t>
            </a:r>
            <a:endParaRPr sz="1600">
              <a:latin typeface="Calibri"/>
              <a:cs typeface="Calibri"/>
            </a:endParaRPr>
          </a:p>
          <a:p>
            <a:pPr marL="2231390">
              <a:lnSpc>
                <a:spcPct val="100000"/>
              </a:lnSpc>
              <a:spcBef>
                <a:spcPts val="735"/>
              </a:spcBef>
            </a:pPr>
            <a:r>
              <a:rPr sz="1400" b="1" spc="-10" dirty="0">
                <a:solidFill>
                  <a:srgbClr val="FFFFFF"/>
                </a:solidFill>
                <a:latin typeface="Calibri"/>
                <a:cs typeface="Calibri"/>
              </a:rPr>
              <a:t>Weakness</a:t>
            </a:r>
            <a:endParaRPr sz="1400">
              <a:latin typeface="Calibri"/>
              <a:cs typeface="Calibri"/>
            </a:endParaRPr>
          </a:p>
          <a:p>
            <a:pPr marL="585470" marR="506730">
              <a:lnSpc>
                <a:spcPct val="150000"/>
              </a:lnSpc>
              <a:spcBef>
                <a:spcPts val="10"/>
              </a:spcBef>
            </a:pPr>
            <a:r>
              <a:rPr sz="1200" dirty="0">
                <a:latin typeface="Calibri"/>
                <a:cs typeface="Calibri"/>
              </a:rPr>
              <a:t>A </a:t>
            </a:r>
            <a:r>
              <a:rPr sz="1200" spc="-5" dirty="0">
                <a:latin typeface="Calibri"/>
                <a:cs typeface="Calibri"/>
              </a:rPr>
              <a:t>generic </a:t>
            </a:r>
            <a:r>
              <a:rPr sz="1200" spc="-10" dirty="0">
                <a:latin typeface="Calibri"/>
                <a:cs typeface="Calibri"/>
              </a:rPr>
              <a:t>platform </a:t>
            </a:r>
            <a:r>
              <a:rPr sz="1200" spc="-5" dirty="0">
                <a:latin typeface="Calibri"/>
                <a:cs typeface="Calibri"/>
              </a:rPr>
              <a:t>with </a:t>
            </a:r>
            <a:r>
              <a:rPr sz="1200" spc="-10" dirty="0">
                <a:latin typeface="Calibri"/>
                <a:cs typeface="Calibri"/>
              </a:rPr>
              <a:t>coarse grained </a:t>
            </a:r>
            <a:r>
              <a:rPr sz="1200" spc="-5" dirty="0">
                <a:latin typeface="Calibri"/>
                <a:cs typeface="Calibri"/>
              </a:rPr>
              <a:t>primitives.  </a:t>
            </a:r>
            <a:r>
              <a:rPr sz="1200" spc="-10" dirty="0">
                <a:latin typeface="Calibri"/>
                <a:cs typeface="Calibri"/>
              </a:rPr>
              <a:t>Operations focused</a:t>
            </a:r>
            <a:r>
              <a:rPr sz="1200" spc="-5" dirty="0">
                <a:latin typeface="Calibri"/>
                <a:cs typeface="Calibri"/>
              </a:rPr>
              <a:t> </a:t>
            </a:r>
            <a:r>
              <a:rPr sz="1200" spc="-10" dirty="0">
                <a:latin typeface="Calibri"/>
                <a:cs typeface="Calibri"/>
              </a:rPr>
              <a:t>platform.</a:t>
            </a:r>
            <a:endParaRPr sz="1200">
              <a:latin typeface="Calibri"/>
              <a:cs typeface="Calibri"/>
            </a:endParaRPr>
          </a:p>
          <a:p>
            <a:pPr marL="585470">
              <a:lnSpc>
                <a:spcPct val="100000"/>
              </a:lnSpc>
              <a:spcBef>
                <a:spcPts val="720"/>
              </a:spcBef>
            </a:pPr>
            <a:r>
              <a:rPr sz="1200" spc="-10" dirty="0">
                <a:latin typeface="Calibri"/>
                <a:cs typeface="Calibri"/>
              </a:rPr>
              <a:t>Actively developed </a:t>
            </a:r>
            <a:r>
              <a:rPr sz="1200" spc="-5" dirty="0">
                <a:latin typeface="Calibri"/>
                <a:cs typeface="Calibri"/>
              </a:rPr>
              <a:t>and </a:t>
            </a:r>
            <a:r>
              <a:rPr sz="1200" spc="-10" dirty="0">
                <a:latin typeface="Calibri"/>
                <a:cs typeface="Calibri"/>
              </a:rPr>
              <a:t>rapidly</a:t>
            </a:r>
            <a:r>
              <a:rPr sz="1200" spc="15" dirty="0">
                <a:latin typeface="Calibri"/>
                <a:cs typeface="Calibri"/>
              </a:rPr>
              <a:t> </a:t>
            </a:r>
            <a:r>
              <a:rPr sz="1200" spc="-5" dirty="0">
                <a:latin typeface="Calibri"/>
                <a:cs typeface="Calibri"/>
              </a:rPr>
              <a:t>changing.</a:t>
            </a:r>
            <a:endParaRPr sz="1200">
              <a:latin typeface="Calibri"/>
              <a:cs typeface="Calibri"/>
            </a:endParaRPr>
          </a:p>
        </p:txBody>
      </p:sp>
      <p:sp>
        <p:nvSpPr>
          <p:cNvPr id="26" name="object 26"/>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7" name="object 2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122</a:t>
            </a:fld>
            <a:endParaRPr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71119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Spring Cloud </a:t>
            </a:r>
            <a:r>
              <a:rPr sz="2400" b="1" spc="5" dirty="0">
                <a:solidFill>
                  <a:srgbClr val="FFFFFF"/>
                </a:solidFill>
                <a:latin typeface="Microsoft YaHei"/>
                <a:cs typeface="Microsoft YaHei"/>
              </a:rPr>
              <a:t>support</a:t>
            </a:r>
            <a:r>
              <a:rPr sz="2400" b="1" spc="-2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203661" y="968432"/>
              <a:ext cx="11837323" cy="494607"/>
            </a:xfrm>
            <a:prstGeom prst="rect">
              <a:avLst/>
            </a:prstGeom>
          </p:spPr>
        </p:pic>
        <p:pic>
          <p:nvPicPr>
            <p:cNvPr id="9" name="object 9"/>
            <p:cNvPicPr/>
            <p:nvPr/>
          </p:nvPicPr>
          <p:blipFill>
            <a:blip r:embed="rId3" cstate="print"/>
            <a:stretch>
              <a:fillRect/>
            </a:stretch>
          </p:blipFill>
          <p:spPr>
            <a:xfrm>
              <a:off x="7360919" y="1234440"/>
              <a:ext cx="4617720" cy="457200"/>
            </a:xfrm>
            <a:prstGeom prst="rect">
              <a:avLst/>
            </a:prstGeom>
          </p:spPr>
        </p:pic>
      </p:grpSp>
      <p:sp>
        <p:nvSpPr>
          <p:cNvPr id="10" name="object 10"/>
          <p:cNvSpPr txBox="1"/>
          <p:nvPr/>
        </p:nvSpPr>
        <p:spPr>
          <a:xfrm>
            <a:off x="288925" y="972307"/>
            <a:ext cx="11472545" cy="1605915"/>
          </a:xfrm>
          <a:prstGeom prst="rect">
            <a:avLst/>
          </a:prstGeom>
        </p:spPr>
        <p:txBody>
          <a:bodyPr vert="horz" wrap="square" lIns="0" tIns="46990" rIns="0" bIns="0" rtlCol="0">
            <a:spAutoFit/>
          </a:bodyPr>
          <a:lstStyle/>
          <a:p>
            <a:pPr marL="12700">
              <a:lnSpc>
                <a:spcPct val="100000"/>
              </a:lnSpc>
              <a:spcBef>
                <a:spcPts val="370"/>
              </a:spcBef>
            </a:pPr>
            <a:r>
              <a:rPr sz="1800" spc="-5" dirty="0">
                <a:latin typeface="Calibri"/>
                <a:cs typeface="Calibri"/>
              </a:rPr>
              <a:t>Spring Cloud </a:t>
            </a:r>
            <a:r>
              <a:rPr sz="1800" spc="-10" dirty="0">
                <a:latin typeface="Calibri"/>
                <a:cs typeface="Calibri"/>
              </a:rPr>
              <a:t>provides </a:t>
            </a:r>
            <a:r>
              <a:rPr sz="1800" spc="-5" dirty="0">
                <a:latin typeface="Calibri"/>
                <a:cs typeface="Calibri"/>
              </a:rPr>
              <a:t>bridging support </a:t>
            </a:r>
            <a:r>
              <a:rPr sz="1800" spc="-10" dirty="0">
                <a:latin typeface="Calibri"/>
                <a:cs typeface="Calibri"/>
              </a:rPr>
              <a:t>to Kubernetes through </a:t>
            </a:r>
            <a:r>
              <a:rPr sz="1800" dirty="0">
                <a:latin typeface="Calibri"/>
                <a:cs typeface="Calibri"/>
              </a:rPr>
              <a:t>a </a:t>
            </a:r>
            <a:r>
              <a:rPr sz="1800" spc="-15" dirty="0">
                <a:latin typeface="Calibri"/>
                <a:cs typeface="Calibri"/>
              </a:rPr>
              <a:t>separate </a:t>
            </a:r>
            <a:r>
              <a:rPr sz="1800" spc="-10" dirty="0">
                <a:latin typeface="Calibri"/>
                <a:cs typeface="Calibri"/>
              </a:rPr>
              <a:t>project </a:t>
            </a:r>
            <a:r>
              <a:rPr sz="1800" spc="-5" dirty="0">
                <a:latin typeface="Calibri"/>
                <a:cs typeface="Calibri"/>
              </a:rPr>
              <a:t>called </a:t>
            </a:r>
            <a:r>
              <a:rPr sz="1800" b="1" spc="-5" dirty="0">
                <a:latin typeface="Calibri"/>
                <a:cs typeface="Calibri"/>
              </a:rPr>
              <a:t>Spring Cloud</a:t>
            </a:r>
            <a:r>
              <a:rPr sz="1800" b="1" spc="80" dirty="0">
                <a:latin typeface="Calibri"/>
                <a:cs typeface="Calibri"/>
              </a:rPr>
              <a:t> </a:t>
            </a:r>
            <a:r>
              <a:rPr sz="1800" b="1" spc="-10" dirty="0">
                <a:latin typeface="Calibri"/>
                <a:cs typeface="Calibri"/>
              </a:rPr>
              <a:t>Kubernetes</a:t>
            </a:r>
            <a:r>
              <a:rPr sz="1800" spc="-10" dirty="0">
                <a:latin typeface="Calibri"/>
                <a:cs typeface="Calibri"/>
              </a:rPr>
              <a:t>.</a:t>
            </a:r>
            <a:endParaRPr sz="1800">
              <a:latin typeface="Calibri"/>
              <a:cs typeface="Calibri"/>
            </a:endParaRPr>
          </a:p>
          <a:p>
            <a:pPr marL="7223125">
              <a:lnSpc>
                <a:spcPct val="100000"/>
              </a:lnSpc>
              <a:spcBef>
                <a:spcPts val="215"/>
              </a:spcBef>
            </a:pPr>
            <a:r>
              <a:rPr sz="1400" spc="-10" dirty="0">
                <a:solidFill>
                  <a:srgbClr val="FFFFFF"/>
                </a:solidFill>
                <a:latin typeface="Calibri"/>
                <a:cs typeface="Calibri"/>
              </a:rPr>
              <a:t>https://github.com/spring-cloud/spring-cloud-kubernetes</a:t>
            </a:r>
            <a:endParaRPr sz="1400">
              <a:latin typeface="Calibri"/>
              <a:cs typeface="Calibri"/>
            </a:endParaRPr>
          </a:p>
          <a:p>
            <a:pPr>
              <a:lnSpc>
                <a:spcPct val="100000"/>
              </a:lnSpc>
              <a:spcBef>
                <a:spcPts val="50"/>
              </a:spcBef>
            </a:pPr>
            <a:endParaRPr sz="1300">
              <a:latin typeface="Calibri"/>
              <a:cs typeface="Calibri"/>
            </a:endParaRPr>
          </a:p>
          <a:p>
            <a:pPr marL="12700" marR="5080">
              <a:lnSpc>
                <a:spcPct val="100000"/>
              </a:lnSpc>
            </a:pPr>
            <a:r>
              <a:rPr sz="1800" spc="-5" dirty="0">
                <a:latin typeface="Calibri"/>
                <a:cs typeface="Calibri"/>
              </a:rPr>
              <a:t>Spring Cloud </a:t>
            </a:r>
            <a:r>
              <a:rPr sz="1800" spc="-10" dirty="0">
                <a:latin typeface="Calibri"/>
                <a:cs typeface="Calibri"/>
              </a:rPr>
              <a:t>Kubernetes provide </a:t>
            </a:r>
            <a:r>
              <a:rPr sz="1800" spc="-5" dirty="0">
                <a:latin typeface="Calibri"/>
                <a:cs typeface="Calibri"/>
              </a:rPr>
              <a:t>Spring Cloud common </a:t>
            </a:r>
            <a:r>
              <a:rPr sz="1800" spc="-15" dirty="0">
                <a:latin typeface="Calibri"/>
                <a:cs typeface="Calibri"/>
              </a:rPr>
              <a:t>interfaces </a:t>
            </a:r>
            <a:r>
              <a:rPr sz="1800" spc="-10" dirty="0">
                <a:latin typeface="Calibri"/>
                <a:cs typeface="Calibri"/>
              </a:rPr>
              <a:t>implementations to </a:t>
            </a:r>
            <a:r>
              <a:rPr sz="1800" spc="-5" dirty="0">
                <a:latin typeface="Calibri"/>
                <a:cs typeface="Calibri"/>
              </a:rPr>
              <a:t>consume </a:t>
            </a:r>
            <a:r>
              <a:rPr sz="1800" spc="-10" dirty="0">
                <a:latin typeface="Calibri"/>
                <a:cs typeface="Calibri"/>
              </a:rPr>
              <a:t>Kubernetes native </a:t>
            </a:r>
            <a:r>
              <a:rPr sz="1800" dirty="0">
                <a:latin typeface="Calibri"/>
                <a:cs typeface="Calibri"/>
              </a:rPr>
              <a:t>services.  </a:t>
            </a:r>
            <a:r>
              <a:rPr sz="1800" spc="-5" dirty="0">
                <a:latin typeface="Calibri"/>
                <a:cs typeface="Calibri"/>
              </a:rPr>
              <a:t>The main objective </a:t>
            </a:r>
            <a:r>
              <a:rPr sz="1800" dirty="0">
                <a:latin typeface="Calibri"/>
                <a:cs typeface="Calibri"/>
              </a:rPr>
              <a:t>of </a:t>
            </a:r>
            <a:r>
              <a:rPr sz="1800" spc="-5" dirty="0">
                <a:latin typeface="Calibri"/>
                <a:cs typeface="Calibri"/>
              </a:rPr>
              <a:t>the </a:t>
            </a:r>
            <a:r>
              <a:rPr sz="1800" spc="-10" dirty="0">
                <a:latin typeface="Calibri"/>
                <a:cs typeface="Calibri"/>
              </a:rPr>
              <a:t>projects provided </a:t>
            </a:r>
            <a:r>
              <a:rPr sz="1800" dirty="0">
                <a:latin typeface="Calibri"/>
                <a:cs typeface="Calibri"/>
              </a:rPr>
              <a:t>in </a:t>
            </a:r>
            <a:r>
              <a:rPr sz="1800" spc="-5" dirty="0">
                <a:latin typeface="Calibri"/>
                <a:cs typeface="Calibri"/>
              </a:rPr>
              <a:t>this repository </a:t>
            </a:r>
            <a:r>
              <a:rPr sz="1800" dirty="0">
                <a:latin typeface="Calibri"/>
                <a:cs typeface="Calibri"/>
              </a:rPr>
              <a:t>is </a:t>
            </a:r>
            <a:r>
              <a:rPr sz="1800" spc="-10" dirty="0">
                <a:latin typeface="Calibri"/>
                <a:cs typeface="Calibri"/>
              </a:rPr>
              <a:t>to </a:t>
            </a:r>
            <a:r>
              <a:rPr sz="1800" spc="-15" dirty="0">
                <a:latin typeface="Calibri"/>
                <a:cs typeface="Calibri"/>
              </a:rPr>
              <a:t>facilitate </a:t>
            </a:r>
            <a:r>
              <a:rPr sz="1800" spc="-5" dirty="0">
                <a:latin typeface="Calibri"/>
                <a:cs typeface="Calibri"/>
              </a:rPr>
              <a:t>the </a:t>
            </a:r>
            <a:r>
              <a:rPr sz="1800" spc="-15" dirty="0">
                <a:latin typeface="Calibri"/>
                <a:cs typeface="Calibri"/>
              </a:rPr>
              <a:t>integration </a:t>
            </a:r>
            <a:r>
              <a:rPr sz="1800" dirty="0">
                <a:latin typeface="Calibri"/>
                <a:cs typeface="Calibri"/>
              </a:rPr>
              <a:t>of </a:t>
            </a:r>
            <a:r>
              <a:rPr sz="1800" spc="-5" dirty="0">
                <a:latin typeface="Calibri"/>
                <a:cs typeface="Calibri"/>
              </a:rPr>
              <a:t>Spring Cloud/Spring </a:t>
            </a:r>
            <a:r>
              <a:rPr sz="1800" dirty="0">
                <a:latin typeface="Calibri"/>
                <a:cs typeface="Calibri"/>
              </a:rPr>
              <a:t>Boot  </a:t>
            </a:r>
            <a:r>
              <a:rPr sz="1800" spc="-10" dirty="0">
                <a:latin typeface="Calibri"/>
                <a:cs typeface="Calibri"/>
              </a:rPr>
              <a:t>applications </a:t>
            </a:r>
            <a:r>
              <a:rPr sz="1800" spc="-5" dirty="0">
                <a:latin typeface="Calibri"/>
                <a:cs typeface="Calibri"/>
              </a:rPr>
              <a:t>running inside </a:t>
            </a:r>
            <a:r>
              <a:rPr sz="1800" spc="-10" dirty="0">
                <a:latin typeface="Calibri"/>
                <a:cs typeface="Calibri"/>
              </a:rPr>
              <a:t>Kubernetes. </a:t>
            </a:r>
            <a:r>
              <a:rPr sz="1800" spc="-5" dirty="0">
                <a:latin typeface="Calibri"/>
                <a:cs typeface="Calibri"/>
              </a:rPr>
              <a:t>The </a:t>
            </a:r>
            <a:r>
              <a:rPr sz="1800" spc="-10" dirty="0">
                <a:latin typeface="Calibri"/>
                <a:cs typeface="Calibri"/>
              </a:rPr>
              <a:t>following </a:t>
            </a:r>
            <a:r>
              <a:rPr sz="1800" spc="-5" dirty="0">
                <a:latin typeface="Calibri"/>
                <a:cs typeface="Calibri"/>
              </a:rPr>
              <a:t>main modules </a:t>
            </a:r>
            <a:r>
              <a:rPr sz="1800" spc="-10" dirty="0">
                <a:latin typeface="Calibri"/>
                <a:cs typeface="Calibri"/>
              </a:rPr>
              <a:t>provides </a:t>
            </a:r>
            <a:r>
              <a:rPr sz="1800" spc="-5" dirty="0">
                <a:latin typeface="Calibri"/>
                <a:cs typeface="Calibri"/>
              </a:rPr>
              <a:t>the support </a:t>
            </a:r>
            <a:r>
              <a:rPr sz="1800" spc="-10" dirty="0">
                <a:latin typeface="Calibri"/>
                <a:cs typeface="Calibri"/>
              </a:rPr>
              <a:t>Kubernetes</a:t>
            </a:r>
            <a:r>
              <a:rPr sz="1800" spc="65" dirty="0">
                <a:latin typeface="Calibri"/>
                <a:cs typeface="Calibri"/>
              </a:rPr>
              <a:t> </a:t>
            </a:r>
            <a:r>
              <a:rPr sz="1800" dirty="0">
                <a:latin typeface="Calibri"/>
                <a:cs typeface="Calibri"/>
              </a:rPr>
              <a:t>services:</a:t>
            </a:r>
            <a:endParaRPr sz="1800">
              <a:latin typeface="Calibri"/>
              <a:cs typeface="Calibri"/>
            </a:endParaRPr>
          </a:p>
        </p:txBody>
      </p:sp>
      <p:graphicFrame>
        <p:nvGraphicFramePr>
          <p:cNvPr id="11" name="object 11"/>
          <p:cNvGraphicFramePr>
            <a:graphicFrameLocks noGrp="1"/>
          </p:cNvGraphicFramePr>
          <p:nvPr/>
        </p:nvGraphicFramePr>
        <p:xfrm>
          <a:off x="203834" y="2759075"/>
          <a:ext cx="11750040" cy="3550919"/>
        </p:xfrm>
        <a:graphic>
          <a:graphicData uri="http://schemas.openxmlformats.org/drawingml/2006/table">
            <a:tbl>
              <a:tblPr firstRow="1" bandRow="1">
                <a:tableStyleId>{2D5ABB26-0587-4C30-8999-92F81FD0307C}</a:tableStyleId>
              </a:tblPr>
              <a:tblGrid>
                <a:gridCol w="1875155">
                  <a:extLst>
                    <a:ext uri="{9D8B030D-6E8A-4147-A177-3AD203B41FA5}">
                      <a16:colId xmlns:a16="http://schemas.microsoft.com/office/drawing/2014/main" val="20000"/>
                    </a:ext>
                  </a:extLst>
                </a:gridCol>
                <a:gridCol w="9874885">
                  <a:extLst>
                    <a:ext uri="{9D8B030D-6E8A-4147-A177-3AD203B41FA5}">
                      <a16:colId xmlns:a16="http://schemas.microsoft.com/office/drawing/2014/main" val="20001"/>
                    </a:ext>
                  </a:extLst>
                </a:gridCol>
              </a:tblGrid>
              <a:tr h="518160">
                <a:tc>
                  <a:txBody>
                    <a:bodyPr/>
                    <a:lstStyle/>
                    <a:p>
                      <a:pPr marL="90805" marR="791210">
                        <a:lnSpc>
                          <a:spcPct val="100000"/>
                        </a:lnSpc>
                        <a:spcBef>
                          <a:spcPts val="285"/>
                        </a:spcBef>
                      </a:pPr>
                      <a:r>
                        <a:rPr sz="1400" b="1" spc="-10" dirty="0">
                          <a:latin typeface="Calibri"/>
                          <a:cs typeface="Calibri"/>
                        </a:rPr>
                        <a:t>Externalized  </a:t>
                      </a:r>
                      <a:r>
                        <a:rPr sz="1400" b="1" spc="-15" dirty="0">
                          <a:latin typeface="Calibri"/>
                          <a:cs typeface="Calibri"/>
                        </a:rPr>
                        <a:t>c</a:t>
                      </a:r>
                      <a:r>
                        <a:rPr sz="1400" b="1" spc="-5" dirty="0">
                          <a:latin typeface="Calibri"/>
                          <a:cs typeface="Calibri"/>
                        </a:rPr>
                        <a:t>o</a:t>
                      </a:r>
                      <a:r>
                        <a:rPr sz="1400" b="1" spc="-15" dirty="0">
                          <a:latin typeface="Calibri"/>
                          <a:cs typeface="Calibri"/>
                        </a:rPr>
                        <a:t>n</a:t>
                      </a:r>
                      <a:r>
                        <a:rPr sz="1400" b="1" dirty="0">
                          <a:latin typeface="Calibri"/>
                          <a:cs typeface="Calibri"/>
                        </a:rPr>
                        <a:t>f</a:t>
                      </a:r>
                      <a:r>
                        <a:rPr sz="1400" b="1" spc="-5" dirty="0">
                          <a:latin typeface="Calibri"/>
                          <a:cs typeface="Calibri"/>
                        </a:rPr>
                        <a:t>igu</a:t>
                      </a:r>
                      <a:r>
                        <a:rPr sz="1400" b="1" spc="-35" dirty="0">
                          <a:latin typeface="Calibri"/>
                          <a:cs typeface="Calibri"/>
                        </a:rPr>
                        <a:t>r</a:t>
                      </a:r>
                      <a:r>
                        <a:rPr sz="1400" b="1" spc="-20" dirty="0">
                          <a:latin typeface="Calibri"/>
                          <a:cs typeface="Calibri"/>
                        </a:rPr>
                        <a:t>a</a:t>
                      </a:r>
                      <a:r>
                        <a:rPr sz="1400" b="1" spc="-5" dirty="0">
                          <a:latin typeface="Calibri"/>
                          <a:cs typeface="Calibri"/>
                        </a:rPr>
                        <a:t>tio</a:t>
                      </a:r>
                      <a:r>
                        <a:rPr sz="1400" b="1" dirty="0">
                          <a:latin typeface="Calibri"/>
                          <a:cs typeface="Calibri"/>
                        </a:rPr>
                        <a:t>n</a:t>
                      </a:r>
                      <a:endParaRPr sz="1400">
                        <a:latin typeface="Calibri"/>
                        <a:cs typeface="Calibri"/>
                      </a:endParaRPr>
                    </a:p>
                  </a:txBody>
                  <a:tcPr marL="0" marR="0" marT="36195" marB="0">
                    <a:lnL w="12700">
                      <a:solidFill>
                        <a:srgbClr val="FFFFFF"/>
                      </a:solidFill>
                      <a:prstDash val="solid"/>
                    </a:lnL>
                    <a:lnR w="12700">
                      <a:solidFill>
                        <a:srgbClr val="D9D9D9"/>
                      </a:solidFill>
                      <a:prstDash val="solid"/>
                    </a:lnR>
                    <a:lnB w="12700">
                      <a:solidFill>
                        <a:srgbClr val="D9D9D9"/>
                      </a:solidFill>
                      <a:prstDash val="solid"/>
                    </a:lnB>
                  </a:tcPr>
                </a:tc>
                <a:tc>
                  <a:txBody>
                    <a:bodyPr/>
                    <a:lstStyle/>
                    <a:p>
                      <a:pPr marL="91440" marR="235585">
                        <a:lnSpc>
                          <a:spcPct val="100000"/>
                        </a:lnSpc>
                        <a:spcBef>
                          <a:spcPts val="295"/>
                        </a:spcBef>
                      </a:pPr>
                      <a:r>
                        <a:rPr sz="1200" spc="-5" dirty="0">
                          <a:latin typeface="Calibri"/>
                          <a:cs typeface="Calibri"/>
                        </a:rPr>
                        <a:t>The Spring Cloud </a:t>
                      </a:r>
                      <a:r>
                        <a:rPr sz="1200" spc="-10" dirty="0">
                          <a:latin typeface="Calibri"/>
                          <a:cs typeface="Calibri"/>
                        </a:rPr>
                        <a:t>Kubernetes </a:t>
                      </a:r>
                      <a:r>
                        <a:rPr sz="1200" spc="-5" dirty="0">
                          <a:latin typeface="Calibri"/>
                          <a:cs typeface="Calibri"/>
                        </a:rPr>
                        <a:t>Config </a:t>
                      </a:r>
                      <a:r>
                        <a:rPr sz="1200" spc="-10" dirty="0">
                          <a:latin typeface="Calibri"/>
                          <a:cs typeface="Calibri"/>
                        </a:rPr>
                        <a:t>project makes Kubernetes </a:t>
                      </a:r>
                      <a:r>
                        <a:rPr sz="1200" spc="-5" dirty="0">
                          <a:latin typeface="Calibri"/>
                          <a:cs typeface="Calibri"/>
                        </a:rPr>
                        <a:t>`ConfigMap`s </a:t>
                      </a:r>
                      <a:r>
                        <a:rPr sz="1200" spc="-10" dirty="0">
                          <a:latin typeface="Calibri"/>
                          <a:cs typeface="Calibri"/>
                        </a:rPr>
                        <a:t>available </a:t>
                      </a:r>
                      <a:r>
                        <a:rPr sz="1200" spc="-5" dirty="0">
                          <a:latin typeface="Calibri"/>
                          <a:cs typeface="Calibri"/>
                        </a:rPr>
                        <a:t>during </a:t>
                      </a:r>
                      <a:r>
                        <a:rPr sz="1200" spc="-10" dirty="0">
                          <a:latin typeface="Calibri"/>
                          <a:cs typeface="Calibri"/>
                        </a:rPr>
                        <a:t>application bootstrapping </a:t>
                      </a:r>
                      <a:r>
                        <a:rPr sz="1200" spc="-5" dirty="0">
                          <a:latin typeface="Calibri"/>
                          <a:cs typeface="Calibri"/>
                        </a:rPr>
                        <a:t>and triggers hot reloading </a:t>
                      </a:r>
                      <a:r>
                        <a:rPr sz="1200" dirty="0">
                          <a:latin typeface="Calibri"/>
                          <a:cs typeface="Calibri"/>
                        </a:rPr>
                        <a:t>of </a:t>
                      </a:r>
                      <a:r>
                        <a:rPr sz="1200" spc="-5" dirty="0">
                          <a:latin typeface="Calibri"/>
                          <a:cs typeface="Calibri"/>
                        </a:rPr>
                        <a:t>beans  </a:t>
                      </a:r>
                      <a:r>
                        <a:rPr sz="1200" dirty="0">
                          <a:latin typeface="Calibri"/>
                          <a:cs typeface="Calibri"/>
                        </a:rPr>
                        <a:t>or </a:t>
                      </a:r>
                      <a:r>
                        <a:rPr sz="1200" spc="-5" dirty="0">
                          <a:latin typeface="Calibri"/>
                          <a:cs typeface="Calibri"/>
                        </a:rPr>
                        <a:t>Spring </a:t>
                      </a:r>
                      <a:r>
                        <a:rPr sz="1200" spc="-15" dirty="0">
                          <a:latin typeface="Calibri"/>
                          <a:cs typeface="Calibri"/>
                        </a:rPr>
                        <a:t>context </a:t>
                      </a:r>
                      <a:r>
                        <a:rPr sz="1200" spc="-5" dirty="0">
                          <a:latin typeface="Calibri"/>
                          <a:cs typeface="Calibri"/>
                        </a:rPr>
                        <a:t>when changes </a:t>
                      </a:r>
                      <a:r>
                        <a:rPr sz="1200" spc="-10" dirty="0">
                          <a:latin typeface="Calibri"/>
                          <a:cs typeface="Calibri"/>
                        </a:rPr>
                        <a:t>are detected </a:t>
                      </a:r>
                      <a:r>
                        <a:rPr sz="1200" dirty="0">
                          <a:latin typeface="Calibri"/>
                          <a:cs typeface="Calibri"/>
                        </a:rPr>
                        <a:t>on </a:t>
                      </a:r>
                      <a:r>
                        <a:rPr sz="1200" spc="-5" dirty="0">
                          <a:latin typeface="Calibri"/>
                          <a:cs typeface="Calibri"/>
                        </a:rPr>
                        <a:t>observed</a:t>
                      </a:r>
                      <a:r>
                        <a:rPr sz="1200" spc="10" dirty="0">
                          <a:latin typeface="Calibri"/>
                          <a:cs typeface="Calibri"/>
                        </a:rPr>
                        <a:t> </a:t>
                      </a:r>
                      <a:r>
                        <a:rPr sz="1200" spc="-5" dirty="0">
                          <a:latin typeface="Calibri"/>
                          <a:cs typeface="Calibri"/>
                        </a:rPr>
                        <a:t>`ConfigMap`s.</a:t>
                      </a:r>
                      <a:endParaRPr sz="1200">
                        <a:latin typeface="Calibri"/>
                        <a:cs typeface="Calibri"/>
                      </a:endParaRPr>
                    </a:p>
                  </a:txBody>
                  <a:tcPr marL="0" marR="0" marT="37465" marB="0">
                    <a:lnL w="12700">
                      <a:solidFill>
                        <a:srgbClr val="D9D9D9"/>
                      </a:solidFill>
                      <a:prstDash val="solid"/>
                    </a:lnL>
                    <a:lnR w="12700">
                      <a:solidFill>
                        <a:srgbClr val="FFFFFF"/>
                      </a:solidFill>
                      <a:prstDash val="solid"/>
                    </a:lnR>
                    <a:lnB w="12700">
                      <a:solidFill>
                        <a:srgbClr val="D9D9D9"/>
                      </a:solidFill>
                      <a:prstDash val="solid"/>
                    </a:lnB>
                  </a:tcPr>
                </a:tc>
                <a:extLst>
                  <a:ext uri="{0D108BD9-81ED-4DB2-BD59-A6C34878D82A}">
                    <a16:rowId xmlns:a16="http://schemas.microsoft.com/office/drawing/2014/main" val="10000"/>
                  </a:ext>
                </a:extLst>
              </a:tr>
              <a:tr h="457200">
                <a:tc>
                  <a:txBody>
                    <a:bodyPr/>
                    <a:lstStyle/>
                    <a:p>
                      <a:pPr marL="90805">
                        <a:lnSpc>
                          <a:spcPct val="100000"/>
                        </a:lnSpc>
                        <a:spcBef>
                          <a:spcPts val="284"/>
                        </a:spcBef>
                      </a:pPr>
                      <a:r>
                        <a:rPr sz="1400" b="1" spc="-5" dirty="0">
                          <a:latin typeface="Calibri"/>
                          <a:cs typeface="Calibri"/>
                        </a:rPr>
                        <a:t>Sensitive</a:t>
                      </a:r>
                      <a:r>
                        <a:rPr sz="1400" b="1" spc="-20" dirty="0">
                          <a:latin typeface="Calibri"/>
                          <a:cs typeface="Calibri"/>
                        </a:rPr>
                        <a:t> </a:t>
                      </a:r>
                      <a:r>
                        <a:rPr sz="1400" b="1" spc="-10" dirty="0">
                          <a:latin typeface="Calibri"/>
                          <a:cs typeface="Calibri"/>
                        </a:rPr>
                        <a:t>configuration</a:t>
                      </a:r>
                      <a:endParaRPr sz="1400">
                        <a:latin typeface="Calibri"/>
                        <a:cs typeface="Calibri"/>
                      </a:endParaRPr>
                    </a:p>
                  </a:txBody>
                  <a:tcPr marL="0" marR="0" marT="36194" marB="0">
                    <a:lnL w="12700">
                      <a:solidFill>
                        <a:srgbClr val="FFFFFF"/>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91440" marR="276225">
                        <a:lnSpc>
                          <a:spcPct val="100000"/>
                        </a:lnSpc>
                        <a:spcBef>
                          <a:spcPts val="295"/>
                        </a:spcBef>
                      </a:pPr>
                      <a:r>
                        <a:rPr sz="1200" spc="-10" dirty="0">
                          <a:latin typeface="Calibri"/>
                          <a:cs typeface="Calibri"/>
                        </a:rPr>
                        <a:t>Kubernetes </a:t>
                      </a:r>
                      <a:r>
                        <a:rPr sz="1200" spc="-5" dirty="0">
                          <a:latin typeface="Calibri"/>
                          <a:cs typeface="Calibri"/>
                        </a:rPr>
                        <a:t>has the notion </a:t>
                      </a:r>
                      <a:r>
                        <a:rPr sz="1200" dirty="0">
                          <a:latin typeface="Calibri"/>
                          <a:cs typeface="Calibri"/>
                        </a:rPr>
                        <a:t>of </a:t>
                      </a:r>
                      <a:r>
                        <a:rPr sz="1200" spc="-10" dirty="0">
                          <a:latin typeface="Calibri"/>
                          <a:cs typeface="Calibri"/>
                        </a:rPr>
                        <a:t>Secrets </a:t>
                      </a:r>
                      <a:r>
                        <a:rPr sz="1200" spc="-15" dirty="0">
                          <a:latin typeface="Calibri"/>
                          <a:cs typeface="Calibri"/>
                        </a:rPr>
                        <a:t>for </a:t>
                      </a:r>
                      <a:r>
                        <a:rPr sz="1200" spc="-10" dirty="0">
                          <a:latin typeface="Calibri"/>
                          <a:cs typeface="Calibri"/>
                        </a:rPr>
                        <a:t>storing </a:t>
                      </a:r>
                      <a:r>
                        <a:rPr sz="1200" spc="-5" dirty="0">
                          <a:latin typeface="Calibri"/>
                          <a:cs typeface="Calibri"/>
                        </a:rPr>
                        <a:t>sensitive </a:t>
                      </a:r>
                      <a:r>
                        <a:rPr sz="1200" spc="-10" dirty="0">
                          <a:latin typeface="Calibri"/>
                          <a:cs typeface="Calibri"/>
                        </a:rPr>
                        <a:t>data </a:t>
                      </a:r>
                      <a:r>
                        <a:rPr sz="1200" spc="-5" dirty="0">
                          <a:latin typeface="Calibri"/>
                          <a:cs typeface="Calibri"/>
                        </a:rPr>
                        <a:t>such </a:t>
                      </a:r>
                      <a:r>
                        <a:rPr sz="1200" dirty="0">
                          <a:latin typeface="Calibri"/>
                          <a:cs typeface="Calibri"/>
                        </a:rPr>
                        <a:t>as </a:t>
                      </a:r>
                      <a:r>
                        <a:rPr sz="1200" spc="-10" dirty="0">
                          <a:latin typeface="Calibri"/>
                          <a:cs typeface="Calibri"/>
                        </a:rPr>
                        <a:t>password, </a:t>
                      </a:r>
                      <a:r>
                        <a:rPr sz="1200" spc="-5" dirty="0">
                          <a:latin typeface="Calibri"/>
                          <a:cs typeface="Calibri"/>
                        </a:rPr>
                        <a:t>OAuth </a:t>
                      </a:r>
                      <a:r>
                        <a:rPr sz="1200" spc="-15" dirty="0">
                          <a:latin typeface="Calibri"/>
                          <a:cs typeface="Calibri"/>
                        </a:rPr>
                        <a:t>tokens, </a:t>
                      </a:r>
                      <a:r>
                        <a:rPr sz="1200" spc="-10" dirty="0">
                          <a:latin typeface="Calibri"/>
                          <a:cs typeface="Calibri"/>
                        </a:rPr>
                        <a:t>etc. </a:t>
                      </a:r>
                      <a:r>
                        <a:rPr sz="1200" spc="-5" dirty="0">
                          <a:latin typeface="Calibri"/>
                          <a:cs typeface="Calibri"/>
                        </a:rPr>
                        <a:t>This </a:t>
                      </a:r>
                      <a:r>
                        <a:rPr sz="1200" spc="-10" dirty="0">
                          <a:latin typeface="Calibri"/>
                          <a:cs typeface="Calibri"/>
                        </a:rPr>
                        <a:t>project provides integration </a:t>
                      </a:r>
                      <a:r>
                        <a:rPr sz="1200" spc="-5" dirty="0">
                          <a:latin typeface="Calibri"/>
                          <a:cs typeface="Calibri"/>
                        </a:rPr>
                        <a:t>with </a:t>
                      </a:r>
                      <a:r>
                        <a:rPr sz="1200" spc="-10" dirty="0">
                          <a:latin typeface="Calibri"/>
                          <a:cs typeface="Calibri"/>
                        </a:rPr>
                        <a:t>Secrets to </a:t>
                      </a:r>
                      <a:r>
                        <a:rPr sz="1200" spc="-15" dirty="0">
                          <a:latin typeface="Calibri"/>
                          <a:cs typeface="Calibri"/>
                        </a:rPr>
                        <a:t>make  </a:t>
                      </a:r>
                      <a:r>
                        <a:rPr sz="1200" spc="-10" dirty="0">
                          <a:latin typeface="Calibri"/>
                          <a:cs typeface="Calibri"/>
                        </a:rPr>
                        <a:t>secrets </a:t>
                      </a:r>
                      <a:r>
                        <a:rPr sz="1200" spc="-5" dirty="0">
                          <a:latin typeface="Calibri"/>
                          <a:cs typeface="Calibri"/>
                        </a:rPr>
                        <a:t>accessible </a:t>
                      </a:r>
                      <a:r>
                        <a:rPr sz="1200" spc="-10" dirty="0">
                          <a:latin typeface="Calibri"/>
                          <a:cs typeface="Calibri"/>
                        </a:rPr>
                        <a:t>by </a:t>
                      </a:r>
                      <a:r>
                        <a:rPr sz="1200" spc="-5" dirty="0">
                          <a:latin typeface="Calibri"/>
                          <a:cs typeface="Calibri"/>
                        </a:rPr>
                        <a:t>Spring </a:t>
                      </a:r>
                      <a:r>
                        <a:rPr sz="1200" dirty="0">
                          <a:latin typeface="Calibri"/>
                          <a:cs typeface="Calibri"/>
                        </a:rPr>
                        <a:t>Boot </a:t>
                      </a:r>
                      <a:r>
                        <a:rPr sz="1200" spc="-5" dirty="0">
                          <a:latin typeface="Calibri"/>
                          <a:cs typeface="Calibri"/>
                        </a:rPr>
                        <a:t>applications. This </a:t>
                      </a:r>
                      <a:r>
                        <a:rPr sz="1200" spc="-15" dirty="0">
                          <a:latin typeface="Calibri"/>
                          <a:cs typeface="Calibri"/>
                        </a:rPr>
                        <a:t>feature </a:t>
                      </a:r>
                      <a:r>
                        <a:rPr sz="1200" spc="-5" dirty="0">
                          <a:latin typeface="Calibri"/>
                          <a:cs typeface="Calibri"/>
                        </a:rPr>
                        <a:t>can be </a:t>
                      </a:r>
                      <a:r>
                        <a:rPr sz="1200" spc="-10" dirty="0">
                          <a:latin typeface="Calibri"/>
                          <a:cs typeface="Calibri"/>
                        </a:rPr>
                        <a:t>explicitly </a:t>
                      </a:r>
                      <a:r>
                        <a:rPr sz="1200" spc="-5" dirty="0">
                          <a:latin typeface="Calibri"/>
                          <a:cs typeface="Calibri"/>
                        </a:rPr>
                        <a:t>enabled/disabled using the spring.cloud.kubernetes.secrets.enabled</a:t>
                      </a:r>
                      <a:r>
                        <a:rPr sz="1200" spc="100" dirty="0">
                          <a:latin typeface="Calibri"/>
                          <a:cs typeface="Calibri"/>
                        </a:rPr>
                        <a:t> </a:t>
                      </a:r>
                      <a:r>
                        <a:rPr sz="1200" spc="-15" dirty="0">
                          <a:latin typeface="Calibri"/>
                          <a:cs typeface="Calibri"/>
                        </a:rPr>
                        <a:t>property.</a:t>
                      </a:r>
                      <a:endParaRPr sz="1200">
                        <a:latin typeface="Calibri"/>
                        <a:cs typeface="Calibri"/>
                      </a:endParaRPr>
                    </a:p>
                  </a:txBody>
                  <a:tcPr marL="0" marR="0" marT="37465" marB="0">
                    <a:lnL w="12700">
                      <a:solidFill>
                        <a:srgbClr val="D9D9D9"/>
                      </a:solidFill>
                      <a:prstDash val="solid"/>
                    </a:lnL>
                    <a:lnR w="12700">
                      <a:solidFill>
                        <a:srgbClr val="FFFFFF"/>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1"/>
                  </a:ext>
                </a:extLst>
              </a:tr>
              <a:tr h="822960">
                <a:tc>
                  <a:txBody>
                    <a:bodyPr/>
                    <a:lstStyle/>
                    <a:p>
                      <a:pPr marL="90805" marR="449580">
                        <a:lnSpc>
                          <a:spcPct val="100000"/>
                        </a:lnSpc>
                        <a:spcBef>
                          <a:spcPts val="284"/>
                        </a:spcBef>
                      </a:pPr>
                      <a:r>
                        <a:rPr sz="1400" b="1" spc="-10" dirty="0">
                          <a:latin typeface="Calibri"/>
                          <a:cs typeface="Calibri"/>
                        </a:rPr>
                        <a:t>Automatic </a:t>
                      </a:r>
                      <a:r>
                        <a:rPr sz="1400" b="1" spc="-5" dirty="0">
                          <a:latin typeface="Calibri"/>
                          <a:cs typeface="Calibri"/>
                        </a:rPr>
                        <a:t>service  discovery </a:t>
                      </a:r>
                      <a:r>
                        <a:rPr sz="1400" b="1" dirty="0">
                          <a:latin typeface="Calibri"/>
                          <a:cs typeface="Calibri"/>
                        </a:rPr>
                        <a:t>&amp;  </a:t>
                      </a:r>
                      <a:r>
                        <a:rPr sz="1400" b="1" spc="-10" dirty="0">
                          <a:latin typeface="Calibri"/>
                          <a:cs typeface="Calibri"/>
                        </a:rPr>
                        <a:t>registration</a:t>
                      </a:r>
                      <a:endParaRPr sz="1400">
                        <a:latin typeface="Calibri"/>
                        <a:cs typeface="Calibri"/>
                      </a:endParaRPr>
                    </a:p>
                  </a:txBody>
                  <a:tcPr marL="0" marR="0" marT="36194" marB="0">
                    <a:lnL w="12700">
                      <a:solidFill>
                        <a:srgbClr val="FFFFFF"/>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91440" marR="94615">
                        <a:lnSpc>
                          <a:spcPct val="100000"/>
                        </a:lnSpc>
                        <a:spcBef>
                          <a:spcPts val="295"/>
                        </a:spcBef>
                      </a:pPr>
                      <a:r>
                        <a:rPr sz="1200" spc="-5" dirty="0">
                          <a:latin typeface="Calibri"/>
                          <a:cs typeface="Calibri"/>
                        </a:rPr>
                        <a:t>This </a:t>
                      </a:r>
                      <a:r>
                        <a:rPr sz="1200" spc="-10" dirty="0">
                          <a:latin typeface="Calibri"/>
                          <a:cs typeface="Calibri"/>
                        </a:rPr>
                        <a:t>project provides </a:t>
                      </a:r>
                      <a:r>
                        <a:rPr sz="1200" dirty="0">
                          <a:latin typeface="Calibri"/>
                          <a:cs typeface="Calibri"/>
                        </a:rPr>
                        <a:t>an </a:t>
                      </a:r>
                      <a:r>
                        <a:rPr sz="1200" spc="-10" dirty="0">
                          <a:latin typeface="Calibri"/>
                          <a:cs typeface="Calibri"/>
                        </a:rPr>
                        <a:t>implementation </a:t>
                      </a:r>
                      <a:r>
                        <a:rPr sz="1200" dirty="0">
                          <a:latin typeface="Calibri"/>
                          <a:cs typeface="Calibri"/>
                        </a:rPr>
                        <a:t>of </a:t>
                      </a:r>
                      <a:r>
                        <a:rPr sz="1200" spc="-10" dirty="0">
                          <a:latin typeface="Calibri"/>
                          <a:cs typeface="Calibri"/>
                        </a:rPr>
                        <a:t>Discovery Client </a:t>
                      </a:r>
                      <a:r>
                        <a:rPr sz="1200" spc="-15" dirty="0">
                          <a:latin typeface="Calibri"/>
                          <a:cs typeface="Calibri"/>
                        </a:rPr>
                        <a:t>for </a:t>
                      </a:r>
                      <a:r>
                        <a:rPr sz="1200" spc="-10" dirty="0">
                          <a:latin typeface="Calibri"/>
                          <a:cs typeface="Calibri"/>
                        </a:rPr>
                        <a:t>Kubernetes. </a:t>
                      </a:r>
                      <a:r>
                        <a:rPr sz="1200" spc="-5" dirty="0">
                          <a:latin typeface="Calibri"/>
                          <a:cs typeface="Calibri"/>
                        </a:rPr>
                        <a:t>This allows you </a:t>
                      </a:r>
                      <a:r>
                        <a:rPr sz="1200" spc="-10" dirty="0">
                          <a:latin typeface="Calibri"/>
                          <a:cs typeface="Calibri"/>
                        </a:rPr>
                        <a:t>to </a:t>
                      </a:r>
                      <a:r>
                        <a:rPr sz="1200" spc="-5" dirty="0">
                          <a:latin typeface="Calibri"/>
                          <a:cs typeface="Calibri"/>
                        </a:rPr>
                        <a:t>query </a:t>
                      </a:r>
                      <a:r>
                        <a:rPr sz="1200" spc="-10" dirty="0">
                          <a:latin typeface="Calibri"/>
                          <a:cs typeface="Calibri"/>
                        </a:rPr>
                        <a:t>Kubernetes endpoints </a:t>
                      </a:r>
                      <a:r>
                        <a:rPr sz="1200" spc="-5" dirty="0">
                          <a:latin typeface="Calibri"/>
                          <a:cs typeface="Calibri"/>
                        </a:rPr>
                        <a:t>(see services) </a:t>
                      </a:r>
                      <a:r>
                        <a:rPr sz="1200" spc="-10" dirty="0">
                          <a:latin typeface="Calibri"/>
                          <a:cs typeface="Calibri"/>
                        </a:rPr>
                        <a:t>by </a:t>
                      </a:r>
                      <a:r>
                        <a:rPr sz="1200" spc="-5" dirty="0">
                          <a:latin typeface="Calibri"/>
                          <a:cs typeface="Calibri"/>
                        </a:rPr>
                        <a:t>name. </a:t>
                      </a:r>
                      <a:r>
                        <a:rPr sz="1200" dirty="0">
                          <a:latin typeface="Calibri"/>
                          <a:cs typeface="Calibri"/>
                        </a:rPr>
                        <a:t>A </a:t>
                      </a:r>
                      <a:r>
                        <a:rPr sz="1200" spc="-5" dirty="0">
                          <a:latin typeface="Calibri"/>
                          <a:cs typeface="Calibri"/>
                        </a:rPr>
                        <a:t>service  is typically exposed </a:t>
                      </a:r>
                      <a:r>
                        <a:rPr sz="1200" spc="-10" dirty="0">
                          <a:latin typeface="Calibri"/>
                          <a:cs typeface="Calibri"/>
                        </a:rPr>
                        <a:t>by </a:t>
                      </a:r>
                      <a:r>
                        <a:rPr sz="1200" spc="-5" dirty="0">
                          <a:latin typeface="Calibri"/>
                          <a:cs typeface="Calibri"/>
                        </a:rPr>
                        <a:t>the </a:t>
                      </a:r>
                      <a:r>
                        <a:rPr sz="1200" spc="-10" dirty="0">
                          <a:latin typeface="Calibri"/>
                          <a:cs typeface="Calibri"/>
                        </a:rPr>
                        <a:t>Kubernetes </a:t>
                      </a:r>
                      <a:r>
                        <a:rPr sz="1200" dirty="0">
                          <a:latin typeface="Calibri"/>
                          <a:cs typeface="Calibri"/>
                        </a:rPr>
                        <a:t>API </a:t>
                      </a:r>
                      <a:r>
                        <a:rPr sz="1200" spc="-5" dirty="0">
                          <a:latin typeface="Calibri"/>
                          <a:cs typeface="Calibri"/>
                        </a:rPr>
                        <a:t>server </a:t>
                      </a:r>
                      <a:r>
                        <a:rPr sz="1200" dirty="0">
                          <a:latin typeface="Calibri"/>
                          <a:cs typeface="Calibri"/>
                        </a:rPr>
                        <a:t>as a </a:t>
                      </a:r>
                      <a:r>
                        <a:rPr sz="1200" spc="-5" dirty="0">
                          <a:latin typeface="Calibri"/>
                          <a:cs typeface="Calibri"/>
                        </a:rPr>
                        <a:t>collection </a:t>
                      </a:r>
                      <a:r>
                        <a:rPr sz="1200" dirty="0">
                          <a:latin typeface="Calibri"/>
                          <a:cs typeface="Calibri"/>
                        </a:rPr>
                        <a:t>of </a:t>
                      </a:r>
                      <a:r>
                        <a:rPr sz="1200" spc="-10" dirty="0">
                          <a:latin typeface="Calibri"/>
                          <a:cs typeface="Calibri"/>
                        </a:rPr>
                        <a:t>endpoints </a:t>
                      </a:r>
                      <a:r>
                        <a:rPr sz="1200" spc="-5" dirty="0">
                          <a:latin typeface="Calibri"/>
                          <a:cs typeface="Calibri"/>
                        </a:rPr>
                        <a:t>which </a:t>
                      </a:r>
                      <a:r>
                        <a:rPr sz="1200" spc="-10" dirty="0">
                          <a:latin typeface="Calibri"/>
                          <a:cs typeface="Calibri"/>
                        </a:rPr>
                        <a:t>represent </a:t>
                      </a:r>
                      <a:r>
                        <a:rPr sz="1200" spc="-15" dirty="0">
                          <a:latin typeface="Calibri"/>
                          <a:cs typeface="Calibri"/>
                        </a:rPr>
                        <a:t>http, https </a:t>
                      </a:r>
                      <a:r>
                        <a:rPr sz="1200" spc="-5" dirty="0">
                          <a:latin typeface="Calibri"/>
                          <a:cs typeface="Calibri"/>
                        </a:rPr>
                        <a:t>addresses </a:t>
                      </a:r>
                      <a:r>
                        <a:rPr sz="1200" spc="-10" dirty="0">
                          <a:latin typeface="Calibri"/>
                          <a:cs typeface="Calibri"/>
                        </a:rPr>
                        <a:t>that </a:t>
                      </a:r>
                      <a:r>
                        <a:rPr sz="1200" dirty="0">
                          <a:latin typeface="Calibri"/>
                          <a:cs typeface="Calibri"/>
                        </a:rPr>
                        <a:t>a </a:t>
                      </a:r>
                      <a:r>
                        <a:rPr sz="1200" spc="-10" dirty="0">
                          <a:latin typeface="Calibri"/>
                          <a:cs typeface="Calibri"/>
                        </a:rPr>
                        <a:t>client </a:t>
                      </a:r>
                      <a:r>
                        <a:rPr sz="1200" spc="-5" dirty="0">
                          <a:latin typeface="Calibri"/>
                          <a:cs typeface="Calibri"/>
                        </a:rPr>
                        <a:t>can access </a:t>
                      </a:r>
                      <a:r>
                        <a:rPr sz="1200" spc="-10" dirty="0">
                          <a:latin typeface="Calibri"/>
                          <a:cs typeface="Calibri"/>
                        </a:rPr>
                        <a:t>from </a:t>
                      </a:r>
                      <a:r>
                        <a:rPr sz="1200" dirty="0">
                          <a:latin typeface="Calibri"/>
                          <a:cs typeface="Calibri"/>
                        </a:rPr>
                        <a:t>a </a:t>
                      </a:r>
                      <a:r>
                        <a:rPr sz="1200" spc="-5" dirty="0">
                          <a:latin typeface="Calibri"/>
                          <a:cs typeface="Calibri"/>
                        </a:rPr>
                        <a:t>Spring  </a:t>
                      </a:r>
                      <a:r>
                        <a:rPr sz="1200" dirty="0">
                          <a:latin typeface="Calibri"/>
                          <a:cs typeface="Calibri"/>
                        </a:rPr>
                        <a:t>Boot </a:t>
                      </a:r>
                      <a:r>
                        <a:rPr sz="1200" spc="-10" dirty="0">
                          <a:latin typeface="Calibri"/>
                          <a:cs typeface="Calibri"/>
                        </a:rPr>
                        <a:t>application </a:t>
                      </a:r>
                      <a:r>
                        <a:rPr sz="1200" spc="-5" dirty="0">
                          <a:latin typeface="Calibri"/>
                          <a:cs typeface="Calibri"/>
                        </a:rPr>
                        <a:t>running </a:t>
                      </a:r>
                      <a:r>
                        <a:rPr sz="1200" dirty="0">
                          <a:latin typeface="Calibri"/>
                          <a:cs typeface="Calibri"/>
                        </a:rPr>
                        <a:t>as a </a:t>
                      </a:r>
                      <a:r>
                        <a:rPr sz="1200" spc="-5" dirty="0">
                          <a:latin typeface="Calibri"/>
                          <a:cs typeface="Calibri"/>
                        </a:rPr>
                        <a:t>pod. This </a:t>
                      </a:r>
                      <a:r>
                        <a:rPr sz="1200" spc="-10" dirty="0">
                          <a:latin typeface="Calibri"/>
                          <a:cs typeface="Calibri"/>
                        </a:rPr>
                        <a:t>discovery </a:t>
                      </a:r>
                      <a:r>
                        <a:rPr sz="1200" spc="-15" dirty="0">
                          <a:latin typeface="Calibri"/>
                          <a:cs typeface="Calibri"/>
                        </a:rPr>
                        <a:t>feature </a:t>
                      </a:r>
                      <a:r>
                        <a:rPr sz="1200" spc="-5" dirty="0">
                          <a:latin typeface="Calibri"/>
                          <a:cs typeface="Calibri"/>
                        </a:rPr>
                        <a:t>is also used </a:t>
                      </a:r>
                      <a:r>
                        <a:rPr sz="1200" spc="-10" dirty="0">
                          <a:latin typeface="Calibri"/>
                          <a:cs typeface="Calibri"/>
                        </a:rPr>
                        <a:t>by </a:t>
                      </a:r>
                      <a:r>
                        <a:rPr sz="1200" spc="-5" dirty="0">
                          <a:latin typeface="Calibri"/>
                          <a:cs typeface="Calibri"/>
                        </a:rPr>
                        <a:t>the Spring Cloud </a:t>
                      </a:r>
                      <a:r>
                        <a:rPr sz="1200" spc="-10" dirty="0">
                          <a:latin typeface="Calibri"/>
                          <a:cs typeface="Calibri"/>
                        </a:rPr>
                        <a:t>Kubernetes </a:t>
                      </a:r>
                      <a:r>
                        <a:rPr sz="1200" spc="-5" dirty="0">
                          <a:latin typeface="Calibri"/>
                          <a:cs typeface="Calibri"/>
                        </a:rPr>
                        <a:t>Ribbon </a:t>
                      </a:r>
                      <a:r>
                        <a:rPr sz="1200" spc="-10" dirty="0">
                          <a:latin typeface="Calibri"/>
                          <a:cs typeface="Calibri"/>
                        </a:rPr>
                        <a:t>project to </a:t>
                      </a:r>
                      <a:r>
                        <a:rPr sz="1200" spc="-15" dirty="0">
                          <a:latin typeface="Calibri"/>
                          <a:cs typeface="Calibri"/>
                        </a:rPr>
                        <a:t>fetch </a:t>
                      </a:r>
                      <a:r>
                        <a:rPr sz="1200" spc="-5" dirty="0">
                          <a:latin typeface="Calibri"/>
                          <a:cs typeface="Calibri"/>
                        </a:rPr>
                        <a:t>the </a:t>
                      </a:r>
                      <a:r>
                        <a:rPr sz="1200" spc="-10" dirty="0">
                          <a:latin typeface="Calibri"/>
                          <a:cs typeface="Calibri"/>
                        </a:rPr>
                        <a:t>list </a:t>
                      </a:r>
                      <a:r>
                        <a:rPr sz="1200" dirty="0">
                          <a:latin typeface="Calibri"/>
                          <a:cs typeface="Calibri"/>
                        </a:rPr>
                        <a:t>of </a:t>
                      </a:r>
                      <a:r>
                        <a:rPr sz="1200" spc="-5" dirty="0">
                          <a:latin typeface="Calibri"/>
                          <a:cs typeface="Calibri"/>
                        </a:rPr>
                        <a:t>the </a:t>
                      </a:r>
                      <a:r>
                        <a:rPr sz="1200" spc="-10" dirty="0">
                          <a:latin typeface="Calibri"/>
                          <a:cs typeface="Calibri"/>
                        </a:rPr>
                        <a:t>endpoints defined  </a:t>
                      </a:r>
                      <a:r>
                        <a:rPr sz="1200" spc="-15" dirty="0">
                          <a:latin typeface="Calibri"/>
                          <a:cs typeface="Calibri"/>
                        </a:rPr>
                        <a:t>for </a:t>
                      </a:r>
                      <a:r>
                        <a:rPr sz="1200" dirty="0">
                          <a:latin typeface="Calibri"/>
                          <a:cs typeface="Calibri"/>
                        </a:rPr>
                        <a:t>an </a:t>
                      </a:r>
                      <a:r>
                        <a:rPr sz="1200" spc="-10" dirty="0">
                          <a:latin typeface="Calibri"/>
                          <a:cs typeface="Calibri"/>
                        </a:rPr>
                        <a:t>application to </a:t>
                      </a:r>
                      <a:r>
                        <a:rPr sz="1200" spc="-5" dirty="0">
                          <a:latin typeface="Calibri"/>
                          <a:cs typeface="Calibri"/>
                        </a:rPr>
                        <a:t>be load</a:t>
                      </a:r>
                      <a:r>
                        <a:rPr sz="1200" spc="15" dirty="0">
                          <a:latin typeface="Calibri"/>
                          <a:cs typeface="Calibri"/>
                        </a:rPr>
                        <a:t> </a:t>
                      </a:r>
                      <a:r>
                        <a:rPr sz="1200" spc="-5" dirty="0">
                          <a:latin typeface="Calibri"/>
                          <a:cs typeface="Calibri"/>
                        </a:rPr>
                        <a:t>balanced.</a:t>
                      </a:r>
                      <a:endParaRPr sz="1200">
                        <a:latin typeface="Calibri"/>
                        <a:cs typeface="Calibri"/>
                      </a:endParaRPr>
                    </a:p>
                  </a:txBody>
                  <a:tcPr marL="0" marR="0" marT="37465" marB="0">
                    <a:lnL w="12700">
                      <a:solidFill>
                        <a:srgbClr val="D9D9D9"/>
                      </a:solidFill>
                      <a:prstDash val="solid"/>
                    </a:lnL>
                    <a:lnR w="12700">
                      <a:solidFill>
                        <a:srgbClr val="FFFFFF"/>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2"/>
                  </a:ext>
                </a:extLst>
              </a:tr>
              <a:tr h="640079">
                <a:tc>
                  <a:txBody>
                    <a:bodyPr/>
                    <a:lstStyle/>
                    <a:p>
                      <a:pPr marL="90805" marR="233045">
                        <a:lnSpc>
                          <a:spcPct val="100000"/>
                        </a:lnSpc>
                        <a:spcBef>
                          <a:spcPts val="284"/>
                        </a:spcBef>
                      </a:pPr>
                      <a:r>
                        <a:rPr sz="1400" b="1" dirty="0">
                          <a:latin typeface="Calibri"/>
                          <a:cs typeface="Calibri"/>
                        </a:rPr>
                        <a:t>Service </a:t>
                      </a:r>
                      <a:r>
                        <a:rPr sz="1400" b="1" spc="-5" dirty="0">
                          <a:latin typeface="Calibri"/>
                          <a:cs typeface="Calibri"/>
                        </a:rPr>
                        <a:t>routing </a:t>
                      </a:r>
                      <a:r>
                        <a:rPr sz="1400" b="1" dirty="0">
                          <a:latin typeface="Calibri"/>
                          <a:cs typeface="Calibri"/>
                        </a:rPr>
                        <a:t>&amp;  </a:t>
                      </a:r>
                      <a:r>
                        <a:rPr sz="1400" b="1" spc="-10" dirty="0">
                          <a:latin typeface="Calibri"/>
                          <a:cs typeface="Calibri"/>
                        </a:rPr>
                        <a:t>integration </a:t>
                      </a:r>
                      <a:r>
                        <a:rPr sz="1400" b="1" spc="-5" dirty="0">
                          <a:latin typeface="Calibri"/>
                          <a:cs typeface="Calibri"/>
                        </a:rPr>
                        <a:t>with</a:t>
                      </a:r>
                      <a:r>
                        <a:rPr sz="1400" b="1" spc="-65" dirty="0">
                          <a:latin typeface="Calibri"/>
                          <a:cs typeface="Calibri"/>
                        </a:rPr>
                        <a:t> </a:t>
                      </a:r>
                      <a:r>
                        <a:rPr sz="1400" b="1" spc="-10" dirty="0">
                          <a:latin typeface="Calibri"/>
                          <a:cs typeface="Calibri"/>
                        </a:rPr>
                        <a:t>Istio</a:t>
                      </a:r>
                      <a:endParaRPr sz="1400">
                        <a:latin typeface="Calibri"/>
                        <a:cs typeface="Calibri"/>
                      </a:endParaRPr>
                    </a:p>
                  </a:txBody>
                  <a:tcPr marL="0" marR="0" marT="36194" marB="0">
                    <a:lnL w="12700">
                      <a:solidFill>
                        <a:srgbClr val="FFFFFF"/>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91440" marR="263525" algn="just">
                        <a:lnSpc>
                          <a:spcPct val="100000"/>
                        </a:lnSpc>
                        <a:spcBef>
                          <a:spcPts val="295"/>
                        </a:spcBef>
                      </a:pPr>
                      <a:r>
                        <a:rPr sz="1200" spc="-5" dirty="0">
                          <a:latin typeface="Calibri"/>
                          <a:cs typeface="Calibri"/>
                        </a:rPr>
                        <a:t>The </a:t>
                      </a:r>
                      <a:r>
                        <a:rPr sz="1200" spc="-10" dirty="0">
                          <a:latin typeface="Calibri"/>
                          <a:cs typeface="Calibri"/>
                        </a:rPr>
                        <a:t>project </a:t>
                      </a:r>
                      <a:r>
                        <a:rPr sz="1200" spc="-5" dirty="0">
                          <a:latin typeface="Calibri"/>
                          <a:cs typeface="Calibri"/>
                        </a:rPr>
                        <a:t>also </a:t>
                      </a:r>
                      <a:r>
                        <a:rPr sz="1200" spc="-10" dirty="0">
                          <a:latin typeface="Calibri"/>
                          <a:cs typeface="Calibri"/>
                        </a:rPr>
                        <a:t>provides integration </a:t>
                      </a:r>
                      <a:r>
                        <a:rPr sz="1200" spc="-5" dirty="0">
                          <a:latin typeface="Calibri"/>
                          <a:cs typeface="Calibri"/>
                        </a:rPr>
                        <a:t>with </a:t>
                      </a:r>
                      <a:r>
                        <a:rPr sz="1200" spc="-10" dirty="0">
                          <a:latin typeface="Calibri"/>
                          <a:cs typeface="Calibri"/>
                        </a:rPr>
                        <a:t>Istio </a:t>
                      </a:r>
                      <a:r>
                        <a:rPr sz="1200" spc="-5" dirty="0">
                          <a:latin typeface="Calibri"/>
                          <a:cs typeface="Calibri"/>
                        </a:rPr>
                        <a:t>if it is in use </a:t>
                      </a:r>
                      <a:r>
                        <a:rPr sz="1200" dirty="0">
                          <a:latin typeface="Calibri"/>
                          <a:cs typeface="Calibri"/>
                        </a:rPr>
                        <a:t>on </a:t>
                      </a:r>
                      <a:r>
                        <a:rPr sz="1200" spc="-10" dirty="0">
                          <a:latin typeface="Calibri"/>
                          <a:cs typeface="Calibri"/>
                        </a:rPr>
                        <a:t>top </a:t>
                      </a:r>
                      <a:r>
                        <a:rPr sz="1200" dirty="0">
                          <a:latin typeface="Calibri"/>
                          <a:cs typeface="Calibri"/>
                        </a:rPr>
                        <a:t>of </a:t>
                      </a:r>
                      <a:r>
                        <a:rPr sz="1200" spc="-10" dirty="0">
                          <a:latin typeface="Calibri"/>
                          <a:cs typeface="Calibri"/>
                        </a:rPr>
                        <a:t>Kubernetes. </a:t>
                      </a:r>
                      <a:r>
                        <a:rPr sz="1200" spc="-5" dirty="0">
                          <a:latin typeface="Calibri"/>
                          <a:cs typeface="Calibri"/>
                        </a:rPr>
                        <a:t>The </a:t>
                      </a:r>
                      <a:r>
                        <a:rPr sz="1200" spc="-10" dirty="0">
                          <a:latin typeface="Calibri"/>
                          <a:cs typeface="Calibri"/>
                        </a:rPr>
                        <a:t>Istio awareness </a:t>
                      </a:r>
                      <a:r>
                        <a:rPr sz="1200" spc="-5" dirty="0">
                          <a:latin typeface="Calibri"/>
                          <a:cs typeface="Calibri"/>
                        </a:rPr>
                        <a:t>module enables the </a:t>
                      </a:r>
                      <a:r>
                        <a:rPr sz="1200" spc="-10" dirty="0">
                          <a:latin typeface="Calibri"/>
                          <a:cs typeface="Calibri"/>
                        </a:rPr>
                        <a:t>application to interact </a:t>
                      </a:r>
                      <a:r>
                        <a:rPr sz="1200" spc="-5" dirty="0">
                          <a:latin typeface="Calibri"/>
                          <a:cs typeface="Calibri"/>
                        </a:rPr>
                        <a:t>with </a:t>
                      </a:r>
                      <a:r>
                        <a:rPr sz="1200" spc="-10" dirty="0">
                          <a:latin typeface="Calibri"/>
                          <a:cs typeface="Calibri"/>
                        </a:rPr>
                        <a:t>Istio  </a:t>
                      </a:r>
                      <a:r>
                        <a:rPr sz="1200" spc="-5" dirty="0">
                          <a:latin typeface="Calibri"/>
                          <a:cs typeface="Calibri"/>
                        </a:rPr>
                        <a:t>APIs enabling it </a:t>
                      </a:r>
                      <a:r>
                        <a:rPr sz="1200" spc="-10" dirty="0">
                          <a:latin typeface="Calibri"/>
                          <a:cs typeface="Calibri"/>
                        </a:rPr>
                        <a:t>to discover traffic </a:t>
                      </a:r>
                      <a:r>
                        <a:rPr sz="1200" spc="-5" dirty="0">
                          <a:latin typeface="Calibri"/>
                          <a:cs typeface="Calibri"/>
                        </a:rPr>
                        <a:t>rules, </a:t>
                      </a:r>
                      <a:r>
                        <a:rPr sz="1200" spc="-10" dirty="0">
                          <a:latin typeface="Calibri"/>
                          <a:cs typeface="Calibri"/>
                        </a:rPr>
                        <a:t>circuit </a:t>
                      </a:r>
                      <a:r>
                        <a:rPr sz="1200" spc="-15" dirty="0">
                          <a:latin typeface="Calibri"/>
                          <a:cs typeface="Calibri"/>
                        </a:rPr>
                        <a:t>breakers, </a:t>
                      </a:r>
                      <a:r>
                        <a:rPr sz="1200" spc="-10" dirty="0">
                          <a:latin typeface="Calibri"/>
                          <a:cs typeface="Calibri"/>
                        </a:rPr>
                        <a:t>etc. </a:t>
                      </a:r>
                      <a:r>
                        <a:rPr sz="1200" spc="-5" dirty="0">
                          <a:latin typeface="Calibri"/>
                          <a:cs typeface="Calibri"/>
                        </a:rPr>
                        <a:t>Making it </a:t>
                      </a:r>
                      <a:r>
                        <a:rPr sz="1200" spc="-10" dirty="0">
                          <a:latin typeface="Calibri"/>
                          <a:cs typeface="Calibri"/>
                        </a:rPr>
                        <a:t>easy </a:t>
                      </a:r>
                      <a:r>
                        <a:rPr sz="1200" spc="-15" dirty="0">
                          <a:latin typeface="Calibri"/>
                          <a:cs typeface="Calibri"/>
                        </a:rPr>
                        <a:t>for </a:t>
                      </a:r>
                      <a:r>
                        <a:rPr sz="1200" spc="-5" dirty="0">
                          <a:latin typeface="Calibri"/>
                          <a:cs typeface="Calibri"/>
                        </a:rPr>
                        <a:t>the Spring </a:t>
                      </a:r>
                      <a:r>
                        <a:rPr sz="1200" dirty="0">
                          <a:latin typeface="Calibri"/>
                          <a:cs typeface="Calibri"/>
                        </a:rPr>
                        <a:t>Boot </a:t>
                      </a:r>
                      <a:r>
                        <a:rPr sz="1200" spc="-10" dirty="0">
                          <a:latin typeface="Calibri"/>
                          <a:cs typeface="Calibri"/>
                        </a:rPr>
                        <a:t>applications to </a:t>
                      </a:r>
                      <a:r>
                        <a:rPr sz="1200" spc="-5" dirty="0">
                          <a:latin typeface="Calibri"/>
                          <a:cs typeface="Calibri"/>
                        </a:rPr>
                        <a:t>consume this </a:t>
                      </a:r>
                      <a:r>
                        <a:rPr sz="1200" spc="-10" dirty="0">
                          <a:latin typeface="Calibri"/>
                          <a:cs typeface="Calibri"/>
                        </a:rPr>
                        <a:t>data to </a:t>
                      </a:r>
                      <a:r>
                        <a:rPr sz="1200" spc="-5" dirty="0">
                          <a:latin typeface="Calibri"/>
                          <a:cs typeface="Calibri"/>
                        </a:rPr>
                        <a:t>dynamically </a:t>
                      </a:r>
                      <a:r>
                        <a:rPr sz="1200" spc="-10" dirty="0">
                          <a:latin typeface="Calibri"/>
                          <a:cs typeface="Calibri"/>
                        </a:rPr>
                        <a:t>configure  </a:t>
                      </a:r>
                      <a:r>
                        <a:rPr sz="1200" spc="-5" dirty="0">
                          <a:latin typeface="Calibri"/>
                          <a:cs typeface="Calibri"/>
                        </a:rPr>
                        <a:t>themselves </a:t>
                      </a:r>
                      <a:r>
                        <a:rPr sz="1200" spc="-10" dirty="0">
                          <a:latin typeface="Calibri"/>
                          <a:cs typeface="Calibri"/>
                        </a:rPr>
                        <a:t>according </a:t>
                      </a:r>
                      <a:r>
                        <a:rPr sz="1200" spc="-5" dirty="0">
                          <a:latin typeface="Calibri"/>
                          <a:cs typeface="Calibri"/>
                        </a:rPr>
                        <a:t>the </a:t>
                      </a:r>
                      <a:r>
                        <a:rPr sz="1200" spc="-10" dirty="0">
                          <a:latin typeface="Calibri"/>
                          <a:cs typeface="Calibri"/>
                        </a:rPr>
                        <a:t>environment.</a:t>
                      </a:r>
                      <a:endParaRPr sz="1200">
                        <a:latin typeface="Calibri"/>
                        <a:cs typeface="Calibri"/>
                      </a:endParaRPr>
                    </a:p>
                  </a:txBody>
                  <a:tcPr marL="0" marR="0" marT="37465" marB="0">
                    <a:lnL w="12700">
                      <a:solidFill>
                        <a:srgbClr val="D9D9D9"/>
                      </a:solidFill>
                      <a:prstDash val="solid"/>
                    </a:lnL>
                    <a:lnR w="12700">
                      <a:solidFill>
                        <a:srgbClr val="FFFFFF"/>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3"/>
                  </a:ext>
                </a:extLst>
              </a:tr>
              <a:tr h="381000">
                <a:tc>
                  <a:txBody>
                    <a:bodyPr/>
                    <a:lstStyle/>
                    <a:p>
                      <a:pPr marL="90805">
                        <a:lnSpc>
                          <a:spcPct val="100000"/>
                        </a:lnSpc>
                        <a:spcBef>
                          <a:spcPts val="284"/>
                        </a:spcBef>
                      </a:pPr>
                      <a:r>
                        <a:rPr sz="1400" b="1" spc="-5" dirty="0">
                          <a:latin typeface="Calibri"/>
                          <a:cs typeface="Calibri"/>
                        </a:rPr>
                        <a:t>Leader</a:t>
                      </a:r>
                      <a:r>
                        <a:rPr sz="1400" b="1" spc="-10" dirty="0">
                          <a:latin typeface="Calibri"/>
                          <a:cs typeface="Calibri"/>
                        </a:rPr>
                        <a:t> </a:t>
                      </a:r>
                      <a:r>
                        <a:rPr sz="1400" b="1" spc="-5" dirty="0">
                          <a:latin typeface="Calibri"/>
                          <a:cs typeface="Calibri"/>
                        </a:rPr>
                        <a:t>election</a:t>
                      </a:r>
                      <a:endParaRPr sz="1400">
                        <a:latin typeface="Calibri"/>
                        <a:cs typeface="Calibri"/>
                      </a:endParaRPr>
                    </a:p>
                  </a:txBody>
                  <a:tcPr marL="0" marR="0" marT="36194" marB="0">
                    <a:lnL w="12700">
                      <a:solidFill>
                        <a:srgbClr val="FFFFFF"/>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91440">
                        <a:lnSpc>
                          <a:spcPct val="100000"/>
                        </a:lnSpc>
                        <a:spcBef>
                          <a:spcPts val="295"/>
                        </a:spcBef>
                      </a:pPr>
                      <a:r>
                        <a:rPr sz="1200" spc="-5" dirty="0">
                          <a:latin typeface="Calibri"/>
                          <a:cs typeface="Calibri"/>
                        </a:rPr>
                        <a:t>The </a:t>
                      </a:r>
                      <a:r>
                        <a:rPr sz="1200" spc="-10" dirty="0">
                          <a:latin typeface="Calibri"/>
                          <a:cs typeface="Calibri"/>
                        </a:rPr>
                        <a:t>project provides integration </a:t>
                      </a:r>
                      <a:r>
                        <a:rPr sz="1200" spc="-5" dirty="0">
                          <a:latin typeface="Calibri"/>
                          <a:cs typeface="Calibri"/>
                        </a:rPr>
                        <a:t>with the election process in</a:t>
                      </a:r>
                      <a:r>
                        <a:rPr sz="1200" spc="10" dirty="0">
                          <a:latin typeface="Calibri"/>
                          <a:cs typeface="Calibri"/>
                        </a:rPr>
                        <a:t> </a:t>
                      </a:r>
                      <a:r>
                        <a:rPr sz="1200" spc="-10" dirty="0">
                          <a:latin typeface="Calibri"/>
                          <a:cs typeface="Calibri"/>
                        </a:rPr>
                        <a:t>Kubernetes.</a:t>
                      </a:r>
                      <a:endParaRPr sz="1200">
                        <a:latin typeface="Calibri"/>
                        <a:cs typeface="Calibri"/>
                      </a:endParaRPr>
                    </a:p>
                  </a:txBody>
                  <a:tcPr marL="0" marR="0" marT="37465" marB="0">
                    <a:lnL w="12700">
                      <a:solidFill>
                        <a:srgbClr val="D9D9D9"/>
                      </a:solidFill>
                      <a:prstDash val="solid"/>
                    </a:lnL>
                    <a:lnR w="12700">
                      <a:solidFill>
                        <a:srgbClr val="FFFFFF"/>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4"/>
                  </a:ext>
                </a:extLst>
              </a:tr>
              <a:tr h="731520">
                <a:tc>
                  <a:txBody>
                    <a:bodyPr/>
                    <a:lstStyle/>
                    <a:p>
                      <a:pPr marL="90805" marR="439420">
                        <a:lnSpc>
                          <a:spcPct val="100000"/>
                        </a:lnSpc>
                        <a:spcBef>
                          <a:spcPts val="284"/>
                        </a:spcBef>
                      </a:pPr>
                      <a:r>
                        <a:rPr sz="1400" b="1" spc="-5" dirty="0">
                          <a:latin typeface="Calibri"/>
                          <a:cs typeface="Calibri"/>
                        </a:rPr>
                        <a:t>Cliend side load  balancing</a:t>
                      </a:r>
                      <a:r>
                        <a:rPr sz="1400" b="1" spc="-65" dirty="0">
                          <a:latin typeface="Calibri"/>
                          <a:cs typeface="Calibri"/>
                        </a:rPr>
                        <a:t> </a:t>
                      </a:r>
                      <a:r>
                        <a:rPr sz="1400" b="1" spc="-5" dirty="0">
                          <a:latin typeface="Calibri"/>
                          <a:cs typeface="Calibri"/>
                        </a:rPr>
                        <a:t>through  Ribbon</a:t>
                      </a:r>
                      <a:endParaRPr sz="1400">
                        <a:latin typeface="Calibri"/>
                        <a:cs typeface="Calibri"/>
                      </a:endParaRPr>
                    </a:p>
                  </a:txBody>
                  <a:tcPr marL="0" marR="0" marT="36194" marB="0">
                    <a:lnL w="12700">
                      <a:solidFill>
                        <a:srgbClr val="FFFFFF"/>
                      </a:solidFill>
                      <a:prstDash val="solid"/>
                    </a:lnL>
                    <a:lnR w="12700">
                      <a:solidFill>
                        <a:srgbClr val="D9D9D9"/>
                      </a:solidFill>
                      <a:prstDash val="solid"/>
                    </a:lnR>
                    <a:lnT w="12700">
                      <a:solidFill>
                        <a:srgbClr val="D9D9D9"/>
                      </a:solidFill>
                      <a:prstDash val="solid"/>
                    </a:lnT>
                  </a:tcPr>
                </a:tc>
                <a:tc>
                  <a:txBody>
                    <a:bodyPr/>
                    <a:lstStyle/>
                    <a:p>
                      <a:pPr marL="91440" marR="186055">
                        <a:lnSpc>
                          <a:spcPct val="100000"/>
                        </a:lnSpc>
                        <a:spcBef>
                          <a:spcPts val="295"/>
                        </a:spcBef>
                      </a:pPr>
                      <a:r>
                        <a:rPr sz="1200" spc="-5" dirty="0">
                          <a:latin typeface="Calibri"/>
                          <a:cs typeface="Calibri"/>
                        </a:rPr>
                        <a:t>Spring Cloud </a:t>
                      </a:r>
                      <a:r>
                        <a:rPr sz="1200" spc="-10" dirty="0">
                          <a:latin typeface="Calibri"/>
                          <a:cs typeface="Calibri"/>
                        </a:rPr>
                        <a:t>client applications </a:t>
                      </a:r>
                      <a:r>
                        <a:rPr sz="1200" spc="-5" dirty="0">
                          <a:latin typeface="Calibri"/>
                          <a:cs typeface="Calibri"/>
                        </a:rPr>
                        <a:t>calling </a:t>
                      </a:r>
                      <a:r>
                        <a:rPr sz="1200" dirty="0">
                          <a:latin typeface="Calibri"/>
                          <a:cs typeface="Calibri"/>
                        </a:rPr>
                        <a:t>a </a:t>
                      </a:r>
                      <a:r>
                        <a:rPr sz="1200" spc="-5" dirty="0">
                          <a:latin typeface="Calibri"/>
                          <a:cs typeface="Calibri"/>
                        </a:rPr>
                        <a:t>microservice should be </a:t>
                      </a:r>
                      <a:r>
                        <a:rPr sz="1200" spc="-15" dirty="0">
                          <a:latin typeface="Calibri"/>
                          <a:cs typeface="Calibri"/>
                        </a:rPr>
                        <a:t>interested </a:t>
                      </a:r>
                      <a:r>
                        <a:rPr sz="1200" dirty="0">
                          <a:latin typeface="Calibri"/>
                          <a:cs typeface="Calibri"/>
                        </a:rPr>
                        <a:t>on </a:t>
                      </a:r>
                      <a:r>
                        <a:rPr sz="1200" spc="-10" dirty="0">
                          <a:latin typeface="Calibri"/>
                          <a:cs typeface="Calibri"/>
                        </a:rPr>
                        <a:t>relying </a:t>
                      </a:r>
                      <a:r>
                        <a:rPr sz="1200" dirty="0">
                          <a:latin typeface="Calibri"/>
                          <a:cs typeface="Calibri"/>
                        </a:rPr>
                        <a:t>on a </a:t>
                      </a:r>
                      <a:r>
                        <a:rPr sz="1200" spc="-10" dirty="0">
                          <a:latin typeface="Calibri"/>
                          <a:cs typeface="Calibri"/>
                        </a:rPr>
                        <a:t>client </a:t>
                      </a:r>
                      <a:r>
                        <a:rPr sz="1200" spc="-5" dirty="0">
                          <a:latin typeface="Calibri"/>
                          <a:cs typeface="Calibri"/>
                        </a:rPr>
                        <a:t>load-balancing </a:t>
                      </a:r>
                      <a:r>
                        <a:rPr sz="1200" spc="-15" dirty="0">
                          <a:latin typeface="Calibri"/>
                          <a:cs typeface="Calibri"/>
                        </a:rPr>
                        <a:t>feature </a:t>
                      </a:r>
                      <a:r>
                        <a:rPr sz="1200" spc="-5" dirty="0">
                          <a:latin typeface="Calibri"/>
                          <a:cs typeface="Calibri"/>
                        </a:rPr>
                        <a:t>in </a:t>
                      </a:r>
                      <a:r>
                        <a:rPr sz="1200" spc="-10" dirty="0">
                          <a:latin typeface="Calibri"/>
                          <a:cs typeface="Calibri"/>
                        </a:rPr>
                        <a:t>order to automatically discover at  </a:t>
                      </a:r>
                      <a:r>
                        <a:rPr sz="1200" spc="-5" dirty="0">
                          <a:latin typeface="Calibri"/>
                          <a:cs typeface="Calibri"/>
                        </a:rPr>
                        <a:t>which endpoint(s) it can </a:t>
                      </a:r>
                      <a:r>
                        <a:rPr sz="1200" spc="-10" dirty="0">
                          <a:latin typeface="Calibri"/>
                          <a:cs typeface="Calibri"/>
                        </a:rPr>
                        <a:t>reach </a:t>
                      </a:r>
                      <a:r>
                        <a:rPr sz="1200" dirty="0">
                          <a:latin typeface="Calibri"/>
                          <a:cs typeface="Calibri"/>
                        </a:rPr>
                        <a:t>a </a:t>
                      </a:r>
                      <a:r>
                        <a:rPr sz="1200" spc="-10" dirty="0">
                          <a:latin typeface="Calibri"/>
                          <a:cs typeface="Calibri"/>
                        </a:rPr>
                        <a:t>given </a:t>
                      </a:r>
                      <a:r>
                        <a:rPr sz="1200" spc="-5" dirty="0">
                          <a:latin typeface="Calibri"/>
                          <a:cs typeface="Calibri"/>
                        </a:rPr>
                        <a:t>service. This mechanism has been </a:t>
                      </a:r>
                      <a:r>
                        <a:rPr sz="1200" spc="-10" dirty="0">
                          <a:latin typeface="Calibri"/>
                          <a:cs typeface="Calibri"/>
                        </a:rPr>
                        <a:t>implemented </a:t>
                      </a:r>
                      <a:r>
                        <a:rPr sz="1200" spc="-5" dirty="0">
                          <a:latin typeface="Calibri"/>
                          <a:cs typeface="Calibri"/>
                        </a:rPr>
                        <a:t>within the </a:t>
                      </a:r>
                      <a:r>
                        <a:rPr sz="1200" spc="-10" dirty="0">
                          <a:latin typeface="Calibri"/>
                          <a:cs typeface="Calibri"/>
                        </a:rPr>
                        <a:t>project where </a:t>
                      </a:r>
                      <a:r>
                        <a:rPr sz="1200" dirty="0">
                          <a:latin typeface="Calibri"/>
                          <a:cs typeface="Calibri"/>
                        </a:rPr>
                        <a:t>a </a:t>
                      </a:r>
                      <a:r>
                        <a:rPr sz="1200" spc="-10" dirty="0">
                          <a:latin typeface="Calibri"/>
                          <a:cs typeface="Calibri"/>
                        </a:rPr>
                        <a:t>Kubernetes client </a:t>
                      </a:r>
                      <a:r>
                        <a:rPr sz="1200" spc="-5" dirty="0">
                          <a:latin typeface="Calibri"/>
                          <a:cs typeface="Calibri"/>
                        </a:rPr>
                        <a:t>will </a:t>
                      </a:r>
                      <a:r>
                        <a:rPr sz="1200" spc="-10" dirty="0">
                          <a:latin typeface="Calibri"/>
                          <a:cs typeface="Calibri"/>
                        </a:rPr>
                        <a:t>populate </a:t>
                      </a:r>
                      <a:r>
                        <a:rPr sz="1200" dirty="0">
                          <a:latin typeface="Calibri"/>
                          <a:cs typeface="Calibri"/>
                        </a:rPr>
                        <a:t>a </a:t>
                      </a:r>
                      <a:r>
                        <a:rPr sz="1200" spc="-5" dirty="0">
                          <a:latin typeface="Calibri"/>
                          <a:cs typeface="Calibri"/>
                        </a:rPr>
                        <a:t>Ribbon  ServerList </a:t>
                      </a:r>
                      <a:r>
                        <a:rPr sz="1200" spc="-10" dirty="0">
                          <a:latin typeface="Calibri"/>
                          <a:cs typeface="Calibri"/>
                        </a:rPr>
                        <a:t>containing information </a:t>
                      </a:r>
                      <a:r>
                        <a:rPr sz="1200" spc="-5" dirty="0">
                          <a:latin typeface="Calibri"/>
                          <a:cs typeface="Calibri"/>
                        </a:rPr>
                        <a:t>about such</a:t>
                      </a:r>
                      <a:r>
                        <a:rPr sz="1200" dirty="0">
                          <a:latin typeface="Calibri"/>
                          <a:cs typeface="Calibri"/>
                        </a:rPr>
                        <a:t> </a:t>
                      </a:r>
                      <a:r>
                        <a:rPr sz="1200" spc="-5" dirty="0">
                          <a:latin typeface="Calibri"/>
                          <a:cs typeface="Calibri"/>
                        </a:rPr>
                        <a:t>endpoints.</a:t>
                      </a:r>
                      <a:endParaRPr sz="1200">
                        <a:latin typeface="Calibri"/>
                        <a:cs typeface="Calibri"/>
                      </a:endParaRPr>
                    </a:p>
                  </a:txBody>
                  <a:tcPr marL="0" marR="0" marT="37465" marB="0">
                    <a:lnL w="12700">
                      <a:solidFill>
                        <a:srgbClr val="D9D9D9"/>
                      </a:solidFill>
                      <a:prstDash val="solid"/>
                    </a:lnL>
                    <a:lnR w="12700">
                      <a:solidFill>
                        <a:srgbClr val="FFFFFF"/>
                      </a:solidFill>
                      <a:prstDash val="solid"/>
                    </a:lnR>
                    <a:lnT w="12700">
                      <a:solidFill>
                        <a:srgbClr val="D9D9D9"/>
                      </a:solidFill>
                      <a:prstDash val="solid"/>
                    </a:lnT>
                  </a:tcPr>
                </a:tc>
                <a:extLst>
                  <a:ext uri="{0D108BD9-81ED-4DB2-BD59-A6C34878D82A}">
                    <a16:rowId xmlns:a16="http://schemas.microsoft.com/office/drawing/2014/main" val="10005"/>
                  </a:ext>
                </a:extLst>
              </a:tr>
            </a:tbl>
          </a:graphicData>
        </a:graphic>
      </p:graphicFrame>
      <p:sp>
        <p:nvSpPr>
          <p:cNvPr id="12" name="object 1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123</a:t>
            </a:fld>
            <a:endParaRPr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718121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Kubernetes as </a:t>
            </a:r>
            <a:r>
              <a:rPr sz="2400" b="1" dirty="0">
                <a:solidFill>
                  <a:srgbClr val="FFFFFF"/>
                </a:solidFill>
                <a:latin typeface="Microsoft YaHei"/>
                <a:cs typeface="Microsoft YaHei"/>
              </a:rPr>
              <a:t>a </a:t>
            </a:r>
            <a:r>
              <a:rPr sz="2400" b="1" spc="10" dirty="0">
                <a:solidFill>
                  <a:srgbClr val="FFFFFF"/>
                </a:solidFill>
                <a:latin typeface="Microsoft YaHei"/>
                <a:cs typeface="Microsoft YaHei"/>
              </a:rPr>
              <a:t>service </a:t>
            </a:r>
            <a:r>
              <a:rPr sz="2400" b="1" spc="-5" dirty="0">
                <a:solidFill>
                  <a:srgbClr val="FFFFFF"/>
                </a:solidFill>
                <a:latin typeface="Microsoft YaHei"/>
                <a:cs typeface="Microsoft YaHei"/>
              </a:rPr>
              <a:t>(KAAS)</a:t>
            </a:r>
            <a:r>
              <a:rPr sz="2400" b="1" spc="-4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37160" y="1325880"/>
              <a:ext cx="11912138" cy="3886200"/>
            </a:xfrm>
            <a:prstGeom prst="rect">
              <a:avLst/>
            </a:prstGeom>
          </p:spPr>
        </p:pic>
      </p:grpSp>
      <p:sp>
        <p:nvSpPr>
          <p:cNvPr id="9" name="object 9"/>
          <p:cNvSpPr txBox="1"/>
          <p:nvPr/>
        </p:nvSpPr>
        <p:spPr>
          <a:xfrm>
            <a:off x="269240" y="1779905"/>
            <a:ext cx="4653280" cy="240029"/>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Calibri"/>
                <a:cs typeface="Calibri"/>
              </a:rPr>
              <a:t>Amazon Elastic Container </a:t>
            </a:r>
            <a:r>
              <a:rPr sz="1400" b="1" dirty="0">
                <a:latin typeface="Calibri"/>
                <a:cs typeface="Calibri"/>
              </a:rPr>
              <a:t>Service </a:t>
            </a:r>
            <a:r>
              <a:rPr sz="1400" b="1" spc="-10" dirty="0">
                <a:latin typeface="Calibri"/>
                <a:cs typeface="Calibri"/>
              </a:rPr>
              <a:t>for Kubernetes (Amazon</a:t>
            </a:r>
            <a:r>
              <a:rPr sz="1400" b="1" spc="85" dirty="0">
                <a:latin typeface="Calibri"/>
                <a:cs typeface="Calibri"/>
              </a:rPr>
              <a:t> </a:t>
            </a:r>
            <a:r>
              <a:rPr sz="1400" b="1" spc="-10" dirty="0">
                <a:latin typeface="Calibri"/>
                <a:cs typeface="Calibri"/>
              </a:rPr>
              <a:t>EKS)</a:t>
            </a:r>
            <a:endParaRPr sz="1400">
              <a:latin typeface="Calibri"/>
              <a:cs typeface="Calibri"/>
            </a:endParaRPr>
          </a:p>
        </p:txBody>
      </p:sp>
      <p:sp>
        <p:nvSpPr>
          <p:cNvPr id="10" name="object 10"/>
          <p:cNvSpPr txBox="1"/>
          <p:nvPr/>
        </p:nvSpPr>
        <p:spPr>
          <a:xfrm>
            <a:off x="269240" y="2160905"/>
            <a:ext cx="11480165" cy="66675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Amazon EKS </a:t>
            </a:r>
            <a:r>
              <a:rPr sz="1400" spc="-5" dirty="0">
                <a:latin typeface="Calibri"/>
                <a:cs typeface="Calibri"/>
              </a:rPr>
              <a:t>fully </a:t>
            </a:r>
            <a:r>
              <a:rPr sz="1400" spc="-10" dirty="0">
                <a:latin typeface="Calibri"/>
                <a:cs typeface="Calibri"/>
              </a:rPr>
              <a:t>abstracts </a:t>
            </a:r>
            <a:r>
              <a:rPr sz="1400" spc="-5" dirty="0">
                <a:latin typeface="Calibri"/>
                <a:cs typeface="Calibri"/>
              </a:rPr>
              <a:t>the management, scaling, and security of </a:t>
            </a:r>
            <a:r>
              <a:rPr sz="1400" spc="-10" dirty="0">
                <a:latin typeface="Calibri"/>
                <a:cs typeface="Calibri"/>
              </a:rPr>
              <a:t>your Kubernetes </a:t>
            </a:r>
            <a:r>
              <a:rPr sz="1400" spc="-25" dirty="0">
                <a:latin typeface="Calibri"/>
                <a:cs typeface="Calibri"/>
              </a:rPr>
              <a:t>cluster, </a:t>
            </a:r>
            <a:r>
              <a:rPr sz="1400" spc="-5" dirty="0">
                <a:latin typeface="Calibri"/>
                <a:cs typeface="Calibri"/>
              </a:rPr>
              <a:t>across multiple </a:t>
            </a:r>
            <a:r>
              <a:rPr sz="1400" spc="-10" dirty="0">
                <a:latin typeface="Calibri"/>
                <a:cs typeface="Calibri"/>
              </a:rPr>
              <a:t>zones even, </a:t>
            </a:r>
            <a:r>
              <a:rPr sz="1400" dirty="0">
                <a:latin typeface="Calibri"/>
                <a:cs typeface="Calibri"/>
              </a:rPr>
              <a:t>so </a:t>
            </a:r>
            <a:r>
              <a:rPr sz="1400" spc="-10" dirty="0">
                <a:latin typeface="Calibri"/>
                <a:cs typeface="Calibri"/>
              </a:rPr>
              <a:t>you can focus </a:t>
            </a:r>
            <a:r>
              <a:rPr sz="1400" spc="-5" dirty="0">
                <a:latin typeface="Calibri"/>
                <a:cs typeface="Calibri"/>
              </a:rPr>
              <a:t>strictly </a:t>
            </a:r>
            <a:r>
              <a:rPr sz="1400" dirty="0">
                <a:latin typeface="Calibri"/>
                <a:cs typeface="Calibri"/>
              </a:rPr>
              <a:t>on </a:t>
            </a:r>
            <a:r>
              <a:rPr sz="1400" spc="-10" dirty="0">
                <a:latin typeface="Calibri"/>
                <a:cs typeface="Calibri"/>
              </a:rPr>
              <a:t>your  </a:t>
            </a:r>
            <a:r>
              <a:rPr sz="1400" spc="-5" dirty="0">
                <a:latin typeface="Calibri"/>
                <a:cs typeface="Calibri"/>
              </a:rPr>
              <a:t>applications and microservices. </a:t>
            </a:r>
            <a:r>
              <a:rPr sz="1400" spc="-10" dirty="0">
                <a:latin typeface="Calibri"/>
                <a:cs typeface="Calibri"/>
              </a:rPr>
              <a:t>EKS </a:t>
            </a:r>
            <a:r>
              <a:rPr sz="1400" spc="-15" dirty="0">
                <a:latin typeface="Calibri"/>
                <a:cs typeface="Calibri"/>
              </a:rPr>
              <a:t>integrates </a:t>
            </a:r>
            <a:r>
              <a:rPr sz="1400" spc="-5" dirty="0">
                <a:latin typeface="Calibri"/>
                <a:cs typeface="Calibri"/>
              </a:rPr>
              <a:t>with popular open source </a:t>
            </a:r>
            <a:r>
              <a:rPr sz="1400" spc="-10" dirty="0">
                <a:latin typeface="Calibri"/>
                <a:cs typeface="Calibri"/>
              </a:rPr>
              <a:t>Kubernetes </a:t>
            </a:r>
            <a:r>
              <a:rPr sz="1400" spc="-5" dirty="0">
                <a:latin typeface="Calibri"/>
                <a:cs typeface="Calibri"/>
              </a:rPr>
              <a:t>tooling and plenty of </a:t>
            </a:r>
            <a:r>
              <a:rPr sz="1400" spc="-25" dirty="0">
                <a:latin typeface="Calibri"/>
                <a:cs typeface="Calibri"/>
              </a:rPr>
              <a:t>AWS </a:t>
            </a:r>
            <a:r>
              <a:rPr sz="1400" spc="-5" dirty="0">
                <a:latin typeface="Calibri"/>
                <a:cs typeface="Calibri"/>
              </a:rPr>
              <a:t>tools, including </a:t>
            </a:r>
            <a:r>
              <a:rPr sz="1400" spc="-15" dirty="0">
                <a:latin typeface="Calibri"/>
                <a:cs typeface="Calibri"/>
              </a:rPr>
              <a:t>Route </a:t>
            </a:r>
            <a:r>
              <a:rPr sz="1400" spc="-5" dirty="0">
                <a:latin typeface="Calibri"/>
                <a:cs typeface="Calibri"/>
              </a:rPr>
              <a:t>53, </a:t>
            </a:r>
            <a:r>
              <a:rPr sz="1400" spc="-25" dirty="0">
                <a:latin typeface="Calibri"/>
                <a:cs typeface="Calibri"/>
              </a:rPr>
              <a:t>AWS </a:t>
            </a:r>
            <a:r>
              <a:rPr sz="1400" spc="-10" dirty="0">
                <a:latin typeface="Calibri"/>
                <a:cs typeface="Calibri"/>
              </a:rPr>
              <a:t>Application </a:t>
            </a:r>
            <a:r>
              <a:rPr sz="1400" spc="-5" dirty="0">
                <a:latin typeface="Calibri"/>
                <a:cs typeface="Calibri"/>
              </a:rPr>
              <a:t>Load  </a:t>
            </a:r>
            <a:r>
              <a:rPr sz="1400" spc="-20" dirty="0">
                <a:latin typeface="Calibri"/>
                <a:cs typeface="Calibri"/>
              </a:rPr>
              <a:t>Balancer, </a:t>
            </a:r>
            <a:r>
              <a:rPr sz="1400" spc="-5" dirty="0">
                <a:latin typeface="Calibri"/>
                <a:cs typeface="Calibri"/>
              </a:rPr>
              <a:t>and Auto Scaling. The </a:t>
            </a:r>
            <a:r>
              <a:rPr sz="1400" spc="-10" dirty="0">
                <a:latin typeface="Calibri"/>
                <a:cs typeface="Calibri"/>
              </a:rPr>
              <a:t>team that </a:t>
            </a:r>
            <a:r>
              <a:rPr sz="1400" spc="-5" dirty="0">
                <a:latin typeface="Calibri"/>
                <a:cs typeface="Calibri"/>
              </a:rPr>
              <a:t>manages </a:t>
            </a:r>
            <a:r>
              <a:rPr sz="1400" spc="-10" dirty="0">
                <a:latin typeface="Calibri"/>
                <a:cs typeface="Calibri"/>
              </a:rPr>
              <a:t>Amazon EKS are </a:t>
            </a:r>
            <a:r>
              <a:rPr sz="1400" spc="-5" dirty="0">
                <a:latin typeface="Calibri"/>
                <a:cs typeface="Calibri"/>
              </a:rPr>
              <a:t>regular </a:t>
            </a:r>
            <a:r>
              <a:rPr sz="1400" spc="-10" dirty="0">
                <a:latin typeface="Calibri"/>
                <a:cs typeface="Calibri"/>
              </a:rPr>
              <a:t>contributors to </a:t>
            </a:r>
            <a:r>
              <a:rPr sz="1400" spc="-5" dirty="0">
                <a:latin typeface="Calibri"/>
                <a:cs typeface="Calibri"/>
              </a:rPr>
              <a:t>the </a:t>
            </a:r>
            <a:r>
              <a:rPr sz="1400" spc="-10" dirty="0">
                <a:latin typeface="Calibri"/>
                <a:cs typeface="Calibri"/>
              </a:rPr>
              <a:t>Kubernetes</a:t>
            </a:r>
            <a:r>
              <a:rPr sz="1400" spc="50" dirty="0">
                <a:latin typeface="Calibri"/>
                <a:cs typeface="Calibri"/>
              </a:rPr>
              <a:t> </a:t>
            </a:r>
            <a:r>
              <a:rPr sz="1400" spc="-5" dirty="0">
                <a:latin typeface="Calibri"/>
                <a:cs typeface="Calibri"/>
              </a:rPr>
              <a:t>project.</a:t>
            </a:r>
            <a:endParaRPr sz="1400">
              <a:latin typeface="Calibri"/>
              <a:cs typeface="Calibri"/>
            </a:endParaRPr>
          </a:p>
        </p:txBody>
      </p:sp>
      <p:sp>
        <p:nvSpPr>
          <p:cNvPr id="11" name="object 11"/>
          <p:cNvSpPr txBox="1"/>
          <p:nvPr/>
        </p:nvSpPr>
        <p:spPr>
          <a:xfrm>
            <a:off x="269240" y="2892424"/>
            <a:ext cx="2429510" cy="240029"/>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a:cs typeface="Calibri"/>
              </a:rPr>
              <a:t>Google Cloud </a:t>
            </a:r>
            <a:r>
              <a:rPr sz="1400" b="1" spc="-10" dirty="0">
                <a:latin typeface="Calibri"/>
                <a:cs typeface="Calibri"/>
              </a:rPr>
              <a:t>Kubernetes</a:t>
            </a:r>
            <a:r>
              <a:rPr sz="1400" b="1" spc="-25" dirty="0">
                <a:latin typeface="Calibri"/>
                <a:cs typeface="Calibri"/>
              </a:rPr>
              <a:t> </a:t>
            </a:r>
            <a:r>
              <a:rPr sz="1400" b="1" spc="-5" dirty="0">
                <a:latin typeface="Calibri"/>
                <a:cs typeface="Calibri"/>
              </a:rPr>
              <a:t>Engine</a:t>
            </a:r>
            <a:endParaRPr sz="1400">
              <a:latin typeface="Calibri"/>
              <a:cs typeface="Calibri"/>
            </a:endParaRPr>
          </a:p>
        </p:txBody>
      </p:sp>
      <p:sp>
        <p:nvSpPr>
          <p:cNvPr id="12" name="object 12"/>
          <p:cNvSpPr txBox="1"/>
          <p:nvPr/>
        </p:nvSpPr>
        <p:spPr>
          <a:xfrm>
            <a:off x="269240" y="3273425"/>
            <a:ext cx="11451590" cy="666750"/>
          </a:xfrm>
          <a:prstGeom prst="rect">
            <a:avLst/>
          </a:prstGeom>
        </p:spPr>
        <p:txBody>
          <a:bodyPr vert="horz" wrap="square" lIns="0" tIns="13335" rIns="0" bIns="0" rtlCol="0">
            <a:spAutoFit/>
          </a:bodyPr>
          <a:lstStyle/>
          <a:p>
            <a:pPr marL="12700" marR="5080">
              <a:lnSpc>
                <a:spcPct val="100000"/>
              </a:lnSpc>
              <a:spcBef>
                <a:spcPts val="105"/>
              </a:spcBef>
            </a:pPr>
            <a:r>
              <a:rPr sz="1400" spc="-15" dirty="0">
                <a:latin typeface="Calibri"/>
                <a:cs typeface="Calibri"/>
              </a:rPr>
              <a:t>Like </a:t>
            </a:r>
            <a:r>
              <a:rPr sz="1400" spc="-10" dirty="0">
                <a:latin typeface="Calibri"/>
                <a:cs typeface="Calibri"/>
              </a:rPr>
              <a:t>Amazon EKS, Kubernetes </a:t>
            </a:r>
            <a:r>
              <a:rPr sz="1400" spc="-5" dirty="0">
                <a:latin typeface="Calibri"/>
                <a:cs typeface="Calibri"/>
              </a:rPr>
              <a:t>Engine manages </a:t>
            </a:r>
            <a:r>
              <a:rPr sz="1400" spc="-10" dirty="0">
                <a:latin typeface="Calibri"/>
                <a:cs typeface="Calibri"/>
              </a:rPr>
              <a:t>your Kubernetes infrastructure </a:t>
            </a:r>
            <a:r>
              <a:rPr sz="1400" dirty="0">
                <a:latin typeface="Calibri"/>
                <a:cs typeface="Calibri"/>
              </a:rPr>
              <a:t>so </a:t>
            </a:r>
            <a:r>
              <a:rPr sz="1400" spc="-10" dirty="0">
                <a:latin typeface="Calibri"/>
                <a:cs typeface="Calibri"/>
              </a:rPr>
              <a:t>you </a:t>
            </a:r>
            <a:r>
              <a:rPr sz="1400" spc="-5" dirty="0">
                <a:latin typeface="Calibri"/>
                <a:cs typeface="Calibri"/>
              </a:rPr>
              <a:t>don’t </a:t>
            </a:r>
            <a:r>
              <a:rPr sz="1400" spc="-15" dirty="0">
                <a:latin typeface="Calibri"/>
                <a:cs typeface="Calibri"/>
              </a:rPr>
              <a:t>have </a:t>
            </a:r>
            <a:r>
              <a:rPr sz="1400" spc="-10" dirty="0">
                <a:latin typeface="Calibri"/>
                <a:cs typeface="Calibri"/>
              </a:rPr>
              <a:t>to. </a:t>
            </a:r>
            <a:r>
              <a:rPr sz="1400" spc="-5" dirty="0">
                <a:latin typeface="Calibri"/>
                <a:cs typeface="Calibri"/>
              </a:rPr>
              <a:t>Google, as the original developer of </a:t>
            </a:r>
            <a:r>
              <a:rPr sz="1400" spc="-10" dirty="0">
                <a:latin typeface="Calibri"/>
                <a:cs typeface="Calibri"/>
              </a:rPr>
              <a:t>Kubernetes, </a:t>
            </a:r>
            <a:r>
              <a:rPr sz="1400" spc="-5" dirty="0">
                <a:latin typeface="Calibri"/>
                <a:cs typeface="Calibri"/>
              </a:rPr>
              <a:t>has plenty  of experiencing running Kubernetes-based </a:t>
            </a:r>
            <a:r>
              <a:rPr sz="1400" spc="-10" dirty="0">
                <a:latin typeface="Calibri"/>
                <a:cs typeface="Calibri"/>
              </a:rPr>
              <a:t>containers </a:t>
            </a:r>
            <a:r>
              <a:rPr sz="1400" spc="-5" dirty="0">
                <a:latin typeface="Calibri"/>
                <a:cs typeface="Calibri"/>
              </a:rPr>
              <a:t>in production. </a:t>
            </a:r>
            <a:r>
              <a:rPr sz="1400" spc="-10" dirty="0">
                <a:latin typeface="Calibri"/>
                <a:cs typeface="Calibri"/>
              </a:rPr>
              <a:t>Kubernetes </a:t>
            </a:r>
            <a:r>
              <a:rPr sz="1400" spc="-5" dirty="0">
                <a:latin typeface="Calibri"/>
                <a:cs typeface="Calibri"/>
              </a:rPr>
              <a:t>Engine runs </a:t>
            </a:r>
            <a:r>
              <a:rPr sz="1400" dirty="0">
                <a:latin typeface="Calibri"/>
                <a:cs typeface="Calibri"/>
              </a:rPr>
              <a:t>on </a:t>
            </a:r>
            <a:r>
              <a:rPr sz="1400" spc="-15" dirty="0">
                <a:latin typeface="Calibri"/>
                <a:cs typeface="Calibri"/>
              </a:rPr>
              <a:t>Google’s </a:t>
            </a:r>
            <a:r>
              <a:rPr sz="1400" spc="-5" dirty="0">
                <a:latin typeface="Calibri"/>
                <a:cs typeface="Calibri"/>
              </a:rPr>
              <a:t>network and uses routine health checks in high  </a:t>
            </a:r>
            <a:r>
              <a:rPr sz="1400" spc="-10" dirty="0">
                <a:latin typeface="Calibri"/>
                <a:cs typeface="Calibri"/>
              </a:rPr>
              <a:t>availability configurations </a:t>
            </a:r>
            <a:r>
              <a:rPr sz="1400" spc="-5" dirty="0">
                <a:latin typeface="Calibri"/>
                <a:cs typeface="Calibri"/>
              </a:rPr>
              <a:t>and </a:t>
            </a:r>
            <a:r>
              <a:rPr sz="1400" spc="-10" dirty="0">
                <a:latin typeface="Calibri"/>
                <a:cs typeface="Calibri"/>
              </a:rPr>
              <a:t>auto </a:t>
            </a:r>
            <a:r>
              <a:rPr sz="1400" spc="-5" dirty="0">
                <a:latin typeface="Calibri"/>
                <a:cs typeface="Calibri"/>
              </a:rPr>
              <a:t>scales </a:t>
            </a:r>
            <a:r>
              <a:rPr sz="1400" spc="-10" dirty="0">
                <a:latin typeface="Calibri"/>
                <a:cs typeface="Calibri"/>
              </a:rPr>
              <a:t>to </a:t>
            </a:r>
            <a:r>
              <a:rPr sz="1400" spc="-5" dirty="0">
                <a:latin typeface="Calibri"/>
                <a:cs typeface="Calibri"/>
              </a:rPr>
              <a:t>meet </a:t>
            </a:r>
            <a:r>
              <a:rPr sz="1400" spc="-10" dirty="0">
                <a:latin typeface="Calibri"/>
                <a:cs typeface="Calibri"/>
              </a:rPr>
              <a:t>whatever </a:t>
            </a:r>
            <a:r>
              <a:rPr sz="1400" spc="-5" dirty="0">
                <a:latin typeface="Calibri"/>
                <a:cs typeface="Calibri"/>
              </a:rPr>
              <a:t>demand is placed </a:t>
            </a:r>
            <a:r>
              <a:rPr sz="1400" dirty="0">
                <a:latin typeface="Calibri"/>
                <a:cs typeface="Calibri"/>
              </a:rPr>
              <a:t>on </a:t>
            </a:r>
            <a:r>
              <a:rPr sz="1400" spc="-10" dirty="0">
                <a:latin typeface="Calibri"/>
                <a:cs typeface="Calibri"/>
              </a:rPr>
              <a:t>your</a:t>
            </a:r>
            <a:r>
              <a:rPr sz="1400" spc="25" dirty="0">
                <a:latin typeface="Calibri"/>
                <a:cs typeface="Calibri"/>
              </a:rPr>
              <a:t> </a:t>
            </a:r>
            <a:r>
              <a:rPr sz="1400" spc="-5" dirty="0">
                <a:latin typeface="Calibri"/>
                <a:cs typeface="Calibri"/>
              </a:rPr>
              <a:t>applications.</a:t>
            </a:r>
            <a:endParaRPr sz="1400">
              <a:latin typeface="Calibri"/>
              <a:cs typeface="Calibri"/>
            </a:endParaRPr>
          </a:p>
        </p:txBody>
      </p:sp>
      <p:sp>
        <p:nvSpPr>
          <p:cNvPr id="13" name="object 13"/>
          <p:cNvSpPr txBox="1"/>
          <p:nvPr/>
        </p:nvSpPr>
        <p:spPr>
          <a:xfrm>
            <a:off x="269240" y="4004945"/>
            <a:ext cx="2337435" cy="240029"/>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Calibri"/>
                <a:cs typeface="Calibri"/>
              </a:rPr>
              <a:t>Azure Kubernetes </a:t>
            </a:r>
            <a:r>
              <a:rPr sz="1400" b="1" dirty="0">
                <a:latin typeface="Calibri"/>
                <a:cs typeface="Calibri"/>
              </a:rPr>
              <a:t>Service</a:t>
            </a:r>
            <a:r>
              <a:rPr sz="1400" b="1" spc="-40" dirty="0">
                <a:latin typeface="Calibri"/>
                <a:cs typeface="Calibri"/>
              </a:rPr>
              <a:t> </a:t>
            </a:r>
            <a:r>
              <a:rPr sz="1400" b="1" spc="-5" dirty="0">
                <a:latin typeface="Calibri"/>
                <a:cs typeface="Calibri"/>
              </a:rPr>
              <a:t>(AKS)</a:t>
            </a:r>
            <a:endParaRPr sz="1400">
              <a:latin typeface="Calibri"/>
              <a:cs typeface="Calibri"/>
            </a:endParaRPr>
          </a:p>
        </p:txBody>
      </p:sp>
      <p:sp>
        <p:nvSpPr>
          <p:cNvPr id="14" name="object 14"/>
          <p:cNvSpPr txBox="1"/>
          <p:nvPr/>
        </p:nvSpPr>
        <p:spPr>
          <a:xfrm>
            <a:off x="269240" y="4385945"/>
            <a:ext cx="11351895" cy="666750"/>
          </a:xfrm>
          <a:prstGeom prst="rect">
            <a:avLst/>
          </a:prstGeom>
        </p:spPr>
        <p:txBody>
          <a:bodyPr vert="horz" wrap="square" lIns="0" tIns="13335" rIns="0" bIns="0" rtlCol="0">
            <a:spAutoFit/>
          </a:bodyPr>
          <a:lstStyle/>
          <a:p>
            <a:pPr marL="12700" marR="5080" algn="just">
              <a:lnSpc>
                <a:spcPct val="100000"/>
              </a:lnSpc>
              <a:spcBef>
                <a:spcPts val="105"/>
              </a:spcBef>
            </a:pPr>
            <a:r>
              <a:rPr sz="1400" spc="-10" dirty="0">
                <a:latin typeface="Calibri"/>
                <a:cs typeface="Calibri"/>
              </a:rPr>
              <a:t>AKS </a:t>
            </a:r>
            <a:r>
              <a:rPr sz="1400" spc="-5" dirty="0">
                <a:latin typeface="Calibri"/>
                <a:cs typeface="Calibri"/>
              </a:rPr>
              <a:t>is </a:t>
            </a:r>
            <a:r>
              <a:rPr sz="1400" spc="-20" dirty="0">
                <a:latin typeface="Calibri"/>
                <a:cs typeface="Calibri"/>
              </a:rPr>
              <a:t>Azure’s </a:t>
            </a:r>
            <a:r>
              <a:rPr sz="1400" spc="-10" dirty="0">
                <a:latin typeface="Calibri"/>
                <a:cs typeface="Calibri"/>
              </a:rPr>
              <a:t>Kubernetes </a:t>
            </a:r>
            <a:r>
              <a:rPr sz="1400" spc="-5" dirty="0">
                <a:latin typeface="Calibri"/>
                <a:cs typeface="Calibri"/>
              </a:rPr>
              <a:t>management solution. With </a:t>
            </a:r>
            <a:r>
              <a:rPr sz="1400" spc="-10" dirty="0">
                <a:latin typeface="Calibri"/>
                <a:cs typeface="Calibri"/>
              </a:rPr>
              <a:t>AKS, you can </a:t>
            </a:r>
            <a:r>
              <a:rPr sz="1400" spc="-5" dirty="0">
                <a:latin typeface="Calibri"/>
                <a:cs typeface="Calibri"/>
              </a:rPr>
              <a:t>secure </a:t>
            </a:r>
            <a:r>
              <a:rPr sz="1400" spc="-10" dirty="0">
                <a:latin typeface="Calibri"/>
                <a:cs typeface="Calibri"/>
              </a:rPr>
              <a:t>your clusters </a:t>
            </a:r>
            <a:r>
              <a:rPr sz="1400" spc="-5" dirty="0">
                <a:latin typeface="Calibri"/>
                <a:cs typeface="Calibri"/>
              </a:rPr>
              <a:t>with </a:t>
            </a:r>
            <a:r>
              <a:rPr sz="1400" spc="-20" dirty="0">
                <a:latin typeface="Calibri"/>
                <a:cs typeface="Calibri"/>
              </a:rPr>
              <a:t>Azure’s </a:t>
            </a:r>
            <a:r>
              <a:rPr sz="1400" spc="-5" dirty="0">
                <a:latin typeface="Calibri"/>
                <a:cs typeface="Calibri"/>
              </a:rPr>
              <a:t>Active Directory and deploy apps across </a:t>
            </a:r>
            <a:r>
              <a:rPr sz="1400" spc="-20" dirty="0">
                <a:latin typeface="Calibri"/>
                <a:cs typeface="Calibri"/>
              </a:rPr>
              <a:t>Azure’s </a:t>
            </a:r>
            <a:r>
              <a:rPr sz="1400" spc="-5" dirty="0">
                <a:latin typeface="Calibri"/>
                <a:cs typeface="Calibri"/>
              </a:rPr>
              <a:t>massive  </a:t>
            </a:r>
            <a:r>
              <a:rPr sz="1400" spc="-15" dirty="0">
                <a:latin typeface="Calibri"/>
                <a:cs typeface="Calibri"/>
              </a:rPr>
              <a:t>data </a:t>
            </a:r>
            <a:r>
              <a:rPr sz="1400" spc="-10" dirty="0">
                <a:latin typeface="Calibri"/>
                <a:cs typeface="Calibri"/>
              </a:rPr>
              <a:t>center offerings. Azure </a:t>
            </a:r>
            <a:r>
              <a:rPr sz="1400" spc="-5" dirty="0">
                <a:latin typeface="Calibri"/>
                <a:cs typeface="Calibri"/>
              </a:rPr>
              <a:t>also </a:t>
            </a:r>
            <a:r>
              <a:rPr sz="1400" spc="-10" dirty="0">
                <a:latin typeface="Calibri"/>
                <a:cs typeface="Calibri"/>
              </a:rPr>
              <a:t>provides </a:t>
            </a:r>
            <a:r>
              <a:rPr sz="1400" spc="-5" dirty="0">
                <a:latin typeface="Calibri"/>
                <a:cs typeface="Calibri"/>
              </a:rPr>
              <a:t>their own </a:t>
            </a:r>
            <a:r>
              <a:rPr sz="1400" spc="-10" dirty="0">
                <a:latin typeface="Calibri"/>
                <a:cs typeface="Calibri"/>
              </a:rPr>
              <a:t>container </a:t>
            </a:r>
            <a:r>
              <a:rPr sz="1400" spc="-5" dirty="0">
                <a:latin typeface="Calibri"/>
                <a:cs typeface="Calibri"/>
              </a:rPr>
              <a:t>registry and </a:t>
            </a:r>
            <a:r>
              <a:rPr sz="1400" dirty="0">
                <a:latin typeface="Calibri"/>
                <a:cs typeface="Calibri"/>
              </a:rPr>
              <a:t>a </a:t>
            </a:r>
            <a:r>
              <a:rPr sz="1400" spc="-5" dirty="0">
                <a:latin typeface="Calibri"/>
                <a:cs typeface="Calibri"/>
              </a:rPr>
              <a:t>provisioning portal. And, as </a:t>
            </a:r>
            <a:r>
              <a:rPr sz="1400" spc="-10" dirty="0">
                <a:latin typeface="Calibri"/>
                <a:cs typeface="Calibri"/>
              </a:rPr>
              <a:t>Kubernetes </a:t>
            </a:r>
            <a:r>
              <a:rPr sz="1400" spc="-5" dirty="0">
                <a:latin typeface="Calibri"/>
                <a:cs typeface="Calibri"/>
              </a:rPr>
              <a:t>enthusiasts </a:t>
            </a:r>
            <a:r>
              <a:rPr sz="1400" spc="-15" dirty="0">
                <a:latin typeface="Calibri"/>
                <a:cs typeface="Calibri"/>
              </a:rPr>
              <a:t>likely </a:t>
            </a:r>
            <a:r>
              <a:rPr sz="1400" spc="-5" dirty="0">
                <a:latin typeface="Calibri"/>
                <a:cs typeface="Calibri"/>
              </a:rPr>
              <a:t>already </a:t>
            </a:r>
            <a:r>
              <a:rPr sz="1400" spc="-30" dirty="0">
                <a:latin typeface="Calibri"/>
                <a:cs typeface="Calibri"/>
              </a:rPr>
              <a:t>know, </a:t>
            </a:r>
            <a:r>
              <a:rPr sz="1400" spc="-5" dirty="0">
                <a:latin typeface="Calibri"/>
                <a:cs typeface="Calibri"/>
              </a:rPr>
              <a:t>Brendan  Burns, who </a:t>
            </a:r>
            <a:r>
              <a:rPr sz="1400" spc="-10" dirty="0">
                <a:latin typeface="Calibri"/>
                <a:cs typeface="Calibri"/>
              </a:rPr>
              <a:t>co-created Kubernetes, </a:t>
            </a:r>
            <a:r>
              <a:rPr sz="1400" spc="-5" dirty="0">
                <a:latin typeface="Calibri"/>
                <a:cs typeface="Calibri"/>
              </a:rPr>
              <a:t>is leading the </a:t>
            </a:r>
            <a:r>
              <a:rPr sz="1400" spc="-10" dirty="0">
                <a:latin typeface="Calibri"/>
                <a:cs typeface="Calibri"/>
              </a:rPr>
              <a:t>charge </a:t>
            </a:r>
            <a:r>
              <a:rPr sz="1400" spc="-5" dirty="0">
                <a:latin typeface="Calibri"/>
                <a:cs typeface="Calibri"/>
              </a:rPr>
              <a:t>behind </a:t>
            </a:r>
            <a:r>
              <a:rPr sz="1400" spc="-20" dirty="0">
                <a:latin typeface="Calibri"/>
                <a:cs typeface="Calibri"/>
              </a:rPr>
              <a:t>Azure’s </a:t>
            </a:r>
            <a:r>
              <a:rPr sz="1400" spc="-10" dirty="0">
                <a:latin typeface="Calibri"/>
                <a:cs typeface="Calibri"/>
              </a:rPr>
              <a:t>container</a:t>
            </a:r>
            <a:r>
              <a:rPr sz="1400" spc="20" dirty="0">
                <a:latin typeface="Calibri"/>
                <a:cs typeface="Calibri"/>
              </a:rPr>
              <a:t> </a:t>
            </a:r>
            <a:r>
              <a:rPr sz="1400" spc="-5" dirty="0">
                <a:latin typeface="Calibri"/>
                <a:cs typeface="Calibri"/>
              </a:rPr>
              <a:t>work.</a:t>
            </a:r>
            <a:endParaRPr sz="1400">
              <a:latin typeface="Calibri"/>
              <a:cs typeface="Calibri"/>
            </a:endParaRPr>
          </a:p>
        </p:txBody>
      </p:sp>
      <p:sp>
        <p:nvSpPr>
          <p:cNvPr id="15" name="object 15"/>
          <p:cNvSpPr txBox="1"/>
          <p:nvPr/>
        </p:nvSpPr>
        <p:spPr>
          <a:xfrm>
            <a:off x="269240" y="777240"/>
            <a:ext cx="11337290" cy="918844"/>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libri"/>
                <a:cs typeface="Calibri"/>
              </a:rPr>
              <a:t>As </a:t>
            </a:r>
            <a:r>
              <a:rPr sz="1800" spc="-10" dirty="0">
                <a:latin typeface="Calibri"/>
                <a:cs typeface="Calibri"/>
              </a:rPr>
              <a:t>noted </a:t>
            </a:r>
            <a:r>
              <a:rPr sz="1800" spc="-25" dirty="0">
                <a:latin typeface="Calibri"/>
                <a:cs typeface="Calibri"/>
              </a:rPr>
              <a:t>earlier, </a:t>
            </a:r>
            <a:r>
              <a:rPr sz="1800" spc="-10" dirty="0">
                <a:latin typeface="Calibri"/>
                <a:cs typeface="Calibri"/>
              </a:rPr>
              <a:t>Kubernetes </a:t>
            </a:r>
            <a:r>
              <a:rPr sz="1800" dirty="0">
                <a:latin typeface="Calibri"/>
                <a:cs typeface="Calibri"/>
              </a:rPr>
              <a:t>is </a:t>
            </a:r>
            <a:r>
              <a:rPr sz="1800" spc="-10" dirty="0">
                <a:latin typeface="Calibri"/>
                <a:cs typeface="Calibri"/>
              </a:rPr>
              <a:t>currently </a:t>
            </a:r>
            <a:r>
              <a:rPr sz="1800" spc="-5" dirty="0">
                <a:latin typeface="Calibri"/>
                <a:cs typeface="Calibri"/>
              </a:rPr>
              <a:t>the clear </a:t>
            </a:r>
            <a:r>
              <a:rPr sz="1800" spc="-15" dirty="0">
                <a:latin typeface="Calibri"/>
                <a:cs typeface="Calibri"/>
              </a:rPr>
              <a:t>standard for </a:t>
            </a:r>
            <a:r>
              <a:rPr sz="1800" spc="-10" dirty="0">
                <a:latin typeface="Calibri"/>
                <a:cs typeface="Calibri"/>
              </a:rPr>
              <a:t>container </a:t>
            </a:r>
            <a:r>
              <a:rPr sz="1800" spc="-15" dirty="0">
                <a:latin typeface="Calibri"/>
                <a:cs typeface="Calibri"/>
              </a:rPr>
              <a:t>orchestration </a:t>
            </a:r>
            <a:r>
              <a:rPr sz="1800" spc="-5" dirty="0">
                <a:latin typeface="Calibri"/>
                <a:cs typeface="Calibri"/>
              </a:rPr>
              <a:t>tools. </a:t>
            </a:r>
            <a:r>
              <a:rPr sz="1800" dirty="0">
                <a:latin typeface="Calibri"/>
                <a:cs typeface="Calibri"/>
              </a:rPr>
              <a:t>It </a:t>
            </a:r>
            <a:r>
              <a:rPr sz="1800" spc="-5" dirty="0">
                <a:latin typeface="Calibri"/>
                <a:cs typeface="Calibri"/>
              </a:rPr>
              <a:t>should come as no surprise  then </a:t>
            </a:r>
            <a:r>
              <a:rPr sz="1800" spc="-10" dirty="0">
                <a:latin typeface="Calibri"/>
                <a:cs typeface="Calibri"/>
              </a:rPr>
              <a:t>that </a:t>
            </a:r>
            <a:r>
              <a:rPr sz="1800" spc="-5" dirty="0">
                <a:latin typeface="Calibri"/>
                <a:cs typeface="Calibri"/>
              </a:rPr>
              <a:t>major cloud </a:t>
            </a:r>
            <a:r>
              <a:rPr sz="1800" spc="-10" dirty="0">
                <a:latin typeface="Calibri"/>
                <a:cs typeface="Calibri"/>
              </a:rPr>
              <a:t>providers are offering plenty </a:t>
            </a:r>
            <a:r>
              <a:rPr sz="1800" dirty="0">
                <a:latin typeface="Calibri"/>
                <a:cs typeface="Calibri"/>
              </a:rPr>
              <a:t>of </a:t>
            </a:r>
            <a:r>
              <a:rPr sz="1800" spc="-10" dirty="0">
                <a:latin typeface="Calibri"/>
                <a:cs typeface="Calibri"/>
              </a:rPr>
              <a:t>Kubernetes-as-a-Service</a:t>
            </a:r>
            <a:r>
              <a:rPr sz="1800" spc="40" dirty="0">
                <a:latin typeface="Calibri"/>
                <a:cs typeface="Calibri"/>
              </a:rPr>
              <a:t> </a:t>
            </a:r>
            <a:r>
              <a:rPr sz="1800" spc="-10" dirty="0">
                <a:latin typeface="Calibri"/>
                <a:cs typeface="Calibri"/>
              </a:rPr>
              <a:t>offerings:</a:t>
            </a:r>
            <a:endParaRPr sz="1800">
              <a:latin typeface="Calibri"/>
              <a:cs typeface="Calibri"/>
            </a:endParaRPr>
          </a:p>
          <a:p>
            <a:pPr marL="12700">
              <a:lnSpc>
                <a:spcPct val="100000"/>
              </a:lnSpc>
              <a:spcBef>
                <a:spcPts val="555"/>
              </a:spcBef>
            </a:pPr>
            <a:r>
              <a:rPr sz="1800" b="1" spc="-5" dirty="0">
                <a:solidFill>
                  <a:srgbClr val="FFFFFF"/>
                </a:solidFill>
                <a:latin typeface="Calibri"/>
                <a:cs typeface="Calibri"/>
              </a:rPr>
              <a:t>Cloud based KAAS solutions ...</a:t>
            </a:r>
            <a:endParaRPr sz="1800">
              <a:latin typeface="Calibri"/>
              <a:cs typeface="Calibri"/>
            </a:endParaRPr>
          </a:p>
        </p:txBody>
      </p:sp>
      <p:pic>
        <p:nvPicPr>
          <p:cNvPr id="16" name="object 16"/>
          <p:cNvPicPr/>
          <p:nvPr/>
        </p:nvPicPr>
        <p:blipFill>
          <a:blip r:embed="rId3" cstate="print"/>
          <a:stretch>
            <a:fillRect/>
          </a:stretch>
        </p:blipFill>
        <p:spPr>
          <a:xfrm>
            <a:off x="9464040" y="1783079"/>
            <a:ext cx="2560320" cy="502920"/>
          </a:xfrm>
          <a:prstGeom prst="rect">
            <a:avLst/>
          </a:prstGeom>
        </p:spPr>
      </p:pic>
      <p:sp>
        <p:nvSpPr>
          <p:cNvPr id="17" name="object 17"/>
          <p:cNvSpPr txBox="1"/>
          <p:nvPr/>
        </p:nvSpPr>
        <p:spPr>
          <a:xfrm>
            <a:off x="9589769" y="1873885"/>
            <a:ext cx="2191385" cy="24002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FFFFFF"/>
                </a:solidFill>
                <a:latin typeface="Calibri"/>
                <a:cs typeface="Calibri"/>
              </a:rPr>
              <a:t>https://aws.amazon.com/eks/</a:t>
            </a:r>
            <a:endParaRPr sz="1400">
              <a:latin typeface="Calibri"/>
              <a:cs typeface="Calibri"/>
            </a:endParaRPr>
          </a:p>
        </p:txBody>
      </p:sp>
      <p:pic>
        <p:nvPicPr>
          <p:cNvPr id="18" name="object 18"/>
          <p:cNvPicPr/>
          <p:nvPr/>
        </p:nvPicPr>
        <p:blipFill>
          <a:blip r:embed="rId4" cstate="print"/>
          <a:stretch>
            <a:fillRect/>
          </a:stretch>
        </p:blipFill>
        <p:spPr>
          <a:xfrm>
            <a:off x="8138159" y="2926079"/>
            <a:ext cx="3886200" cy="457200"/>
          </a:xfrm>
          <a:prstGeom prst="rect">
            <a:avLst/>
          </a:prstGeom>
        </p:spPr>
      </p:pic>
      <p:sp>
        <p:nvSpPr>
          <p:cNvPr id="19" name="object 19"/>
          <p:cNvSpPr txBox="1"/>
          <p:nvPr/>
        </p:nvSpPr>
        <p:spPr>
          <a:xfrm>
            <a:off x="8275319" y="2992755"/>
            <a:ext cx="3348354" cy="24002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FFFFFF"/>
                </a:solidFill>
                <a:latin typeface="Calibri"/>
                <a:cs typeface="Calibri"/>
              </a:rPr>
              <a:t>https://cloud.google.com/kubernetes-engine/</a:t>
            </a:r>
            <a:endParaRPr sz="1400">
              <a:latin typeface="Calibri"/>
              <a:cs typeface="Calibri"/>
            </a:endParaRPr>
          </a:p>
        </p:txBody>
      </p:sp>
      <p:pic>
        <p:nvPicPr>
          <p:cNvPr id="20" name="object 20"/>
          <p:cNvPicPr/>
          <p:nvPr/>
        </p:nvPicPr>
        <p:blipFill>
          <a:blip r:embed="rId5" cstate="print"/>
          <a:stretch>
            <a:fillRect/>
          </a:stretch>
        </p:blipFill>
        <p:spPr>
          <a:xfrm>
            <a:off x="6903719" y="4023359"/>
            <a:ext cx="5120639" cy="502919"/>
          </a:xfrm>
          <a:prstGeom prst="rect">
            <a:avLst/>
          </a:prstGeom>
        </p:spPr>
      </p:pic>
      <p:sp>
        <p:nvSpPr>
          <p:cNvPr id="21" name="object 21"/>
          <p:cNvSpPr txBox="1"/>
          <p:nvPr/>
        </p:nvSpPr>
        <p:spPr>
          <a:xfrm>
            <a:off x="7050405" y="4108450"/>
            <a:ext cx="4672965" cy="24002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FFFFFF"/>
                </a:solidFill>
                <a:latin typeface="Calibri"/>
                <a:cs typeface="Calibri"/>
              </a:rPr>
              <a:t>https://azure.microsoft.com/en-us/services/kubernetes-service/</a:t>
            </a:r>
            <a:endParaRPr sz="1400">
              <a:latin typeface="Calibri"/>
              <a:cs typeface="Calibri"/>
            </a:endParaRPr>
          </a:p>
        </p:txBody>
      </p:sp>
      <p:pic>
        <p:nvPicPr>
          <p:cNvPr id="22" name="object 22"/>
          <p:cNvPicPr/>
          <p:nvPr/>
        </p:nvPicPr>
        <p:blipFill>
          <a:blip r:embed="rId6" cstate="print"/>
          <a:stretch>
            <a:fillRect/>
          </a:stretch>
        </p:blipFill>
        <p:spPr>
          <a:xfrm>
            <a:off x="10503407" y="5445252"/>
            <a:ext cx="1466088" cy="880872"/>
          </a:xfrm>
          <a:prstGeom prst="rect">
            <a:avLst/>
          </a:prstGeom>
        </p:spPr>
      </p:pic>
      <p:pic>
        <p:nvPicPr>
          <p:cNvPr id="23" name="object 23"/>
          <p:cNvPicPr/>
          <p:nvPr/>
        </p:nvPicPr>
        <p:blipFill>
          <a:blip r:embed="rId7" cstate="print"/>
          <a:stretch>
            <a:fillRect/>
          </a:stretch>
        </p:blipFill>
        <p:spPr>
          <a:xfrm>
            <a:off x="8549640" y="5394959"/>
            <a:ext cx="1965959" cy="457200"/>
          </a:xfrm>
          <a:prstGeom prst="rect">
            <a:avLst/>
          </a:prstGeom>
        </p:spPr>
      </p:pic>
      <p:graphicFrame>
        <p:nvGraphicFramePr>
          <p:cNvPr id="24" name="object 24"/>
          <p:cNvGraphicFramePr>
            <a:graphicFrameLocks noGrp="1"/>
          </p:cNvGraphicFramePr>
          <p:nvPr/>
        </p:nvGraphicFramePr>
        <p:xfrm>
          <a:off x="184150" y="5200650"/>
          <a:ext cx="11787504" cy="1250187"/>
        </p:xfrm>
        <a:graphic>
          <a:graphicData uri="http://schemas.openxmlformats.org/drawingml/2006/table">
            <a:tbl>
              <a:tblPr firstRow="1" bandRow="1">
                <a:tableStyleId>{2D5ABB26-0587-4C30-8999-92F81FD0307C}</a:tableStyleId>
              </a:tblPr>
              <a:tblGrid>
                <a:gridCol w="3643629">
                  <a:extLst>
                    <a:ext uri="{9D8B030D-6E8A-4147-A177-3AD203B41FA5}">
                      <a16:colId xmlns:a16="http://schemas.microsoft.com/office/drawing/2014/main" val="20000"/>
                    </a:ext>
                  </a:extLst>
                </a:gridCol>
                <a:gridCol w="8143875">
                  <a:extLst>
                    <a:ext uri="{9D8B030D-6E8A-4147-A177-3AD203B41FA5}">
                      <a16:colId xmlns:a16="http://schemas.microsoft.com/office/drawing/2014/main" val="20001"/>
                    </a:ext>
                  </a:extLst>
                </a:gridCol>
              </a:tblGrid>
              <a:tr h="518668">
                <a:tc>
                  <a:txBody>
                    <a:bodyPr/>
                    <a:lstStyle/>
                    <a:p>
                      <a:pPr marL="90805">
                        <a:lnSpc>
                          <a:spcPct val="100000"/>
                        </a:lnSpc>
                        <a:spcBef>
                          <a:spcPts val="259"/>
                        </a:spcBef>
                      </a:pPr>
                      <a:r>
                        <a:rPr sz="1800" b="1" spc="-10" dirty="0">
                          <a:solidFill>
                            <a:srgbClr val="FFFFFF"/>
                          </a:solidFill>
                          <a:latin typeface="Calibri"/>
                          <a:cs typeface="Calibri"/>
                        </a:rPr>
                        <a:t>Software </a:t>
                      </a:r>
                      <a:r>
                        <a:rPr sz="1800" b="1" spc="-5" dirty="0">
                          <a:solidFill>
                            <a:srgbClr val="FFFFFF"/>
                          </a:solidFill>
                          <a:latin typeface="Calibri"/>
                          <a:cs typeface="Calibri"/>
                        </a:rPr>
                        <a:t>based KAAS Solution</a:t>
                      </a:r>
                      <a:r>
                        <a:rPr sz="1800" b="1" spc="-10"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txBody>
                  <a:tcPr marL="0" marR="0" marT="33019" marB="0">
                    <a:lnL w="12700">
                      <a:solidFill>
                        <a:srgbClr val="FFFFFF"/>
                      </a:solidFill>
                      <a:prstDash val="solid"/>
                    </a:lnL>
                    <a:lnT w="12700">
                      <a:solidFill>
                        <a:srgbClr val="FFFFFF"/>
                      </a:solidFill>
                      <a:prstDash val="solid"/>
                    </a:lnT>
                    <a:solidFill>
                      <a:srgbClr val="FFC000"/>
                    </a:solidFill>
                  </a:tcPr>
                </a:tc>
                <a:tc>
                  <a:txBody>
                    <a:bodyPr/>
                    <a:lstStyle/>
                    <a:p>
                      <a:pPr marL="91440" marR="1507490">
                        <a:lnSpc>
                          <a:spcPct val="113999"/>
                        </a:lnSpc>
                        <a:spcBef>
                          <a:spcPts val="50"/>
                        </a:spcBef>
                        <a:tabLst>
                          <a:tab pos="4867275" algn="l"/>
                        </a:tabLst>
                      </a:pPr>
                      <a:r>
                        <a:rPr sz="1400" b="1" spc="15" dirty="0">
                          <a:latin typeface="Calibri"/>
                          <a:cs typeface="Calibri"/>
                        </a:rPr>
                        <a:t>Ranchers </a:t>
                      </a:r>
                      <a:r>
                        <a:rPr sz="1400" b="1" spc="10" dirty="0">
                          <a:latin typeface="Calibri"/>
                          <a:cs typeface="Calibri"/>
                        </a:rPr>
                        <a:t>... </a:t>
                      </a:r>
                      <a:r>
                        <a:rPr sz="1400" spc="10" dirty="0">
                          <a:latin typeface="Calibri"/>
                          <a:cs typeface="Calibri"/>
                        </a:rPr>
                        <a:t>It is </a:t>
                      </a:r>
                      <a:r>
                        <a:rPr sz="1400" dirty="0">
                          <a:latin typeface="Calibri"/>
                          <a:cs typeface="Calibri"/>
                        </a:rPr>
                        <a:t>a </a:t>
                      </a:r>
                      <a:r>
                        <a:rPr sz="1400" spc="15" dirty="0">
                          <a:latin typeface="Calibri"/>
                          <a:cs typeface="Calibri"/>
                        </a:rPr>
                        <a:t>software </a:t>
                      </a:r>
                      <a:r>
                        <a:rPr sz="1400" spc="20" dirty="0">
                          <a:latin typeface="Calibri"/>
                          <a:cs typeface="Calibri"/>
                        </a:rPr>
                        <a:t>solution </a:t>
                      </a:r>
                      <a:r>
                        <a:rPr sz="1400" spc="15" dirty="0">
                          <a:latin typeface="Calibri"/>
                          <a:cs typeface="Calibri"/>
                        </a:rPr>
                        <a:t>that </a:t>
                      </a:r>
                      <a:r>
                        <a:rPr sz="1400" spc="20" dirty="0">
                          <a:latin typeface="Calibri"/>
                          <a:cs typeface="Calibri"/>
                        </a:rPr>
                        <a:t>provides </a:t>
                      </a:r>
                      <a:r>
                        <a:rPr sz="1400" spc="15" dirty="0">
                          <a:latin typeface="Calibri"/>
                          <a:cs typeface="Calibri"/>
                        </a:rPr>
                        <a:t>Kubernetes </a:t>
                      </a:r>
                      <a:r>
                        <a:rPr sz="1400" spc="20" dirty="0">
                          <a:latin typeface="Calibri"/>
                          <a:cs typeface="Calibri"/>
                        </a:rPr>
                        <a:t>specific deployment </a:t>
                      </a:r>
                      <a:r>
                        <a:rPr sz="1400" spc="15" dirty="0">
                          <a:latin typeface="Calibri"/>
                          <a:cs typeface="Calibri"/>
                        </a:rPr>
                        <a:t>and  </a:t>
                      </a:r>
                      <a:r>
                        <a:rPr sz="2100" spc="-7" baseline="9920" dirty="0">
                          <a:latin typeface="Calibri"/>
                          <a:cs typeface="Calibri"/>
                        </a:rPr>
                        <a:t>management.	</a:t>
                      </a:r>
                      <a:r>
                        <a:rPr sz="1400" spc="-15" dirty="0">
                          <a:solidFill>
                            <a:srgbClr val="FFFFFF"/>
                          </a:solidFill>
                          <a:latin typeface="Calibri"/>
                          <a:cs typeface="Calibri"/>
                        </a:rPr>
                        <a:t>https://rancher.com/</a:t>
                      </a:r>
                      <a:endParaRPr sz="1400">
                        <a:latin typeface="Calibri"/>
                        <a:cs typeface="Calibri"/>
                      </a:endParaRPr>
                    </a:p>
                  </a:txBody>
                  <a:tcPr marL="0" marR="0" marT="6350" marB="0">
                    <a:solidFill>
                      <a:srgbClr val="F1F1F1"/>
                    </a:solidFill>
                  </a:tcPr>
                </a:tc>
                <a:extLst>
                  <a:ext uri="{0D108BD9-81ED-4DB2-BD59-A6C34878D82A}">
                    <a16:rowId xmlns:a16="http://schemas.microsoft.com/office/drawing/2014/main" val="10000"/>
                  </a:ext>
                </a:extLst>
              </a:tr>
              <a:tr h="731519">
                <a:tc gridSpan="2">
                  <a:txBody>
                    <a:bodyPr/>
                    <a:lstStyle/>
                    <a:p>
                      <a:pPr marL="90805" marR="1508125" algn="just">
                        <a:lnSpc>
                          <a:spcPct val="100000"/>
                        </a:lnSpc>
                        <a:spcBef>
                          <a:spcPts val="280"/>
                        </a:spcBef>
                      </a:pPr>
                      <a:r>
                        <a:rPr sz="1400" spc="-5" dirty="0">
                          <a:latin typeface="Calibri"/>
                          <a:cs typeface="Calibri"/>
                        </a:rPr>
                        <a:t>Rancher not only </a:t>
                      </a:r>
                      <a:r>
                        <a:rPr sz="1400" spc="-10" dirty="0">
                          <a:latin typeface="Calibri"/>
                          <a:cs typeface="Calibri"/>
                        </a:rPr>
                        <a:t>deploys Kubernetes clusters anywhere, </a:t>
                      </a:r>
                      <a:r>
                        <a:rPr sz="1400" dirty="0">
                          <a:latin typeface="Calibri"/>
                          <a:cs typeface="Calibri"/>
                        </a:rPr>
                        <a:t>on </a:t>
                      </a:r>
                      <a:r>
                        <a:rPr sz="1400" spc="-15" dirty="0">
                          <a:latin typeface="Calibri"/>
                          <a:cs typeface="Calibri"/>
                        </a:rPr>
                        <a:t>any </a:t>
                      </a:r>
                      <a:r>
                        <a:rPr sz="1400" spc="-20" dirty="0">
                          <a:latin typeface="Calibri"/>
                          <a:cs typeface="Calibri"/>
                        </a:rPr>
                        <a:t>provider, </a:t>
                      </a:r>
                      <a:r>
                        <a:rPr sz="1400" spc="-5" dirty="0">
                          <a:latin typeface="Calibri"/>
                          <a:cs typeface="Calibri"/>
                        </a:rPr>
                        <a:t>but it also </a:t>
                      </a:r>
                      <a:r>
                        <a:rPr sz="1400" spc="-10" dirty="0">
                          <a:latin typeface="Calibri"/>
                          <a:cs typeface="Calibri"/>
                        </a:rPr>
                        <a:t>unites </a:t>
                      </a:r>
                      <a:r>
                        <a:rPr sz="1400" spc="-5" dirty="0">
                          <a:latin typeface="Calibri"/>
                          <a:cs typeface="Calibri"/>
                        </a:rPr>
                        <a:t>them under </a:t>
                      </a:r>
                      <a:r>
                        <a:rPr sz="1400" spc="-10" dirty="0">
                          <a:latin typeface="Calibri"/>
                          <a:cs typeface="Calibri"/>
                        </a:rPr>
                        <a:t>centralized authentication </a:t>
                      </a:r>
                      <a:r>
                        <a:rPr sz="1400" spc="-5" dirty="0">
                          <a:latin typeface="Calibri"/>
                          <a:cs typeface="Calibri"/>
                        </a:rPr>
                        <a:t>and access  control. </a:t>
                      </a:r>
                      <a:r>
                        <a:rPr sz="1400" dirty="0">
                          <a:latin typeface="Calibri"/>
                          <a:cs typeface="Calibri"/>
                        </a:rPr>
                        <a:t>Because it's agnostic about where </a:t>
                      </a:r>
                      <a:r>
                        <a:rPr sz="1400" spc="5" dirty="0">
                          <a:latin typeface="Calibri"/>
                          <a:cs typeface="Calibri"/>
                        </a:rPr>
                        <a:t>the </a:t>
                      </a:r>
                      <a:r>
                        <a:rPr sz="1400" dirty="0">
                          <a:latin typeface="Calibri"/>
                          <a:cs typeface="Calibri"/>
                        </a:rPr>
                        <a:t>resources </a:t>
                      </a:r>
                      <a:r>
                        <a:rPr sz="1400" spc="5" dirty="0">
                          <a:latin typeface="Calibri"/>
                          <a:cs typeface="Calibri"/>
                        </a:rPr>
                        <a:t>run, </a:t>
                      </a:r>
                      <a:r>
                        <a:rPr sz="1400" spc="-5" dirty="0">
                          <a:latin typeface="Calibri"/>
                          <a:cs typeface="Calibri"/>
                        </a:rPr>
                        <a:t>you </a:t>
                      </a:r>
                      <a:r>
                        <a:rPr sz="1400" dirty="0">
                          <a:latin typeface="Calibri"/>
                          <a:cs typeface="Calibri"/>
                        </a:rPr>
                        <a:t>can </a:t>
                      </a:r>
                      <a:r>
                        <a:rPr sz="1400" spc="5" dirty="0">
                          <a:latin typeface="Calibri"/>
                          <a:cs typeface="Calibri"/>
                        </a:rPr>
                        <a:t>easily bring up </a:t>
                      </a:r>
                      <a:r>
                        <a:rPr sz="1400" spc="-5" dirty="0">
                          <a:latin typeface="Calibri"/>
                          <a:cs typeface="Calibri"/>
                        </a:rPr>
                        <a:t>clusters </a:t>
                      </a:r>
                      <a:r>
                        <a:rPr sz="1400" dirty="0">
                          <a:latin typeface="Calibri"/>
                          <a:cs typeface="Calibri"/>
                        </a:rPr>
                        <a:t>in a </a:t>
                      </a:r>
                      <a:r>
                        <a:rPr sz="1400" spc="-5" dirty="0">
                          <a:latin typeface="Calibri"/>
                          <a:cs typeface="Calibri"/>
                        </a:rPr>
                        <a:t>different </a:t>
                      </a:r>
                      <a:r>
                        <a:rPr sz="1400" dirty="0">
                          <a:latin typeface="Calibri"/>
                          <a:cs typeface="Calibri"/>
                        </a:rPr>
                        <a:t>provider </a:t>
                      </a:r>
                      <a:r>
                        <a:rPr sz="1400" spc="5" dirty="0">
                          <a:latin typeface="Calibri"/>
                          <a:cs typeface="Calibri"/>
                        </a:rPr>
                        <a:t>and </a:t>
                      </a:r>
                      <a:r>
                        <a:rPr sz="1400" dirty="0">
                          <a:latin typeface="Calibri"/>
                          <a:cs typeface="Calibri"/>
                        </a:rPr>
                        <a:t>deploy applications  </a:t>
                      </a:r>
                      <a:r>
                        <a:rPr sz="1400" spc="-10" dirty="0">
                          <a:latin typeface="Calibri"/>
                          <a:cs typeface="Calibri"/>
                        </a:rPr>
                        <a:t>to </a:t>
                      </a:r>
                      <a:r>
                        <a:rPr sz="1400" spc="-5" dirty="0">
                          <a:latin typeface="Calibri"/>
                          <a:cs typeface="Calibri"/>
                        </a:rPr>
                        <a:t>all of them. </a:t>
                      </a:r>
                      <a:r>
                        <a:rPr sz="1400" spc="-10" dirty="0">
                          <a:latin typeface="Calibri"/>
                          <a:cs typeface="Calibri"/>
                        </a:rPr>
                        <a:t>Instead </a:t>
                      </a:r>
                      <a:r>
                        <a:rPr sz="1400" spc="-5" dirty="0">
                          <a:latin typeface="Calibri"/>
                          <a:cs typeface="Calibri"/>
                        </a:rPr>
                        <a:t>of </a:t>
                      </a:r>
                      <a:r>
                        <a:rPr sz="1400" spc="-10" dirty="0">
                          <a:latin typeface="Calibri"/>
                          <a:cs typeface="Calibri"/>
                        </a:rPr>
                        <a:t>having several </a:t>
                      </a:r>
                      <a:r>
                        <a:rPr sz="1400" spc="-5" dirty="0">
                          <a:latin typeface="Calibri"/>
                          <a:cs typeface="Calibri"/>
                        </a:rPr>
                        <a:t>independent </a:t>
                      </a:r>
                      <a:r>
                        <a:rPr sz="1400" spc="-10" dirty="0">
                          <a:latin typeface="Calibri"/>
                          <a:cs typeface="Calibri"/>
                        </a:rPr>
                        <a:t>Kubernetes </a:t>
                      </a:r>
                      <a:r>
                        <a:rPr sz="1400" spc="-5" dirty="0">
                          <a:latin typeface="Calibri"/>
                          <a:cs typeface="Calibri"/>
                        </a:rPr>
                        <a:t>deployments, Rancher unifies them as </a:t>
                      </a:r>
                      <a:r>
                        <a:rPr sz="1400" dirty="0">
                          <a:latin typeface="Calibri"/>
                          <a:cs typeface="Calibri"/>
                        </a:rPr>
                        <a:t>a </a:t>
                      </a:r>
                      <a:r>
                        <a:rPr sz="1400" spc="-5" dirty="0">
                          <a:latin typeface="Calibri"/>
                          <a:cs typeface="Calibri"/>
                        </a:rPr>
                        <a:t>single, managed </a:t>
                      </a:r>
                      <a:r>
                        <a:rPr sz="1400" spc="-10" dirty="0">
                          <a:latin typeface="Calibri"/>
                          <a:cs typeface="Calibri"/>
                        </a:rPr>
                        <a:t>Kubernetes</a:t>
                      </a:r>
                      <a:r>
                        <a:rPr sz="1400" spc="195" dirty="0">
                          <a:latin typeface="Calibri"/>
                          <a:cs typeface="Calibri"/>
                        </a:rPr>
                        <a:t> </a:t>
                      </a:r>
                      <a:r>
                        <a:rPr sz="1400" spc="-5" dirty="0">
                          <a:latin typeface="Calibri"/>
                          <a:cs typeface="Calibri"/>
                        </a:rPr>
                        <a:t>Cloud.</a:t>
                      </a:r>
                      <a:endParaRPr sz="1400">
                        <a:latin typeface="Calibri"/>
                        <a:cs typeface="Calibri"/>
                      </a:endParaRPr>
                    </a:p>
                  </a:txBody>
                  <a:tcPr marL="0" marR="0" marT="35560" marB="0">
                    <a:solidFill>
                      <a:srgbClr val="F1F1F1"/>
                    </a:solidFill>
                  </a:tcPr>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sp>
        <p:nvSpPr>
          <p:cNvPr id="25" name="object 2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124</a:t>
            </a:fld>
            <a:endParaRPr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09511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Kubernetes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Conclusion</a:t>
            </a:r>
            <a:r>
              <a:rPr sz="2400" b="1" spc="-6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662940" y="1306830"/>
            <a:ext cx="10930890" cy="4291965"/>
          </a:xfrm>
          <a:prstGeom prst="rect">
            <a:avLst/>
          </a:prstGeom>
        </p:spPr>
        <p:txBody>
          <a:bodyPr vert="horz" wrap="square" lIns="0" tIns="12065" rIns="0" bIns="0" rtlCol="0">
            <a:spAutoFit/>
          </a:bodyPr>
          <a:lstStyle/>
          <a:p>
            <a:pPr marL="12700" marR="5080" algn="just">
              <a:lnSpc>
                <a:spcPct val="100000"/>
              </a:lnSpc>
              <a:spcBef>
                <a:spcPts val="95"/>
              </a:spcBef>
            </a:pPr>
            <a:r>
              <a:rPr sz="2800" b="1" spc="35" dirty="0">
                <a:latin typeface="Calibri"/>
                <a:cs typeface="Calibri"/>
              </a:rPr>
              <a:t>Kubernetes </a:t>
            </a:r>
            <a:r>
              <a:rPr sz="2800" spc="30" dirty="0">
                <a:latin typeface="Calibri"/>
                <a:cs typeface="Calibri"/>
              </a:rPr>
              <a:t>... has </a:t>
            </a:r>
            <a:r>
              <a:rPr sz="2800" spc="40" dirty="0">
                <a:latin typeface="Calibri"/>
                <a:cs typeface="Calibri"/>
              </a:rPr>
              <a:t>becomes </a:t>
            </a:r>
            <a:r>
              <a:rPr sz="2800" spc="30" dirty="0">
                <a:latin typeface="Calibri"/>
                <a:cs typeface="Calibri"/>
              </a:rPr>
              <a:t>the </a:t>
            </a:r>
            <a:r>
              <a:rPr sz="2800" spc="30" dirty="0">
                <a:solidFill>
                  <a:srgbClr val="C00000"/>
                </a:solidFill>
                <a:latin typeface="Calibri"/>
                <a:cs typeface="Calibri"/>
              </a:rPr>
              <a:t>de-facto </a:t>
            </a:r>
            <a:r>
              <a:rPr sz="2800" spc="45" dirty="0">
                <a:solidFill>
                  <a:srgbClr val="C00000"/>
                </a:solidFill>
                <a:latin typeface="Calibri"/>
                <a:cs typeface="Calibri"/>
              </a:rPr>
              <a:t>solution </a:t>
            </a:r>
            <a:r>
              <a:rPr sz="2800" spc="15" dirty="0">
                <a:latin typeface="Calibri"/>
                <a:cs typeface="Calibri"/>
              </a:rPr>
              <a:t>for </a:t>
            </a:r>
            <a:r>
              <a:rPr sz="2800" spc="45" dirty="0">
                <a:latin typeface="Calibri"/>
                <a:cs typeface="Calibri"/>
              </a:rPr>
              <a:t>highly </a:t>
            </a:r>
            <a:r>
              <a:rPr sz="2800" spc="40" dirty="0">
                <a:latin typeface="Calibri"/>
                <a:cs typeface="Calibri"/>
              </a:rPr>
              <a:t>resilient </a:t>
            </a:r>
            <a:r>
              <a:rPr sz="2800" spc="35" dirty="0">
                <a:latin typeface="Calibri"/>
                <a:cs typeface="Calibri"/>
              </a:rPr>
              <a:t>and  </a:t>
            </a:r>
            <a:r>
              <a:rPr sz="2800" spc="150" dirty="0">
                <a:latin typeface="Calibri"/>
                <a:cs typeface="Calibri"/>
              </a:rPr>
              <a:t>scalable </a:t>
            </a:r>
            <a:r>
              <a:rPr sz="2800" spc="155" dirty="0">
                <a:latin typeface="Calibri"/>
                <a:cs typeface="Calibri"/>
              </a:rPr>
              <a:t>deployment. </a:t>
            </a:r>
            <a:r>
              <a:rPr sz="2800" spc="114" dirty="0">
                <a:latin typeface="Calibri"/>
                <a:cs typeface="Calibri"/>
              </a:rPr>
              <a:t>And </a:t>
            </a:r>
            <a:r>
              <a:rPr sz="2800" spc="145" dirty="0">
                <a:latin typeface="Calibri"/>
                <a:cs typeface="Calibri"/>
              </a:rPr>
              <a:t>hence </a:t>
            </a:r>
            <a:r>
              <a:rPr sz="2800" spc="150" dirty="0">
                <a:latin typeface="Calibri"/>
                <a:cs typeface="Calibri"/>
              </a:rPr>
              <a:t>becomes </a:t>
            </a:r>
            <a:r>
              <a:rPr sz="2800" spc="-5" dirty="0">
                <a:latin typeface="Calibri"/>
                <a:cs typeface="Calibri"/>
              </a:rPr>
              <a:t>a </a:t>
            </a:r>
            <a:r>
              <a:rPr sz="2800" spc="145" dirty="0">
                <a:solidFill>
                  <a:srgbClr val="C00000"/>
                </a:solidFill>
                <a:latin typeface="Calibri"/>
                <a:cs typeface="Calibri"/>
              </a:rPr>
              <a:t>standard platform </a:t>
            </a:r>
            <a:r>
              <a:rPr sz="2800" spc="100" dirty="0">
                <a:latin typeface="Calibri"/>
                <a:cs typeface="Calibri"/>
              </a:rPr>
              <a:t>for  </a:t>
            </a:r>
            <a:r>
              <a:rPr sz="2800" spc="85" dirty="0">
                <a:latin typeface="Calibri"/>
                <a:cs typeface="Calibri"/>
              </a:rPr>
              <a:t>microservice </a:t>
            </a:r>
            <a:r>
              <a:rPr sz="2800" spc="80" dirty="0">
                <a:latin typeface="Calibri"/>
                <a:cs typeface="Calibri"/>
              </a:rPr>
              <a:t>architecture. Means, </a:t>
            </a:r>
            <a:r>
              <a:rPr sz="2800" spc="-5" dirty="0">
                <a:latin typeface="Calibri"/>
                <a:cs typeface="Calibri"/>
              </a:rPr>
              <a:t>a </a:t>
            </a:r>
            <a:r>
              <a:rPr sz="2800" spc="50" dirty="0">
                <a:latin typeface="Calibri"/>
                <a:cs typeface="Calibri"/>
              </a:rPr>
              <a:t>system </a:t>
            </a:r>
            <a:r>
              <a:rPr sz="2800" spc="85" dirty="0">
                <a:latin typeface="Calibri"/>
                <a:cs typeface="Calibri"/>
              </a:rPr>
              <a:t>designed </a:t>
            </a:r>
            <a:r>
              <a:rPr sz="2800" spc="70" dirty="0">
                <a:latin typeface="Calibri"/>
                <a:cs typeface="Calibri"/>
              </a:rPr>
              <a:t>with </a:t>
            </a:r>
            <a:r>
              <a:rPr sz="2800" spc="75" dirty="0">
                <a:latin typeface="Calibri"/>
                <a:cs typeface="Calibri"/>
              </a:rPr>
              <a:t>Kubernetes  </a:t>
            </a:r>
            <a:r>
              <a:rPr sz="2800" spc="65" dirty="0">
                <a:latin typeface="Calibri"/>
                <a:cs typeface="Calibri"/>
              </a:rPr>
              <a:t>dependencies </a:t>
            </a:r>
            <a:r>
              <a:rPr sz="2800" spc="35" dirty="0">
                <a:latin typeface="Calibri"/>
                <a:cs typeface="Calibri"/>
              </a:rPr>
              <a:t>can </a:t>
            </a:r>
            <a:r>
              <a:rPr sz="2800" spc="60" dirty="0">
                <a:latin typeface="Calibri"/>
                <a:cs typeface="Calibri"/>
              </a:rPr>
              <a:t>easily </a:t>
            </a:r>
            <a:r>
              <a:rPr sz="2800" spc="55" dirty="0">
                <a:latin typeface="Calibri"/>
                <a:cs typeface="Calibri"/>
              </a:rPr>
              <a:t>deployed </a:t>
            </a:r>
            <a:r>
              <a:rPr sz="2800" spc="30" dirty="0">
                <a:latin typeface="Calibri"/>
                <a:cs typeface="Calibri"/>
              </a:rPr>
              <a:t>on </a:t>
            </a:r>
            <a:r>
              <a:rPr sz="2800" spc="50" dirty="0">
                <a:latin typeface="Calibri"/>
                <a:cs typeface="Calibri"/>
              </a:rPr>
              <a:t>local </a:t>
            </a:r>
            <a:r>
              <a:rPr sz="2800" spc="35" dirty="0">
                <a:latin typeface="Calibri"/>
                <a:cs typeface="Calibri"/>
              </a:rPr>
              <a:t>as </a:t>
            </a:r>
            <a:r>
              <a:rPr sz="2800" spc="45" dirty="0">
                <a:latin typeface="Calibri"/>
                <a:cs typeface="Calibri"/>
              </a:rPr>
              <a:t>well </a:t>
            </a:r>
            <a:r>
              <a:rPr sz="2800" spc="35" dirty="0">
                <a:latin typeface="Calibri"/>
                <a:cs typeface="Calibri"/>
              </a:rPr>
              <a:t>as </a:t>
            </a:r>
            <a:r>
              <a:rPr sz="2800" spc="30" dirty="0">
                <a:latin typeface="Calibri"/>
                <a:cs typeface="Calibri"/>
              </a:rPr>
              <a:t>on </a:t>
            </a:r>
            <a:r>
              <a:rPr sz="2800" spc="50" dirty="0">
                <a:latin typeface="Calibri"/>
                <a:cs typeface="Calibri"/>
              </a:rPr>
              <a:t>renowed </a:t>
            </a:r>
            <a:r>
              <a:rPr sz="2800" spc="60" dirty="0">
                <a:latin typeface="Calibri"/>
                <a:cs typeface="Calibri"/>
              </a:rPr>
              <a:t>cloud  </a:t>
            </a:r>
            <a:r>
              <a:rPr sz="2800" spc="-15" dirty="0">
                <a:latin typeface="Calibri"/>
                <a:cs typeface="Calibri"/>
              </a:rPr>
              <a:t>infrastructure </a:t>
            </a:r>
            <a:r>
              <a:rPr sz="2800" spc="-5" dirty="0">
                <a:latin typeface="Calibri"/>
                <a:cs typeface="Calibri"/>
              </a:rPr>
              <a:t>with </a:t>
            </a:r>
            <a:r>
              <a:rPr sz="2800" spc="-35" dirty="0">
                <a:latin typeface="Calibri"/>
                <a:cs typeface="Calibri"/>
              </a:rPr>
              <a:t>zero </a:t>
            </a:r>
            <a:r>
              <a:rPr sz="2800" spc="-10" dirty="0">
                <a:latin typeface="Calibri"/>
                <a:cs typeface="Calibri"/>
              </a:rPr>
              <a:t>code</a:t>
            </a:r>
            <a:r>
              <a:rPr sz="2800" spc="60" dirty="0">
                <a:latin typeface="Calibri"/>
                <a:cs typeface="Calibri"/>
              </a:rPr>
              <a:t> </a:t>
            </a:r>
            <a:r>
              <a:rPr sz="2800" spc="-10" dirty="0">
                <a:latin typeface="Calibri"/>
                <a:cs typeface="Calibri"/>
              </a:rPr>
              <a:t>change.</a:t>
            </a:r>
            <a:endParaRPr sz="2800">
              <a:latin typeface="Calibri"/>
              <a:cs typeface="Calibri"/>
            </a:endParaRPr>
          </a:p>
          <a:p>
            <a:pPr>
              <a:lnSpc>
                <a:spcPct val="100000"/>
              </a:lnSpc>
            </a:pPr>
            <a:endParaRPr sz="2800">
              <a:latin typeface="Calibri"/>
              <a:cs typeface="Calibri"/>
            </a:endParaRPr>
          </a:p>
          <a:p>
            <a:pPr>
              <a:lnSpc>
                <a:spcPct val="100000"/>
              </a:lnSpc>
              <a:spcBef>
                <a:spcPts val="5"/>
              </a:spcBef>
            </a:pPr>
            <a:endParaRPr sz="2700">
              <a:latin typeface="Calibri"/>
              <a:cs typeface="Calibri"/>
            </a:endParaRPr>
          </a:p>
          <a:p>
            <a:pPr marL="12700" marR="5080" algn="just">
              <a:lnSpc>
                <a:spcPct val="100000"/>
              </a:lnSpc>
            </a:pPr>
            <a:r>
              <a:rPr sz="2800" spc="65" dirty="0">
                <a:latin typeface="Calibri"/>
                <a:cs typeface="Calibri"/>
              </a:rPr>
              <a:t>And ... </a:t>
            </a:r>
            <a:r>
              <a:rPr sz="2800" spc="75" dirty="0">
                <a:latin typeface="Calibri"/>
                <a:cs typeface="Calibri"/>
              </a:rPr>
              <a:t>with </a:t>
            </a:r>
            <a:r>
              <a:rPr sz="2800" spc="80" dirty="0">
                <a:latin typeface="Calibri"/>
                <a:cs typeface="Calibri"/>
              </a:rPr>
              <a:t>that, </a:t>
            </a:r>
            <a:r>
              <a:rPr sz="2800" spc="70" dirty="0">
                <a:latin typeface="Calibri"/>
                <a:cs typeface="Calibri"/>
              </a:rPr>
              <a:t>the </a:t>
            </a:r>
            <a:r>
              <a:rPr sz="2800" spc="85" dirty="0">
                <a:latin typeface="Calibri"/>
                <a:cs typeface="Calibri"/>
              </a:rPr>
              <a:t>other platforms, </a:t>
            </a:r>
            <a:r>
              <a:rPr sz="2800" spc="80" dirty="0">
                <a:latin typeface="Calibri"/>
                <a:cs typeface="Calibri"/>
              </a:rPr>
              <a:t>tools, </a:t>
            </a:r>
            <a:r>
              <a:rPr sz="2800" spc="70" dirty="0">
                <a:latin typeface="Calibri"/>
                <a:cs typeface="Calibri"/>
              </a:rPr>
              <a:t>and </a:t>
            </a:r>
            <a:r>
              <a:rPr sz="2800" spc="80" dirty="0">
                <a:latin typeface="Calibri"/>
                <a:cs typeface="Calibri"/>
              </a:rPr>
              <a:t>frameworks </a:t>
            </a:r>
            <a:r>
              <a:rPr sz="2800" spc="85" dirty="0">
                <a:latin typeface="Calibri"/>
                <a:cs typeface="Calibri"/>
              </a:rPr>
              <a:t>(such </a:t>
            </a:r>
            <a:r>
              <a:rPr sz="2800" spc="50" dirty="0">
                <a:latin typeface="Calibri"/>
                <a:cs typeface="Calibri"/>
              </a:rPr>
              <a:t>as  </a:t>
            </a:r>
            <a:r>
              <a:rPr sz="2800" spc="-5" dirty="0">
                <a:latin typeface="Calibri"/>
                <a:cs typeface="Calibri"/>
              </a:rPr>
              <a:t>Spring Cloud, Netflix OSS) </a:t>
            </a:r>
            <a:r>
              <a:rPr sz="2800" spc="-25" dirty="0">
                <a:latin typeface="Calibri"/>
                <a:cs typeface="Calibri"/>
              </a:rPr>
              <a:t>for </a:t>
            </a:r>
            <a:r>
              <a:rPr sz="2800" spc="-5" dirty="0">
                <a:latin typeface="Calibri"/>
                <a:cs typeface="Calibri"/>
              </a:rPr>
              <a:t>microservice </a:t>
            </a:r>
            <a:r>
              <a:rPr sz="2800" spc="-15" dirty="0">
                <a:latin typeface="Calibri"/>
                <a:cs typeface="Calibri"/>
              </a:rPr>
              <a:t>architecture </a:t>
            </a:r>
            <a:r>
              <a:rPr sz="2800" spc="-5" dirty="0">
                <a:latin typeface="Calibri"/>
                <a:cs typeface="Calibri"/>
              </a:rPr>
              <a:t>has being </a:t>
            </a:r>
            <a:r>
              <a:rPr sz="2800" spc="-10" dirty="0">
                <a:latin typeface="Calibri"/>
                <a:cs typeface="Calibri"/>
              </a:rPr>
              <a:t>out-dated  </a:t>
            </a:r>
            <a:r>
              <a:rPr sz="2800" spc="-5" dirty="0">
                <a:latin typeface="Calibri"/>
                <a:cs typeface="Calibri"/>
              </a:rPr>
              <a:t>and </a:t>
            </a:r>
            <a:r>
              <a:rPr sz="2800" spc="-10" dirty="0">
                <a:latin typeface="Calibri"/>
                <a:cs typeface="Calibri"/>
              </a:rPr>
              <a:t>replaced.</a:t>
            </a:r>
            <a:endParaRPr sz="2800">
              <a:latin typeface="Calibri"/>
              <a:cs typeface="Calibri"/>
            </a:endParaRPr>
          </a:p>
        </p:txBody>
      </p:sp>
      <p:sp>
        <p:nvSpPr>
          <p:cNvPr id="9" name="object 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125</a:t>
            </a:fld>
            <a:endParaRPr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6742176"/>
            <a:ext cx="12192000" cy="116205"/>
            <a:chOff x="0" y="6742176"/>
            <a:chExt cx="12192000" cy="116205"/>
          </a:xfrm>
        </p:grpSpPr>
        <p:sp>
          <p:nvSpPr>
            <p:cNvPr id="3" name="object 3"/>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4" name="object 4"/>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5" name="object 5"/>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346709" rIns="0" bIns="0" rtlCol="0">
            <a:spAutoFit/>
          </a:bodyPr>
          <a:lstStyle/>
          <a:p>
            <a:pPr marL="18415" algn="ctr">
              <a:lnSpc>
                <a:spcPct val="100000"/>
              </a:lnSpc>
              <a:spcBef>
                <a:spcPts val="100"/>
              </a:spcBef>
            </a:pPr>
            <a:r>
              <a:rPr sz="3600" b="1" spc="-10" dirty="0">
                <a:latin typeface="Calibri"/>
                <a:cs typeface="Calibri"/>
              </a:rPr>
              <a:t>Thats </a:t>
            </a:r>
            <a:r>
              <a:rPr sz="3600" b="1" dirty="0">
                <a:latin typeface="Calibri"/>
                <a:cs typeface="Calibri"/>
              </a:rPr>
              <a:t>it !</a:t>
            </a:r>
            <a:endParaRPr sz="3600">
              <a:latin typeface="Calibri"/>
              <a:cs typeface="Calibri"/>
            </a:endParaRPr>
          </a:p>
          <a:p>
            <a:pPr marL="18415" algn="ctr">
              <a:lnSpc>
                <a:spcPct val="100000"/>
              </a:lnSpc>
            </a:pPr>
            <a:r>
              <a:rPr sz="3600" b="1" spc="-15" dirty="0">
                <a:latin typeface="Calibri"/>
                <a:cs typeface="Calibri"/>
              </a:rPr>
              <a:t>Here </a:t>
            </a:r>
            <a:r>
              <a:rPr sz="3600" b="1" dirty="0">
                <a:latin typeface="Calibri"/>
                <a:cs typeface="Calibri"/>
              </a:rPr>
              <a:t>I </a:t>
            </a:r>
            <a:r>
              <a:rPr sz="3600" b="1" spc="-5" dirty="0">
                <a:latin typeface="Calibri"/>
                <a:cs typeface="Calibri"/>
              </a:rPr>
              <a:t>will </a:t>
            </a:r>
            <a:r>
              <a:rPr sz="3600" b="1" spc="-25" dirty="0">
                <a:latin typeface="Calibri"/>
                <a:cs typeface="Calibri"/>
              </a:rPr>
              <a:t>stop</a:t>
            </a:r>
            <a:r>
              <a:rPr sz="3600" b="1" spc="-55" dirty="0">
                <a:latin typeface="Calibri"/>
                <a:cs typeface="Calibri"/>
              </a:rPr>
              <a:t> </a:t>
            </a:r>
            <a:r>
              <a:rPr sz="3600" b="1" spc="-45" dirty="0">
                <a:latin typeface="Calibri"/>
                <a:cs typeface="Calibri"/>
              </a:rPr>
              <a:t>myself.</a:t>
            </a:r>
            <a:endParaRPr sz="3600">
              <a:latin typeface="Calibri"/>
              <a:cs typeface="Calibri"/>
            </a:endParaRPr>
          </a:p>
        </p:txBody>
      </p:sp>
      <p:sp>
        <p:nvSpPr>
          <p:cNvPr id="7" name="object 7"/>
          <p:cNvSpPr txBox="1"/>
          <p:nvPr/>
        </p:nvSpPr>
        <p:spPr>
          <a:xfrm>
            <a:off x="3657600" y="4478654"/>
            <a:ext cx="4894580" cy="240029"/>
          </a:xfrm>
          <a:prstGeom prst="rect">
            <a:avLst/>
          </a:prstGeom>
        </p:spPr>
        <p:txBody>
          <a:bodyPr vert="horz" wrap="square" lIns="0" tIns="13335" rIns="0" bIns="0" rtlCol="0">
            <a:spAutoFit/>
          </a:bodyPr>
          <a:lstStyle/>
          <a:p>
            <a:pPr marL="12700">
              <a:lnSpc>
                <a:spcPct val="100000"/>
              </a:lnSpc>
              <a:spcBef>
                <a:spcPts val="105"/>
              </a:spcBef>
            </a:pPr>
            <a:r>
              <a:rPr sz="1400" b="1" spc="-10" dirty="0">
                <a:latin typeface="Calibri"/>
                <a:cs typeface="Calibri"/>
              </a:rPr>
              <a:t>For </a:t>
            </a:r>
            <a:r>
              <a:rPr sz="1400" b="1" spc="-5" dirty="0">
                <a:latin typeface="Calibri"/>
                <a:cs typeface="Calibri"/>
              </a:rPr>
              <a:t>journey ahead, </a:t>
            </a:r>
            <a:r>
              <a:rPr sz="1400" b="1" dirty="0">
                <a:latin typeface="Calibri"/>
                <a:cs typeface="Calibri"/>
              </a:rPr>
              <a:t>do </a:t>
            </a:r>
            <a:r>
              <a:rPr sz="1400" b="1" spc="-5" dirty="0">
                <a:latin typeface="Calibri"/>
                <a:cs typeface="Calibri"/>
              </a:rPr>
              <a:t>check </a:t>
            </a:r>
            <a:r>
              <a:rPr sz="1400" b="1" spc="-15" dirty="0">
                <a:latin typeface="Calibri"/>
                <a:cs typeface="Calibri"/>
              </a:rPr>
              <a:t>my </a:t>
            </a:r>
            <a:r>
              <a:rPr sz="1400" b="1" spc="-5" dirty="0">
                <a:latin typeface="Calibri"/>
                <a:cs typeface="Calibri"/>
              </a:rPr>
              <a:t>future </a:t>
            </a:r>
            <a:r>
              <a:rPr sz="1400" b="1" spc="-10" dirty="0">
                <a:latin typeface="Calibri"/>
                <a:cs typeface="Calibri"/>
              </a:rPr>
              <a:t>presentations </a:t>
            </a:r>
            <a:r>
              <a:rPr sz="1400" b="1" dirty="0">
                <a:latin typeface="Calibri"/>
                <a:cs typeface="Calibri"/>
              </a:rPr>
              <a:t>on </a:t>
            </a:r>
            <a:r>
              <a:rPr sz="1400" b="1" spc="-5" dirty="0">
                <a:latin typeface="Calibri"/>
                <a:cs typeface="Calibri"/>
              </a:rPr>
              <a:t>the</a:t>
            </a:r>
            <a:r>
              <a:rPr sz="1400" b="1" spc="15" dirty="0">
                <a:latin typeface="Calibri"/>
                <a:cs typeface="Calibri"/>
              </a:rPr>
              <a:t> </a:t>
            </a:r>
            <a:r>
              <a:rPr sz="1400" b="1" spc="-5" dirty="0">
                <a:latin typeface="Calibri"/>
                <a:cs typeface="Calibri"/>
              </a:rPr>
              <a:t>topic.</a:t>
            </a:r>
            <a:endParaRPr sz="1400">
              <a:latin typeface="Calibri"/>
              <a:cs typeface="Calibri"/>
            </a:endParaRPr>
          </a:p>
        </p:txBody>
      </p:sp>
      <p:sp>
        <p:nvSpPr>
          <p:cNvPr id="8" name="object 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126</a:t>
            </a:fld>
            <a:endParaRPr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523"/>
            <a:ext cx="1228725" cy="1162685"/>
            <a:chOff x="0" y="1523"/>
            <a:chExt cx="1228725" cy="1162685"/>
          </a:xfrm>
        </p:grpSpPr>
        <p:sp>
          <p:nvSpPr>
            <p:cNvPr id="3" name="object 3"/>
            <p:cNvSpPr/>
            <p:nvPr/>
          </p:nvSpPr>
          <p:spPr>
            <a:xfrm>
              <a:off x="0" y="1523"/>
              <a:ext cx="1228725" cy="368935"/>
            </a:xfrm>
            <a:custGeom>
              <a:avLst/>
              <a:gdLst/>
              <a:ahLst/>
              <a:cxnLst/>
              <a:rect l="l" t="t" r="r" b="b"/>
              <a:pathLst>
                <a:path w="1228725" h="368935">
                  <a:moveTo>
                    <a:pt x="1228344" y="368807"/>
                  </a:moveTo>
                  <a:lnTo>
                    <a:pt x="0" y="368807"/>
                  </a:lnTo>
                  <a:lnTo>
                    <a:pt x="0" y="0"/>
                  </a:lnTo>
                  <a:lnTo>
                    <a:pt x="1228344" y="0"/>
                  </a:lnTo>
                  <a:lnTo>
                    <a:pt x="1228344" y="368807"/>
                  </a:lnTo>
                  <a:close/>
                </a:path>
              </a:pathLst>
            </a:custGeom>
            <a:solidFill>
              <a:srgbClr val="000000"/>
            </a:solidFill>
          </p:spPr>
          <p:txBody>
            <a:bodyPr wrap="square" lIns="0" tIns="0" rIns="0" bIns="0" rtlCol="0"/>
            <a:lstStyle/>
            <a:p>
              <a:endParaRPr/>
            </a:p>
          </p:txBody>
        </p:sp>
        <p:sp>
          <p:nvSpPr>
            <p:cNvPr id="4" name="object 4"/>
            <p:cNvSpPr/>
            <p:nvPr/>
          </p:nvSpPr>
          <p:spPr>
            <a:xfrm>
              <a:off x="146786" y="522503"/>
              <a:ext cx="674370" cy="641985"/>
            </a:xfrm>
            <a:custGeom>
              <a:avLst/>
              <a:gdLst/>
              <a:ahLst/>
              <a:cxnLst/>
              <a:rect l="l" t="t" r="r" b="b"/>
              <a:pathLst>
                <a:path w="674369" h="641985">
                  <a:moveTo>
                    <a:pt x="340931" y="114325"/>
                  </a:moveTo>
                  <a:lnTo>
                    <a:pt x="339420" y="107454"/>
                  </a:lnTo>
                  <a:lnTo>
                    <a:pt x="335394" y="101625"/>
                  </a:lnTo>
                  <a:lnTo>
                    <a:pt x="329577" y="97599"/>
                  </a:lnTo>
                  <a:lnTo>
                    <a:pt x="322719" y="96088"/>
                  </a:lnTo>
                  <a:lnTo>
                    <a:pt x="144881" y="96088"/>
                  </a:lnTo>
                  <a:lnTo>
                    <a:pt x="118846" y="182079"/>
                  </a:lnTo>
                  <a:lnTo>
                    <a:pt x="93687" y="96088"/>
                  </a:lnTo>
                  <a:lnTo>
                    <a:pt x="31229" y="96088"/>
                  </a:lnTo>
                  <a:lnTo>
                    <a:pt x="19024" y="98539"/>
                  </a:lnTo>
                  <a:lnTo>
                    <a:pt x="9105" y="105206"/>
                  </a:lnTo>
                  <a:lnTo>
                    <a:pt x="2438" y="115150"/>
                  </a:lnTo>
                  <a:lnTo>
                    <a:pt x="0" y="127355"/>
                  </a:lnTo>
                  <a:lnTo>
                    <a:pt x="0" y="359270"/>
                  </a:lnTo>
                  <a:lnTo>
                    <a:pt x="3467" y="362750"/>
                  </a:lnTo>
                  <a:lnTo>
                    <a:pt x="28625" y="362750"/>
                  </a:lnTo>
                  <a:lnTo>
                    <a:pt x="28625" y="635495"/>
                  </a:lnTo>
                  <a:lnTo>
                    <a:pt x="34696" y="641578"/>
                  </a:lnTo>
                  <a:lnTo>
                    <a:pt x="107569" y="641578"/>
                  </a:lnTo>
                  <a:lnTo>
                    <a:pt x="107569" y="379260"/>
                  </a:lnTo>
                  <a:lnTo>
                    <a:pt x="131000" y="379260"/>
                  </a:lnTo>
                  <a:lnTo>
                    <a:pt x="131000" y="641578"/>
                  </a:lnTo>
                  <a:lnTo>
                    <a:pt x="203860" y="641578"/>
                  </a:lnTo>
                  <a:lnTo>
                    <a:pt x="209943" y="635495"/>
                  </a:lnTo>
                  <a:lnTo>
                    <a:pt x="209943" y="379260"/>
                  </a:lnTo>
                  <a:lnTo>
                    <a:pt x="209943" y="182079"/>
                  </a:lnTo>
                  <a:lnTo>
                    <a:pt x="209943" y="162966"/>
                  </a:lnTo>
                  <a:lnTo>
                    <a:pt x="322719" y="162966"/>
                  </a:lnTo>
                  <a:lnTo>
                    <a:pt x="329577" y="161467"/>
                  </a:lnTo>
                  <a:lnTo>
                    <a:pt x="335394" y="157429"/>
                  </a:lnTo>
                  <a:lnTo>
                    <a:pt x="339420" y="151612"/>
                  </a:lnTo>
                  <a:lnTo>
                    <a:pt x="340931" y="144729"/>
                  </a:lnTo>
                  <a:lnTo>
                    <a:pt x="340931" y="114325"/>
                  </a:lnTo>
                  <a:close/>
                </a:path>
                <a:path w="674369" h="641985">
                  <a:moveTo>
                    <a:pt x="674116" y="5207"/>
                  </a:moveTo>
                  <a:lnTo>
                    <a:pt x="668896" y="0"/>
                  </a:lnTo>
                  <a:lnTo>
                    <a:pt x="265557" y="0"/>
                  </a:lnTo>
                  <a:lnTo>
                    <a:pt x="260350" y="5207"/>
                  </a:lnTo>
                  <a:lnTo>
                    <a:pt x="260350" y="72809"/>
                  </a:lnTo>
                  <a:lnTo>
                    <a:pt x="301117" y="72809"/>
                  </a:lnTo>
                  <a:lnTo>
                    <a:pt x="301117" y="40741"/>
                  </a:lnTo>
                  <a:lnTo>
                    <a:pt x="633349" y="40741"/>
                  </a:lnTo>
                  <a:lnTo>
                    <a:pt x="633349" y="278244"/>
                  </a:lnTo>
                  <a:lnTo>
                    <a:pt x="476338" y="278244"/>
                  </a:lnTo>
                  <a:lnTo>
                    <a:pt x="476338" y="370979"/>
                  </a:lnTo>
                  <a:lnTo>
                    <a:pt x="476338" y="381381"/>
                  </a:lnTo>
                  <a:lnTo>
                    <a:pt x="470268" y="388315"/>
                  </a:lnTo>
                  <a:lnTo>
                    <a:pt x="454660" y="388315"/>
                  </a:lnTo>
                  <a:lnTo>
                    <a:pt x="448576" y="381381"/>
                  </a:lnTo>
                  <a:lnTo>
                    <a:pt x="448576" y="370979"/>
                  </a:lnTo>
                  <a:lnTo>
                    <a:pt x="449453" y="369252"/>
                  </a:lnTo>
                  <a:lnTo>
                    <a:pt x="451180" y="364045"/>
                  </a:lnTo>
                  <a:lnTo>
                    <a:pt x="456387" y="359714"/>
                  </a:lnTo>
                  <a:lnTo>
                    <a:pt x="468528" y="359714"/>
                  </a:lnTo>
                  <a:lnTo>
                    <a:pt x="473735" y="364045"/>
                  </a:lnTo>
                  <a:lnTo>
                    <a:pt x="475475" y="369252"/>
                  </a:lnTo>
                  <a:lnTo>
                    <a:pt x="476338" y="370979"/>
                  </a:lnTo>
                  <a:lnTo>
                    <a:pt x="476338" y="278244"/>
                  </a:lnTo>
                  <a:lnTo>
                    <a:pt x="301117" y="278244"/>
                  </a:lnTo>
                  <a:lnTo>
                    <a:pt x="301117" y="193294"/>
                  </a:lnTo>
                  <a:lnTo>
                    <a:pt x="260350" y="193294"/>
                  </a:lnTo>
                  <a:lnTo>
                    <a:pt x="260350" y="313778"/>
                  </a:lnTo>
                  <a:lnTo>
                    <a:pt x="265557" y="318973"/>
                  </a:lnTo>
                  <a:lnTo>
                    <a:pt x="445985" y="318973"/>
                  </a:lnTo>
                  <a:lnTo>
                    <a:pt x="445985" y="343242"/>
                  </a:lnTo>
                  <a:lnTo>
                    <a:pt x="438238" y="348373"/>
                  </a:lnTo>
                  <a:lnTo>
                    <a:pt x="432206" y="355600"/>
                  </a:lnTo>
                  <a:lnTo>
                    <a:pt x="428282" y="364464"/>
                  </a:lnTo>
                  <a:lnTo>
                    <a:pt x="426897" y="374446"/>
                  </a:lnTo>
                  <a:lnTo>
                    <a:pt x="429641" y="387921"/>
                  </a:lnTo>
                  <a:lnTo>
                    <a:pt x="437184" y="398945"/>
                  </a:lnTo>
                  <a:lnTo>
                    <a:pt x="448475" y="406387"/>
                  </a:lnTo>
                  <a:lnTo>
                    <a:pt x="462457" y="409117"/>
                  </a:lnTo>
                  <a:lnTo>
                    <a:pt x="475919" y="406387"/>
                  </a:lnTo>
                  <a:lnTo>
                    <a:pt x="486956" y="398945"/>
                  </a:lnTo>
                  <a:lnTo>
                    <a:pt x="494131" y="388315"/>
                  </a:lnTo>
                  <a:lnTo>
                    <a:pt x="494411" y="387921"/>
                  </a:lnTo>
                  <a:lnTo>
                    <a:pt x="497154" y="374446"/>
                  </a:lnTo>
                  <a:lnTo>
                    <a:pt x="495884" y="364464"/>
                  </a:lnTo>
                  <a:lnTo>
                    <a:pt x="493953" y="359714"/>
                  </a:lnTo>
                  <a:lnTo>
                    <a:pt x="492277" y="355600"/>
                  </a:lnTo>
                  <a:lnTo>
                    <a:pt x="486537" y="348373"/>
                  </a:lnTo>
                  <a:lnTo>
                    <a:pt x="478942" y="343242"/>
                  </a:lnTo>
                  <a:lnTo>
                    <a:pt x="478942" y="318973"/>
                  </a:lnTo>
                  <a:lnTo>
                    <a:pt x="668896" y="318973"/>
                  </a:lnTo>
                  <a:lnTo>
                    <a:pt x="674116" y="313778"/>
                  </a:lnTo>
                  <a:lnTo>
                    <a:pt x="674116" y="278244"/>
                  </a:lnTo>
                  <a:lnTo>
                    <a:pt x="674116" y="40741"/>
                  </a:lnTo>
                  <a:lnTo>
                    <a:pt x="674116" y="5207"/>
                  </a:lnTo>
                  <a:close/>
                </a:path>
              </a:pathLst>
            </a:custGeom>
            <a:solidFill>
              <a:srgbClr val="CC4529"/>
            </a:solidFill>
          </p:spPr>
          <p:txBody>
            <a:bodyPr wrap="square" lIns="0" tIns="0" rIns="0" bIns="0" rtlCol="0"/>
            <a:lstStyle/>
            <a:p>
              <a:endParaRPr/>
            </a:p>
          </p:txBody>
        </p:sp>
        <p:pic>
          <p:nvPicPr>
            <p:cNvPr id="5" name="object 5"/>
            <p:cNvPicPr/>
            <p:nvPr/>
          </p:nvPicPr>
          <p:blipFill>
            <a:blip r:embed="rId2" cstate="print"/>
            <a:stretch>
              <a:fillRect/>
            </a:stretch>
          </p:blipFill>
          <p:spPr>
            <a:xfrm>
              <a:off x="199644" y="458965"/>
              <a:ext cx="133108" cy="134823"/>
            </a:xfrm>
            <a:prstGeom prst="rect">
              <a:avLst/>
            </a:prstGeom>
          </p:spPr>
        </p:pic>
        <p:pic>
          <p:nvPicPr>
            <p:cNvPr id="6" name="object 6"/>
            <p:cNvPicPr/>
            <p:nvPr/>
          </p:nvPicPr>
          <p:blipFill>
            <a:blip r:embed="rId3" cstate="print"/>
            <a:stretch>
              <a:fillRect/>
            </a:stretch>
          </p:blipFill>
          <p:spPr>
            <a:xfrm>
              <a:off x="434340" y="976566"/>
              <a:ext cx="85928" cy="85229"/>
            </a:xfrm>
            <a:prstGeom prst="rect">
              <a:avLst/>
            </a:prstGeom>
          </p:spPr>
        </p:pic>
        <p:sp>
          <p:nvSpPr>
            <p:cNvPr id="7" name="object 7"/>
            <p:cNvSpPr/>
            <p:nvPr/>
          </p:nvSpPr>
          <p:spPr>
            <a:xfrm>
              <a:off x="393191" y="1080401"/>
              <a:ext cx="449580" cy="83820"/>
            </a:xfrm>
            <a:custGeom>
              <a:avLst/>
              <a:gdLst/>
              <a:ahLst/>
              <a:cxnLst/>
              <a:rect l="l" t="t" r="r" b="b"/>
              <a:pathLst>
                <a:path w="449580" h="83819">
                  <a:moveTo>
                    <a:pt x="449402" y="83680"/>
                  </a:moveTo>
                  <a:lnTo>
                    <a:pt x="0" y="83680"/>
                  </a:lnTo>
                  <a:lnTo>
                    <a:pt x="14744" y="37947"/>
                  </a:lnTo>
                  <a:lnTo>
                    <a:pt x="22392" y="22556"/>
                  </a:lnTo>
                  <a:lnTo>
                    <a:pt x="34267" y="10563"/>
                  </a:lnTo>
                  <a:lnTo>
                    <a:pt x="49395" y="2775"/>
                  </a:lnTo>
                  <a:lnTo>
                    <a:pt x="66801" y="0"/>
                  </a:lnTo>
                  <a:lnTo>
                    <a:pt x="98894" y="0"/>
                  </a:lnTo>
                  <a:lnTo>
                    <a:pt x="116303" y="2640"/>
                  </a:lnTo>
                  <a:lnTo>
                    <a:pt x="131433" y="10133"/>
                  </a:lnTo>
                  <a:lnTo>
                    <a:pt x="143309" y="21833"/>
                  </a:lnTo>
                  <a:lnTo>
                    <a:pt x="150952" y="37096"/>
                  </a:lnTo>
                  <a:lnTo>
                    <a:pt x="287606" y="37096"/>
                  </a:lnTo>
                  <a:lnTo>
                    <a:pt x="288036" y="37947"/>
                  </a:lnTo>
                  <a:lnTo>
                    <a:pt x="293242" y="54343"/>
                  </a:lnTo>
                  <a:lnTo>
                    <a:pt x="439943" y="54343"/>
                  </a:lnTo>
                  <a:lnTo>
                    <a:pt x="449402" y="83680"/>
                  </a:lnTo>
                  <a:close/>
                </a:path>
                <a:path w="449580" h="83819">
                  <a:moveTo>
                    <a:pt x="287606" y="37096"/>
                  </a:moveTo>
                  <a:lnTo>
                    <a:pt x="150952" y="37096"/>
                  </a:lnTo>
                  <a:lnTo>
                    <a:pt x="159087" y="21833"/>
                  </a:lnTo>
                  <a:lnTo>
                    <a:pt x="171127" y="10133"/>
                  </a:lnTo>
                  <a:lnTo>
                    <a:pt x="186094" y="2640"/>
                  </a:lnTo>
                  <a:lnTo>
                    <a:pt x="203009" y="0"/>
                  </a:lnTo>
                  <a:lnTo>
                    <a:pt x="235978" y="0"/>
                  </a:lnTo>
                  <a:lnTo>
                    <a:pt x="253015" y="2775"/>
                  </a:lnTo>
                  <a:lnTo>
                    <a:pt x="268184" y="10563"/>
                  </a:lnTo>
                  <a:lnTo>
                    <a:pt x="280264" y="22556"/>
                  </a:lnTo>
                  <a:lnTo>
                    <a:pt x="287606" y="37096"/>
                  </a:lnTo>
                  <a:close/>
                </a:path>
                <a:path w="449580" h="83819">
                  <a:moveTo>
                    <a:pt x="439943" y="54343"/>
                  </a:moveTo>
                  <a:lnTo>
                    <a:pt x="293242" y="54343"/>
                  </a:lnTo>
                  <a:lnTo>
                    <a:pt x="297573" y="37947"/>
                  </a:lnTo>
                  <a:lnTo>
                    <a:pt x="305358" y="22556"/>
                  </a:lnTo>
                  <a:lnTo>
                    <a:pt x="317533" y="10563"/>
                  </a:lnTo>
                  <a:lnTo>
                    <a:pt x="332958" y="2775"/>
                  </a:lnTo>
                  <a:lnTo>
                    <a:pt x="350494" y="0"/>
                  </a:lnTo>
                  <a:lnTo>
                    <a:pt x="382600" y="0"/>
                  </a:lnTo>
                  <a:lnTo>
                    <a:pt x="427009" y="22556"/>
                  </a:lnTo>
                  <a:lnTo>
                    <a:pt x="439943" y="54343"/>
                  </a:lnTo>
                  <a:close/>
                </a:path>
              </a:pathLst>
            </a:custGeom>
            <a:solidFill>
              <a:srgbClr val="CC4529"/>
            </a:solidFill>
          </p:spPr>
          <p:txBody>
            <a:bodyPr wrap="square" lIns="0" tIns="0" rIns="0" bIns="0" rtlCol="0"/>
            <a:lstStyle/>
            <a:p>
              <a:endParaRPr/>
            </a:p>
          </p:txBody>
        </p:sp>
        <p:pic>
          <p:nvPicPr>
            <p:cNvPr id="8" name="object 8"/>
            <p:cNvPicPr/>
            <p:nvPr/>
          </p:nvPicPr>
          <p:blipFill>
            <a:blip r:embed="rId4" cstate="print"/>
            <a:stretch>
              <a:fillRect/>
            </a:stretch>
          </p:blipFill>
          <p:spPr>
            <a:xfrm>
              <a:off x="571500" y="976566"/>
              <a:ext cx="83591" cy="85229"/>
            </a:xfrm>
            <a:prstGeom prst="rect">
              <a:avLst/>
            </a:prstGeom>
          </p:spPr>
        </p:pic>
        <p:pic>
          <p:nvPicPr>
            <p:cNvPr id="9" name="object 9"/>
            <p:cNvPicPr/>
            <p:nvPr/>
          </p:nvPicPr>
          <p:blipFill>
            <a:blip r:embed="rId5" cstate="print"/>
            <a:stretch>
              <a:fillRect/>
            </a:stretch>
          </p:blipFill>
          <p:spPr>
            <a:xfrm>
              <a:off x="717804" y="976566"/>
              <a:ext cx="84505" cy="85229"/>
            </a:xfrm>
            <a:prstGeom prst="rect">
              <a:avLst/>
            </a:prstGeom>
          </p:spPr>
        </p:pic>
      </p:grpSp>
      <p:sp>
        <p:nvSpPr>
          <p:cNvPr id="10" name="object 10"/>
          <p:cNvSpPr txBox="1"/>
          <p:nvPr/>
        </p:nvSpPr>
        <p:spPr>
          <a:xfrm>
            <a:off x="78739" y="22225"/>
            <a:ext cx="10181590" cy="5733415"/>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FFFFFF"/>
                </a:solidFill>
                <a:latin typeface="Calibri"/>
                <a:cs typeface="Calibri"/>
              </a:rPr>
              <a:t>SUMMARY</a:t>
            </a:r>
            <a:endParaRPr sz="1800">
              <a:latin typeface="Calibri"/>
              <a:cs typeface="Calibri"/>
            </a:endParaRPr>
          </a:p>
          <a:p>
            <a:pPr>
              <a:lnSpc>
                <a:spcPct val="100000"/>
              </a:lnSpc>
              <a:spcBef>
                <a:spcPts val="20"/>
              </a:spcBef>
            </a:pPr>
            <a:endParaRPr sz="2000">
              <a:latin typeface="Calibri"/>
              <a:cs typeface="Calibri"/>
            </a:endParaRPr>
          </a:p>
          <a:p>
            <a:pPr marL="1565910">
              <a:lnSpc>
                <a:spcPct val="100000"/>
              </a:lnSpc>
            </a:pPr>
            <a:r>
              <a:rPr sz="2400" spc="-20" dirty="0">
                <a:latin typeface="Calibri"/>
                <a:cs typeface="Calibri"/>
              </a:rPr>
              <a:t>So,</a:t>
            </a:r>
            <a:endParaRPr sz="2400">
              <a:latin typeface="Calibri"/>
              <a:cs typeface="Calibri"/>
            </a:endParaRPr>
          </a:p>
          <a:p>
            <a:pPr>
              <a:lnSpc>
                <a:spcPct val="100000"/>
              </a:lnSpc>
              <a:spcBef>
                <a:spcPts val="10"/>
              </a:spcBef>
            </a:pPr>
            <a:endParaRPr sz="2350">
              <a:latin typeface="Calibri"/>
              <a:cs typeface="Calibri"/>
            </a:endParaRPr>
          </a:p>
          <a:p>
            <a:pPr marL="1565910" marR="5080" algn="just">
              <a:lnSpc>
                <a:spcPct val="100000"/>
              </a:lnSpc>
              <a:spcBef>
                <a:spcPts val="5"/>
              </a:spcBef>
            </a:pPr>
            <a:r>
              <a:rPr sz="2400" spc="114" dirty="0">
                <a:latin typeface="Calibri"/>
                <a:cs typeface="Calibri"/>
              </a:rPr>
              <a:t>Microservice </a:t>
            </a:r>
            <a:r>
              <a:rPr sz="2400" spc="105" dirty="0">
                <a:latin typeface="Calibri"/>
                <a:cs typeface="Calibri"/>
              </a:rPr>
              <a:t>architecture </a:t>
            </a:r>
            <a:r>
              <a:rPr sz="2400" b="1" spc="100" dirty="0">
                <a:latin typeface="Calibri"/>
                <a:cs typeface="Calibri"/>
              </a:rPr>
              <a:t>PROVIDES </a:t>
            </a:r>
            <a:r>
              <a:rPr sz="2400" i="1" spc="65" dirty="0">
                <a:solidFill>
                  <a:srgbClr val="5B9BD4"/>
                </a:solidFill>
                <a:latin typeface="Calibri"/>
                <a:cs typeface="Calibri"/>
              </a:rPr>
              <a:t>an </a:t>
            </a:r>
            <a:r>
              <a:rPr sz="2400" i="1" spc="110" dirty="0">
                <a:solidFill>
                  <a:srgbClr val="5B9BD4"/>
                </a:solidFill>
                <a:latin typeface="Calibri"/>
                <a:cs typeface="Calibri"/>
              </a:rPr>
              <a:t>strategy </a:t>
            </a:r>
            <a:r>
              <a:rPr sz="2400" i="1" spc="75" dirty="0">
                <a:solidFill>
                  <a:srgbClr val="5B9BD4"/>
                </a:solidFill>
                <a:latin typeface="Calibri"/>
                <a:cs typeface="Calibri"/>
              </a:rPr>
              <a:t>for </a:t>
            </a:r>
            <a:r>
              <a:rPr sz="2400" i="1" spc="114" dirty="0">
                <a:solidFill>
                  <a:srgbClr val="5B9BD4"/>
                </a:solidFill>
                <a:latin typeface="Calibri"/>
                <a:cs typeface="Calibri"/>
              </a:rPr>
              <a:t>digitizing  </a:t>
            </a:r>
            <a:r>
              <a:rPr sz="2400" i="1" spc="75" dirty="0">
                <a:solidFill>
                  <a:srgbClr val="5B9BD4"/>
                </a:solidFill>
                <a:latin typeface="Calibri"/>
                <a:cs typeface="Calibri"/>
              </a:rPr>
              <a:t>businesses </a:t>
            </a:r>
            <a:r>
              <a:rPr sz="2400" b="1" spc="65" dirty="0">
                <a:latin typeface="Calibri"/>
                <a:cs typeface="Calibri"/>
              </a:rPr>
              <a:t>SUCH </a:t>
            </a:r>
            <a:r>
              <a:rPr sz="2400" b="1" spc="20" dirty="0">
                <a:latin typeface="Calibri"/>
                <a:cs typeface="Calibri"/>
              </a:rPr>
              <a:t>THAT </a:t>
            </a:r>
            <a:r>
              <a:rPr sz="2400" spc="55" dirty="0">
                <a:latin typeface="Calibri"/>
                <a:cs typeface="Calibri"/>
              </a:rPr>
              <a:t>the </a:t>
            </a:r>
            <a:r>
              <a:rPr sz="2400" spc="75" dirty="0">
                <a:latin typeface="Calibri"/>
                <a:cs typeface="Calibri"/>
              </a:rPr>
              <a:t>digital </a:t>
            </a:r>
            <a:r>
              <a:rPr sz="2400" spc="65" dirty="0">
                <a:latin typeface="Calibri"/>
                <a:cs typeface="Calibri"/>
              </a:rPr>
              <a:t>version maps </a:t>
            </a:r>
            <a:r>
              <a:rPr sz="2400" spc="60" dirty="0">
                <a:latin typeface="Calibri"/>
                <a:cs typeface="Calibri"/>
              </a:rPr>
              <a:t>the </a:t>
            </a:r>
            <a:r>
              <a:rPr sz="2400" spc="65" dirty="0">
                <a:latin typeface="Calibri"/>
                <a:cs typeface="Calibri"/>
              </a:rPr>
              <a:t>physical </a:t>
            </a:r>
            <a:r>
              <a:rPr sz="2400" spc="60" dirty="0">
                <a:latin typeface="Calibri"/>
                <a:cs typeface="Calibri"/>
              </a:rPr>
              <a:t>one  </a:t>
            </a:r>
            <a:r>
              <a:rPr sz="2400" b="1" spc="120" dirty="0">
                <a:latin typeface="Calibri"/>
                <a:cs typeface="Calibri"/>
              </a:rPr>
              <a:t>WITH </a:t>
            </a:r>
            <a:r>
              <a:rPr sz="2400" spc="130" dirty="0">
                <a:latin typeface="Calibri"/>
                <a:cs typeface="Calibri"/>
              </a:rPr>
              <a:t>design </a:t>
            </a:r>
            <a:r>
              <a:rPr sz="2400" spc="114" dirty="0">
                <a:latin typeface="Calibri"/>
                <a:cs typeface="Calibri"/>
              </a:rPr>
              <a:t>that </a:t>
            </a:r>
            <a:r>
              <a:rPr sz="2400" spc="135" dirty="0">
                <a:latin typeface="Calibri"/>
                <a:cs typeface="Calibri"/>
              </a:rPr>
              <a:t>embrases </a:t>
            </a:r>
            <a:r>
              <a:rPr sz="2400" spc="140" dirty="0">
                <a:latin typeface="Calibri"/>
                <a:cs typeface="Calibri"/>
              </a:rPr>
              <a:t>decoupling </a:t>
            </a:r>
            <a:r>
              <a:rPr sz="2400" spc="105" dirty="0">
                <a:latin typeface="Calibri"/>
                <a:cs typeface="Calibri"/>
              </a:rPr>
              <a:t>and </a:t>
            </a:r>
            <a:r>
              <a:rPr sz="2400" spc="145" dirty="0">
                <a:latin typeface="Calibri"/>
                <a:cs typeface="Calibri"/>
              </a:rPr>
              <a:t>simplicity </a:t>
            </a:r>
            <a:r>
              <a:rPr sz="2400" spc="70" dirty="0">
                <a:latin typeface="Calibri"/>
                <a:cs typeface="Calibri"/>
              </a:rPr>
              <a:t>at </a:t>
            </a:r>
            <a:r>
              <a:rPr sz="2400" spc="105" dirty="0">
                <a:latin typeface="Calibri"/>
                <a:cs typeface="Calibri"/>
              </a:rPr>
              <a:t>the  </a:t>
            </a:r>
            <a:r>
              <a:rPr sz="2400" spc="-10" dirty="0">
                <a:latin typeface="Calibri"/>
                <a:cs typeface="Calibri"/>
              </a:rPr>
              <a:t>application level </a:t>
            </a:r>
            <a:r>
              <a:rPr sz="2400" b="1" dirty="0">
                <a:latin typeface="Calibri"/>
                <a:cs typeface="Calibri"/>
              </a:rPr>
              <a:t>WITH </a:t>
            </a:r>
            <a:r>
              <a:rPr sz="2400" i="1" dirty="0">
                <a:solidFill>
                  <a:srgbClr val="2D75B6"/>
                </a:solidFill>
                <a:latin typeface="Calibri"/>
                <a:cs typeface="Calibri"/>
              </a:rPr>
              <a:t>natural </a:t>
            </a:r>
            <a:r>
              <a:rPr sz="2400" i="1" spc="-5" dirty="0">
                <a:solidFill>
                  <a:srgbClr val="2D75B6"/>
                </a:solidFill>
                <a:latin typeface="Calibri"/>
                <a:cs typeface="Calibri"/>
              </a:rPr>
              <a:t>business</a:t>
            </a:r>
            <a:r>
              <a:rPr sz="2400" i="1" spc="20" dirty="0">
                <a:solidFill>
                  <a:srgbClr val="2D75B6"/>
                </a:solidFill>
                <a:latin typeface="Calibri"/>
                <a:cs typeface="Calibri"/>
              </a:rPr>
              <a:t> </a:t>
            </a:r>
            <a:r>
              <a:rPr sz="2400" i="1" spc="-5" dirty="0">
                <a:solidFill>
                  <a:srgbClr val="2D75B6"/>
                </a:solidFill>
                <a:latin typeface="Calibri"/>
                <a:cs typeface="Calibri"/>
              </a:rPr>
              <a:t>boundaries</a:t>
            </a:r>
            <a:r>
              <a:rPr sz="2400" spc="-5" dirty="0">
                <a:latin typeface="Calibri"/>
                <a:cs typeface="Calibri"/>
              </a:rPr>
              <a:t>.</a:t>
            </a:r>
            <a:endParaRPr sz="2400">
              <a:latin typeface="Calibri"/>
              <a:cs typeface="Calibri"/>
            </a:endParaRPr>
          </a:p>
          <a:p>
            <a:pPr>
              <a:lnSpc>
                <a:spcPct val="100000"/>
              </a:lnSpc>
              <a:spcBef>
                <a:spcPts val="10"/>
              </a:spcBef>
            </a:pPr>
            <a:endParaRPr sz="2350">
              <a:latin typeface="Calibri"/>
              <a:cs typeface="Calibri"/>
            </a:endParaRPr>
          </a:p>
          <a:p>
            <a:pPr marL="1565910" marR="5080" algn="just">
              <a:lnSpc>
                <a:spcPct val="100000"/>
              </a:lnSpc>
            </a:pPr>
            <a:r>
              <a:rPr sz="2400" spc="75" dirty="0">
                <a:latin typeface="Calibri"/>
                <a:cs typeface="Calibri"/>
              </a:rPr>
              <a:t>Microservice </a:t>
            </a:r>
            <a:r>
              <a:rPr sz="2400" spc="70" dirty="0">
                <a:latin typeface="Calibri"/>
                <a:cs typeface="Calibri"/>
              </a:rPr>
              <a:t>architecture </a:t>
            </a:r>
            <a:r>
              <a:rPr sz="2400" b="1" spc="65" dirty="0">
                <a:latin typeface="Calibri"/>
                <a:cs typeface="Calibri"/>
              </a:rPr>
              <a:t>IS-A </a:t>
            </a:r>
            <a:r>
              <a:rPr sz="2400" spc="65" dirty="0">
                <a:latin typeface="Calibri"/>
                <a:cs typeface="Calibri"/>
              </a:rPr>
              <a:t>type </a:t>
            </a:r>
            <a:r>
              <a:rPr sz="2400" spc="40" dirty="0">
                <a:latin typeface="Calibri"/>
                <a:cs typeface="Calibri"/>
              </a:rPr>
              <a:t>of </a:t>
            </a:r>
            <a:r>
              <a:rPr sz="2400" i="1" spc="75" dirty="0">
                <a:solidFill>
                  <a:srgbClr val="2D75B6"/>
                </a:solidFill>
                <a:latin typeface="Calibri"/>
                <a:cs typeface="Calibri"/>
              </a:rPr>
              <a:t>distributed </a:t>
            </a:r>
            <a:r>
              <a:rPr sz="2400" i="1" spc="60" dirty="0">
                <a:solidFill>
                  <a:srgbClr val="2D75B6"/>
                </a:solidFill>
                <a:latin typeface="Calibri"/>
                <a:cs typeface="Calibri"/>
              </a:rPr>
              <a:t>system </a:t>
            </a:r>
            <a:r>
              <a:rPr sz="2400" i="1" spc="75" dirty="0">
                <a:solidFill>
                  <a:srgbClr val="2D75B6"/>
                </a:solidFill>
                <a:latin typeface="Calibri"/>
                <a:cs typeface="Calibri"/>
              </a:rPr>
              <a:t>design  </a:t>
            </a:r>
            <a:r>
              <a:rPr sz="2400" b="1" spc="-10" dirty="0">
                <a:latin typeface="Calibri"/>
                <a:cs typeface="Calibri"/>
              </a:rPr>
              <a:t>THAT </a:t>
            </a:r>
            <a:r>
              <a:rPr sz="2400" spc="35" dirty="0">
                <a:latin typeface="Calibri"/>
                <a:cs typeface="Calibri"/>
              </a:rPr>
              <a:t>provides </a:t>
            </a:r>
            <a:r>
              <a:rPr sz="2400" spc="45" dirty="0">
                <a:latin typeface="Calibri"/>
                <a:cs typeface="Calibri"/>
              </a:rPr>
              <a:t>solutions </a:t>
            </a:r>
            <a:r>
              <a:rPr sz="2400" spc="15" dirty="0">
                <a:latin typeface="Calibri"/>
                <a:cs typeface="Calibri"/>
              </a:rPr>
              <a:t>for </a:t>
            </a:r>
            <a:r>
              <a:rPr sz="2400" spc="35" dirty="0">
                <a:latin typeface="Calibri"/>
                <a:cs typeface="Calibri"/>
              </a:rPr>
              <a:t>every </a:t>
            </a:r>
            <a:r>
              <a:rPr sz="2400" spc="40" dirty="0">
                <a:latin typeface="Calibri"/>
                <a:cs typeface="Calibri"/>
              </a:rPr>
              <a:t>distributed </a:t>
            </a:r>
            <a:r>
              <a:rPr sz="2400" spc="45" dirty="0">
                <a:latin typeface="Calibri"/>
                <a:cs typeface="Calibri"/>
              </a:rPr>
              <a:t>computing concerns  </a:t>
            </a:r>
            <a:r>
              <a:rPr sz="2400" b="1" spc="30" dirty="0">
                <a:latin typeface="Calibri"/>
                <a:cs typeface="Calibri"/>
              </a:rPr>
              <a:t>AS </a:t>
            </a:r>
            <a:r>
              <a:rPr sz="2400" spc="50" dirty="0">
                <a:latin typeface="Calibri"/>
                <a:cs typeface="Calibri"/>
              </a:rPr>
              <a:t>design </a:t>
            </a:r>
            <a:r>
              <a:rPr sz="2400" spc="45" dirty="0">
                <a:latin typeface="Calibri"/>
                <a:cs typeface="Calibri"/>
              </a:rPr>
              <a:t>patterns </a:t>
            </a:r>
            <a:r>
              <a:rPr sz="2400" b="1" spc="50" dirty="0">
                <a:latin typeface="Calibri"/>
                <a:cs typeface="Calibri"/>
              </a:rPr>
              <a:t>SUCH </a:t>
            </a:r>
            <a:r>
              <a:rPr sz="2400" b="1" spc="35" dirty="0">
                <a:latin typeface="Calibri"/>
                <a:cs typeface="Calibri"/>
              </a:rPr>
              <a:t>AS </a:t>
            </a:r>
            <a:r>
              <a:rPr sz="2400" i="1" spc="60" dirty="0">
                <a:solidFill>
                  <a:srgbClr val="FF0000"/>
                </a:solidFill>
                <a:latin typeface="Calibri"/>
                <a:cs typeface="Calibri"/>
              </a:rPr>
              <a:t>communication </a:t>
            </a:r>
            <a:r>
              <a:rPr sz="2400" i="1" spc="55" dirty="0">
                <a:solidFill>
                  <a:srgbClr val="FF0000"/>
                </a:solidFill>
                <a:latin typeface="Calibri"/>
                <a:cs typeface="Calibri"/>
              </a:rPr>
              <a:t>patterns</a:t>
            </a:r>
            <a:r>
              <a:rPr sz="2400" spc="55" dirty="0">
                <a:latin typeface="Calibri"/>
                <a:cs typeface="Calibri"/>
              </a:rPr>
              <a:t>, </a:t>
            </a:r>
            <a:r>
              <a:rPr sz="2400" i="1" spc="55" dirty="0">
                <a:solidFill>
                  <a:srgbClr val="FF0000"/>
                </a:solidFill>
                <a:latin typeface="Calibri"/>
                <a:cs typeface="Calibri"/>
              </a:rPr>
              <a:t>monitoring  </a:t>
            </a:r>
            <a:r>
              <a:rPr sz="2400" i="1" spc="90" dirty="0">
                <a:solidFill>
                  <a:srgbClr val="FF0000"/>
                </a:solidFill>
                <a:latin typeface="Calibri"/>
                <a:cs typeface="Calibri"/>
              </a:rPr>
              <a:t>patterns</a:t>
            </a:r>
            <a:r>
              <a:rPr sz="2400" spc="90" dirty="0">
                <a:latin typeface="Calibri"/>
                <a:cs typeface="Calibri"/>
              </a:rPr>
              <a:t>, </a:t>
            </a:r>
            <a:r>
              <a:rPr sz="2400" i="1" spc="95" dirty="0">
                <a:solidFill>
                  <a:srgbClr val="FF0000"/>
                </a:solidFill>
                <a:latin typeface="Calibri"/>
                <a:cs typeface="Calibri"/>
              </a:rPr>
              <a:t>resiliency </a:t>
            </a:r>
            <a:r>
              <a:rPr sz="2400" i="1" spc="90" dirty="0">
                <a:solidFill>
                  <a:srgbClr val="FF0000"/>
                </a:solidFill>
                <a:latin typeface="Calibri"/>
                <a:cs typeface="Calibri"/>
              </a:rPr>
              <a:t>patterns</a:t>
            </a:r>
            <a:r>
              <a:rPr sz="2400" spc="90" dirty="0">
                <a:latin typeface="Calibri"/>
                <a:cs typeface="Calibri"/>
              </a:rPr>
              <a:t>, </a:t>
            </a:r>
            <a:r>
              <a:rPr sz="2400" i="1" spc="70" dirty="0">
                <a:solidFill>
                  <a:srgbClr val="FF0000"/>
                </a:solidFill>
                <a:latin typeface="Calibri"/>
                <a:cs typeface="Calibri"/>
              </a:rPr>
              <a:t>data </a:t>
            </a:r>
            <a:r>
              <a:rPr sz="2400" i="1" spc="85" dirty="0">
                <a:solidFill>
                  <a:srgbClr val="FF0000"/>
                </a:solidFill>
                <a:latin typeface="Calibri"/>
                <a:cs typeface="Calibri"/>
              </a:rPr>
              <a:t>access </a:t>
            </a:r>
            <a:r>
              <a:rPr sz="2400" i="1" spc="95" dirty="0">
                <a:solidFill>
                  <a:srgbClr val="FF0000"/>
                </a:solidFill>
                <a:latin typeface="Calibri"/>
                <a:cs typeface="Calibri"/>
              </a:rPr>
              <a:t>patterns</a:t>
            </a:r>
            <a:r>
              <a:rPr sz="2400" spc="95" dirty="0">
                <a:latin typeface="Calibri"/>
                <a:cs typeface="Calibri"/>
              </a:rPr>
              <a:t>, </a:t>
            </a:r>
            <a:r>
              <a:rPr sz="2400" i="1" spc="95" dirty="0">
                <a:solidFill>
                  <a:srgbClr val="FF0000"/>
                </a:solidFill>
                <a:latin typeface="Calibri"/>
                <a:cs typeface="Calibri"/>
              </a:rPr>
              <a:t>deployment  </a:t>
            </a:r>
            <a:r>
              <a:rPr sz="2400" i="1" spc="70" dirty="0">
                <a:solidFill>
                  <a:srgbClr val="FF0000"/>
                </a:solidFill>
                <a:latin typeface="Calibri"/>
                <a:cs typeface="Calibri"/>
              </a:rPr>
              <a:t>patterns</a:t>
            </a:r>
            <a:r>
              <a:rPr sz="2400" spc="70" dirty="0">
                <a:latin typeface="Calibri"/>
                <a:cs typeface="Calibri"/>
              </a:rPr>
              <a:t>, </a:t>
            </a:r>
            <a:r>
              <a:rPr sz="2400" spc="60" dirty="0">
                <a:latin typeface="Calibri"/>
                <a:cs typeface="Calibri"/>
              </a:rPr>
              <a:t>etc. The </a:t>
            </a:r>
            <a:r>
              <a:rPr sz="2400" spc="80" dirty="0">
                <a:latin typeface="Calibri"/>
                <a:cs typeface="Calibri"/>
              </a:rPr>
              <a:t>implementations </a:t>
            </a:r>
            <a:r>
              <a:rPr sz="2400" spc="45" dirty="0">
                <a:latin typeface="Calibri"/>
                <a:cs typeface="Calibri"/>
              </a:rPr>
              <a:t>of </a:t>
            </a:r>
            <a:r>
              <a:rPr sz="2400" spc="75" dirty="0">
                <a:latin typeface="Calibri"/>
                <a:cs typeface="Calibri"/>
              </a:rPr>
              <a:t>these design </a:t>
            </a:r>
            <a:r>
              <a:rPr sz="2400" spc="70" dirty="0">
                <a:latin typeface="Calibri"/>
                <a:cs typeface="Calibri"/>
              </a:rPr>
              <a:t>patterns </a:t>
            </a:r>
            <a:r>
              <a:rPr sz="2400" spc="50" dirty="0">
                <a:latin typeface="Calibri"/>
                <a:cs typeface="Calibri"/>
              </a:rPr>
              <a:t>are  </a:t>
            </a:r>
            <a:r>
              <a:rPr sz="2400" dirty="0">
                <a:latin typeface="Calibri"/>
                <a:cs typeface="Calibri"/>
              </a:rPr>
              <a:t>made </a:t>
            </a:r>
            <a:r>
              <a:rPr sz="2400" spc="-10" dirty="0">
                <a:latin typeface="Calibri"/>
                <a:cs typeface="Calibri"/>
              </a:rPr>
              <a:t>available </a:t>
            </a:r>
            <a:r>
              <a:rPr sz="2400" b="1" dirty="0">
                <a:latin typeface="Calibri"/>
                <a:cs typeface="Calibri"/>
              </a:rPr>
              <a:t>AS </a:t>
            </a:r>
            <a:r>
              <a:rPr sz="2400" spc="-10" dirty="0">
                <a:latin typeface="Calibri"/>
                <a:cs typeface="Calibri"/>
              </a:rPr>
              <a:t>frameworks, </a:t>
            </a:r>
            <a:r>
              <a:rPr sz="2400" spc="-5" dirty="0">
                <a:latin typeface="Calibri"/>
                <a:cs typeface="Calibri"/>
              </a:rPr>
              <a:t>tools </a:t>
            </a:r>
            <a:r>
              <a:rPr sz="2400" spc="5" dirty="0">
                <a:latin typeface="Calibri"/>
                <a:cs typeface="Calibri"/>
              </a:rPr>
              <a:t>and </a:t>
            </a:r>
            <a:r>
              <a:rPr sz="2400" spc="-5" dirty="0">
                <a:latin typeface="Calibri"/>
                <a:cs typeface="Calibri"/>
              </a:rPr>
              <a:t>platforms </a:t>
            </a:r>
            <a:r>
              <a:rPr sz="2400" spc="5" dirty="0">
                <a:latin typeface="Calibri"/>
                <a:cs typeface="Calibri"/>
              </a:rPr>
              <a:t>such as </a:t>
            </a:r>
            <a:r>
              <a:rPr sz="2400" i="1" spc="5" dirty="0">
                <a:solidFill>
                  <a:srgbClr val="6FAC46"/>
                </a:solidFill>
                <a:latin typeface="Calibri"/>
                <a:cs typeface="Calibri"/>
              </a:rPr>
              <a:t>SPRING-  </a:t>
            </a:r>
            <a:r>
              <a:rPr sz="2400" i="1" spc="-20" dirty="0">
                <a:solidFill>
                  <a:srgbClr val="6FAC46"/>
                </a:solidFill>
                <a:latin typeface="Calibri"/>
                <a:cs typeface="Calibri"/>
              </a:rPr>
              <a:t>BOOT</a:t>
            </a:r>
            <a:r>
              <a:rPr sz="2400" spc="-20" dirty="0">
                <a:latin typeface="Calibri"/>
                <a:cs typeface="Calibri"/>
              </a:rPr>
              <a:t>, </a:t>
            </a:r>
            <a:r>
              <a:rPr sz="2400" i="1" spc="-10" dirty="0">
                <a:solidFill>
                  <a:srgbClr val="6FAC46"/>
                </a:solidFill>
                <a:latin typeface="Calibri"/>
                <a:cs typeface="Calibri"/>
              </a:rPr>
              <a:t>SPRING-CLOUD</a:t>
            </a:r>
            <a:r>
              <a:rPr sz="2400" spc="-10" dirty="0">
                <a:latin typeface="Calibri"/>
                <a:cs typeface="Calibri"/>
              </a:rPr>
              <a:t>, </a:t>
            </a:r>
            <a:r>
              <a:rPr sz="2400" i="1" spc="-5" dirty="0">
                <a:solidFill>
                  <a:srgbClr val="6FAC46"/>
                </a:solidFill>
                <a:latin typeface="Calibri"/>
                <a:cs typeface="Calibri"/>
              </a:rPr>
              <a:t>NETFLIX OSS</a:t>
            </a:r>
            <a:r>
              <a:rPr sz="2400" spc="-5" dirty="0">
                <a:latin typeface="Calibri"/>
                <a:cs typeface="Calibri"/>
              </a:rPr>
              <a:t>, </a:t>
            </a:r>
            <a:r>
              <a:rPr sz="2400" i="1" spc="-10" dirty="0">
                <a:solidFill>
                  <a:srgbClr val="6FAC46"/>
                </a:solidFill>
                <a:latin typeface="Calibri"/>
                <a:cs typeface="Calibri"/>
              </a:rPr>
              <a:t>KUBERNETES</a:t>
            </a:r>
            <a:r>
              <a:rPr sz="2400" spc="-10" dirty="0">
                <a:latin typeface="Calibri"/>
                <a:cs typeface="Calibri"/>
              </a:rPr>
              <a:t>,</a:t>
            </a:r>
            <a:r>
              <a:rPr sz="2400" spc="40" dirty="0">
                <a:latin typeface="Calibri"/>
                <a:cs typeface="Calibri"/>
              </a:rPr>
              <a:t> </a:t>
            </a:r>
            <a:r>
              <a:rPr sz="2400" spc="-15" dirty="0">
                <a:latin typeface="Calibri"/>
                <a:cs typeface="Calibri"/>
              </a:rPr>
              <a:t>etc.</a:t>
            </a:r>
            <a:endParaRPr sz="2400">
              <a:latin typeface="Calibri"/>
              <a:cs typeface="Calibri"/>
            </a:endParaRPr>
          </a:p>
        </p:txBody>
      </p:sp>
      <p:sp>
        <p:nvSpPr>
          <p:cNvPr id="11" name="object 1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127</a:t>
            </a:fld>
            <a:endParaRPr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523"/>
            <a:ext cx="1737360" cy="368935"/>
          </a:xfrm>
          <a:custGeom>
            <a:avLst/>
            <a:gdLst/>
            <a:ahLst/>
            <a:cxnLst/>
            <a:rect l="l" t="t" r="r" b="b"/>
            <a:pathLst>
              <a:path w="1737360" h="368935">
                <a:moveTo>
                  <a:pt x="1737360" y="368807"/>
                </a:moveTo>
                <a:lnTo>
                  <a:pt x="0" y="368807"/>
                </a:lnTo>
                <a:lnTo>
                  <a:pt x="0" y="0"/>
                </a:lnTo>
                <a:lnTo>
                  <a:pt x="1737360" y="0"/>
                </a:lnTo>
                <a:lnTo>
                  <a:pt x="1737360" y="368807"/>
                </a:lnTo>
                <a:close/>
              </a:path>
            </a:pathLst>
          </a:custGeom>
          <a:solidFill>
            <a:srgbClr val="000000"/>
          </a:solidFill>
        </p:spPr>
        <p:txBody>
          <a:bodyPr wrap="square" lIns="0" tIns="0" rIns="0" bIns="0" rtlCol="0"/>
          <a:lstStyle/>
          <a:p>
            <a:endParaRPr/>
          </a:p>
        </p:txBody>
      </p:sp>
      <p:sp>
        <p:nvSpPr>
          <p:cNvPr id="3" name="object 3"/>
          <p:cNvSpPr txBox="1"/>
          <p:nvPr/>
        </p:nvSpPr>
        <p:spPr>
          <a:xfrm>
            <a:off x="78739" y="22225"/>
            <a:ext cx="163322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OUR JOURNEY</a:t>
            </a:r>
            <a:r>
              <a:rPr sz="1800" b="1" spc="-70"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pic>
        <p:nvPicPr>
          <p:cNvPr id="4" name="object 4"/>
          <p:cNvPicPr/>
          <p:nvPr/>
        </p:nvPicPr>
        <p:blipFill>
          <a:blip r:embed="rId2" cstate="print"/>
          <a:stretch>
            <a:fillRect/>
          </a:stretch>
        </p:blipFill>
        <p:spPr>
          <a:xfrm>
            <a:off x="179884" y="664014"/>
            <a:ext cx="225317" cy="108425"/>
          </a:xfrm>
          <a:prstGeom prst="rect">
            <a:avLst/>
          </a:prstGeom>
        </p:spPr>
      </p:pic>
      <p:pic>
        <p:nvPicPr>
          <p:cNvPr id="5" name="object 5"/>
          <p:cNvPicPr/>
          <p:nvPr/>
        </p:nvPicPr>
        <p:blipFill>
          <a:blip r:embed="rId3" cstate="print"/>
          <a:stretch>
            <a:fillRect/>
          </a:stretch>
        </p:blipFill>
        <p:spPr>
          <a:xfrm>
            <a:off x="94663" y="450064"/>
            <a:ext cx="158325" cy="158147"/>
          </a:xfrm>
          <a:prstGeom prst="rect">
            <a:avLst/>
          </a:prstGeom>
        </p:spPr>
      </p:pic>
      <p:grpSp>
        <p:nvGrpSpPr>
          <p:cNvPr id="6" name="object 6"/>
          <p:cNvGrpSpPr/>
          <p:nvPr/>
        </p:nvGrpSpPr>
        <p:grpSpPr>
          <a:xfrm>
            <a:off x="761" y="0"/>
            <a:ext cx="12190730" cy="6858000"/>
            <a:chOff x="761" y="0"/>
            <a:chExt cx="12190730" cy="6858000"/>
          </a:xfrm>
        </p:grpSpPr>
        <p:sp>
          <p:nvSpPr>
            <p:cNvPr id="7" name="object 7"/>
            <p:cNvSpPr/>
            <p:nvPr/>
          </p:nvSpPr>
          <p:spPr>
            <a:xfrm>
              <a:off x="84645" y="441959"/>
              <a:ext cx="719455" cy="759460"/>
            </a:xfrm>
            <a:custGeom>
              <a:avLst/>
              <a:gdLst/>
              <a:ahLst/>
              <a:cxnLst/>
              <a:rect l="l" t="t" r="r" b="b"/>
              <a:pathLst>
                <a:path w="719455" h="759460">
                  <a:moveTo>
                    <a:pt x="95300" y="675843"/>
                  </a:moveTo>
                  <a:lnTo>
                    <a:pt x="91528" y="567334"/>
                  </a:lnTo>
                  <a:lnTo>
                    <a:pt x="0" y="723976"/>
                  </a:lnTo>
                  <a:lnTo>
                    <a:pt x="45288" y="752284"/>
                  </a:lnTo>
                  <a:lnTo>
                    <a:pt x="95300" y="675843"/>
                  </a:lnTo>
                  <a:close/>
                </a:path>
                <a:path w="719455" h="759460">
                  <a:moveTo>
                    <a:pt x="182499" y="359625"/>
                  </a:moveTo>
                  <a:lnTo>
                    <a:pt x="181902" y="352323"/>
                  </a:lnTo>
                  <a:lnTo>
                    <a:pt x="180403" y="345008"/>
                  </a:lnTo>
                  <a:lnTo>
                    <a:pt x="179514" y="337934"/>
                  </a:lnTo>
                  <a:lnTo>
                    <a:pt x="95313" y="280377"/>
                  </a:lnTo>
                  <a:lnTo>
                    <a:pt x="87020" y="270865"/>
                  </a:lnTo>
                  <a:lnTo>
                    <a:pt x="83566" y="258025"/>
                  </a:lnTo>
                  <a:lnTo>
                    <a:pt x="85090" y="243535"/>
                  </a:lnTo>
                  <a:lnTo>
                    <a:pt x="91770" y="229031"/>
                  </a:lnTo>
                  <a:lnTo>
                    <a:pt x="103136" y="217347"/>
                  </a:lnTo>
                  <a:lnTo>
                    <a:pt x="116243" y="210553"/>
                  </a:lnTo>
                  <a:lnTo>
                    <a:pt x="129527" y="209245"/>
                  </a:lnTo>
                  <a:lnTo>
                    <a:pt x="141401" y="213982"/>
                  </a:lnTo>
                  <a:lnTo>
                    <a:pt x="154698" y="222834"/>
                  </a:lnTo>
                  <a:lnTo>
                    <a:pt x="146926" y="209245"/>
                  </a:lnTo>
                  <a:lnTo>
                    <a:pt x="140817" y="198526"/>
                  </a:lnTo>
                  <a:lnTo>
                    <a:pt x="119456" y="181013"/>
                  </a:lnTo>
                  <a:lnTo>
                    <a:pt x="93116" y="171792"/>
                  </a:lnTo>
                  <a:lnTo>
                    <a:pt x="64287" y="172364"/>
                  </a:lnTo>
                  <a:lnTo>
                    <a:pt x="35026" y="184670"/>
                  </a:lnTo>
                  <a:lnTo>
                    <a:pt x="13652" y="206349"/>
                  </a:lnTo>
                  <a:lnTo>
                    <a:pt x="2095" y="234505"/>
                  </a:lnTo>
                  <a:lnTo>
                    <a:pt x="2247" y="266217"/>
                  </a:lnTo>
                  <a:lnTo>
                    <a:pt x="24409" y="376885"/>
                  </a:lnTo>
                  <a:lnTo>
                    <a:pt x="42913" y="413854"/>
                  </a:lnTo>
                  <a:lnTo>
                    <a:pt x="76695" y="436206"/>
                  </a:lnTo>
                  <a:lnTo>
                    <a:pt x="97091" y="459219"/>
                  </a:lnTo>
                  <a:lnTo>
                    <a:pt x="108610" y="752284"/>
                  </a:lnTo>
                  <a:lnTo>
                    <a:pt x="181279" y="752284"/>
                  </a:lnTo>
                  <a:lnTo>
                    <a:pt x="181279" y="374230"/>
                  </a:lnTo>
                  <a:lnTo>
                    <a:pt x="182257" y="366928"/>
                  </a:lnTo>
                  <a:lnTo>
                    <a:pt x="182499" y="359625"/>
                  </a:lnTo>
                  <a:close/>
                </a:path>
                <a:path w="719455" h="759460">
                  <a:moveTo>
                    <a:pt x="683183" y="335280"/>
                  </a:moveTo>
                  <a:lnTo>
                    <a:pt x="494449" y="335280"/>
                  </a:lnTo>
                  <a:lnTo>
                    <a:pt x="494449" y="295910"/>
                  </a:lnTo>
                  <a:lnTo>
                    <a:pt x="375551" y="295910"/>
                  </a:lnTo>
                  <a:lnTo>
                    <a:pt x="375551" y="335280"/>
                  </a:lnTo>
                  <a:lnTo>
                    <a:pt x="375551" y="351790"/>
                  </a:lnTo>
                  <a:lnTo>
                    <a:pt x="375551" y="391160"/>
                  </a:lnTo>
                  <a:lnTo>
                    <a:pt x="431228" y="391160"/>
                  </a:lnTo>
                  <a:lnTo>
                    <a:pt x="431228" y="519201"/>
                  </a:lnTo>
                  <a:lnTo>
                    <a:pt x="375551" y="519201"/>
                  </a:lnTo>
                  <a:lnTo>
                    <a:pt x="375551" y="615454"/>
                  </a:lnTo>
                  <a:lnTo>
                    <a:pt x="494449" y="615454"/>
                  </a:lnTo>
                  <a:lnTo>
                    <a:pt x="494449" y="519201"/>
                  </a:lnTo>
                  <a:lnTo>
                    <a:pt x="446328" y="519201"/>
                  </a:lnTo>
                  <a:lnTo>
                    <a:pt x="446328" y="391160"/>
                  </a:lnTo>
                  <a:lnTo>
                    <a:pt x="494449" y="391160"/>
                  </a:lnTo>
                  <a:lnTo>
                    <a:pt x="494449" y="351790"/>
                  </a:lnTo>
                  <a:lnTo>
                    <a:pt x="563333" y="351790"/>
                  </a:lnTo>
                  <a:lnTo>
                    <a:pt x="563333" y="390867"/>
                  </a:lnTo>
                  <a:lnTo>
                    <a:pt x="683183" y="390867"/>
                  </a:lnTo>
                  <a:lnTo>
                    <a:pt x="683183" y="351790"/>
                  </a:lnTo>
                  <a:lnTo>
                    <a:pt x="683183" y="351231"/>
                  </a:lnTo>
                  <a:lnTo>
                    <a:pt x="683183" y="335280"/>
                  </a:lnTo>
                  <a:close/>
                </a:path>
                <a:path w="719455" h="759460">
                  <a:moveTo>
                    <a:pt x="683183" y="295567"/>
                  </a:moveTo>
                  <a:lnTo>
                    <a:pt x="630339" y="295567"/>
                  </a:lnTo>
                  <a:lnTo>
                    <a:pt x="630339" y="142240"/>
                  </a:lnTo>
                  <a:lnTo>
                    <a:pt x="630339" y="141744"/>
                  </a:lnTo>
                  <a:lnTo>
                    <a:pt x="630339" y="125730"/>
                  </a:lnTo>
                  <a:lnTo>
                    <a:pt x="502005" y="125730"/>
                  </a:lnTo>
                  <a:lnTo>
                    <a:pt x="502005" y="86360"/>
                  </a:lnTo>
                  <a:lnTo>
                    <a:pt x="383108" y="86360"/>
                  </a:lnTo>
                  <a:lnTo>
                    <a:pt x="383108" y="125730"/>
                  </a:lnTo>
                  <a:lnTo>
                    <a:pt x="383108" y="142240"/>
                  </a:lnTo>
                  <a:lnTo>
                    <a:pt x="383108" y="181610"/>
                  </a:lnTo>
                  <a:lnTo>
                    <a:pt x="431228" y="181610"/>
                  </a:lnTo>
                  <a:lnTo>
                    <a:pt x="431228" y="295567"/>
                  </a:lnTo>
                  <a:lnTo>
                    <a:pt x="446328" y="295567"/>
                  </a:lnTo>
                  <a:lnTo>
                    <a:pt x="446328" y="181610"/>
                  </a:lnTo>
                  <a:lnTo>
                    <a:pt x="502005" y="181610"/>
                  </a:lnTo>
                  <a:lnTo>
                    <a:pt x="502005" y="142240"/>
                  </a:lnTo>
                  <a:lnTo>
                    <a:pt x="616178" y="142240"/>
                  </a:lnTo>
                  <a:lnTo>
                    <a:pt x="616178" y="295567"/>
                  </a:lnTo>
                  <a:lnTo>
                    <a:pt x="563333" y="295567"/>
                  </a:lnTo>
                  <a:lnTo>
                    <a:pt x="563333" y="335191"/>
                  </a:lnTo>
                  <a:lnTo>
                    <a:pt x="683183" y="335191"/>
                  </a:lnTo>
                  <a:lnTo>
                    <a:pt x="683183" y="295567"/>
                  </a:lnTo>
                  <a:close/>
                </a:path>
                <a:path w="719455" h="759460">
                  <a:moveTo>
                    <a:pt x="719035" y="0"/>
                  </a:moveTo>
                  <a:lnTo>
                    <a:pt x="217970" y="0"/>
                  </a:lnTo>
                  <a:lnTo>
                    <a:pt x="217970" y="16510"/>
                  </a:lnTo>
                  <a:lnTo>
                    <a:pt x="217970" y="204470"/>
                  </a:lnTo>
                  <a:lnTo>
                    <a:pt x="234010" y="204470"/>
                  </a:lnTo>
                  <a:lnTo>
                    <a:pt x="234010" y="16510"/>
                  </a:lnTo>
                  <a:lnTo>
                    <a:pt x="702995" y="16510"/>
                  </a:lnTo>
                  <a:lnTo>
                    <a:pt x="702995" y="204470"/>
                  </a:lnTo>
                  <a:lnTo>
                    <a:pt x="702995" y="392430"/>
                  </a:lnTo>
                  <a:lnTo>
                    <a:pt x="702995" y="744220"/>
                  </a:lnTo>
                  <a:lnTo>
                    <a:pt x="234010" y="744220"/>
                  </a:lnTo>
                  <a:lnTo>
                    <a:pt x="234010" y="392430"/>
                  </a:lnTo>
                  <a:lnTo>
                    <a:pt x="217970" y="392430"/>
                  </a:lnTo>
                  <a:lnTo>
                    <a:pt x="217970" y="744220"/>
                  </a:lnTo>
                  <a:lnTo>
                    <a:pt x="217970" y="759460"/>
                  </a:lnTo>
                  <a:lnTo>
                    <a:pt x="719035" y="759460"/>
                  </a:lnTo>
                  <a:lnTo>
                    <a:pt x="719035" y="744220"/>
                  </a:lnTo>
                  <a:lnTo>
                    <a:pt x="719035" y="392430"/>
                  </a:lnTo>
                  <a:lnTo>
                    <a:pt x="719035" y="204470"/>
                  </a:lnTo>
                  <a:lnTo>
                    <a:pt x="719035" y="16510"/>
                  </a:lnTo>
                  <a:lnTo>
                    <a:pt x="719035" y="0"/>
                  </a:lnTo>
                  <a:close/>
                </a:path>
              </a:pathLst>
            </a:custGeom>
            <a:solidFill>
              <a:srgbClr val="CC4529"/>
            </a:solidFill>
          </p:spPr>
          <p:txBody>
            <a:bodyPr wrap="square" lIns="0" tIns="0" rIns="0" bIns="0" rtlCol="0"/>
            <a:lstStyle/>
            <a:p>
              <a:endParaRPr/>
            </a:p>
          </p:txBody>
        </p:sp>
        <p:pic>
          <p:nvPicPr>
            <p:cNvPr id="8" name="object 8"/>
            <p:cNvPicPr/>
            <p:nvPr/>
          </p:nvPicPr>
          <p:blipFill>
            <a:blip r:embed="rId4" cstate="print"/>
            <a:stretch>
              <a:fillRect/>
            </a:stretch>
          </p:blipFill>
          <p:spPr>
            <a:xfrm>
              <a:off x="1691639" y="0"/>
              <a:ext cx="8275319" cy="6858000"/>
            </a:xfrm>
            <a:prstGeom prst="rect">
              <a:avLst/>
            </a:prstGeom>
          </p:spPr>
        </p:pic>
        <p:sp>
          <p:nvSpPr>
            <p:cNvPr id="9" name="object 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128</a:t>
            </a:fld>
            <a:endParaRPr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4294486" y="0"/>
            <a:ext cx="7897513" cy="6858000"/>
          </a:xfrm>
          <a:prstGeom prst="rect">
            <a:avLst/>
          </a:prstGeom>
        </p:spPr>
      </p:pic>
      <p:sp>
        <p:nvSpPr>
          <p:cNvPr id="6" name="object 6"/>
          <p:cNvSpPr txBox="1">
            <a:spLocks noGrp="1"/>
          </p:cNvSpPr>
          <p:nvPr>
            <p:ph type="title"/>
          </p:nvPr>
        </p:nvSpPr>
        <p:spPr>
          <a:xfrm>
            <a:off x="6174740" y="2694940"/>
            <a:ext cx="4553585" cy="848360"/>
          </a:xfrm>
          <a:prstGeom prst="rect">
            <a:avLst/>
          </a:prstGeom>
        </p:spPr>
        <p:txBody>
          <a:bodyPr vert="horz" wrap="square" lIns="0" tIns="12700" rIns="0" bIns="0" rtlCol="0">
            <a:spAutoFit/>
          </a:bodyPr>
          <a:lstStyle/>
          <a:p>
            <a:pPr marL="12700">
              <a:lnSpc>
                <a:spcPct val="100000"/>
              </a:lnSpc>
              <a:spcBef>
                <a:spcPts val="100"/>
              </a:spcBef>
              <a:tabLst>
                <a:tab pos="2781300" algn="l"/>
              </a:tabLst>
            </a:pPr>
            <a:r>
              <a:rPr sz="5400" b="1" dirty="0">
                <a:solidFill>
                  <a:srgbClr val="FFFFFF"/>
                </a:solidFill>
                <a:latin typeface="Microsoft YaHei"/>
                <a:cs typeface="Microsoft YaHei"/>
              </a:rPr>
              <a:t>TH</a:t>
            </a:r>
            <a:r>
              <a:rPr sz="5400" b="1" spc="-5" dirty="0">
                <a:solidFill>
                  <a:srgbClr val="FFFFFF"/>
                </a:solidFill>
                <a:latin typeface="Microsoft YaHei"/>
                <a:cs typeface="Microsoft YaHei"/>
              </a:rPr>
              <a:t>A</a:t>
            </a:r>
            <a:r>
              <a:rPr sz="5400" b="1" dirty="0">
                <a:solidFill>
                  <a:srgbClr val="FFFFFF"/>
                </a:solidFill>
                <a:latin typeface="Microsoft YaHei"/>
                <a:cs typeface="Microsoft YaHei"/>
              </a:rPr>
              <a:t>NK	</a:t>
            </a:r>
            <a:r>
              <a:rPr sz="5400" b="1" spc="-150" dirty="0">
                <a:solidFill>
                  <a:srgbClr val="FFFFFF"/>
                </a:solidFill>
                <a:latin typeface="Microsoft YaHei"/>
                <a:cs typeface="Microsoft YaHei"/>
              </a:rPr>
              <a:t>Y</a:t>
            </a:r>
            <a:r>
              <a:rPr sz="5400" b="1" dirty="0">
                <a:solidFill>
                  <a:srgbClr val="FFFFFF"/>
                </a:solidFill>
                <a:latin typeface="Microsoft YaHei"/>
                <a:cs typeface="Microsoft YaHei"/>
              </a:rPr>
              <a:t>O</a:t>
            </a:r>
            <a:r>
              <a:rPr sz="5400" b="1" spc="-5" dirty="0">
                <a:solidFill>
                  <a:srgbClr val="FFFFFF"/>
                </a:solidFill>
                <a:latin typeface="Microsoft YaHei"/>
                <a:cs typeface="Microsoft YaHei"/>
              </a:rPr>
              <a:t>U</a:t>
            </a:r>
            <a:r>
              <a:rPr sz="5400" b="1" dirty="0">
                <a:solidFill>
                  <a:srgbClr val="FFFFFF"/>
                </a:solidFill>
                <a:latin typeface="Microsoft YaHei"/>
                <a:cs typeface="Microsoft YaHei"/>
              </a:rPr>
              <a:t>!</a:t>
            </a:r>
            <a:endParaRPr sz="5400">
              <a:latin typeface="Microsoft YaHei"/>
              <a:cs typeface="Microsoft YaHei"/>
            </a:endParaRPr>
          </a:p>
        </p:txBody>
      </p:sp>
      <p:sp>
        <p:nvSpPr>
          <p:cNvPr id="7" name="object 7"/>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35635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Designing </a:t>
            </a:r>
            <a:r>
              <a:rPr sz="2400" b="1" dirty="0">
                <a:solidFill>
                  <a:srgbClr val="FFFFFF"/>
                </a:solidFill>
                <a:latin typeface="Microsoft YaHei"/>
                <a:cs typeface="Microsoft YaHei"/>
              </a:rPr>
              <a:t>by microservice </a:t>
            </a:r>
            <a:r>
              <a:rPr sz="2400" b="1" spc="-10" dirty="0">
                <a:solidFill>
                  <a:srgbClr val="FFFFFF"/>
                </a:solidFill>
                <a:latin typeface="Microsoft YaHei"/>
                <a:cs typeface="Microsoft YaHei"/>
              </a:rPr>
              <a:t>architecture</a:t>
            </a:r>
            <a:r>
              <a:rPr sz="2400" b="1" spc="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0" y="821436"/>
              <a:ext cx="10635996" cy="4255008"/>
            </a:xfrm>
            <a:prstGeom prst="rect">
              <a:avLst/>
            </a:prstGeom>
          </p:spPr>
        </p:pic>
        <p:sp>
          <p:nvSpPr>
            <p:cNvPr id="9" name="object 9"/>
            <p:cNvSpPr/>
            <p:nvPr/>
          </p:nvSpPr>
          <p:spPr>
            <a:xfrm>
              <a:off x="6688835" y="4162044"/>
              <a:ext cx="4634865" cy="2040889"/>
            </a:xfrm>
            <a:custGeom>
              <a:avLst/>
              <a:gdLst/>
              <a:ahLst/>
              <a:cxnLst/>
              <a:rect l="l" t="t" r="r" b="b"/>
              <a:pathLst>
                <a:path w="4634865" h="2040889">
                  <a:moveTo>
                    <a:pt x="4634483" y="2040636"/>
                  </a:moveTo>
                  <a:lnTo>
                    <a:pt x="0" y="2040636"/>
                  </a:lnTo>
                  <a:lnTo>
                    <a:pt x="0" y="0"/>
                  </a:lnTo>
                  <a:lnTo>
                    <a:pt x="4634483" y="0"/>
                  </a:lnTo>
                  <a:lnTo>
                    <a:pt x="4634483" y="2040636"/>
                  </a:lnTo>
                  <a:close/>
                </a:path>
              </a:pathLst>
            </a:custGeom>
            <a:solidFill>
              <a:srgbClr val="FFFFFF"/>
            </a:solidFill>
          </p:spPr>
          <p:txBody>
            <a:bodyPr wrap="square" lIns="0" tIns="0" rIns="0" bIns="0" rtlCol="0"/>
            <a:lstStyle/>
            <a:p>
              <a:endParaRPr/>
            </a:p>
          </p:txBody>
        </p:sp>
        <p:sp>
          <p:nvSpPr>
            <p:cNvPr id="10" name="object 10"/>
            <p:cNvSpPr/>
            <p:nvPr/>
          </p:nvSpPr>
          <p:spPr>
            <a:xfrm>
              <a:off x="6681787" y="3799865"/>
              <a:ext cx="4648200" cy="2409190"/>
            </a:xfrm>
            <a:custGeom>
              <a:avLst/>
              <a:gdLst/>
              <a:ahLst/>
              <a:cxnLst/>
              <a:rect l="l" t="t" r="r" b="b"/>
              <a:pathLst>
                <a:path w="4648200" h="2409190">
                  <a:moveTo>
                    <a:pt x="1569326" y="421640"/>
                  </a:moveTo>
                  <a:lnTo>
                    <a:pt x="1565567" y="417830"/>
                  </a:lnTo>
                  <a:lnTo>
                    <a:pt x="1561820" y="417830"/>
                  </a:lnTo>
                  <a:lnTo>
                    <a:pt x="1569326" y="421640"/>
                  </a:lnTo>
                  <a:close/>
                </a:path>
                <a:path w="4648200" h="2409190">
                  <a:moveTo>
                    <a:pt x="2011629" y="495020"/>
                  </a:moveTo>
                  <a:lnTo>
                    <a:pt x="1966074" y="494538"/>
                  </a:lnTo>
                  <a:lnTo>
                    <a:pt x="1982190" y="495300"/>
                  </a:lnTo>
                  <a:lnTo>
                    <a:pt x="2008809" y="495300"/>
                  </a:lnTo>
                  <a:lnTo>
                    <a:pt x="2011629" y="495020"/>
                  </a:lnTo>
                  <a:close/>
                </a:path>
                <a:path w="4648200" h="2409190">
                  <a:moveTo>
                    <a:pt x="2913011" y="496570"/>
                  </a:moveTo>
                  <a:lnTo>
                    <a:pt x="2861526" y="499110"/>
                  </a:lnTo>
                  <a:lnTo>
                    <a:pt x="2709786" y="502920"/>
                  </a:lnTo>
                  <a:lnTo>
                    <a:pt x="2559266" y="502920"/>
                  </a:lnTo>
                  <a:lnTo>
                    <a:pt x="2508732" y="501650"/>
                  </a:lnTo>
                  <a:lnTo>
                    <a:pt x="2457793" y="501650"/>
                  </a:lnTo>
                  <a:lnTo>
                    <a:pt x="2034743" y="492760"/>
                  </a:lnTo>
                  <a:lnTo>
                    <a:pt x="2011629" y="495020"/>
                  </a:lnTo>
                  <a:lnTo>
                    <a:pt x="2154847" y="496570"/>
                  </a:lnTo>
                  <a:lnTo>
                    <a:pt x="2462619" y="504190"/>
                  </a:lnTo>
                  <a:lnTo>
                    <a:pt x="2552700" y="508000"/>
                  </a:lnTo>
                  <a:lnTo>
                    <a:pt x="2800413" y="508000"/>
                  </a:lnTo>
                  <a:lnTo>
                    <a:pt x="2828556" y="505460"/>
                  </a:lnTo>
                  <a:lnTo>
                    <a:pt x="2856712" y="504190"/>
                  </a:lnTo>
                  <a:lnTo>
                    <a:pt x="2870784" y="502920"/>
                  </a:lnTo>
                  <a:lnTo>
                    <a:pt x="2884855" y="501650"/>
                  </a:lnTo>
                  <a:lnTo>
                    <a:pt x="2913011" y="496570"/>
                  </a:lnTo>
                  <a:close/>
                </a:path>
                <a:path w="4648200" h="2409190">
                  <a:moveTo>
                    <a:pt x="3059620" y="60960"/>
                  </a:moveTo>
                  <a:lnTo>
                    <a:pt x="3055632" y="52070"/>
                  </a:lnTo>
                  <a:lnTo>
                    <a:pt x="3048838" y="46990"/>
                  </a:lnTo>
                  <a:lnTo>
                    <a:pt x="3040634" y="43180"/>
                  </a:lnTo>
                  <a:lnTo>
                    <a:pt x="2980575" y="29641"/>
                  </a:lnTo>
                  <a:lnTo>
                    <a:pt x="2980575" y="46990"/>
                  </a:lnTo>
                  <a:lnTo>
                    <a:pt x="2894253" y="43180"/>
                  </a:lnTo>
                  <a:lnTo>
                    <a:pt x="2943047" y="43180"/>
                  </a:lnTo>
                  <a:lnTo>
                    <a:pt x="2980575" y="46990"/>
                  </a:lnTo>
                  <a:lnTo>
                    <a:pt x="2980575" y="29641"/>
                  </a:lnTo>
                  <a:lnTo>
                    <a:pt x="2973070" y="27940"/>
                  </a:lnTo>
                  <a:lnTo>
                    <a:pt x="2865475" y="26670"/>
                  </a:lnTo>
                  <a:lnTo>
                    <a:pt x="2650286" y="24130"/>
                  </a:lnTo>
                  <a:lnTo>
                    <a:pt x="2547162" y="26670"/>
                  </a:lnTo>
                  <a:lnTo>
                    <a:pt x="2496515" y="25400"/>
                  </a:lnTo>
                  <a:lnTo>
                    <a:pt x="2446934" y="21590"/>
                  </a:lnTo>
                  <a:lnTo>
                    <a:pt x="2398814" y="16510"/>
                  </a:lnTo>
                  <a:lnTo>
                    <a:pt x="2395055" y="12700"/>
                  </a:lnTo>
                  <a:lnTo>
                    <a:pt x="2359685" y="12700"/>
                  </a:lnTo>
                  <a:lnTo>
                    <a:pt x="2326081" y="7620"/>
                  </a:lnTo>
                  <a:lnTo>
                    <a:pt x="2293188" y="5080"/>
                  </a:lnTo>
                  <a:lnTo>
                    <a:pt x="2259939" y="12700"/>
                  </a:lnTo>
                  <a:lnTo>
                    <a:pt x="2263686" y="12700"/>
                  </a:lnTo>
                  <a:lnTo>
                    <a:pt x="2259939" y="16510"/>
                  </a:lnTo>
                  <a:lnTo>
                    <a:pt x="2226094" y="13970"/>
                  </a:lnTo>
                  <a:lnTo>
                    <a:pt x="2191905" y="10160"/>
                  </a:lnTo>
                  <a:lnTo>
                    <a:pt x="2157006" y="8890"/>
                  </a:lnTo>
                  <a:lnTo>
                    <a:pt x="2121065" y="8890"/>
                  </a:lnTo>
                  <a:lnTo>
                    <a:pt x="2097900" y="10160"/>
                  </a:lnTo>
                  <a:lnTo>
                    <a:pt x="2073668" y="12700"/>
                  </a:lnTo>
                  <a:lnTo>
                    <a:pt x="2048751" y="13970"/>
                  </a:lnTo>
                  <a:lnTo>
                    <a:pt x="2023478" y="12700"/>
                  </a:lnTo>
                  <a:lnTo>
                    <a:pt x="2013788" y="7620"/>
                  </a:lnTo>
                  <a:lnTo>
                    <a:pt x="2002358" y="5080"/>
                  </a:lnTo>
                  <a:lnTo>
                    <a:pt x="1990217" y="2540"/>
                  </a:lnTo>
                  <a:lnTo>
                    <a:pt x="1978431" y="1270"/>
                  </a:lnTo>
                  <a:lnTo>
                    <a:pt x="1964359" y="0"/>
                  </a:lnTo>
                  <a:lnTo>
                    <a:pt x="1955914" y="0"/>
                  </a:lnTo>
                  <a:lnTo>
                    <a:pt x="1955914" y="20320"/>
                  </a:lnTo>
                  <a:lnTo>
                    <a:pt x="1944662" y="20320"/>
                  </a:lnTo>
                  <a:lnTo>
                    <a:pt x="1944662" y="16510"/>
                  </a:lnTo>
                  <a:lnTo>
                    <a:pt x="1947151" y="13970"/>
                  </a:lnTo>
                  <a:lnTo>
                    <a:pt x="1948408" y="12700"/>
                  </a:lnTo>
                  <a:lnTo>
                    <a:pt x="1955914" y="20320"/>
                  </a:lnTo>
                  <a:lnTo>
                    <a:pt x="1955914" y="0"/>
                  </a:lnTo>
                  <a:lnTo>
                    <a:pt x="1950275" y="0"/>
                  </a:lnTo>
                  <a:lnTo>
                    <a:pt x="1936203" y="1270"/>
                  </a:lnTo>
                  <a:lnTo>
                    <a:pt x="1922132" y="5080"/>
                  </a:lnTo>
                  <a:lnTo>
                    <a:pt x="1933397" y="12700"/>
                  </a:lnTo>
                  <a:lnTo>
                    <a:pt x="1915439" y="13970"/>
                  </a:lnTo>
                  <a:lnTo>
                    <a:pt x="1883778" y="1270"/>
                  </a:lnTo>
                  <a:lnTo>
                    <a:pt x="1865833" y="5080"/>
                  </a:lnTo>
                  <a:lnTo>
                    <a:pt x="1858327" y="8890"/>
                  </a:lnTo>
                  <a:lnTo>
                    <a:pt x="1870760" y="15240"/>
                  </a:lnTo>
                  <a:lnTo>
                    <a:pt x="1884591" y="16510"/>
                  </a:lnTo>
                  <a:lnTo>
                    <a:pt x="1898434" y="16510"/>
                  </a:lnTo>
                  <a:lnTo>
                    <a:pt x="1910880" y="20320"/>
                  </a:lnTo>
                  <a:lnTo>
                    <a:pt x="1856435" y="20320"/>
                  </a:lnTo>
                  <a:lnTo>
                    <a:pt x="1801456" y="21590"/>
                  </a:lnTo>
                  <a:lnTo>
                    <a:pt x="1746288" y="26670"/>
                  </a:lnTo>
                  <a:lnTo>
                    <a:pt x="1636877" y="39370"/>
                  </a:lnTo>
                  <a:lnTo>
                    <a:pt x="1613357" y="40640"/>
                  </a:lnTo>
                  <a:lnTo>
                    <a:pt x="1589493" y="44450"/>
                  </a:lnTo>
                  <a:lnTo>
                    <a:pt x="1567738" y="54610"/>
                  </a:lnTo>
                  <a:lnTo>
                    <a:pt x="1550555" y="72390"/>
                  </a:lnTo>
                  <a:lnTo>
                    <a:pt x="1561807" y="72390"/>
                  </a:lnTo>
                  <a:lnTo>
                    <a:pt x="1567434" y="72390"/>
                  </a:lnTo>
                  <a:lnTo>
                    <a:pt x="3059392" y="72390"/>
                  </a:lnTo>
                  <a:lnTo>
                    <a:pt x="3059620" y="60960"/>
                  </a:lnTo>
                  <a:close/>
                </a:path>
                <a:path w="4648200" h="2409190">
                  <a:moveTo>
                    <a:pt x="4648200" y="356209"/>
                  </a:moveTo>
                  <a:lnTo>
                    <a:pt x="4635500" y="356209"/>
                  </a:lnTo>
                  <a:lnTo>
                    <a:pt x="4635500" y="368909"/>
                  </a:lnTo>
                  <a:lnTo>
                    <a:pt x="4635500" y="2396147"/>
                  </a:lnTo>
                  <a:lnTo>
                    <a:pt x="12700" y="2396147"/>
                  </a:lnTo>
                  <a:lnTo>
                    <a:pt x="12700" y="368909"/>
                  </a:lnTo>
                  <a:lnTo>
                    <a:pt x="1558709" y="368909"/>
                  </a:lnTo>
                  <a:lnTo>
                    <a:pt x="1558061" y="369570"/>
                  </a:lnTo>
                  <a:lnTo>
                    <a:pt x="1558061" y="377190"/>
                  </a:lnTo>
                  <a:lnTo>
                    <a:pt x="1561820" y="381000"/>
                  </a:lnTo>
                  <a:lnTo>
                    <a:pt x="1565567" y="381000"/>
                  </a:lnTo>
                  <a:lnTo>
                    <a:pt x="1569326" y="387350"/>
                  </a:lnTo>
                  <a:lnTo>
                    <a:pt x="1565567" y="391160"/>
                  </a:lnTo>
                  <a:lnTo>
                    <a:pt x="1569326" y="394970"/>
                  </a:lnTo>
                  <a:lnTo>
                    <a:pt x="1565567" y="402590"/>
                  </a:lnTo>
                  <a:lnTo>
                    <a:pt x="1558061" y="398780"/>
                  </a:lnTo>
                  <a:lnTo>
                    <a:pt x="1554314" y="402590"/>
                  </a:lnTo>
                  <a:lnTo>
                    <a:pt x="1558290" y="406400"/>
                  </a:lnTo>
                  <a:lnTo>
                    <a:pt x="1569085" y="408940"/>
                  </a:lnTo>
                  <a:lnTo>
                    <a:pt x="1573072" y="414020"/>
                  </a:lnTo>
                  <a:lnTo>
                    <a:pt x="1569326" y="421640"/>
                  </a:lnTo>
                  <a:lnTo>
                    <a:pt x="1565567" y="433070"/>
                  </a:lnTo>
                  <a:lnTo>
                    <a:pt x="1561820" y="436880"/>
                  </a:lnTo>
                  <a:lnTo>
                    <a:pt x="1565567" y="436880"/>
                  </a:lnTo>
                  <a:lnTo>
                    <a:pt x="1569326" y="440690"/>
                  </a:lnTo>
                  <a:lnTo>
                    <a:pt x="1565567" y="444500"/>
                  </a:lnTo>
                  <a:lnTo>
                    <a:pt x="1569326" y="452120"/>
                  </a:lnTo>
                  <a:lnTo>
                    <a:pt x="1565567" y="455930"/>
                  </a:lnTo>
                  <a:lnTo>
                    <a:pt x="1578635" y="469900"/>
                  </a:lnTo>
                  <a:lnTo>
                    <a:pt x="1594180" y="476250"/>
                  </a:lnTo>
                  <a:lnTo>
                    <a:pt x="1610423" y="480060"/>
                  </a:lnTo>
                  <a:lnTo>
                    <a:pt x="1625625" y="485140"/>
                  </a:lnTo>
                  <a:lnTo>
                    <a:pt x="1802028" y="492760"/>
                  </a:lnTo>
                  <a:lnTo>
                    <a:pt x="1966074" y="494538"/>
                  </a:lnTo>
                  <a:lnTo>
                    <a:pt x="1955558" y="494030"/>
                  </a:lnTo>
                  <a:lnTo>
                    <a:pt x="1929638" y="488950"/>
                  </a:lnTo>
                  <a:lnTo>
                    <a:pt x="2173605" y="488950"/>
                  </a:lnTo>
                  <a:lnTo>
                    <a:pt x="2180412" y="487680"/>
                  </a:lnTo>
                  <a:lnTo>
                    <a:pt x="2188616" y="488950"/>
                  </a:lnTo>
                  <a:lnTo>
                    <a:pt x="2196833" y="488950"/>
                  </a:lnTo>
                  <a:lnTo>
                    <a:pt x="2199094" y="487680"/>
                  </a:lnTo>
                  <a:lnTo>
                    <a:pt x="2203640" y="485140"/>
                  </a:lnTo>
                  <a:lnTo>
                    <a:pt x="2327491" y="485140"/>
                  </a:lnTo>
                  <a:lnTo>
                    <a:pt x="2331250" y="488950"/>
                  </a:lnTo>
                  <a:lnTo>
                    <a:pt x="2354935" y="490220"/>
                  </a:lnTo>
                  <a:lnTo>
                    <a:pt x="2380043" y="490220"/>
                  </a:lnTo>
                  <a:lnTo>
                    <a:pt x="2405138" y="488950"/>
                  </a:lnTo>
                  <a:lnTo>
                    <a:pt x="2428837" y="485140"/>
                  </a:lnTo>
                  <a:lnTo>
                    <a:pt x="2672804" y="488950"/>
                  </a:lnTo>
                  <a:lnTo>
                    <a:pt x="2720543" y="486410"/>
                  </a:lnTo>
                  <a:lnTo>
                    <a:pt x="2769184" y="487680"/>
                  </a:lnTo>
                  <a:lnTo>
                    <a:pt x="2869171" y="492760"/>
                  </a:lnTo>
                  <a:lnTo>
                    <a:pt x="2920517" y="488950"/>
                  </a:lnTo>
                  <a:lnTo>
                    <a:pt x="2941116" y="486410"/>
                  </a:lnTo>
                  <a:lnTo>
                    <a:pt x="2951416" y="485140"/>
                  </a:lnTo>
                  <a:lnTo>
                    <a:pt x="3040634" y="477520"/>
                  </a:lnTo>
                  <a:lnTo>
                    <a:pt x="3044380" y="469900"/>
                  </a:lnTo>
                  <a:lnTo>
                    <a:pt x="3051886" y="473710"/>
                  </a:lnTo>
                  <a:lnTo>
                    <a:pt x="3055645" y="469900"/>
                  </a:lnTo>
                  <a:lnTo>
                    <a:pt x="3030893" y="466090"/>
                  </a:lnTo>
                  <a:lnTo>
                    <a:pt x="3006852" y="461010"/>
                  </a:lnTo>
                  <a:lnTo>
                    <a:pt x="2982798" y="457200"/>
                  </a:lnTo>
                  <a:lnTo>
                    <a:pt x="2958058" y="455930"/>
                  </a:lnTo>
                  <a:lnTo>
                    <a:pt x="2974302" y="452120"/>
                  </a:lnTo>
                  <a:lnTo>
                    <a:pt x="2989491" y="449580"/>
                  </a:lnTo>
                  <a:lnTo>
                    <a:pt x="3003969" y="448310"/>
                  </a:lnTo>
                  <a:lnTo>
                    <a:pt x="3018104" y="452120"/>
                  </a:lnTo>
                  <a:lnTo>
                    <a:pt x="3024873" y="448310"/>
                  </a:lnTo>
                  <a:lnTo>
                    <a:pt x="3027134" y="447040"/>
                  </a:lnTo>
                  <a:lnTo>
                    <a:pt x="3046603" y="444500"/>
                  </a:lnTo>
                  <a:lnTo>
                    <a:pt x="3055645" y="444500"/>
                  </a:lnTo>
                  <a:lnTo>
                    <a:pt x="3055645" y="440690"/>
                  </a:lnTo>
                  <a:lnTo>
                    <a:pt x="3046018" y="438150"/>
                  </a:lnTo>
                  <a:lnTo>
                    <a:pt x="3023971" y="430530"/>
                  </a:lnTo>
                  <a:lnTo>
                    <a:pt x="3014357" y="425450"/>
                  </a:lnTo>
                  <a:lnTo>
                    <a:pt x="3022854" y="422910"/>
                  </a:lnTo>
                  <a:lnTo>
                    <a:pt x="3031706" y="424180"/>
                  </a:lnTo>
                  <a:lnTo>
                    <a:pt x="3041269" y="425450"/>
                  </a:lnTo>
                  <a:lnTo>
                    <a:pt x="3051886" y="425450"/>
                  </a:lnTo>
                  <a:lnTo>
                    <a:pt x="3043948" y="422910"/>
                  </a:lnTo>
                  <a:lnTo>
                    <a:pt x="3039973" y="421640"/>
                  </a:lnTo>
                  <a:lnTo>
                    <a:pt x="3027019" y="417830"/>
                  </a:lnTo>
                  <a:lnTo>
                    <a:pt x="3013354" y="416560"/>
                  </a:lnTo>
                  <a:lnTo>
                    <a:pt x="2999346" y="414020"/>
                  </a:lnTo>
                  <a:lnTo>
                    <a:pt x="2995587" y="406400"/>
                  </a:lnTo>
                  <a:lnTo>
                    <a:pt x="2999041" y="403860"/>
                  </a:lnTo>
                  <a:lnTo>
                    <a:pt x="3003562" y="405130"/>
                  </a:lnTo>
                  <a:lnTo>
                    <a:pt x="3008782" y="407670"/>
                  </a:lnTo>
                  <a:lnTo>
                    <a:pt x="3014357" y="406400"/>
                  </a:lnTo>
                  <a:lnTo>
                    <a:pt x="3006902" y="403860"/>
                  </a:lnTo>
                  <a:lnTo>
                    <a:pt x="2996996" y="402590"/>
                  </a:lnTo>
                  <a:lnTo>
                    <a:pt x="2986379" y="402590"/>
                  </a:lnTo>
                  <a:lnTo>
                    <a:pt x="2976829" y="398780"/>
                  </a:lnTo>
                  <a:lnTo>
                    <a:pt x="2996463" y="397510"/>
                  </a:lnTo>
                  <a:lnTo>
                    <a:pt x="3015754" y="398780"/>
                  </a:lnTo>
                  <a:lnTo>
                    <a:pt x="3034347" y="398780"/>
                  </a:lnTo>
                  <a:lnTo>
                    <a:pt x="3037268" y="397510"/>
                  </a:lnTo>
                  <a:lnTo>
                    <a:pt x="3051886" y="391160"/>
                  </a:lnTo>
                  <a:lnTo>
                    <a:pt x="3048139" y="387350"/>
                  </a:lnTo>
                  <a:lnTo>
                    <a:pt x="3055645" y="387350"/>
                  </a:lnTo>
                  <a:lnTo>
                    <a:pt x="3048139" y="381000"/>
                  </a:lnTo>
                  <a:lnTo>
                    <a:pt x="3048139" y="373380"/>
                  </a:lnTo>
                  <a:lnTo>
                    <a:pt x="3045968" y="369570"/>
                  </a:lnTo>
                  <a:lnTo>
                    <a:pt x="3046184" y="368909"/>
                  </a:lnTo>
                  <a:lnTo>
                    <a:pt x="4635500" y="368909"/>
                  </a:lnTo>
                  <a:lnTo>
                    <a:pt x="4635500" y="356209"/>
                  </a:lnTo>
                  <a:lnTo>
                    <a:pt x="3046272" y="356209"/>
                  </a:lnTo>
                  <a:lnTo>
                    <a:pt x="3048139" y="354330"/>
                  </a:lnTo>
                  <a:lnTo>
                    <a:pt x="3051886" y="354330"/>
                  </a:lnTo>
                  <a:lnTo>
                    <a:pt x="3048139" y="346710"/>
                  </a:lnTo>
                  <a:lnTo>
                    <a:pt x="3040278" y="342900"/>
                  </a:lnTo>
                  <a:lnTo>
                    <a:pt x="3025965" y="330200"/>
                  </a:lnTo>
                  <a:lnTo>
                    <a:pt x="3018104" y="323850"/>
                  </a:lnTo>
                  <a:lnTo>
                    <a:pt x="3044380" y="320040"/>
                  </a:lnTo>
                  <a:lnTo>
                    <a:pt x="3039745" y="316230"/>
                  </a:lnTo>
                  <a:lnTo>
                    <a:pt x="3032645" y="314960"/>
                  </a:lnTo>
                  <a:lnTo>
                    <a:pt x="3024848" y="313690"/>
                  </a:lnTo>
                  <a:lnTo>
                    <a:pt x="3018104" y="308610"/>
                  </a:lnTo>
                  <a:lnTo>
                    <a:pt x="3022739" y="303530"/>
                  </a:lnTo>
                  <a:lnTo>
                    <a:pt x="3029826" y="303530"/>
                  </a:lnTo>
                  <a:lnTo>
                    <a:pt x="3037636" y="304800"/>
                  </a:lnTo>
                  <a:lnTo>
                    <a:pt x="3044380" y="306070"/>
                  </a:lnTo>
                  <a:lnTo>
                    <a:pt x="3041891" y="303530"/>
                  </a:lnTo>
                  <a:lnTo>
                    <a:pt x="3038157" y="299720"/>
                  </a:lnTo>
                  <a:lnTo>
                    <a:pt x="3024314" y="295910"/>
                  </a:lnTo>
                  <a:lnTo>
                    <a:pt x="3018104" y="290830"/>
                  </a:lnTo>
                  <a:lnTo>
                    <a:pt x="3027654" y="289560"/>
                  </a:lnTo>
                  <a:lnTo>
                    <a:pt x="3038284" y="289560"/>
                  </a:lnTo>
                  <a:lnTo>
                    <a:pt x="3048190" y="288290"/>
                  </a:lnTo>
                  <a:lnTo>
                    <a:pt x="3055645" y="283210"/>
                  </a:lnTo>
                  <a:lnTo>
                    <a:pt x="3040634" y="271780"/>
                  </a:lnTo>
                  <a:lnTo>
                    <a:pt x="3048139" y="264160"/>
                  </a:lnTo>
                  <a:lnTo>
                    <a:pt x="3033128" y="256540"/>
                  </a:lnTo>
                  <a:lnTo>
                    <a:pt x="3033128" y="248920"/>
                  </a:lnTo>
                  <a:lnTo>
                    <a:pt x="3040634" y="245110"/>
                  </a:lnTo>
                  <a:lnTo>
                    <a:pt x="3048139" y="245110"/>
                  </a:lnTo>
                  <a:lnTo>
                    <a:pt x="3055645" y="241300"/>
                  </a:lnTo>
                  <a:lnTo>
                    <a:pt x="3053346" y="228600"/>
                  </a:lnTo>
                  <a:lnTo>
                    <a:pt x="3054235" y="212090"/>
                  </a:lnTo>
                  <a:lnTo>
                    <a:pt x="3053003" y="196850"/>
                  </a:lnTo>
                  <a:lnTo>
                    <a:pt x="3044380" y="185420"/>
                  </a:lnTo>
                  <a:lnTo>
                    <a:pt x="3044380" y="181610"/>
                  </a:lnTo>
                  <a:lnTo>
                    <a:pt x="3040634" y="177800"/>
                  </a:lnTo>
                  <a:lnTo>
                    <a:pt x="3044380" y="173990"/>
                  </a:lnTo>
                  <a:lnTo>
                    <a:pt x="3048139" y="173990"/>
                  </a:lnTo>
                  <a:lnTo>
                    <a:pt x="3033128" y="166370"/>
                  </a:lnTo>
                  <a:lnTo>
                    <a:pt x="3034055" y="162560"/>
                  </a:lnTo>
                  <a:lnTo>
                    <a:pt x="3034995" y="158750"/>
                  </a:lnTo>
                  <a:lnTo>
                    <a:pt x="3039681" y="157480"/>
                  </a:lnTo>
                  <a:lnTo>
                    <a:pt x="3051886" y="154940"/>
                  </a:lnTo>
                  <a:lnTo>
                    <a:pt x="3035985" y="146050"/>
                  </a:lnTo>
                  <a:lnTo>
                    <a:pt x="3017634" y="140970"/>
                  </a:lnTo>
                  <a:lnTo>
                    <a:pt x="2998571" y="137160"/>
                  </a:lnTo>
                  <a:lnTo>
                    <a:pt x="2989567" y="133350"/>
                  </a:lnTo>
                  <a:lnTo>
                    <a:pt x="2980575" y="129540"/>
                  </a:lnTo>
                  <a:lnTo>
                    <a:pt x="3003092" y="129540"/>
                  </a:lnTo>
                  <a:lnTo>
                    <a:pt x="3048127" y="134620"/>
                  </a:lnTo>
                  <a:lnTo>
                    <a:pt x="3070656" y="133350"/>
                  </a:lnTo>
                  <a:lnTo>
                    <a:pt x="3070542" y="129540"/>
                  </a:lnTo>
                  <a:lnTo>
                    <a:pt x="3070415" y="124460"/>
                  </a:lnTo>
                  <a:lnTo>
                    <a:pt x="3065957" y="118110"/>
                  </a:lnTo>
                  <a:lnTo>
                    <a:pt x="3060090" y="113030"/>
                  </a:lnTo>
                  <a:lnTo>
                    <a:pt x="3055645" y="106680"/>
                  </a:lnTo>
                  <a:lnTo>
                    <a:pt x="3047250" y="104140"/>
                  </a:lnTo>
                  <a:lnTo>
                    <a:pt x="3039211" y="102870"/>
                  </a:lnTo>
                  <a:lnTo>
                    <a:pt x="3031883" y="100330"/>
                  </a:lnTo>
                  <a:lnTo>
                    <a:pt x="3025610" y="95250"/>
                  </a:lnTo>
                  <a:lnTo>
                    <a:pt x="3035223" y="93980"/>
                  </a:lnTo>
                  <a:lnTo>
                    <a:pt x="3046247" y="96520"/>
                  </a:lnTo>
                  <a:lnTo>
                    <a:pt x="3057271" y="97790"/>
                  </a:lnTo>
                  <a:lnTo>
                    <a:pt x="3066897" y="99060"/>
                  </a:lnTo>
                  <a:lnTo>
                    <a:pt x="3070656" y="99060"/>
                  </a:lnTo>
                  <a:lnTo>
                    <a:pt x="3070656" y="95250"/>
                  </a:lnTo>
                  <a:lnTo>
                    <a:pt x="3069679" y="93980"/>
                  </a:lnTo>
                  <a:lnTo>
                    <a:pt x="3066783" y="90170"/>
                  </a:lnTo>
                  <a:lnTo>
                    <a:pt x="3067837" y="81280"/>
                  </a:lnTo>
                  <a:lnTo>
                    <a:pt x="3067481" y="74930"/>
                  </a:lnTo>
                  <a:lnTo>
                    <a:pt x="3063430" y="73660"/>
                  </a:lnTo>
                  <a:lnTo>
                    <a:pt x="2969310" y="73660"/>
                  </a:lnTo>
                  <a:lnTo>
                    <a:pt x="2969310" y="133350"/>
                  </a:lnTo>
                  <a:lnTo>
                    <a:pt x="2958515" y="132080"/>
                  </a:lnTo>
                  <a:lnTo>
                    <a:pt x="2948368" y="129540"/>
                  </a:lnTo>
                  <a:lnTo>
                    <a:pt x="2939288" y="125730"/>
                  </a:lnTo>
                  <a:lnTo>
                    <a:pt x="2939288" y="121920"/>
                  </a:lnTo>
                  <a:lnTo>
                    <a:pt x="2944965" y="124460"/>
                  </a:lnTo>
                  <a:lnTo>
                    <a:pt x="2951010" y="124460"/>
                  </a:lnTo>
                  <a:lnTo>
                    <a:pt x="2957753" y="125730"/>
                  </a:lnTo>
                  <a:lnTo>
                    <a:pt x="2965564" y="125730"/>
                  </a:lnTo>
                  <a:lnTo>
                    <a:pt x="2969298" y="133337"/>
                  </a:lnTo>
                  <a:lnTo>
                    <a:pt x="2969310" y="73660"/>
                  </a:lnTo>
                  <a:lnTo>
                    <a:pt x="2886748" y="73660"/>
                  </a:lnTo>
                  <a:lnTo>
                    <a:pt x="2886748" y="162560"/>
                  </a:lnTo>
                  <a:lnTo>
                    <a:pt x="2804172" y="166370"/>
                  </a:lnTo>
                  <a:lnTo>
                    <a:pt x="2864866" y="162560"/>
                  </a:lnTo>
                  <a:lnTo>
                    <a:pt x="2886748" y="162560"/>
                  </a:lnTo>
                  <a:lnTo>
                    <a:pt x="2886748" y="73660"/>
                  </a:lnTo>
                  <a:lnTo>
                    <a:pt x="1569313" y="73660"/>
                  </a:lnTo>
                  <a:lnTo>
                    <a:pt x="1573072" y="76200"/>
                  </a:lnTo>
                  <a:lnTo>
                    <a:pt x="1568030" y="83820"/>
                  </a:lnTo>
                  <a:lnTo>
                    <a:pt x="1560868" y="87630"/>
                  </a:lnTo>
                  <a:lnTo>
                    <a:pt x="1555127" y="91440"/>
                  </a:lnTo>
                  <a:lnTo>
                    <a:pt x="1554314" y="99060"/>
                  </a:lnTo>
                  <a:lnTo>
                    <a:pt x="1543050" y="102870"/>
                  </a:lnTo>
                  <a:lnTo>
                    <a:pt x="1550428" y="109220"/>
                  </a:lnTo>
                  <a:lnTo>
                    <a:pt x="1569440" y="111760"/>
                  </a:lnTo>
                  <a:lnTo>
                    <a:pt x="1576832" y="118110"/>
                  </a:lnTo>
                  <a:lnTo>
                    <a:pt x="1570545" y="120650"/>
                  </a:lnTo>
                  <a:lnTo>
                    <a:pt x="1563217" y="121920"/>
                  </a:lnTo>
                  <a:lnTo>
                    <a:pt x="1555191" y="121920"/>
                  </a:lnTo>
                  <a:lnTo>
                    <a:pt x="1546809" y="125730"/>
                  </a:lnTo>
                  <a:lnTo>
                    <a:pt x="1554314" y="125730"/>
                  </a:lnTo>
                  <a:lnTo>
                    <a:pt x="1565567" y="129540"/>
                  </a:lnTo>
                  <a:lnTo>
                    <a:pt x="1569326" y="137160"/>
                  </a:lnTo>
                  <a:lnTo>
                    <a:pt x="1569326" y="144780"/>
                  </a:lnTo>
                  <a:lnTo>
                    <a:pt x="1573072" y="144780"/>
                  </a:lnTo>
                  <a:lnTo>
                    <a:pt x="1573072" y="148590"/>
                  </a:lnTo>
                  <a:lnTo>
                    <a:pt x="1569021" y="152400"/>
                  </a:lnTo>
                  <a:lnTo>
                    <a:pt x="1563217" y="153670"/>
                  </a:lnTo>
                  <a:lnTo>
                    <a:pt x="1556702" y="153670"/>
                  </a:lnTo>
                  <a:lnTo>
                    <a:pt x="1550555" y="154940"/>
                  </a:lnTo>
                  <a:lnTo>
                    <a:pt x="1552841" y="160020"/>
                  </a:lnTo>
                  <a:lnTo>
                    <a:pt x="1557591" y="161290"/>
                  </a:lnTo>
                  <a:lnTo>
                    <a:pt x="1561630" y="161290"/>
                  </a:lnTo>
                  <a:lnTo>
                    <a:pt x="1561820" y="166370"/>
                  </a:lnTo>
                  <a:lnTo>
                    <a:pt x="1554314" y="166370"/>
                  </a:lnTo>
                  <a:lnTo>
                    <a:pt x="1558874" y="170180"/>
                  </a:lnTo>
                  <a:lnTo>
                    <a:pt x="1572247" y="175260"/>
                  </a:lnTo>
                  <a:lnTo>
                    <a:pt x="1576832" y="181610"/>
                  </a:lnTo>
                  <a:lnTo>
                    <a:pt x="1573072" y="185420"/>
                  </a:lnTo>
                  <a:lnTo>
                    <a:pt x="1569326" y="181610"/>
                  </a:lnTo>
                  <a:lnTo>
                    <a:pt x="1561820" y="181610"/>
                  </a:lnTo>
                  <a:lnTo>
                    <a:pt x="1569326" y="189230"/>
                  </a:lnTo>
                  <a:lnTo>
                    <a:pt x="1565567" y="193040"/>
                  </a:lnTo>
                  <a:lnTo>
                    <a:pt x="1565567" y="196850"/>
                  </a:lnTo>
                  <a:lnTo>
                    <a:pt x="1561820" y="193040"/>
                  </a:lnTo>
                  <a:lnTo>
                    <a:pt x="1565567" y="200660"/>
                  </a:lnTo>
                  <a:lnTo>
                    <a:pt x="1554314" y="204470"/>
                  </a:lnTo>
                  <a:lnTo>
                    <a:pt x="1561820" y="212090"/>
                  </a:lnTo>
                  <a:lnTo>
                    <a:pt x="1554314" y="215900"/>
                  </a:lnTo>
                  <a:lnTo>
                    <a:pt x="1562696" y="218440"/>
                  </a:lnTo>
                  <a:lnTo>
                    <a:pt x="1570723" y="220980"/>
                  </a:lnTo>
                  <a:lnTo>
                    <a:pt x="1578051" y="226060"/>
                  </a:lnTo>
                  <a:lnTo>
                    <a:pt x="1584337" y="229870"/>
                  </a:lnTo>
                  <a:lnTo>
                    <a:pt x="1558061" y="233680"/>
                  </a:lnTo>
                  <a:lnTo>
                    <a:pt x="1558061" y="241300"/>
                  </a:lnTo>
                  <a:lnTo>
                    <a:pt x="1554314" y="241300"/>
                  </a:lnTo>
                  <a:lnTo>
                    <a:pt x="1558061" y="245110"/>
                  </a:lnTo>
                  <a:lnTo>
                    <a:pt x="1569326" y="245110"/>
                  </a:lnTo>
                  <a:lnTo>
                    <a:pt x="1576832" y="248920"/>
                  </a:lnTo>
                  <a:lnTo>
                    <a:pt x="1569326" y="252730"/>
                  </a:lnTo>
                  <a:lnTo>
                    <a:pt x="1561820" y="248920"/>
                  </a:lnTo>
                  <a:lnTo>
                    <a:pt x="1561820" y="252730"/>
                  </a:lnTo>
                  <a:lnTo>
                    <a:pt x="1565567" y="260350"/>
                  </a:lnTo>
                  <a:lnTo>
                    <a:pt x="1573072" y="252730"/>
                  </a:lnTo>
                  <a:lnTo>
                    <a:pt x="1573072" y="260350"/>
                  </a:lnTo>
                  <a:lnTo>
                    <a:pt x="1565567" y="264160"/>
                  </a:lnTo>
                  <a:lnTo>
                    <a:pt x="1561820" y="256540"/>
                  </a:lnTo>
                  <a:lnTo>
                    <a:pt x="1558061" y="264160"/>
                  </a:lnTo>
                  <a:lnTo>
                    <a:pt x="1584337" y="275590"/>
                  </a:lnTo>
                  <a:lnTo>
                    <a:pt x="1580578" y="283210"/>
                  </a:lnTo>
                  <a:lnTo>
                    <a:pt x="1576832" y="279400"/>
                  </a:lnTo>
                  <a:lnTo>
                    <a:pt x="1569326" y="279400"/>
                  </a:lnTo>
                  <a:lnTo>
                    <a:pt x="1565567" y="283210"/>
                  </a:lnTo>
                  <a:lnTo>
                    <a:pt x="1569326" y="287020"/>
                  </a:lnTo>
                  <a:lnTo>
                    <a:pt x="1565567" y="290830"/>
                  </a:lnTo>
                  <a:lnTo>
                    <a:pt x="1569326" y="294640"/>
                  </a:lnTo>
                  <a:lnTo>
                    <a:pt x="1565452" y="295910"/>
                  </a:lnTo>
                  <a:lnTo>
                    <a:pt x="1560868" y="294640"/>
                  </a:lnTo>
                  <a:lnTo>
                    <a:pt x="1557705" y="295910"/>
                  </a:lnTo>
                  <a:lnTo>
                    <a:pt x="1558061" y="302260"/>
                  </a:lnTo>
                  <a:lnTo>
                    <a:pt x="1561820" y="306070"/>
                  </a:lnTo>
                  <a:lnTo>
                    <a:pt x="1569326" y="306070"/>
                  </a:lnTo>
                  <a:lnTo>
                    <a:pt x="1576832" y="308610"/>
                  </a:lnTo>
                  <a:lnTo>
                    <a:pt x="1572310" y="311150"/>
                  </a:lnTo>
                  <a:lnTo>
                    <a:pt x="1568843" y="316230"/>
                  </a:lnTo>
                  <a:lnTo>
                    <a:pt x="1564690" y="320040"/>
                  </a:lnTo>
                  <a:lnTo>
                    <a:pt x="1558061" y="320040"/>
                  </a:lnTo>
                  <a:lnTo>
                    <a:pt x="1561820" y="327660"/>
                  </a:lnTo>
                  <a:lnTo>
                    <a:pt x="1569326" y="323850"/>
                  </a:lnTo>
                  <a:lnTo>
                    <a:pt x="1573072" y="331470"/>
                  </a:lnTo>
                  <a:lnTo>
                    <a:pt x="1569326" y="331470"/>
                  </a:lnTo>
                  <a:lnTo>
                    <a:pt x="1565567" y="335280"/>
                  </a:lnTo>
                  <a:lnTo>
                    <a:pt x="1561820" y="335280"/>
                  </a:lnTo>
                  <a:lnTo>
                    <a:pt x="1565567" y="339090"/>
                  </a:lnTo>
                  <a:lnTo>
                    <a:pt x="1561820" y="339090"/>
                  </a:lnTo>
                  <a:lnTo>
                    <a:pt x="1561820" y="342900"/>
                  </a:lnTo>
                  <a:lnTo>
                    <a:pt x="1562989" y="346710"/>
                  </a:lnTo>
                  <a:lnTo>
                    <a:pt x="1565567" y="346710"/>
                  </a:lnTo>
                  <a:lnTo>
                    <a:pt x="1568145" y="349250"/>
                  </a:lnTo>
                  <a:lnTo>
                    <a:pt x="1569326" y="354330"/>
                  </a:lnTo>
                  <a:lnTo>
                    <a:pt x="1567459" y="356209"/>
                  </a:lnTo>
                  <a:lnTo>
                    <a:pt x="1565567" y="356209"/>
                  </a:lnTo>
                  <a:lnTo>
                    <a:pt x="1565567" y="354330"/>
                  </a:lnTo>
                  <a:lnTo>
                    <a:pt x="1563712" y="356209"/>
                  </a:lnTo>
                  <a:lnTo>
                    <a:pt x="0" y="356209"/>
                  </a:lnTo>
                  <a:lnTo>
                    <a:pt x="0" y="2408847"/>
                  </a:lnTo>
                  <a:lnTo>
                    <a:pt x="4648200" y="2408847"/>
                  </a:lnTo>
                  <a:lnTo>
                    <a:pt x="4648200" y="2402497"/>
                  </a:lnTo>
                  <a:lnTo>
                    <a:pt x="4648200" y="2396147"/>
                  </a:lnTo>
                  <a:lnTo>
                    <a:pt x="4648200" y="368909"/>
                  </a:lnTo>
                  <a:lnTo>
                    <a:pt x="4648200" y="362559"/>
                  </a:lnTo>
                  <a:lnTo>
                    <a:pt x="4648200" y="356209"/>
                  </a:lnTo>
                  <a:close/>
                </a:path>
              </a:pathLst>
            </a:custGeom>
            <a:solidFill>
              <a:srgbClr val="000000"/>
            </a:solidFill>
          </p:spPr>
          <p:txBody>
            <a:bodyPr wrap="square" lIns="0" tIns="0" rIns="0" bIns="0" rtlCol="0"/>
            <a:lstStyle/>
            <a:p>
              <a:endParaRPr/>
            </a:p>
          </p:txBody>
        </p:sp>
      </p:grpSp>
      <p:sp>
        <p:nvSpPr>
          <p:cNvPr id="11" name="object 11"/>
          <p:cNvSpPr txBox="1"/>
          <p:nvPr/>
        </p:nvSpPr>
        <p:spPr>
          <a:xfrm>
            <a:off x="6881494" y="3907790"/>
            <a:ext cx="4249420" cy="2161540"/>
          </a:xfrm>
          <a:prstGeom prst="rect">
            <a:avLst/>
          </a:prstGeom>
        </p:spPr>
        <p:txBody>
          <a:bodyPr vert="horz" wrap="square" lIns="0" tIns="12700" rIns="0" bIns="0" rtlCol="0">
            <a:spAutoFit/>
          </a:bodyPr>
          <a:lstStyle/>
          <a:p>
            <a:pPr marL="46355" algn="ctr">
              <a:lnSpc>
                <a:spcPct val="100000"/>
              </a:lnSpc>
              <a:spcBef>
                <a:spcPts val="100"/>
              </a:spcBef>
            </a:pPr>
            <a:r>
              <a:rPr sz="1800" b="1" spc="-5" dirty="0">
                <a:solidFill>
                  <a:srgbClr val="FFFFFF"/>
                </a:solidFill>
                <a:latin typeface="Microsoft YaHei"/>
                <a:cs typeface="Microsoft YaHei"/>
              </a:rPr>
              <a:t>Designing</a:t>
            </a:r>
            <a:r>
              <a:rPr sz="1800" b="1" spc="-75" dirty="0">
                <a:solidFill>
                  <a:srgbClr val="FFFFFF"/>
                </a:solidFill>
                <a:latin typeface="Microsoft YaHei"/>
                <a:cs typeface="Microsoft YaHei"/>
              </a:rPr>
              <a:t> </a:t>
            </a:r>
            <a:r>
              <a:rPr sz="1800" b="1" dirty="0">
                <a:solidFill>
                  <a:srgbClr val="FFFFFF"/>
                </a:solidFill>
                <a:latin typeface="Microsoft YaHei"/>
                <a:cs typeface="Microsoft YaHei"/>
              </a:rPr>
              <a:t>...</a:t>
            </a:r>
            <a:endParaRPr sz="1800">
              <a:latin typeface="Microsoft YaHei"/>
              <a:cs typeface="Microsoft YaHei"/>
            </a:endParaRPr>
          </a:p>
          <a:p>
            <a:pPr marL="12700" marR="5080" algn="just">
              <a:lnSpc>
                <a:spcPct val="100000"/>
              </a:lnSpc>
              <a:spcBef>
                <a:spcPts val="1220"/>
              </a:spcBef>
            </a:pPr>
            <a:r>
              <a:rPr sz="1600" spc="80" dirty="0">
                <a:latin typeface="Microsoft YaHei"/>
                <a:cs typeface="Microsoft YaHei"/>
              </a:rPr>
              <a:t>Designing </a:t>
            </a:r>
            <a:r>
              <a:rPr sz="1600" spc="40" dirty="0">
                <a:latin typeface="Microsoft YaHei"/>
                <a:cs typeface="Microsoft YaHei"/>
              </a:rPr>
              <a:t>by </a:t>
            </a:r>
            <a:r>
              <a:rPr sz="1600" spc="85" dirty="0">
                <a:latin typeface="Microsoft YaHei"/>
                <a:cs typeface="Microsoft YaHei"/>
              </a:rPr>
              <a:t>microservice </a:t>
            </a:r>
            <a:r>
              <a:rPr sz="1600" spc="80" dirty="0">
                <a:latin typeface="Microsoft YaHei"/>
                <a:cs typeface="Microsoft YaHei"/>
              </a:rPr>
              <a:t>architecture  </a:t>
            </a:r>
            <a:r>
              <a:rPr sz="1600" spc="55" dirty="0">
                <a:latin typeface="Microsoft YaHei"/>
                <a:cs typeface="Microsoft YaHei"/>
              </a:rPr>
              <a:t>takes </a:t>
            </a:r>
            <a:r>
              <a:rPr sz="1600" spc="-5" dirty="0">
                <a:latin typeface="Microsoft YaHei"/>
                <a:cs typeface="Microsoft YaHei"/>
              </a:rPr>
              <a:t>a </a:t>
            </a:r>
            <a:r>
              <a:rPr sz="1600" spc="55" dirty="0">
                <a:latin typeface="Microsoft YaHei"/>
                <a:cs typeface="Microsoft YaHei"/>
              </a:rPr>
              <a:t>lot </a:t>
            </a:r>
            <a:r>
              <a:rPr sz="1600" spc="25" dirty="0">
                <a:latin typeface="Microsoft YaHei"/>
                <a:cs typeface="Microsoft YaHei"/>
              </a:rPr>
              <a:t>of </a:t>
            </a:r>
            <a:r>
              <a:rPr sz="1600" spc="80" dirty="0">
                <a:latin typeface="Microsoft YaHei"/>
                <a:cs typeface="Microsoft YaHei"/>
              </a:rPr>
              <a:t>efforts </a:t>
            </a:r>
            <a:r>
              <a:rPr sz="1600" spc="55" dirty="0">
                <a:latin typeface="Microsoft YaHei"/>
                <a:cs typeface="Microsoft YaHei"/>
              </a:rPr>
              <a:t>and </a:t>
            </a:r>
            <a:r>
              <a:rPr sz="1600" spc="65" dirty="0">
                <a:latin typeface="Microsoft YaHei"/>
                <a:cs typeface="Microsoft YaHei"/>
              </a:rPr>
              <a:t>bring </a:t>
            </a:r>
            <a:r>
              <a:rPr sz="1600" spc="-5" dirty="0">
                <a:latin typeface="Microsoft YaHei"/>
                <a:cs typeface="Microsoft YaHei"/>
              </a:rPr>
              <a:t>a </a:t>
            </a:r>
            <a:r>
              <a:rPr sz="1600" spc="50" dirty="0">
                <a:latin typeface="Microsoft YaHei"/>
                <a:cs typeface="Microsoft YaHei"/>
              </a:rPr>
              <a:t>ton </a:t>
            </a:r>
            <a:r>
              <a:rPr sz="1600" spc="25" dirty="0">
                <a:latin typeface="Microsoft YaHei"/>
                <a:cs typeface="Microsoft YaHei"/>
              </a:rPr>
              <a:t>of  </a:t>
            </a:r>
            <a:r>
              <a:rPr sz="1600" spc="45" dirty="0">
                <a:latin typeface="Microsoft YaHei"/>
                <a:cs typeface="Microsoft YaHei"/>
              </a:rPr>
              <a:t>changes </a:t>
            </a:r>
            <a:r>
              <a:rPr sz="1600" spc="25" dirty="0">
                <a:latin typeface="Microsoft YaHei"/>
                <a:cs typeface="Microsoft YaHei"/>
              </a:rPr>
              <a:t>in </a:t>
            </a:r>
            <a:r>
              <a:rPr sz="1600" spc="35" dirty="0">
                <a:latin typeface="Microsoft YaHei"/>
                <a:cs typeface="Microsoft YaHei"/>
              </a:rPr>
              <a:t>the </a:t>
            </a:r>
            <a:r>
              <a:rPr sz="1600" spc="55" dirty="0">
                <a:latin typeface="Microsoft YaHei"/>
                <a:cs typeface="Microsoft YaHei"/>
              </a:rPr>
              <a:t>engineering </a:t>
            </a:r>
            <a:r>
              <a:rPr sz="1600" spc="50" dirty="0">
                <a:latin typeface="Microsoft YaHei"/>
                <a:cs typeface="Microsoft YaHei"/>
              </a:rPr>
              <a:t>process </a:t>
            </a:r>
            <a:r>
              <a:rPr sz="1600" spc="45" dirty="0">
                <a:latin typeface="Microsoft YaHei"/>
                <a:cs typeface="Microsoft YaHei"/>
              </a:rPr>
              <a:t>with  </a:t>
            </a:r>
            <a:r>
              <a:rPr sz="1600" spc="-5" dirty="0">
                <a:latin typeface="Microsoft YaHei"/>
                <a:cs typeface="Microsoft YaHei"/>
              </a:rPr>
              <a:t>lots </a:t>
            </a:r>
            <a:r>
              <a:rPr sz="1600" spc="-20" dirty="0">
                <a:latin typeface="Microsoft YaHei"/>
                <a:cs typeface="Microsoft YaHei"/>
              </a:rPr>
              <a:t>of </a:t>
            </a:r>
            <a:r>
              <a:rPr sz="1600" spc="-5" dirty="0">
                <a:latin typeface="Microsoft YaHei"/>
                <a:cs typeface="Microsoft YaHei"/>
              </a:rPr>
              <a:t>activities and tasks. But in the end, it  </a:t>
            </a:r>
            <a:r>
              <a:rPr sz="1600" spc="50" dirty="0">
                <a:latin typeface="Microsoft YaHei"/>
                <a:cs typeface="Microsoft YaHei"/>
              </a:rPr>
              <a:t>promises </a:t>
            </a:r>
            <a:r>
              <a:rPr sz="1600" spc="25" dirty="0">
                <a:latin typeface="Microsoft YaHei"/>
                <a:cs typeface="Microsoft YaHei"/>
              </a:rPr>
              <a:t>to </a:t>
            </a:r>
            <a:r>
              <a:rPr sz="1600" spc="55" dirty="0">
                <a:latin typeface="Microsoft YaHei"/>
                <a:cs typeface="Microsoft YaHei"/>
              </a:rPr>
              <a:t>deliver </a:t>
            </a:r>
            <a:r>
              <a:rPr sz="1600" spc="-5" dirty="0">
                <a:latin typeface="Microsoft YaHei"/>
                <a:cs typeface="Microsoft YaHei"/>
              </a:rPr>
              <a:t>a </a:t>
            </a:r>
            <a:r>
              <a:rPr sz="1600" spc="60" dirty="0">
                <a:latin typeface="Microsoft YaHei"/>
                <a:cs typeface="Microsoft YaHei"/>
              </a:rPr>
              <a:t>distributed </a:t>
            </a:r>
            <a:r>
              <a:rPr sz="1600" spc="50" dirty="0">
                <a:latin typeface="Microsoft YaHei"/>
                <a:cs typeface="Microsoft YaHei"/>
              </a:rPr>
              <a:t>system  </a:t>
            </a:r>
            <a:r>
              <a:rPr sz="1600" spc="40" dirty="0">
                <a:latin typeface="Microsoft YaHei"/>
                <a:cs typeface="Microsoft YaHei"/>
              </a:rPr>
              <a:t>that </a:t>
            </a:r>
            <a:r>
              <a:rPr sz="1600" spc="35" dirty="0">
                <a:latin typeface="Microsoft YaHei"/>
                <a:cs typeface="Microsoft YaHei"/>
              </a:rPr>
              <a:t>can </a:t>
            </a:r>
            <a:r>
              <a:rPr sz="1600" spc="45" dirty="0">
                <a:latin typeface="Microsoft YaHei"/>
                <a:cs typeface="Microsoft YaHei"/>
              </a:rPr>
              <a:t>scale </a:t>
            </a:r>
            <a:r>
              <a:rPr sz="1600" spc="40" dirty="0">
                <a:latin typeface="Microsoft YaHei"/>
                <a:cs typeface="Microsoft YaHei"/>
              </a:rPr>
              <a:t>with high </a:t>
            </a:r>
            <a:r>
              <a:rPr sz="1600" spc="50" dirty="0">
                <a:latin typeface="Microsoft YaHei"/>
                <a:cs typeface="Microsoft YaHei"/>
              </a:rPr>
              <a:t>resilience </a:t>
            </a:r>
            <a:r>
              <a:rPr sz="1600" spc="20" dirty="0">
                <a:latin typeface="Microsoft YaHei"/>
                <a:cs typeface="Microsoft YaHei"/>
              </a:rPr>
              <a:t>to </a:t>
            </a:r>
            <a:r>
              <a:rPr sz="1600" spc="40" dirty="0">
                <a:latin typeface="Microsoft YaHei"/>
                <a:cs typeface="Microsoft YaHei"/>
              </a:rPr>
              <a:t>the  </a:t>
            </a:r>
            <a:r>
              <a:rPr sz="1600" spc="-5" dirty="0">
                <a:latin typeface="Microsoft YaHei"/>
                <a:cs typeface="Microsoft YaHei"/>
              </a:rPr>
              <a:t>levels not possible</a:t>
            </a:r>
            <a:r>
              <a:rPr sz="1600" spc="5" dirty="0">
                <a:latin typeface="Microsoft YaHei"/>
                <a:cs typeface="Microsoft YaHei"/>
              </a:rPr>
              <a:t> otherwise.</a:t>
            </a:r>
            <a:endParaRPr sz="1600">
              <a:latin typeface="Microsoft YaHei"/>
              <a:cs typeface="Microsoft YaHei"/>
            </a:endParaRPr>
          </a:p>
        </p:txBody>
      </p:sp>
      <p:sp>
        <p:nvSpPr>
          <p:cNvPr id="12" name="object 1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13</a:t>
            </a:fld>
            <a:endParaRPr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60325" rIns="0" bIns="0" rtlCol="0">
            <a:spAutoFit/>
          </a:bodyPr>
          <a:lstStyle/>
          <a:p>
            <a:pPr marL="12065" marR="5080" indent="-635" algn="ctr">
              <a:lnSpc>
                <a:spcPts val="3020"/>
              </a:lnSpc>
              <a:spcBef>
                <a:spcPts val="475"/>
              </a:spcBef>
            </a:pPr>
            <a:r>
              <a:rPr spc="-5" dirty="0"/>
              <a:t>In the end, I </a:t>
            </a:r>
            <a:r>
              <a:rPr spc="-10" dirty="0"/>
              <a:t>would </a:t>
            </a:r>
            <a:r>
              <a:rPr spc="-30" dirty="0"/>
              <a:t>like </a:t>
            </a:r>
            <a:r>
              <a:rPr spc="-20" dirty="0"/>
              <a:t>to </a:t>
            </a:r>
            <a:r>
              <a:rPr spc="-5" dirty="0"/>
              <a:t>thank </a:t>
            </a:r>
            <a:r>
              <a:rPr spc="-35" dirty="0"/>
              <a:t>my </a:t>
            </a:r>
            <a:r>
              <a:rPr spc="-15" dirty="0"/>
              <a:t>brain </a:t>
            </a:r>
            <a:r>
              <a:rPr spc="-25" dirty="0"/>
              <a:t>for </a:t>
            </a:r>
            <a:r>
              <a:rPr spc="-10" dirty="0"/>
              <a:t>providing </a:t>
            </a:r>
            <a:r>
              <a:rPr spc="-5" dirty="0"/>
              <a:t>me </a:t>
            </a:r>
            <a:r>
              <a:rPr spc="-15" dirty="0"/>
              <a:t>adequate  </a:t>
            </a:r>
            <a:r>
              <a:rPr spc="-5" dirty="0"/>
              <a:t>supply of </a:t>
            </a:r>
            <a:r>
              <a:rPr spc="-10" dirty="0"/>
              <a:t>adrenaline, </a:t>
            </a:r>
            <a:r>
              <a:rPr spc="-5" dirty="0"/>
              <a:t>dopamine, </a:t>
            </a:r>
            <a:r>
              <a:rPr spc="-10" dirty="0"/>
              <a:t>noradrenaline, </a:t>
            </a:r>
            <a:r>
              <a:rPr spc="-15" dirty="0"/>
              <a:t>serotonin, </a:t>
            </a:r>
            <a:r>
              <a:rPr spc="-5" dirty="0"/>
              <a:t>and </a:t>
            </a:r>
            <a:r>
              <a:rPr spc="-15" dirty="0"/>
              <a:t>oxytocin  </a:t>
            </a:r>
            <a:r>
              <a:rPr spc="-25" dirty="0"/>
              <a:t>for </a:t>
            </a:r>
            <a:r>
              <a:rPr spc="-20" dirty="0"/>
              <a:t>keeping </a:t>
            </a:r>
            <a:r>
              <a:rPr spc="-5" dirty="0"/>
              <a:t>me </a:t>
            </a:r>
            <a:r>
              <a:rPr spc="-15" dirty="0"/>
              <a:t>motivated </a:t>
            </a:r>
            <a:r>
              <a:rPr spc="-5" dirty="0"/>
              <a:t>and </a:t>
            </a:r>
            <a:r>
              <a:rPr spc="-15" dirty="0"/>
              <a:t>over </a:t>
            </a:r>
            <a:r>
              <a:rPr spc="-5" dirty="0"/>
              <a:t>the </a:t>
            </a:r>
            <a:r>
              <a:rPr spc="-10" dirty="0"/>
              <a:t>edge. </a:t>
            </a:r>
            <a:r>
              <a:rPr spc="-5" dirty="0"/>
              <a:t>Without them, I </a:t>
            </a:r>
            <a:r>
              <a:rPr spc="-10" dirty="0"/>
              <a:t>wouldn't  </a:t>
            </a:r>
            <a:r>
              <a:rPr spc="-25" dirty="0"/>
              <a:t>have </a:t>
            </a:r>
            <a:r>
              <a:rPr spc="-15" dirty="0"/>
              <a:t>completed </a:t>
            </a:r>
            <a:r>
              <a:rPr spc="-5" dirty="0"/>
              <a:t>this</a:t>
            </a:r>
            <a:r>
              <a:rPr spc="40" dirty="0"/>
              <a:t> </a:t>
            </a:r>
            <a:r>
              <a:rPr spc="-5" dirty="0"/>
              <a:t>deck.</a:t>
            </a:r>
          </a:p>
        </p:txBody>
      </p:sp>
      <p:sp>
        <p:nvSpPr>
          <p:cNvPr id="3" name="object 3"/>
          <p:cNvSpPr txBox="1"/>
          <p:nvPr/>
        </p:nvSpPr>
        <p:spPr>
          <a:xfrm>
            <a:off x="11017250" y="6425565"/>
            <a:ext cx="25781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134</a:t>
            </a:r>
            <a:endParaRPr sz="1200">
              <a:latin typeface="Calibri"/>
              <a:cs typeface="Calibri"/>
            </a:endParaRPr>
          </a:p>
        </p:txBody>
      </p:sp>
      <p:sp>
        <p:nvSpPr>
          <p:cNvPr id="4" name="object 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327342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Digitizing business</a:t>
            </a:r>
            <a:r>
              <a:rPr sz="2400" b="1" spc="-4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pic>
        <p:nvPicPr>
          <p:cNvPr id="8" name="object 8"/>
          <p:cNvPicPr/>
          <p:nvPr/>
        </p:nvPicPr>
        <p:blipFill>
          <a:blip r:embed="rId2" cstate="print"/>
          <a:stretch>
            <a:fillRect/>
          </a:stretch>
        </p:blipFill>
        <p:spPr>
          <a:xfrm>
            <a:off x="822960" y="868680"/>
            <a:ext cx="10652760" cy="1554480"/>
          </a:xfrm>
          <a:prstGeom prst="rect">
            <a:avLst/>
          </a:prstGeom>
        </p:spPr>
      </p:pic>
      <p:graphicFrame>
        <p:nvGraphicFramePr>
          <p:cNvPr id="9" name="object 9"/>
          <p:cNvGraphicFramePr>
            <a:graphicFrameLocks noGrp="1"/>
          </p:cNvGraphicFramePr>
          <p:nvPr/>
        </p:nvGraphicFramePr>
        <p:xfrm>
          <a:off x="409575" y="867410"/>
          <a:ext cx="11432540" cy="5760717"/>
        </p:xfrm>
        <a:graphic>
          <a:graphicData uri="http://schemas.openxmlformats.org/drawingml/2006/table">
            <a:tbl>
              <a:tblPr firstRow="1" bandRow="1">
                <a:tableStyleId>{2D5ABB26-0587-4C30-8999-92F81FD0307C}</a:tableStyleId>
              </a:tblPr>
              <a:tblGrid>
                <a:gridCol w="11432540">
                  <a:extLst>
                    <a:ext uri="{9D8B030D-6E8A-4147-A177-3AD203B41FA5}">
                      <a16:colId xmlns:a16="http://schemas.microsoft.com/office/drawing/2014/main" val="20000"/>
                    </a:ext>
                  </a:extLst>
                </a:gridCol>
              </a:tblGrid>
              <a:tr h="1554479">
                <a:tc>
                  <a:txBody>
                    <a:bodyPr/>
                    <a:lstStyle/>
                    <a:p>
                      <a:pPr>
                        <a:lnSpc>
                          <a:spcPct val="100000"/>
                        </a:lnSpc>
                      </a:pPr>
                      <a:endParaRPr sz="1900">
                        <a:latin typeface="Times New Roman"/>
                        <a:cs typeface="Times New Roman"/>
                      </a:endParaRPr>
                    </a:p>
                  </a:txBody>
                  <a:tcPr marL="0" marR="0" marT="0" marB="0">
                    <a:lnL w="12700">
                      <a:solidFill>
                        <a:srgbClr val="FFFFFF"/>
                      </a:solidFill>
                      <a:prstDash val="solid"/>
                    </a:lnL>
                    <a:lnR w="12700">
                      <a:solidFill>
                        <a:srgbClr val="FFFFFF"/>
                      </a:solidFill>
                      <a:prstDash val="solid"/>
                    </a:lnR>
                    <a:lnB w="12700">
                      <a:solidFill>
                        <a:srgbClr val="D9D9D9"/>
                      </a:solidFill>
                      <a:prstDash val="solid"/>
                    </a:lnB>
                  </a:tcPr>
                </a:tc>
                <a:extLst>
                  <a:ext uri="{0D108BD9-81ED-4DB2-BD59-A6C34878D82A}">
                    <a16:rowId xmlns:a16="http://schemas.microsoft.com/office/drawing/2014/main" val="10000"/>
                  </a:ext>
                </a:extLst>
              </a:tr>
              <a:tr h="1554480">
                <a:tc>
                  <a:txBody>
                    <a:bodyPr/>
                    <a:lstStyle/>
                    <a:p>
                      <a:pPr>
                        <a:lnSpc>
                          <a:spcPct val="100000"/>
                        </a:lnSpc>
                      </a:pPr>
                      <a:endParaRPr sz="2700">
                        <a:latin typeface="Times New Roman"/>
                        <a:cs typeface="Times New Roman"/>
                      </a:endParaRPr>
                    </a:p>
                    <a:p>
                      <a:pPr marL="3114675" marR="278765" indent="-2828925">
                        <a:lnSpc>
                          <a:spcPct val="100000"/>
                        </a:lnSpc>
                      </a:pPr>
                      <a:r>
                        <a:rPr sz="2400" spc="-5" dirty="0">
                          <a:solidFill>
                            <a:srgbClr val="6FAC46"/>
                          </a:solidFill>
                          <a:latin typeface="Calibri"/>
                          <a:cs typeface="Calibri"/>
                        </a:rPr>
                        <a:t>The </a:t>
                      </a:r>
                      <a:r>
                        <a:rPr sz="2400" dirty="0">
                          <a:solidFill>
                            <a:srgbClr val="6FAC46"/>
                          </a:solidFill>
                          <a:latin typeface="Calibri"/>
                          <a:cs typeface="Calibri"/>
                        </a:rPr>
                        <a:t>services </a:t>
                      </a:r>
                      <a:r>
                        <a:rPr sz="2400" spc="-5" dirty="0">
                          <a:solidFill>
                            <a:srgbClr val="6FAC46"/>
                          </a:solidFill>
                          <a:latin typeface="Calibri"/>
                          <a:cs typeface="Calibri"/>
                        </a:rPr>
                        <a:t>or </a:t>
                      </a:r>
                      <a:r>
                        <a:rPr sz="2400" spc="-10" dirty="0">
                          <a:solidFill>
                            <a:srgbClr val="6FAC46"/>
                          </a:solidFill>
                          <a:latin typeface="Calibri"/>
                          <a:cs typeface="Calibri"/>
                        </a:rPr>
                        <a:t>components must </a:t>
                      </a:r>
                      <a:r>
                        <a:rPr sz="2400" spc="-5" dirty="0">
                          <a:solidFill>
                            <a:srgbClr val="6FAC46"/>
                          </a:solidFill>
                          <a:latin typeface="Calibri"/>
                          <a:cs typeface="Calibri"/>
                        </a:rPr>
                        <a:t>be small enough </a:t>
                      </a:r>
                      <a:r>
                        <a:rPr sz="2400" spc="-25" dirty="0">
                          <a:solidFill>
                            <a:srgbClr val="6FAC46"/>
                          </a:solidFill>
                          <a:latin typeface="Calibri"/>
                          <a:cs typeface="Calibri"/>
                        </a:rPr>
                        <a:t>for </a:t>
                      </a:r>
                      <a:r>
                        <a:rPr sz="2400" spc="-5" dirty="0">
                          <a:solidFill>
                            <a:srgbClr val="6FAC46"/>
                          </a:solidFill>
                          <a:latin typeface="Calibri"/>
                          <a:cs typeface="Calibri"/>
                        </a:rPr>
                        <a:t>scalable </a:t>
                      </a:r>
                      <a:r>
                        <a:rPr sz="2400" spc="-10" dirty="0">
                          <a:solidFill>
                            <a:srgbClr val="6FAC46"/>
                          </a:solidFill>
                          <a:latin typeface="Calibri"/>
                          <a:cs typeface="Calibri"/>
                        </a:rPr>
                        <a:t>deployment, </a:t>
                      </a:r>
                      <a:r>
                        <a:rPr sz="2400" spc="-5" dirty="0">
                          <a:solidFill>
                            <a:srgbClr val="6FAC46"/>
                          </a:solidFill>
                          <a:latin typeface="Calibri"/>
                          <a:cs typeface="Calibri"/>
                        </a:rPr>
                        <a:t>and </a:t>
                      </a:r>
                      <a:r>
                        <a:rPr sz="2400" spc="-20" dirty="0">
                          <a:solidFill>
                            <a:srgbClr val="6FAC46"/>
                          </a:solidFill>
                          <a:latin typeface="Calibri"/>
                          <a:cs typeface="Calibri"/>
                        </a:rPr>
                        <a:t>yet </a:t>
                      </a:r>
                      <a:r>
                        <a:rPr sz="2400" spc="-5" dirty="0">
                          <a:solidFill>
                            <a:srgbClr val="6FAC46"/>
                          </a:solidFill>
                          <a:latin typeface="Calibri"/>
                          <a:cs typeface="Calibri"/>
                        </a:rPr>
                        <a:t>has  </a:t>
                      </a:r>
                      <a:r>
                        <a:rPr sz="2400" spc="-15" dirty="0">
                          <a:solidFill>
                            <a:srgbClr val="6FAC46"/>
                          </a:solidFill>
                          <a:latin typeface="Calibri"/>
                          <a:cs typeface="Calibri"/>
                        </a:rPr>
                        <a:t>narrow focus </a:t>
                      </a:r>
                      <a:r>
                        <a:rPr sz="2400" spc="-5" dirty="0">
                          <a:solidFill>
                            <a:srgbClr val="6FAC46"/>
                          </a:solidFill>
                          <a:latin typeface="Calibri"/>
                          <a:cs typeface="Calibri"/>
                        </a:rPr>
                        <a:t>on </a:t>
                      </a:r>
                      <a:r>
                        <a:rPr sz="2400" spc="-10" dirty="0">
                          <a:solidFill>
                            <a:srgbClr val="6FAC46"/>
                          </a:solidFill>
                          <a:latin typeface="Calibri"/>
                          <a:cs typeface="Calibri"/>
                        </a:rPr>
                        <a:t>certain </a:t>
                      </a:r>
                      <a:r>
                        <a:rPr sz="2400" spc="-5" dirty="0">
                          <a:solidFill>
                            <a:srgbClr val="6FAC46"/>
                          </a:solidFill>
                          <a:latin typeface="Calibri"/>
                          <a:cs typeface="Calibri"/>
                        </a:rPr>
                        <a:t>business</a:t>
                      </a:r>
                      <a:r>
                        <a:rPr sz="2400" spc="40" dirty="0">
                          <a:solidFill>
                            <a:srgbClr val="6FAC46"/>
                          </a:solidFill>
                          <a:latin typeface="Calibri"/>
                          <a:cs typeface="Calibri"/>
                        </a:rPr>
                        <a:t> </a:t>
                      </a:r>
                      <a:r>
                        <a:rPr sz="2400" spc="-5" dirty="0">
                          <a:solidFill>
                            <a:srgbClr val="6FAC46"/>
                          </a:solidFill>
                          <a:latin typeface="Calibri"/>
                          <a:cs typeface="Calibri"/>
                        </a:rPr>
                        <a:t>concern.</a:t>
                      </a:r>
                      <a:endParaRPr sz="2400">
                        <a:latin typeface="Calibri"/>
                        <a:cs typeface="Calibri"/>
                      </a:endParaRPr>
                    </a:p>
                  </a:txBody>
                  <a:tcPr marL="0" marR="0" marT="0" marB="0">
                    <a:lnL w="12700">
                      <a:solidFill>
                        <a:srgbClr val="FFFFFF"/>
                      </a:solidFill>
                      <a:prstDash val="solid"/>
                    </a:lnL>
                    <a:lnR w="12700">
                      <a:solidFill>
                        <a:srgbClr val="FFFFFF"/>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1"/>
                  </a:ext>
                </a:extLst>
              </a:tr>
              <a:tr h="1463039">
                <a:tc>
                  <a:txBody>
                    <a:bodyPr/>
                    <a:lstStyle/>
                    <a:p>
                      <a:pPr>
                        <a:lnSpc>
                          <a:spcPct val="100000"/>
                        </a:lnSpc>
                        <a:spcBef>
                          <a:spcPts val="5"/>
                        </a:spcBef>
                      </a:pPr>
                      <a:endParaRPr sz="2100">
                        <a:latin typeface="Times New Roman"/>
                        <a:cs typeface="Times New Roman"/>
                      </a:endParaRPr>
                    </a:p>
                    <a:p>
                      <a:pPr marL="188595" marR="182245" algn="ctr">
                        <a:lnSpc>
                          <a:spcPct val="100000"/>
                        </a:lnSpc>
                      </a:pPr>
                      <a:r>
                        <a:rPr sz="1800" spc="-5" dirty="0">
                          <a:latin typeface="Calibri"/>
                          <a:cs typeface="Calibri"/>
                        </a:rPr>
                        <a:t>The </a:t>
                      </a:r>
                      <a:r>
                        <a:rPr sz="1800" spc="-10" dirty="0">
                          <a:latin typeface="Calibri"/>
                          <a:cs typeface="Calibri"/>
                        </a:rPr>
                        <a:t>modularization </a:t>
                      </a:r>
                      <a:r>
                        <a:rPr sz="1800" dirty="0">
                          <a:latin typeface="Calibri"/>
                          <a:cs typeface="Calibri"/>
                        </a:rPr>
                        <a:t>of </a:t>
                      </a:r>
                      <a:r>
                        <a:rPr sz="1800" spc="-5" dirty="0">
                          <a:latin typeface="Calibri"/>
                          <a:cs typeface="Calibri"/>
                        </a:rPr>
                        <a:t>the business </a:t>
                      </a:r>
                      <a:r>
                        <a:rPr sz="1800" spc="-15" dirty="0">
                          <a:latin typeface="Calibri"/>
                          <a:cs typeface="Calibri"/>
                        </a:rPr>
                        <a:t>into </a:t>
                      </a:r>
                      <a:r>
                        <a:rPr sz="1800" dirty="0">
                          <a:latin typeface="Calibri"/>
                          <a:cs typeface="Calibri"/>
                        </a:rPr>
                        <a:t>services </a:t>
                      </a:r>
                      <a:r>
                        <a:rPr sz="1800" spc="-10" dirty="0">
                          <a:latin typeface="Calibri"/>
                          <a:cs typeface="Calibri"/>
                        </a:rPr>
                        <a:t>must </a:t>
                      </a:r>
                      <a:r>
                        <a:rPr sz="1800" spc="-5" dirty="0">
                          <a:latin typeface="Calibri"/>
                          <a:cs typeface="Calibri"/>
                        </a:rPr>
                        <a:t>be done </a:t>
                      </a:r>
                      <a:r>
                        <a:rPr sz="1800" dirty="0">
                          <a:latin typeface="Calibri"/>
                          <a:cs typeface="Calibri"/>
                        </a:rPr>
                        <a:t>in a </a:t>
                      </a:r>
                      <a:r>
                        <a:rPr sz="1800" spc="-25" dirty="0">
                          <a:latin typeface="Calibri"/>
                          <a:cs typeface="Calibri"/>
                        </a:rPr>
                        <a:t>way </a:t>
                      </a:r>
                      <a:r>
                        <a:rPr sz="1800" spc="-10" dirty="0">
                          <a:latin typeface="Calibri"/>
                          <a:cs typeface="Calibri"/>
                        </a:rPr>
                        <a:t>that </a:t>
                      </a:r>
                      <a:r>
                        <a:rPr sz="1800" spc="-5" dirty="0">
                          <a:latin typeface="Calibri"/>
                          <a:cs typeface="Calibri"/>
                        </a:rPr>
                        <a:t>fulfills </a:t>
                      </a:r>
                      <a:r>
                        <a:rPr sz="1800" spc="-10" dirty="0">
                          <a:latin typeface="Calibri"/>
                          <a:cs typeface="Calibri"/>
                        </a:rPr>
                        <a:t>distributed </a:t>
                      </a:r>
                      <a:r>
                        <a:rPr sz="1800" spc="-5" dirty="0">
                          <a:latin typeface="Calibri"/>
                          <a:cs typeface="Calibri"/>
                        </a:rPr>
                        <a:t>computing </a:t>
                      </a:r>
                      <a:r>
                        <a:rPr sz="1800" spc="-10" dirty="0">
                          <a:latin typeface="Calibri"/>
                          <a:cs typeface="Calibri"/>
                        </a:rPr>
                        <a:t>requirements  </a:t>
                      </a:r>
                      <a:r>
                        <a:rPr sz="1800" spc="-5" dirty="0">
                          <a:latin typeface="Calibri"/>
                          <a:cs typeface="Calibri"/>
                        </a:rPr>
                        <a:t>and </a:t>
                      </a:r>
                      <a:r>
                        <a:rPr sz="1800" spc="-15" dirty="0">
                          <a:latin typeface="Calibri"/>
                          <a:cs typeface="Calibri"/>
                        </a:rPr>
                        <a:t>facilitate </a:t>
                      </a:r>
                      <a:r>
                        <a:rPr sz="1800" spc="-5" dirty="0">
                          <a:latin typeface="Calibri"/>
                          <a:cs typeface="Calibri"/>
                        </a:rPr>
                        <a:t>high productivity and </a:t>
                      </a:r>
                      <a:r>
                        <a:rPr sz="1800" spc="-15" dirty="0">
                          <a:latin typeface="Calibri"/>
                          <a:cs typeface="Calibri"/>
                        </a:rPr>
                        <a:t>easy </a:t>
                      </a:r>
                      <a:r>
                        <a:rPr sz="1800" spc="-5" dirty="0">
                          <a:latin typeface="Calibri"/>
                          <a:cs typeface="Calibri"/>
                        </a:rPr>
                        <a:t>manageability </a:t>
                      </a:r>
                      <a:r>
                        <a:rPr sz="1800" dirty="0">
                          <a:latin typeface="Calibri"/>
                          <a:cs typeface="Calibri"/>
                        </a:rPr>
                        <a:t>... </a:t>
                      </a:r>
                      <a:r>
                        <a:rPr sz="1800" spc="-5" dirty="0">
                          <a:latin typeface="Calibri"/>
                          <a:cs typeface="Calibri"/>
                        </a:rPr>
                        <a:t>which </a:t>
                      </a:r>
                      <a:r>
                        <a:rPr sz="1800" dirty="0">
                          <a:latin typeface="Calibri"/>
                          <a:cs typeface="Calibri"/>
                        </a:rPr>
                        <a:t>is </a:t>
                      </a:r>
                      <a:r>
                        <a:rPr sz="1800" spc="-5" dirty="0">
                          <a:latin typeface="Calibri"/>
                          <a:cs typeface="Calibri"/>
                        </a:rPr>
                        <a:t>only possible </a:t>
                      </a:r>
                      <a:r>
                        <a:rPr sz="1800" dirty="0">
                          <a:latin typeface="Calibri"/>
                          <a:cs typeface="Calibri"/>
                        </a:rPr>
                        <a:t>if </a:t>
                      </a:r>
                      <a:r>
                        <a:rPr sz="1800" spc="-5" dirty="0">
                          <a:latin typeface="Calibri"/>
                          <a:cs typeface="Calibri"/>
                        </a:rPr>
                        <a:t>the collection </a:t>
                      </a:r>
                      <a:r>
                        <a:rPr sz="1800" dirty="0">
                          <a:latin typeface="Calibri"/>
                          <a:cs typeface="Calibri"/>
                        </a:rPr>
                        <a:t>of services </a:t>
                      </a:r>
                      <a:r>
                        <a:rPr sz="1800" spc="-10" dirty="0">
                          <a:latin typeface="Calibri"/>
                          <a:cs typeface="Calibri"/>
                        </a:rPr>
                        <a:t>follow </a:t>
                      </a:r>
                      <a:r>
                        <a:rPr sz="1800" spc="-5" dirty="0">
                          <a:latin typeface="Calibri"/>
                          <a:cs typeface="Calibri"/>
                        </a:rPr>
                        <a:t>the  business</a:t>
                      </a:r>
                      <a:r>
                        <a:rPr sz="1800" spc="-10" dirty="0">
                          <a:latin typeface="Calibri"/>
                          <a:cs typeface="Calibri"/>
                        </a:rPr>
                        <a:t> </a:t>
                      </a:r>
                      <a:r>
                        <a:rPr sz="1800" spc="-5" dirty="0">
                          <a:latin typeface="Calibri"/>
                          <a:cs typeface="Calibri"/>
                        </a:rPr>
                        <a:t>blueprints.</a:t>
                      </a:r>
                      <a:endParaRPr sz="1800">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D9D9D9"/>
                      </a:solidFill>
                      <a:prstDash val="solid"/>
                    </a:lnT>
                    <a:lnB w="12700">
                      <a:solidFill>
                        <a:srgbClr val="D9D9D9"/>
                      </a:solidFill>
                      <a:prstDash val="solid"/>
                    </a:lnB>
                  </a:tcPr>
                </a:tc>
                <a:extLst>
                  <a:ext uri="{0D108BD9-81ED-4DB2-BD59-A6C34878D82A}">
                    <a16:rowId xmlns:a16="http://schemas.microsoft.com/office/drawing/2014/main" val="10002"/>
                  </a:ext>
                </a:extLst>
              </a:tr>
              <a:tr h="1188719">
                <a:tc>
                  <a:txBody>
                    <a:bodyPr/>
                    <a:lstStyle/>
                    <a:p>
                      <a:pPr>
                        <a:lnSpc>
                          <a:spcPct val="100000"/>
                        </a:lnSpc>
                        <a:spcBef>
                          <a:spcPts val="5"/>
                        </a:spcBef>
                      </a:pPr>
                      <a:endParaRPr sz="2100">
                        <a:latin typeface="Times New Roman"/>
                        <a:cs typeface="Times New Roman"/>
                      </a:endParaRPr>
                    </a:p>
                    <a:p>
                      <a:pPr marL="4346575" marR="200660" indent="-4138295">
                        <a:lnSpc>
                          <a:spcPct val="100000"/>
                        </a:lnSpc>
                      </a:pPr>
                      <a:r>
                        <a:rPr sz="1800" spc="-5" dirty="0">
                          <a:latin typeface="Calibri"/>
                          <a:cs typeface="Calibri"/>
                        </a:rPr>
                        <a:t>Desicision has </a:t>
                      </a:r>
                      <a:r>
                        <a:rPr sz="1800" spc="-10" dirty="0">
                          <a:latin typeface="Calibri"/>
                          <a:cs typeface="Calibri"/>
                        </a:rPr>
                        <a:t>to </a:t>
                      </a:r>
                      <a:r>
                        <a:rPr sz="1800" spc="-5" dirty="0">
                          <a:latin typeface="Calibri"/>
                          <a:cs typeface="Calibri"/>
                        </a:rPr>
                        <a:t>be made </a:t>
                      </a:r>
                      <a:r>
                        <a:rPr sz="1800" spc="-15" dirty="0">
                          <a:latin typeface="Calibri"/>
                          <a:cs typeface="Calibri"/>
                        </a:rPr>
                        <a:t>for </a:t>
                      </a:r>
                      <a:r>
                        <a:rPr sz="1800" spc="-5" dirty="0">
                          <a:latin typeface="Calibri"/>
                          <a:cs typeface="Calibri"/>
                        </a:rPr>
                        <a:t>each </a:t>
                      </a:r>
                      <a:r>
                        <a:rPr sz="1800" dirty="0">
                          <a:latin typeface="Calibri"/>
                          <a:cs typeface="Calibri"/>
                        </a:rPr>
                        <a:t>service </a:t>
                      </a:r>
                      <a:r>
                        <a:rPr sz="1800" spc="-15" dirty="0">
                          <a:latin typeface="Calibri"/>
                          <a:cs typeface="Calibri"/>
                        </a:rPr>
                        <a:t>regarding </a:t>
                      </a:r>
                      <a:r>
                        <a:rPr sz="1800" spc="-10" dirty="0">
                          <a:latin typeface="Calibri"/>
                          <a:cs typeface="Calibri"/>
                        </a:rPr>
                        <a:t>what to </a:t>
                      </a:r>
                      <a:r>
                        <a:rPr sz="1800" spc="-5" dirty="0">
                          <a:latin typeface="Calibri"/>
                          <a:cs typeface="Calibri"/>
                        </a:rPr>
                        <a:t>lose; </a:t>
                      </a:r>
                      <a:r>
                        <a:rPr sz="1800" spc="-20" dirty="0">
                          <a:latin typeface="Calibri"/>
                          <a:cs typeface="Calibri"/>
                        </a:rPr>
                        <a:t>Consistency, Availability, </a:t>
                      </a:r>
                      <a:r>
                        <a:rPr sz="1800" dirty="0">
                          <a:latin typeface="Calibri"/>
                          <a:cs typeface="Calibri"/>
                        </a:rPr>
                        <a:t>or </a:t>
                      </a:r>
                      <a:r>
                        <a:rPr sz="1800" spc="-5" dirty="0">
                          <a:latin typeface="Calibri"/>
                          <a:cs typeface="Calibri"/>
                        </a:rPr>
                        <a:t>Partition </a:t>
                      </a:r>
                      <a:r>
                        <a:rPr sz="1800" spc="-10" dirty="0">
                          <a:latin typeface="Calibri"/>
                          <a:cs typeface="Calibri"/>
                        </a:rPr>
                        <a:t>tolerance </a:t>
                      </a:r>
                      <a:r>
                        <a:rPr sz="1800" spc="-5" dirty="0">
                          <a:latin typeface="Calibri"/>
                          <a:cs typeface="Calibri"/>
                        </a:rPr>
                        <a:t>-- The  CAP </a:t>
                      </a:r>
                      <a:r>
                        <a:rPr sz="1800" spc="-10" dirty="0">
                          <a:latin typeface="Calibri"/>
                          <a:cs typeface="Calibri"/>
                        </a:rPr>
                        <a:t>Theorem, by </a:t>
                      </a:r>
                      <a:r>
                        <a:rPr sz="1800" dirty="0">
                          <a:latin typeface="Calibri"/>
                          <a:cs typeface="Calibri"/>
                        </a:rPr>
                        <a:t>Eric </a:t>
                      </a:r>
                      <a:r>
                        <a:rPr sz="1800" spc="-40" dirty="0">
                          <a:latin typeface="Calibri"/>
                          <a:cs typeface="Calibri"/>
                        </a:rPr>
                        <a:t>Brewer.</a:t>
                      </a:r>
                      <a:endParaRPr sz="1800">
                        <a:latin typeface="Calibri"/>
                        <a:cs typeface="Calibri"/>
                      </a:endParaRPr>
                    </a:p>
                    <a:p>
                      <a:pPr marL="2521585">
                        <a:lnSpc>
                          <a:spcPct val="100000"/>
                        </a:lnSpc>
                        <a:tabLst>
                          <a:tab pos="10690860" algn="l"/>
                        </a:tabLst>
                      </a:pPr>
                      <a:r>
                        <a:rPr sz="1800" spc="-5" dirty="0">
                          <a:latin typeface="Calibri"/>
                          <a:cs typeface="Calibri"/>
                        </a:rPr>
                        <a:t>Usually </a:t>
                      </a:r>
                      <a:r>
                        <a:rPr sz="1800" spc="-10" dirty="0">
                          <a:latin typeface="Calibri"/>
                          <a:cs typeface="Calibri"/>
                        </a:rPr>
                        <a:t>consistency </a:t>
                      </a:r>
                      <a:r>
                        <a:rPr sz="1800" dirty="0">
                          <a:latin typeface="Calibri"/>
                          <a:cs typeface="Calibri"/>
                        </a:rPr>
                        <a:t>is </a:t>
                      </a:r>
                      <a:r>
                        <a:rPr sz="1800" spc="-10" dirty="0">
                          <a:latin typeface="Calibri"/>
                          <a:cs typeface="Calibri"/>
                        </a:rPr>
                        <a:t>compromised </a:t>
                      </a:r>
                      <a:r>
                        <a:rPr sz="1800" spc="-15" dirty="0">
                          <a:latin typeface="Calibri"/>
                          <a:cs typeface="Calibri"/>
                        </a:rPr>
                        <a:t>for </a:t>
                      </a:r>
                      <a:r>
                        <a:rPr sz="1800" spc="-5" dirty="0">
                          <a:latin typeface="Calibri"/>
                          <a:cs typeface="Calibri"/>
                        </a:rPr>
                        <a:t>high scalabilty</a:t>
                      </a:r>
                      <a:r>
                        <a:rPr sz="1800" spc="100" dirty="0">
                          <a:latin typeface="Calibri"/>
                          <a:cs typeface="Calibri"/>
                        </a:rPr>
                        <a:t> </a:t>
                      </a:r>
                      <a:r>
                        <a:rPr sz="1800" spc="-5" dirty="0">
                          <a:latin typeface="Calibri"/>
                          <a:cs typeface="Calibri"/>
                        </a:rPr>
                        <a:t>and</a:t>
                      </a:r>
                      <a:r>
                        <a:rPr sz="1800" spc="10" dirty="0">
                          <a:latin typeface="Calibri"/>
                          <a:cs typeface="Calibri"/>
                        </a:rPr>
                        <a:t> </a:t>
                      </a:r>
                      <a:r>
                        <a:rPr sz="1800" spc="-5" dirty="0">
                          <a:latin typeface="Calibri"/>
                          <a:cs typeface="Calibri"/>
                        </a:rPr>
                        <a:t>resilience.	</a:t>
                      </a:r>
                      <a:r>
                        <a:rPr sz="1800" baseline="-25462" dirty="0">
                          <a:solidFill>
                            <a:srgbClr val="888888"/>
                          </a:solidFill>
                          <a:latin typeface="Calibri"/>
                          <a:cs typeface="Calibri"/>
                        </a:rPr>
                        <a:t>17</a:t>
                      </a:r>
                      <a:endParaRPr sz="1800" baseline="-25462">
                        <a:latin typeface="Calibri"/>
                        <a:cs typeface="Calibri"/>
                      </a:endParaRPr>
                    </a:p>
                  </a:txBody>
                  <a:tcPr marL="0" marR="0" marT="635" marB="0">
                    <a:lnL w="12700">
                      <a:solidFill>
                        <a:srgbClr val="FFFFFF"/>
                      </a:solidFill>
                      <a:prstDash val="solid"/>
                    </a:lnL>
                    <a:lnR w="12700">
                      <a:solidFill>
                        <a:srgbClr val="FFFFFF"/>
                      </a:solidFill>
                      <a:prstDash val="solid"/>
                    </a:lnR>
                    <a:lnT w="12700">
                      <a:solidFill>
                        <a:srgbClr val="D9D9D9"/>
                      </a:solidFill>
                      <a:prstDash val="solid"/>
                    </a:lnT>
                    <a:lnB w="12700">
                      <a:solidFill>
                        <a:srgbClr val="FFFFFF"/>
                      </a:solidFill>
                      <a:prstDash val="solid"/>
                    </a:lnB>
                  </a:tcPr>
                </a:tc>
                <a:extLst>
                  <a:ext uri="{0D108BD9-81ED-4DB2-BD59-A6C34878D82A}">
                    <a16:rowId xmlns:a16="http://schemas.microsoft.com/office/drawing/2014/main" val="10003"/>
                  </a:ext>
                </a:extLst>
              </a:tr>
            </a:tbl>
          </a:graphicData>
        </a:graphic>
      </p:graphicFrame>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940689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How </a:t>
            </a:r>
            <a:r>
              <a:rPr sz="2400" b="1" dirty="0">
                <a:solidFill>
                  <a:srgbClr val="FFFFFF"/>
                </a:solidFill>
                <a:latin typeface="Microsoft YaHei"/>
                <a:cs typeface="Microsoft YaHei"/>
              </a:rPr>
              <a:t>a </a:t>
            </a:r>
            <a:r>
              <a:rPr sz="2400" b="1" spc="-5" dirty="0">
                <a:solidFill>
                  <a:srgbClr val="FFFFFF"/>
                </a:solidFill>
                <a:latin typeface="Microsoft YaHei"/>
                <a:cs typeface="Microsoft YaHei"/>
              </a:rPr>
              <a:t>business is decompose </a:t>
            </a:r>
            <a:r>
              <a:rPr sz="2400" b="1" spc="-10" dirty="0">
                <a:solidFill>
                  <a:srgbClr val="FFFFFF"/>
                </a:solidFill>
                <a:latin typeface="Microsoft YaHei"/>
                <a:cs typeface="Microsoft YaHei"/>
              </a:rPr>
              <a:t>into </a:t>
            </a:r>
            <a:r>
              <a:rPr sz="2400" b="1" dirty="0">
                <a:solidFill>
                  <a:srgbClr val="FFFFFF"/>
                </a:solidFill>
                <a:latin typeface="Microsoft YaHei"/>
                <a:cs typeface="Microsoft YaHei"/>
              </a:rPr>
              <a:t>microservice</a:t>
            </a:r>
            <a:r>
              <a:rPr sz="2400" b="1" spc="70" dirty="0">
                <a:solidFill>
                  <a:srgbClr val="FFFFFF"/>
                </a:solidFill>
                <a:latin typeface="Microsoft YaHei"/>
                <a:cs typeface="Microsoft YaHei"/>
              </a:rPr>
              <a:t> </a:t>
            </a:r>
            <a:r>
              <a:rPr sz="2400" b="1" spc="-10" dirty="0">
                <a:solidFill>
                  <a:srgbClr val="FFFFFF"/>
                </a:solidFill>
                <a:latin typeface="Microsoft YaHei"/>
                <a:cs typeface="Microsoft YaHei"/>
              </a:rPr>
              <a:t>architecture?</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2095" y="903604"/>
            <a:ext cx="11516360" cy="573024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spc="-10" dirty="0">
                <a:latin typeface="Calibri"/>
                <a:cs typeface="Calibri"/>
              </a:rPr>
              <a:t>There are two </a:t>
            </a:r>
            <a:r>
              <a:rPr sz="1800" spc="-15" dirty="0">
                <a:latin typeface="Calibri"/>
                <a:cs typeface="Calibri"/>
              </a:rPr>
              <a:t>strategies </a:t>
            </a:r>
            <a:r>
              <a:rPr sz="1800" spc="-10" dirty="0">
                <a:latin typeface="Calibri"/>
                <a:cs typeface="Calibri"/>
              </a:rPr>
              <a:t>to </a:t>
            </a:r>
            <a:r>
              <a:rPr sz="1800" spc="-5" dirty="0">
                <a:latin typeface="Calibri"/>
                <a:cs typeface="Calibri"/>
              </a:rPr>
              <a:t>decompose </a:t>
            </a:r>
            <a:r>
              <a:rPr sz="1800" dirty="0">
                <a:latin typeface="Calibri"/>
                <a:cs typeface="Calibri"/>
              </a:rPr>
              <a:t>a</a:t>
            </a:r>
            <a:r>
              <a:rPr sz="1800" spc="20" dirty="0">
                <a:latin typeface="Calibri"/>
                <a:cs typeface="Calibri"/>
              </a:rPr>
              <a:t> </a:t>
            </a:r>
            <a:r>
              <a:rPr sz="1800" spc="-15" dirty="0">
                <a:latin typeface="Calibri"/>
                <a:cs typeface="Calibri"/>
              </a:rPr>
              <a:t>system:</a:t>
            </a:r>
            <a:endParaRPr sz="1800">
              <a:latin typeface="Calibri"/>
              <a:cs typeface="Calibri"/>
            </a:endParaRPr>
          </a:p>
          <a:p>
            <a:pPr>
              <a:lnSpc>
                <a:spcPct val="100000"/>
              </a:lnSpc>
              <a:spcBef>
                <a:spcPts val="20"/>
              </a:spcBef>
              <a:buFont typeface="Arial"/>
              <a:buChar char="•"/>
            </a:pPr>
            <a:endParaRPr sz="1750">
              <a:latin typeface="Calibri"/>
              <a:cs typeface="Calibri"/>
            </a:endParaRPr>
          </a:p>
          <a:p>
            <a:pPr marL="812800" lvl="1" indent="-342900">
              <a:lnSpc>
                <a:spcPct val="100000"/>
              </a:lnSpc>
              <a:buAutoNum type="arabicPeriod"/>
              <a:tabLst>
                <a:tab pos="812165" algn="l"/>
                <a:tab pos="812800" algn="l"/>
              </a:tabLst>
            </a:pPr>
            <a:r>
              <a:rPr sz="1800" spc="-10" dirty="0">
                <a:latin typeface="Calibri"/>
                <a:cs typeface="Calibri"/>
              </a:rPr>
              <a:t>Define </a:t>
            </a:r>
            <a:r>
              <a:rPr sz="1800" dirty="0">
                <a:latin typeface="Calibri"/>
                <a:cs typeface="Calibri"/>
              </a:rPr>
              <a:t>services </a:t>
            </a:r>
            <a:r>
              <a:rPr sz="1800" spc="-10" dirty="0">
                <a:latin typeface="Calibri"/>
                <a:cs typeface="Calibri"/>
              </a:rPr>
              <a:t>corresponding to </a:t>
            </a:r>
            <a:r>
              <a:rPr sz="1800" b="1" spc="-5" dirty="0">
                <a:solidFill>
                  <a:srgbClr val="FF0000"/>
                </a:solidFill>
                <a:latin typeface="Calibri"/>
                <a:cs typeface="Calibri"/>
              </a:rPr>
              <a:t>business</a:t>
            </a:r>
            <a:r>
              <a:rPr sz="1800" b="1" spc="10" dirty="0">
                <a:solidFill>
                  <a:srgbClr val="FF0000"/>
                </a:solidFill>
                <a:latin typeface="Calibri"/>
                <a:cs typeface="Calibri"/>
              </a:rPr>
              <a:t> </a:t>
            </a:r>
            <a:r>
              <a:rPr sz="1800" b="1" spc="-5" dirty="0">
                <a:solidFill>
                  <a:srgbClr val="FF0000"/>
                </a:solidFill>
                <a:latin typeface="Calibri"/>
                <a:cs typeface="Calibri"/>
              </a:rPr>
              <a:t>capabilities</a:t>
            </a:r>
            <a:r>
              <a:rPr sz="1800" spc="-5" dirty="0">
                <a:latin typeface="Calibri"/>
                <a:cs typeface="Calibri"/>
              </a:rPr>
              <a:t>.</a:t>
            </a:r>
            <a:endParaRPr sz="1800">
              <a:latin typeface="Calibri"/>
              <a:cs typeface="Calibri"/>
            </a:endParaRPr>
          </a:p>
          <a:p>
            <a:pPr marL="1270000" lvl="2" indent="-342900">
              <a:lnSpc>
                <a:spcPct val="100000"/>
              </a:lnSpc>
              <a:spcBef>
                <a:spcPts val="10"/>
              </a:spcBef>
              <a:buFont typeface="Wingdings"/>
              <a:buChar char=""/>
              <a:tabLst>
                <a:tab pos="1269365" algn="l"/>
                <a:tab pos="1270000" algn="l"/>
              </a:tabLst>
            </a:pPr>
            <a:r>
              <a:rPr sz="1600" spc="-5" dirty="0">
                <a:latin typeface="Calibri"/>
                <a:cs typeface="Calibri"/>
              </a:rPr>
              <a:t>Means </a:t>
            </a:r>
            <a:r>
              <a:rPr sz="1600" spc="-10" dirty="0">
                <a:latin typeface="Calibri"/>
                <a:cs typeface="Calibri"/>
              </a:rPr>
              <a:t>creating </a:t>
            </a:r>
            <a:r>
              <a:rPr sz="1600" spc="-5" dirty="0">
                <a:latin typeface="Calibri"/>
                <a:cs typeface="Calibri"/>
              </a:rPr>
              <a:t>services </a:t>
            </a:r>
            <a:r>
              <a:rPr sz="1600" spc="-15" dirty="0">
                <a:latin typeface="Calibri"/>
                <a:cs typeface="Calibri"/>
              </a:rPr>
              <a:t>for </a:t>
            </a:r>
            <a:r>
              <a:rPr sz="1600" spc="-5" dirty="0">
                <a:latin typeface="Calibri"/>
                <a:cs typeface="Calibri"/>
              </a:rPr>
              <a:t>each business function; </a:t>
            </a:r>
            <a:r>
              <a:rPr sz="1600" spc="-10" dirty="0">
                <a:latin typeface="Calibri"/>
                <a:cs typeface="Calibri"/>
              </a:rPr>
              <a:t>where </a:t>
            </a:r>
            <a:r>
              <a:rPr sz="1600" spc="-5" dirty="0">
                <a:latin typeface="Calibri"/>
                <a:cs typeface="Calibri"/>
              </a:rPr>
              <a:t>a function </a:t>
            </a:r>
            <a:r>
              <a:rPr sz="1600" spc="-10" dirty="0">
                <a:latin typeface="Calibri"/>
                <a:cs typeface="Calibri"/>
              </a:rPr>
              <a:t>captures </a:t>
            </a:r>
            <a:r>
              <a:rPr sz="1600" dirty="0">
                <a:latin typeface="Calibri"/>
                <a:cs typeface="Calibri"/>
              </a:rPr>
              <a:t>“what” </a:t>
            </a:r>
            <a:r>
              <a:rPr sz="1600" spc="-5" dirty="0">
                <a:latin typeface="Calibri"/>
                <a:cs typeface="Calibri"/>
              </a:rPr>
              <a:t>a business does or </a:t>
            </a:r>
            <a:r>
              <a:rPr sz="1600" spc="-10" dirty="0">
                <a:latin typeface="Calibri"/>
                <a:cs typeface="Calibri"/>
              </a:rPr>
              <a:t>can</a:t>
            </a:r>
            <a:r>
              <a:rPr sz="1600" spc="114" dirty="0">
                <a:latin typeface="Calibri"/>
                <a:cs typeface="Calibri"/>
              </a:rPr>
              <a:t> </a:t>
            </a:r>
            <a:r>
              <a:rPr sz="1600" spc="-5" dirty="0">
                <a:latin typeface="Calibri"/>
                <a:cs typeface="Calibri"/>
              </a:rPr>
              <a:t>do.</a:t>
            </a:r>
            <a:endParaRPr sz="1600">
              <a:latin typeface="Calibri"/>
              <a:cs typeface="Calibri"/>
            </a:endParaRPr>
          </a:p>
          <a:p>
            <a:pPr marL="1270000" marR="129539" lvl="2" indent="-342900">
              <a:lnSpc>
                <a:spcPct val="100000"/>
              </a:lnSpc>
              <a:buFont typeface="Wingdings"/>
              <a:buChar char=""/>
              <a:tabLst>
                <a:tab pos="1269365" algn="l"/>
                <a:tab pos="1270000" algn="l"/>
              </a:tabLst>
            </a:pPr>
            <a:r>
              <a:rPr sz="1600" spc="-5" dirty="0">
                <a:latin typeface="Calibri"/>
                <a:cs typeface="Calibri"/>
              </a:rPr>
              <a:t>An </a:t>
            </a:r>
            <a:r>
              <a:rPr sz="1600" spc="-20" dirty="0">
                <a:latin typeface="Calibri"/>
                <a:cs typeface="Calibri"/>
              </a:rPr>
              <a:t>organization’s </a:t>
            </a:r>
            <a:r>
              <a:rPr sz="1600" spc="-5" dirty="0">
                <a:latin typeface="Calibri"/>
                <a:cs typeface="Calibri"/>
              </a:rPr>
              <a:t>business capabilities </a:t>
            </a:r>
            <a:r>
              <a:rPr sz="1600" spc="-15" dirty="0">
                <a:latin typeface="Calibri"/>
                <a:cs typeface="Calibri"/>
              </a:rPr>
              <a:t>are </a:t>
            </a:r>
            <a:r>
              <a:rPr sz="1600" spc="-5" dirty="0">
                <a:latin typeface="Calibri"/>
                <a:cs typeface="Calibri"/>
              </a:rPr>
              <a:t>identified </a:t>
            </a:r>
            <a:r>
              <a:rPr sz="1600" spc="-10" dirty="0">
                <a:latin typeface="Calibri"/>
                <a:cs typeface="Calibri"/>
              </a:rPr>
              <a:t>by analyzing </a:t>
            </a:r>
            <a:r>
              <a:rPr sz="1600" spc="-5" dirty="0">
                <a:latin typeface="Calibri"/>
                <a:cs typeface="Calibri"/>
              </a:rPr>
              <a:t>the </a:t>
            </a:r>
            <a:r>
              <a:rPr sz="1600" spc="-20" dirty="0">
                <a:latin typeface="Calibri"/>
                <a:cs typeface="Calibri"/>
              </a:rPr>
              <a:t>organization’s </a:t>
            </a:r>
            <a:r>
              <a:rPr sz="1600" spc="-5" dirty="0">
                <a:latin typeface="Calibri"/>
                <a:cs typeface="Calibri"/>
              </a:rPr>
              <a:t>purpose, </a:t>
            </a:r>
            <a:r>
              <a:rPr sz="1600" spc="-10" dirty="0">
                <a:latin typeface="Calibri"/>
                <a:cs typeface="Calibri"/>
              </a:rPr>
              <a:t>structure, </a:t>
            </a:r>
            <a:r>
              <a:rPr sz="1600" spc="-5" dirty="0">
                <a:latin typeface="Calibri"/>
                <a:cs typeface="Calibri"/>
              </a:rPr>
              <a:t>business </a:t>
            </a:r>
            <a:r>
              <a:rPr sz="1600" spc="-10" dirty="0">
                <a:latin typeface="Calibri"/>
                <a:cs typeface="Calibri"/>
              </a:rPr>
              <a:t>processes,  </a:t>
            </a:r>
            <a:r>
              <a:rPr sz="1600" spc="-5" dirty="0">
                <a:latin typeface="Calibri"/>
                <a:cs typeface="Calibri"/>
              </a:rPr>
              <a:t>and </a:t>
            </a:r>
            <a:r>
              <a:rPr sz="1600" spc="-10" dirty="0">
                <a:latin typeface="Calibri"/>
                <a:cs typeface="Calibri"/>
              </a:rPr>
              <a:t>areas </a:t>
            </a:r>
            <a:r>
              <a:rPr sz="1600" spc="-5" dirty="0">
                <a:latin typeface="Calibri"/>
                <a:cs typeface="Calibri"/>
              </a:rPr>
              <a:t>of</a:t>
            </a:r>
            <a:r>
              <a:rPr sz="1600" spc="5" dirty="0">
                <a:latin typeface="Calibri"/>
                <a:cs typeface="Calibri"/>
              </a:rPr>
              <a:t> </a:t>
            </a:r>
            <a:r>
              <a:rPr sz="1600" spc="-5" dirty="0">
                <a:latin typeface="Calibri"/>
                <a:cs typeface="Calibri"/>
              </a:rPr>
              <a:t>expertise.</a:t>
            </a:r>
            <a:endParaRPr sz="1600">
              <a:latin typeface="Calibri"/>
              <a:cs typeface="Calibri"/>
            </a:endParaRPr>
          </a:p>
          <a:p>
            <a:pPr marL="1270000" lvl="2" indent="-342900">
              <a:lnSpc>
                <a:spcPct val="100000"/>
              </a:lnSpc>
              <a:buFont typeface="Wingdings"/>
              <a:buChar char=""/>
              <a:tabLst>
                <a:tab pos="1269365" algn="l"/>
                <a:tab pos="1270000" algn="l"/>
              </a:tabLst>
            </a:pPr>
            <a:r>
              <a:rPr sz="1600" spc="-5" dirty="0">
                <a:latin typeface="Calibri"/>
                <a:cs typeface="Calibri"/>
              </a:rPr>
              <a:t>It </a:t>
            </a:r>
            <a:r>
              <a:rPr sz="1600" spc="-15" dirty="0">
                <a:latin typeface="Calibri"/>
                <a:cs typeface="Calibri"/>
              </a:rPr>
              <a:t>follows </a:t>
            </a:r>
            <a:r>
              <a:rPr sz="1600" spc="-5" dirty="0">
                <a:latin typeface="Calibri"/>
                <a:cs typeface="Calibri"/>
              </a:rPr>
              <a:t>the </a:t>
            </a:r>
            <a:r>
              <a:rPr sz="1600" spc="-15" dirty="0">
                <a:latin typeface="Calibri"/>
                <a:cs typeface="Calibri"/>
              </a:rPr>
              <a:t>Conway's </a:t>
            </a:r>
            <a:r>
              <a:rPr sz="1600" spc="-10" dirty="0">
                <a:latin typeface="Calibri"/>
                <a:cs typeface="Calibri"/>
              </a:rPr>
              <a:t>Law </a:t>
            </a:r>
            <a:r>
              <a:rPr sz="1600" spc="-5" dirty="0">
                <a:latin typeface="Calibri"/>
                <a:cs typeface="Calibri"/>
              </a:rPr>
              <a:t>... which</a:t>
            </a:r>
            <a:r>
              <a:rPr sz="1600" spc="45" dirty="0">
                <a:latin typeface="Calibri"/>
                <a:cs typeface="Calibri"/>
              </a:rPr>
              <a:t> </a:t>
            </a:r>
            <a:r>
              <a:rPr sz="1600" spc="-15" dirty="0">
                <a:latin typeface="Calibri"/>
                <a:cs typeface="Calibri"/>
              </a:rPr>
              <a:t>states:</a:t>
            </a:r>
            <a:endParaRPr sz="1600">
              <a:latin typeface="Calibri"/>
              <a:cs typeface="Calibri"/>
            </a:endParaRPr>
          </a:p>
          <a:p>
            <a:pPr lvl="2">
              <a:lnSpc>
                <a:spcPct val="100000"/>
              </a:lnSpc>
              <a:spcBef>
                <a:spcPts val="25"/>
              </a:spcBef>
              <a:buFont typeface="Wingdings"/>
              <a:buChar char=""/>
            </a:pPr>
            <a:endParaRPr sz="1750">
              <a:latin typeface="Calibri"/>
              <a:cs typeface="Calibri"/>
            </a:endParaRPr>
          </a:p>
          <a:p>
            <a:pPr marL="1384300" marR="687705">
              <a:lnSpc>
                <a:spcPct val="100000"/>
              </a:lnSpc>
            </a:pPr>
            <a:r>
              <a:rPr sz="1600" spc="-15" dirty="0">
                <a:latin typeface="Calibri"/>
                <a:cs typeface="Calibri"/>
              </a:rPr>
              <a:t>“Organizations </a:t>
            </a:r>
            <a:r>
              <a:rPr sz="1600" spc="-5" dirty="0">
                <a:latin typeface="Calibri"/>
                <a:cs typeface="Calibri"/>
              </a:rPr>
              <a:t>which design </a:t>
            </a:r>
            <a:r>
              <a:rPr sz="1600" spc="-15" dirty="0">
                <a:latin typeface="Calibri"/>
                <a:cs typeface="Calibri"/>
              </a:rPr>
              <a:t>systems </a:t>
            </a:r>
            <a:r>
              <a:rPr sz="1600" spc="-5" dirty="0">
                <a:latin typeface="Calibri"/>
                <a:cs typeface="Calibri"/>
              </a:rPr>
              <a:t>... </a:t>
            </a:r>
            <a:r>
              <a:rPr sz="1600" spc="-15" dirty="0">
                <a:latin typeface="Calibri"/>
                <a:cs typeface="Calibri"/>
              </a:rPr>
              <a:t>are </a:t>
            </a:r>
            <a:r>
              <a:rPr sz="1600" spc="-10" dirty="0">
                <a:latin typeface="Calibri"/>
                <a:cs typeface="Calibri"/>
              </a:rPr>
              <a:t>constrained </a:t>
            </a:r>
            <a:r>
              <a:rPr sz="1600" spc="-15" dirty="0">
                <a:latin typeface="Calibri"/>
                <a:cs typeface="Calibri"/>
              </a:rPr>
              <a:t>to </a:t>
            </a:r>
            <a:r>
              <a:rPr sz="1600" spc="-10" dirty="0">
                <a:latin typeface="Calibri"/>
                <a:cs typeface="Calibri"/>
              </a:rPr>
              <a:t>produce </a:t>
            </a:r>
            <a:r>
              <a:rPr sz="1600" spc="-5" dirty="0">
                <a:latin typeface="Calibri"/>
                <a:cs typeface="Calibri"/>
              </a:rPr>
              <a:t>designs which </a:t>
            </a:r>
            <a:r>
              <a:rPr sz="1600" spc="-15" dirty="0">
                <a:latin typeface="Calibri"/>
                <a:cs typeface="Calibri"/>
              </a:rPr>
              <a:t>are </a:t>
            </a:r>
            <a:r>
              <a:rPr sz="1600" spc="-10" dirty="0">
                <a:latin typeface="Calibri"/>
                <a:cs typeface="Calibri"/>
              </a:rPr>
              <a:t>copies </a:t>
            </a:r>
            <a:r>
              <a:rPr sz="1600" spc="-5" dirty="0">
                <a:latin typeface="Calibri"/>
                <a:cs typeface="Calibri"/>
              </a:rPr>
              <a:t>of the </a:t>
            </a:r>
            <a:r>
              <a:rPr sz="1600" spc="-10" dirty="0">
                <a:latin typeface="Calibri"/>
                <a:cs typeface="Calibri"/>
              </a:rPr>
              <a:t>communication  structures </a:t>
            </a:r>
            <a:r>
              <a:rPr sz="1600" spc="-5" dirty="0">
                <a:latin typeface="Calibri"/>
                <a:cs typeface="Calibri"/>
              </a:rPr>
              <a:t>of these </a:t>
            </a:r>
            <a:r>
              <a:rPr sz="1600" spc="-20" dirty="0">
                <a:latin typeface="Calibri"/>
                <a:cs typeface="Calibri"/>
              </a:rPr>
              <a:t>organizations.” </a:t>
            </a:r>
            <a:r>
              <a:rPr sz="1600" spc="-5" dirty="0">
                <a:latin typeface="Calibri"/>
                <a:cs typeface="Calibri"/>
              </a:rPr>
              <a:t>-- Melvin </a:t>
            </a:r>
            <a:r>
              <a:rPr sz="1600" spc="-15" dirty="0">
                <a:latin typeface="Calibri"/>
                <a:cs typeface="Calibri"/>
              </a:rPr>
              <a:t>Conway</a:t>
            </a:r>
            <a:r>
              <a:rPr sz="1600" spc="40" dirty="0">
                <a:latin typeface="Calibri"/>
                <a:cs typeface="Calibri"/>
              </a:rPr>
              <a:t> </a:t>
            </a:r>
            <a:r>
              <a:rPr sz="1600" spc="-5" dirty="0">
                <a:latin typeface="Calibri"/>
                <a:cs typeface="Calibri"/>
              </a:rPr>
              <a:t>1967</a:t>
            </a:r>
            <a:endParaRPr sz="1600">
              <a:latin typeface="Calibri"/>
              <a:cs typeface="Calibri"/>
            </a:endParaRPr>
          </a:p>
          <a:p>
            <a:pPr>
              <a:lnSpc>
                <a:spcPct val="100000"/>
              </a:lnSpc>
              <a:spcBef>
                <a:spcPts val="30"/>
              </a:spcBef>
            </a:pPr>
            <a:endParaRPr sz="1550">
              <a:latin typeface="Calibri"/>
              <a:cs typeface="Calibri"/>
            </a:endParaRPr>
          </a:p>
          <a:p>
            <a:pPr marL="1727200" marR="5080" indent="-342900">
              <a:lnSpc>
                <a:spcPct val="100000"/>
              </a:lnSpc>
              <a:tabLst>
                <a:tab pos="1726564" algn="l"/>
              </a:tabLst>
            </a:pPr>
            <a:r>
              <a:rPr sz="1600" spc="-5" dirty="0">
                <a:latin typeface="Arial"/>
                <a:cs typeface="Arial"/>
              </a:rPr>
              <a:t>→	</a:t>
            </a:r>
            <a:r>
              <a:rPr sz="1600" spc="-5" dirty="0">
                <a:latin typeface="Calibri"/>
                <a:cs typeface="Calibri"/>
              </a:rPr>
              <a:t>The </a:t>
            </a:r>
            <a:r>
              <a:rPr sz="1600" spc="-10" dirty="0">
                <a:latin typeface="Calibri"/>
                <a:cs typeface="Calibri"/>
              </a:rPr>
              <a:t>law </a:t>
            </a:r>
            <a:r>
              <a:rPr sz="1600" spc="-5" dirty="0">
                <a:latin typeface="Calibri"/>
                <a:cs typeface="Calibri"/>
              </a:rPr>
              <a:t>is based on the </a:t>
            </a:r>
            <a:r>
              <a:rPr sz="1600" spc="-10" dirty="0">
                <a:latin typeface="Calibri"/>
                <a:cs typeface="Calibri"/>
              </a:rPr>
              <a:t>reasoning that </a:t>
            </a:r>
            <a:r>
              <a:rPr sz="1600" spc="-5" dirty="0">
                <a:latin typeface="Calibri"/>
                <a:cs typeface="Calibri"/>
              </a:rPr>
              <a:t>in </a:t>
            </a:r>
            <a:r>
              <a:rPr sz="1600" spc="-10" dirty="0">
                <a:latin typeface="Calibri"/>
                <a:cs typeface="Calibri"/>
              </a:rPr>
              <a:t>order </a:t>
            </a:r>
            <a:r>
              <a:rPr sz="1600" spc="-15" dirty="0">
                <a:latin typeface="Calibri"/>
                <a:cs typeface="Calibri"/>
              </a:rPr>
              <a:t>for </a:t>
            </a:r>
            <a:r>
              <a:rPr sz="1600" spc="-5" dirty="0">
                <a:latin typeface="Calibri"/>
                <a:cs typeface="Calibri"/>
              </a:rPr>
              <a:t>a </a:t>
            </a:r>
            <a:r>
              <a:rPr sz="1600" spc="-10" dirty="0">
                <a:latin typeface="Calibri"/>
                <a:cs typeface="Calibri"/>
              </a:rPr>
              <a:t>software </a:t>
            </a:r>
            <a:r>
              <a:rPr sz="1600" spc="-5" dirty="0">
                <a:latin typeface="Calibri"/>
                <a:cs typeface="Calibri"/>
              </a:rPr>
              <a:t>module </a:t>
            </a:r>
            <a:r>
              <a:rPr sz="1600" spc="-15" dirty="0">
                <a:latin typeface="Calibri"/>
                <a:cs typeface="Calibri"/>
              </a:rPr>
              <a:t>to </a:t>
            </a:r>
            <a:r>
              <a:rPr sz="1600" spc="-5" dirty="0">
                <a:latin typeface="Calibri"/>
                <a:cs typeface="Calibri"/>
              </a:rPr>
              <a:t>function, multiple </a:t>
            </a:r>
            <a:r>
              <a:rPr sz="1600" spc="-10" dirty="0">
                <a:latin typeface="Calibri"/>
                <a:cs typeface="Calibri"/>
              </a:rPr>
              <a:t>authors must communicate  frequently </a:t>
            </a:r>
            <a:r>
              <a:rPr sz="1600" spc="-5" dirty="0">
                <a:latin typeface="Calibri"/>
                <a:cs typeface="Calibri"/>
              </a:rPr>
              <a:t>with each </a:t>
            </a:r>
            <a:r>
              <a:rPr sz="1600" spc="-30" dirty="0">
                <a:latin typeface="Calibri"/>
                <a:cs typeface="Calibri"/>
              </a:rPr>
              <a:t>other. </a:t>
            </a:r>
            <a:r>
              <a:rPr sz="1600" spc="-15" dirty="0">
                <a:latin typeface="Calibri"/>
                <a:cs typeface="Calibri"/>
              </a:rPr>
              <a:t>Therefore, </a:t>
            </a:r>
            <a:r>
              <a:rPr sz="1600" spc="-5" dirty="0">
                <a:latin typeface="Calibri"/>
                <a:cs typeface="Calibri"/>
              </a:rPr>
              <a:t>the </a:t>
            </a:r>
            <a:r>
              <a:rPr sz="1600" spc="-10" dirty="0">
                <a:latin typeface="Calibri"/>
                <a:cs typeface="Calibri"/>
              </a:rPr>
              <a:t>software </a:t>
            </a:r>
            <a:r>
              <a:rPr sz="1600" spc="-15" dirty="0">
                <a:latin typeface="Calibri"/>
                <a:cs typeface="Calibri"/>
              </a:rPr>
              <a:t>interface </a:t>
            </a:r>
            <a:r>
              <a:rPr sz="1600" spc="-10" dirty="0">
                <a:latin typeface="Calibri"/>
                <a:cs typeface="Calibri"/>
              </a:rPr>
              <a:t>structure </a:t>
            </a:r>
            <a:r>
              <a:rPr sz="1600" spc="-5" dirty="0">
                <a:latin typeface="Calibri"/>
                <a:cs typeface="Calibri"/>
              </a:rPr>
              <a:t>of a </a:t>
            </a:r>
            <a:r>
              <a:rPr sz="1600" spc="-20" dirty="0">
                <a:latin typeface="Calibri"/>
                <a:cs typeface="Calibri"/>
              </a:rPr>
              <a:t>system </a:t>
            </a:r>
            <a:r>
              <a:rPr sz="1600" spc="-5" dirty="0">
                <a:latin typeface="Calibri"/>
                <a:cs typeface="Calibri"/>
              </a:rPr>
              <a:t>will </a:t>
            </a:r>
            <a:r>
              <a:rPr sz="1600" spc="-10" dirty="0">
                <a:latin typeface="Calibri"/>
                <a:cs typeface="Calibri"/>
              </a:rPr>
              <a:t>reflect </a:t>
            </a:r>
            <a:r>
              <a:rPr sz="1600" spc="-5" dirty="0">
                <a:latin typeface="Calibri"/>
                <a:cs typeface="Calibri"/>
              </a:rPr>
              <a:t>the social boundaries of  the </a:t>
            </a:r>
            <a:r>
              <a:rPr sz="1600" spc="-10" dirty="0">
                <a:latin typeface="Calibri"/>
                <a:cs typeface="Calibri"/>
              </a:rPr>
              <a:t>organization(s) that produced </a:t>
            </a:r>
            <a:r>
              <a:rPr sz="1600" spc="-5" dirty="0">
                <a:latin typeface="Calibri"/>
                <a:cs typeface="Calibri"/>
              </a:rPr>
              <a:t>it, </a:t>
            </a:r>
            <a:r>
              <a:rPr sz="1600" spc="-10" dirty="0">
                <a:latin typeface="Calibri"/>
                <a:cs typeface="Calibri"/>
              </a:rPr>
              <a:t>across </a:t>
            </a:r>
            <a:r>
              <a:rPr sz="1600" spc="-5" dirty="0">
                <a:latin typeface="Calibri"/>
                <a:cs typeface="Calibri"/>
              </a:rPr>
              <a:t>which </a:t>
            </a:r>
            <a:r>
              <a:rPr sz="1600" spc="-10" dirty="0">
                <a:latin typeface="Calibri"/>
                <a:cs typeface="Calibri"/>
              </a:rPr>
              <a:t>communication </a:t>
            </a:r>
            <a:r>
              <a:rPr sz="1600" spc="-5" dirty="0">
                <a:latin typeface="Calibri"/>
                <a:cs typeface="Calibri"/>
              </a:rPr>
              <a:t>is </a:t>
            </a:r>
            <a:r>
              <a:rPr sz="1600" spc="-10" dirty="0">
                <a:latin typeface="Calibri"/>
                <a:cs typeface="Calibri"/>
              </a:rPr>
              <a:t>more</a:t>
            </a:r>
            <a:r>
              <a:rPr sz="1600" spc="50" dirty="0">
                <a:latin typeface="Calibri"/>
                <a:cs typeface="Calibri"/>
              </a:rPr>
              <a:t> </a:t>
            </a:r>
            <a:r>
              <a:rPr sz="1600" spc="-10" dirty="0">
                <a:latin typeface="Calibri"/>
                <a:cs typeface="Calibri"/>
              </a:rPr>
              <a:t>difficult.</a:t>
            </a:r>
            <a:endParaRPr sz="1600">
              <a:latin typeface="Calibri"/>
              <a:cs typeface="Calibri"/>
            </a:endParaRPr>
          </a:p>
          <a:p>
            <a:pPr>
              <a:lnSpc>
                <a:spcPct val="100000"/>
              </a:lnSpc>
              <a:spcBef>
                <a:spcPts val="10"/>
              </a:spcBef>
            </a:pPr>
            <a:endParaRPr sz="1950">
              <a:latin typeface="Calibri"/>
              <a:cs typeface="Calibri"/>
            </a:endParaRPr>
          </a:p>
          <a:p>
            <a:pPr marL="812800" lvl="1" indent="-342900">
              <a:lnSpc>
                <a:spcPct val="100000"/>
              </a:lnSpc>
              <a:buAutoNum type="arabicPeriod" startAt="2"/>
              <a:tabLst>
                <a:tab pos="812165" algn="l"/>
                <a:tab pos="812800" algn="l"/>
              </a:tabLst>
            </a:pPr>
            <a:r>
              <a:rPr sz="1800" spc="-10" dirty="0">
                <a:latin typeface="Calibri"/>
                <a:cs typeface="Calibri"/>
              </a:rPr>
              <a:t>Define </a:t>
            </a:r>
            <a:r>
              <a:rPr sz="1800" dirty="0">
                <a:latin typeface="Calibri"/>
                <a:cs typeface="Calibri"/>
              </a:rPr>
              <a:t>services </a:t>
            </a:r>
            <a:r>
              <a:rPr sz="1800" spc="-10" dirty="0">
                <a:latin typeface="Calibri"/>
                <a:cs typeface="Calibri"/>
              </a:rPr>
              <a:t>corresponding to </a:t>
            </a:r>
            <a:r>
              <a:rPr sz="1800" b="1" spc="-5" dirty="0">
                <a:solidFill>
                  <a:srgbClr val="FF0000"/>
                </a:solidFill>
                <a:latin typeface="Calibri"/>
                <a:cs typeface="Calibri"/>
              </a:rPr>
              <a:t>business</a:t>
            </a:r>
            <a:r>
              <a:rPr sz="1800" b="1" spc="10" dirty="0">
                <a:solidFill>
                  <a:srgbClr val="FF0000"/>
                </a:solidFill>
                <a:latin typeface="Calibri"/>
                <a:cs typeface="Calibri"/>
              </a:rPr>
              <a:t> </a:t>
            </a:r>
            <a:r>
              <a:rPr sz="1800" b="1" spc="-5" dirty="0">
                <a:solidFill>
                  <a:srgbClr val="FF0000"/>
                </a:solidFill>
                <a:latin typeface="Calibri"/>
                <a:cs typeface="Calibri"/>
              </a:rPr>
              <a:t>domain</a:t>
            </a:r>
            <a:r>
              <a:rPr sz="1800" spc="-5" dirty="0">
                <a:latin typeface="Calibri"/>
                <a:cs typeface="Calibri"/>
              </a:rPr>
              <a:t>.</a:t>
            </a:r>
            <a:endParaRPr sz="1800">
              <a:latin typeface="Calibri"/>
              <a:cs typeface="Calibri"/>
            </a:endParaRPr>
          </a:p>
          <a:p>
            <a:pPr marL="1270000" lvl="2" indent="-342900">
              <a:lnSpc>
                <a:spcPct val="100000"/>
              </a:lnSpc>
              <a:spcBef>
                <a:spcPts val="10"/>
              </a:spcBef>
              <a:buFont typeface="Wingdings"/>
              <a:buChar char=""/>
              <a:tabLst>
                <a:tab pos="1269365" algn="l"/>
                <a:tab pos="1270000" algn="l"/>
              </a:tabLst>
            </a:pPr>
            <a:r>
              <a:rPr sz="1600" spc="-5" dirty="0">
                <a:latin typeface="Calibri"/>
                <a:cs typeface="Calibri"/>
              </a:rPr>
              <a:t>Means </a:t>
            </a:r>
            <a:r>
              <a:rPr sz="1600" spc="-10" dirty="0">
                <a:latin typeface="Calibri"/>
                <a:cs typeface="Calibri"/>
              </a:rPr>
              <a:t>creating </a:t>
            </a:r>
            <a:r>
              <a:rPr sz="1600" spc="-5" dirty="0">
                <a:latin typeface="Calibri"/>
                <a:cs typeface="Calibri"/>
              </a:rPr>
              <a:t>services </a:t>
            </a:r>
            <a:r>
              <a:rPr sz="1600" spc="-15" dirty="0">
                <a:latin typeface="Calibri"/>
                <a:cs typeface="Calibri"/>
              </a:rPr>
              <a:t>for </a:t>
            </a:r>
            <a:r>
              <a:rPr sz="1600" spc="-5" dirty="0">
                <a:latin typeface="Calibri"/>
                <a:cs typeface="Calibri"/>
              </a:rPr>
              <a:t>each subdomain </a:t>
            </a:r>
            <a:r>
              <a:rPr sz="1600" spc="-10" dirty="0">
                <a:latin typeface="Calibri"/>
                <a:cs typeface="Calibri"/>
              </a:rPr>
              <a:t>from </a:t>
            </a:r>
            <a:r>
              <a:rPr sz="1600" spc="-5" dirty="0">
                <a:latin typeface="Calibri"/>
                <a:cs typeface="Calibri"/>
              </a:rPr>
              <a:t>the </a:t>
            </a:r>
            <a:r>
              <a:rPr sz="1600" spc="-10" dirty="0">
                <a:latin typeface="Calibri"/>
                <a:cs typeface="Calibri"/>
              </a:rPr>
              <a:t>knowledge </a:t>
            </a:r>
            <a:r>
              <a:rPr sz="1600" spc="-5" dirty="0">
                <a:latin typeface="Calibri"/>
                <a:cs typeface="Calibri"/>
              </a:rPr>
              <a:t>domain </a:t>
            </a:r>
            <a:r>
              <a:rPr sz="1600" spc="-15" dirty="0">
                <a:latin typeface="Calibri"/>
                <a:cs typeface="Calibri"/>
              </a:rPr>
              <a:t>to </a:t>
            </a:r>
            <a:r>
              <a:rPr sz="1600" spc="-5" dirty="0">
                <a:latin typeface="Calibri"/>
                <a:cs typeface="Calibri"/>
              </a:rPr>
              <a:t>which the business</a:t>
            </a:r>
            <a:r>
              <a:rPr sz="1600" spc="100" dirty="0">
                <a:latin typeface="Calibri"/>
                <a:cs typeface="Calibri"/>
              </a:rPr>
              <a:t> </a:t>
            </a:r>
            <a:r>
              <a:rPr sz="1600" spc="-5" dirty="0">
                <a:latin typeface="Calibri"/>
                <a:cs typeface="Calibri"/>
              </a:rPr>
              <a:t>belongs.</a:t>
            </a:r>
            <a:endParaRPr sz="1600">
              <a:latin typeface="Calibri"/>
              <a:cs typeface="Calibri"/>
            </a:endParaRPr>
          </a:p>
          <a:p>
            <a:pPr lvl="2">
              <a:lnSpc>
                <a:spcPct val="100000"/>
              </a:lnSpc>
              <a:spcBef>
                <a:spcPts val="10"/>
              </a:spcBef>
              <a:buFont typeface="Wingdings"/>
              <a:buChar char=""/>
            </a:pPr>
            <a:endParaRPr sz="1750">
              <a:latin typeface="Calibri"/>
              <a:cs typeface="Calibri"/>
            </a:endParaRPr>
          </a:p>
          <a:p>
            <a:pPr marL="355600" indent="-342900">
              <a:lnSpc>
                <a:spcPct val="100000"/>
              </a:lnSpc>
              <a:buFont typeface="Arial"/>
              <a:buChar char="•"/>
              <a:tabLst>
                <a:tab pos="354965" algn="l"/>
                <a:tab pos="355600" algn="l"/>
              </a:tabLst>
            </a:pPr>
            <a:r>
              <a:rPr sz="1800" dirty="0">
                <a:latin typeface="Calibri"/>
                <a:cs typeface="Calibri"/>
              </a:rPr>
              <a:t>Both</a:t>
            </a:r>
            <a:r>
              <a:rPr sz="1800" spc="-10" dirty="0">
                <a:latin typeface="Calibri"/>
                <a:cs typeface="Calibri"/>
              </a:rPr>
              <a:t> </a:t>
            </a:r>
            <a:r>
              <a:rPr sz="1800" spc="-5" dirty="0">
                <a:latin typeface="Calibri"/>
                <a:cs typeface="Calibri"/>
              </a:rPr>
              <a:t>enables:</a:t>
            </a:r>
            <a:endParaRPr sz="1800">
              <a:latin typeface="Calibri"/>
              <a:cs typeface="Calibri"/>
            </a:endParaRPr>
          </a:p>
          <a:p>
            <a:pPr marL="469900">
              <a:lnSpc>
                <a:spcPct val="100000"/>
              </a:lnSpc>
              <a:spcBef>
                <a:spcPts val="25"/>
              </a:spcBef>
              <a:tabLst>
                <a:tab pos="812165" algn="l"/>
              </a:tabLst>
            </a:pPr>
            <a:r>
              <a:rPr sz="1400" spc="5" dirty="0">
                <a:latin typeface="Arial"/>
                <a:cs typeface="Arial"/>
              </a:rPr>
              <a:t>→	</a:t>
            </a:r>
            <a:r>
              <a:rPr sz="1400" spc="-10" dirty="0">
                <a:latin typeface="Calibri"/>
                <a:cs typeface="Calibri"/>
              </a:rPr>
              <a:t>Stable architecture </a:t>
            </a:r>
            <a:r>
              <a:rPr sz="1400" spc="-5" dirty="0">
                <a:latin typeface="Calibri"/>
                <a:cs typeface="Calibri"/>
              </a:rPr>
              <a:t>since the business capabilities or subdomains </a:t>
            </a:r>
            <a:r>
              <a:rPr sz="1400" spc="-10" dirty="0">
                <a:latin typeface="Calibri"/>
                <a:cs typeface="Calibri"/>
              </a:rPr>
              <a:t>are relatively</a:t>
            </a:r>
            <a:r>
              <a:rPr sz="1400" spc="-5" dirty="0">
                <a:latin typeface="Calibri"/>
                <a:cs typeface="Calibri"/>
              </a:rPr>
              <a:t> </a:t>
            </a:r>
            <a:r>
              <a:rPr sz="1400" spc="-10" dirty="0">
                <a:latin typeface="Calibri"/>
                <a:cs typeface="Calibri"/>
              </a:rPr>
              <a:t>stable.</a:t>
            </a:r>
            <a:endParaRPr sz="1400">
              <a:latin typeface="Calibri"/>
              <a:cs typeface="Calibri"/>
            </a:endParaRPr>
          </a:p>
          <a:p>
            <a:pPr marL="469900">
              <a:lnSpc>
                <a:spcPct val="100000"/>
              </a:lnSpc>
              <a:tabLst>
                <a:tab pos="812165" algn="l"/>
              </a:tabLst>
            </a:pPr>
            <a:r>
              <a:rPr sz="1400" spc="5" dirty="0">
                <a:latin typeface="Arial"/>
                <a:cs typeface="Arial"/>
              </a:rPr>
              <a:t>→	</a:t>
            </a:r>
            <a:r>
              <a:rPr sz="1400" spc="-10" dirty="0">
                <a:latin typeface="Calibri"/>
                <a:cs typeface="Calibri"/>
              </a:rPr>
              <a:t>Development teams are </a:t>
            </a:r>
            <a:r>
              <a:rPr sz="1400" spc="-5" dirty="0">
                <a:latin typeface="Calibri"/>
                <a:cs typeface="Calibri"/>
              </a:rPr>
              <a:t>cross-functional, autonomous, and </a:t>
            </a:r>
            <a:r>
              <a:rPr sz="1400" spc="-15" dirty="0">
                <a:latin typeface="Calibri"/>
                <a:cs typeface="Calibri"/>
              </a:rPr>
              <a:t>organized </a:t>
            </a:r>
            <a:r>
              <a:rPr sz="1400" spc="-10" dirty="0">
                <a:latin typeface="Calibri"/>
                <a:cs typeface="Calibri"/>
              </a:rPr>
              <a:t>around </a:t>
            </a:r>
            <a:r>
              <a:rPr sz="1400" spc="-5" dirty="0">
                <a:latin typeface="Calibri"/>
                <a:cs typeface="Calibri"/>
              </a:rPr>
              <a:t>delivering business </a:t>
            </a:r>
            <a:r>
              <a:rPr sz="1400" spc="-10" dirty="0">
                <a:latin typeface="Calibri"/>
                <a:cs typeface="Calibri"/>
              </a:rPr>
              <a:t>value rather </a:t>
            </a:r>
            <a:r>
              <a:rPr sz="1400" spc="-5" dirty="0">
                <a:latin typeface="Calibri"/>
                <a:cs typeface="Calibri"/>
              </a:rPr>
              <a:t>than </a:t>
            </a:r>
            <a:r>
              <a:rPr sz="1400" spc="-10" dirty="0">
                <a:latin typeface="Calibri"/>
                <a:cs typeface="Calibri"/>
              </a:rPr>
              <a:t>technical</a:t>
            </a:r>
            <a:r>
              <a:rPr sz="1400" spc="105" dirty="0">
                <a:latin typeface="Calibri"/>
                <a:cs typeface="Calibri"/>
              </a:rPr>
              <a:t> </a:t>
            </a:r>
            <a:r>
              <a:rPr sz="1400" spc="-10" dirty="0">
                <a:latin typeface="Calibri"/>
                <a:cs typeface="Calibri"/>
              </a:rPr>
              <a:t>features.</a:t>
            </a:r>
            <a:endParaRPr sz="1400">
              <a:latin typeface="Calibri"/>
              <a:cs typeface="Calibri"/>
            </a:endParaRPr>
          </a:p>
          <a:p>
            <a:pPr marL="469900">
              <a:lnSpc>
                <a:spcPts val="1565"/>
              </a:lnSpc>
              <a:tabLst>
                <a:tab pos="812165" algn="l"/>
              </a:tabLst>
            </a:pPr>
            <a:r>
              <a:rPr sz="1400" spc="5" dirty="0">
                <a:latin typeface="Arial"/>
                <a:cs typeface="Arial"/>
              </a:rPr>
              <a:t>→	</a:t>
            </a:r>
            <a:r>
              <a:rPr sz="1400" spc="-5" dirty="0">
                <a:latin typeface="Calibri"/>
                <a:cs typeface="Calibri"/>
              </a:rPr>
              <a:t>Services </a:t>
            </a:r>
            <a:r>
              <a:rPr sz="1400" spc="-10" dirty="0">
                <a:latin typeface="Calibri"/>
                <a:cs typeface="Calibri"/>
              </a:rPr>
              <a:t>are cohesive </a:t>
            </a:r>
            <a:r>
              <a:rPr sz="1400" spc="-5" dirty="0">
                <a:latin typeface="Calibri"/>
                <a:cs typeface="Calibri"/>
              </a:rPr>
              <a:t>and loosely coupled.</a:t>
            </a:r>
            <a:endParaRPr sz="1400">
              <a:latin typeface="Calibri"/>
              <a:cs typeface="Calibri"/>
            </a:endParaRPr>
          </a:p>
          <a:p>
            <a:pPr marR="498475" algn="r">
              <a:lnSpc>
                <a:spcPts val="1325"/>
              </a:lnSpc>
            </a:pPr>
            <a:r>
              <a:rPr sz="1200" dirty="0">
                <a:solidFill>
                  <a:srgbClr val="888888"/>
                </a:solidFill>
                <a:latin typeface="Calibri"/>
                <a:cs typeface="Calibri"/>
              </a:rPr>
              <a:t>18</a:t>
            </a:r>
            <a:endParaRPr sz="1200">
              <a:latin typeface="Calibri"/>
              <a:cs typeface="Calibri"/>
            </a:endParaRPr>
          </a:p>
        </p:txBody>
      </p:sp>
      <p:sp>
        <p:nvSpPr>
          <p:cNvPr id="9" name="object 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240030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Microsoft YaHei"/>
                <a:cs typeface="Microsoft YaHei"/>
              </a:rPr>
              <a:t>Statelessness</a:t>
            </a:r>
            <a:r>
              <a:rPr sz="2400" b="1" spc="-7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742176"/>
            <a:ext cx="12192000" cy="116205"/>
            <a:chOff x="0" y="6742176"/>
            <a:chExt cx="12192000" cy="116205"/>
          </a:xfrm>
        </p:grpSpPr>
        <p:sp>
          <p:nvSpPr>
            <p:cNvPr id="4" name="object 4"/>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5" name="object 5"/>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6" name="object 6"/>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pSp>
        <p:nvGrpSpPr>
          <p:cNvPr id="7" name="object 7"/>
          <p:cNvGrpSpPr/>
          <p:nvPr/>
        </p:nvGrpSpPr>
        <p:grpSpPr>
          <a:xfrm>
            <a:off x="0" y="629412"/>
            <a:ext cx="12192000" cy="950594"/>
            <a:chOff x="0" y="629412"/>
            <a:chExt cx="12192000" cy="950594"/>
          </a:xfrm>
        </p:grpSpPr>
        <p:sp>
          <p:nvSpPr>
            <p:cNvPr id="8" name="object 8"/>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9" name="object 9"/>
            <p:cNvPicPr/>
            <p:nvPr/>
          </p:nvPicPr>
          <p:blipFill>
            <a:blip r:embed="rId2" cstate="print"/>
            <a:stretch>
              <a:fillRect/>
            </a:stretch>
          </p:blipFill>
          <p:spPr>
            <a:xfrm>
              <a:off x="137160" y="822960"/>
              <a:ext cx="5656810" cy="756458"/>
            </a:xfrm>
            <a:prstGeom prst="rect">
              <a:avLst/>
            </a:prstGeom>
          </p:spPr>
        </p:pic>
      </p:grpSp>
      <p:sp>
        <p:nvSpPr>
          <p:cNvPr id="10" name="object 10"/>
          <p:cNvSpPr txBox="1"/>
          <p:nvPr/>
        </p:nvSpPr>
        <p:spPr>
          <a:xfrm>
            <a:off x="269240" y="882650"/>
            <a:ext cx="5379085" cy="5680710"/>
          </a:xfrm>
          <a:prstGeom prst="rect">
            <a:avLst/>
          </a:prstGeom>
        </p:spPr>
        <p:txBody>
          <a:bodyPr vert="horz" wrap="square" lIns="0" tIns="12700" rIns="0" bIns="0" rtlCol="0">
            <a:spAutoFit/>
          </a:bodyPr>
          <a:lstStyle/>
          <a:p>
            <a:pPr marL="2052320" marR="539115" indent="-1514475">
              <a:lnSpc>
                <a:spcPct val="100000"/>
              </a:lnSpc>
              <a:spcBef>
                <a:spcPts val="100"/>
              </a:spcBef>
            </a:pPr>
            <a:r>
              <a:rPr sz="1800" b="1" spc="-10" dirty="0">
                <a:solidFill>
                  <a:srgbClr val="FFFFFF"/>
                </a:solidFill>
                <a:latin typeface="Calibri"/>
                <a:cs typeface="Calibri"/>
              </a:rPr>
              <a:t>Statelessness </a:t>
            </a:r>
            <a:r>
              <a:rPr sz="1800" b="1" dirty="0">
                <a:solidFill>
                  <a:srgbClr val="FFFFFF"/>
                </a:solidFill>
                <a:latin typeface="Calibri"/>
                <a:cs typeface="Calibri"/>
              </a:rPr>
              <a:t>→ A </a:t>
            </a:r>
            <a:r>
              <a:rPr sz="1800" b="1" spc="-10" dirty="0">
                <a:solidFill>
                  <a:srgbClr val="FFFFFF"/>
                </a:solidFill>
                <a:latin typeface="Calibri"/>
                <a:cs typeface="Calibri"/>
              </a:rPr>
              <a:t>core characteristics for </a:t>
            </a:r>
            <a:r>
              <a:rPr sz="1800" b="1" spc="-15" dirty="0">
                <a:solidFill>
                  <a:srgbClr val="FFFFFF"/>
                </a:solidFill>
                <a:latin typeface="Calibri"/>
                <a:cs typeface="Calibri"/>
              </a:rPr>
              <a:t>any  </a:t>
            </a:r>
            <a:r>
              <a:rPr sz="1800" b="1" spc="-5" dirty="0">
                <a:solidFill>
                  <a:srgbClr val="FFFFFF"/>
                </a:solidFill>
                <a:latin typeface="Calibri"/>
                <a:cs typeface="Calibri"/>
              </a:rPr>
              <a:t>microservice.</a:t>
            </a:r>
            <a:endParaRPr sz="1800">
              <a:latin typeface="Calibri"/>
              <a:cs typeface="Calibri"/>
            </a:endParaRPr>
          </a:p>
          <a:p>
            <a:pPr marL="12700" marR="5080" algn="just">
              <a:lnSpc>
                <a:spcPct val="100000"/>
              </a:lnSpc>
              <a:spcBef>
                <a:spcPts val="1330"/>
              </a:spcBef>
            </a:pPr>
            <a:r>
              <a:rPr sz="1800" spc="5" dirty="0">
                <a:latin typeface="Calibri"/>
                <a:cs typeface="Calibri"/>
              </a:rPr>
              <a:t>Means </a:t>
            </a:r>
            <a:r>
              <a:rPr sz="1800" spc="10" dirty="0">
                <a:latin typeface="Calibri"/>
                <a:cs typeface="Calibri"/>
              </a:rPr>
              <a:t>... </a:t>
            </a:r>
            <a:r>
              <a:rPr sz="1800" spc="5" dirty="0">
                <a:latin typeface="Calibri"/>
                <a:cs typeface="Calibri"/>
              </a:rPr>
              <a:t>The </a:t>
            </a:r>
            <a:r>
              <a:rPr sz="1800" spc="10" dirty="0">
                <a:latin typeface="Calibri"/>
                <a:cs typeface="Calibri"/>
              </a:rPr>
              <a:t>service will </a:t>
            </a:r>
            <a:r>
              <a:rPr sz="1800" spc="5" dirty="0">
                <a:latin typeface="Calibri"/>
                <a:cs typeface="Calibri"/>
              </a:rPr>
              <a:t>be </a:t>
            </a:r>
            <a:r>
              <a:rPr sz="1800" spc="10" dirty="0">
                <a:latin typeface="Calibri"/>
                <a:cs typeface="Calibri"/>
              </a:rPr>
              <a:t>design with </a:t>
            </a:r>
            <a:r>
              <a:rPr sz="1800" spc="5" dirty="0">
                <a:latin typeface="Calibri"/>
                <a:cs typeface="Calibri"/>
              </a:rPr>
              <a:t>no </a:t>
            </a:r>
            <a:r>
              <a:rPr sz="1800" spc="15" dirty="0">
                <a:latin typeface="Calibri"/>
                <a:cs typeface="Calibri"/>
              </a:rPr>
              <a:t>assumptions  </a:t>
            </a:r>
            <a:r>
              <a:rPr sz="1800" spc="50" dirty="0">
                <a:latin typeface="Calibri"/>
                <a:cs typeface="Calibri"/>
              </a:rPr>
              <a:t>of </a:t>
            </a:r>
            <a:r>
              <a:rPr sz="1800" spc="85" dirty="0">
                <a:latin typeface="Calibri"/>
                <a:cs typeface="Calibri"/>
              </a:rPr>
              <a:t>performing </a:t>
            </a:r>
            <a:r>
              <a:rPr sz="1800" spc="95" dirty="0">
                <a:latin typeface="Calibri"/>
                <a:cs typeface="Calibri"/>
              </a:rPr>
              <a:t>application/process/logic/data </a:t>
            </a:r>
            <a:r>
              <a:rPr sz="1800" spc="65" dirty="0">
                <a:latin typeface="Calibri"/>
                <a:cs typeface="Calibri"/>
              </a:rPr>
              <a:t>state  </a:t>
            </a:r>
            <a:r>
              <a:rPr sz="1800" spc="-10" dirty="0">
                <a:latin typeface="Calibri"/>
                <a:cs typeface="Calibri"/>
              </a:rPr>
              <a:t>management </a:t>
            </a:r>
            <a:r>
              <a:rPr sz="1800" dirty="0">
                <a:latin typeface="Calibri"/>
                <a:cs typeface="Calibri"/>
              </a:rPr>
              <a:t>or </a:t>
            </a:r>
            <a:r>
              <a:rPr sz="1800" spc="-5" dirty="0">
                <a:latin typeface="Calibri"/>
                <a:cs typeface="Calibri"/>
              </a:rPr>
              <a:t>handling as part </a:t>
            </a:r>
            <a:r>
              <a:rPr sz="1800" dirty="0">
                <a:latin typeface="Calibri"/>
                <a:cs typeface="Calibri"/>
              </a:rPr>
              <a:t>of service </a:t>
            </a:r>
            <a:r>
              <a:rPr sz="1800" spc="-5" dirty="0">
                <a:latin typeface="Calibri"/>
                <a:cs typeface="Calibri"/>
              </a:rPr>
              <a:t>function.</a:t>
            </a:r>
            <a:endParaRPr sz="1800">
              <a:latin typeface="Calibri"/>
              <a:cs typeface="Calibri"/>
            </a:endParaRPr>
          </a:p>
          <a:p>
            <a:pPr>
              <a:lnSpc>
                <a:spcPct val="100000"/>
              </a:lnSpc>
              <a:spcBef>
                <a:spcPts val="20"/>
              </a:spcBef>
            </a:pPr>
            <a:endParaRPr sz="1750">
              <a:latin typeface="Calibri"/>
              <a:cs typeface="Calibri"/>
            </a:endParaRPr>
          </a:p>
          <a:p>
            <a:pPr marL="12700" algn="just">
              <a:lnSpc>
                <a:spcPct val="100000"/>
              </a:lnSpc>
            </a:pPr>
            <a:r>
              <a:rPr sz="1800" spc="-5" dirty="0">
                <a:latin typeface="Calibri"/>
                <a:cs typeface="Calibri"/>
              </a:rPr>
              <a:t>Hence </a:t>
            </a:r>
            <a:r>
              <a:rPr sz="1800" dirty="0">
                <a:latin typeface="Calibri"/>
                <a:cs typeface="Calibri"/>
              </a:rPr>
              <a:t>... </a:t>
            </a:r>
            <a:r>
              <a:rPr sz="1800" spc="-5" dirty="0">
                <a:latin typeface="Calibri"/>
                <a:cs typeface="Calibri"/>
              </a:rPr>
              <a:t>The </a:t>
            </a:r>
            <a:r>
              <a:rPr sz="1800" dirty="0">
                <a:latin typeface="Calibri"/>
                <a:cs typeface="Calibri"/>
              </a:rPr>
              <a:t>service is </a:t>
            </a:r>
            <a:r>
              <a:rPr sz="1800" spc="-5" dirty="0">
                <a:latin typeface="Calibri"/>
                <a:cs typeface="Calibri"/>
              </a:rPr>
              <a:t>being designed such</a:t>
            </a:r>
            <a:r>
              <a:rPr sz="1800" spc="-30" dirty="0">
                <a:latin typeface="Calibri"/>
                <a:cs typeface="Calibri"/>
              </a:rPr>
              <a:t> </a:t>
            </a:r>
            <a:r>
              <a:rPr sz="1800" spc="-10" dirty="0">
                <a:latin typeface="Calibri"/>
                <a:cs typeface="Calibri"/>
              </a:rPr>
              <a:t>that,</a:t>
            </a:r>
            <a:endParaRPr sz="1800">
              <a:latin typeface="Calibri"/>
              <a:cs typeface="Calibri"/>
            </a:endParaRPr>
          </a:p>
          <a:p>
            <a:pPr marL="298450" marR="5080" indent="-285750" algn="just">
              <a:lnSpc>
                <a:spcPct val="100000"/>
              </a:lnSpc>
              <a:buFont typeface="Arial"/>
              <a:buChar char="•"/>
              <a:tabLst>
                <a:tab pos="298450" algn="l"/>
              </a:tabLst>
            </a:pPr>
            <a:r>
              <a:rPr sz="1800" spc="5" dirty="0">
                <a:latin typeface="Calibri"/>
                <a:cs typeface="Calibri"/>
              </a:rPr>
              <a:t>if it </a:t>
            </a:r>
            <a:r>
              <a:rPr sz="1800" dirty="0">
                <a:latin typeface="Calibri"/>
                <a:cs typeface="Calibri"/>
              </a:rPr>
              <a:t>gets </a:t>
            </a:r>
            <a:r>
              <a:rPr sz="1800" spc="5" dirty="0">
                <a:latin typeface="Calibri"/>
                <a:cs typeface="Calibri"/>
              </a:rPr>
              <a:t>crashed, terminated </a:t>
            </a:r>
            <a:r>
              <a:rPr sz="1800" spc="-5" dirty="0">
                <a:latin typeface="Calibri"/>
                <a:cs typeface="Calibri"/>
              </a:rPr>
              <a:t>abruptly, </a:t>
            </a:r>
            <a:r>
              <a:rPr sz="1800" spc="5" dirty="0">
                <a:latin typeface="Calibri"/>
                <a:cs typeface="Calibri"/>
              </a:rPr>
              <a:t>there won't be  any </a:t>
            </a:r>
            <a:r>
              <a:rPr sz="1800" spc="20" dirty="0">
                <a:latin typeface="Calibri"/>
                <a:cs typeface="Calibri"/>
              </a:rPr>
              <a:t>loss </a:t>
            </a:r>
            <a:r>
              <a:rPr sz="1800" spc="15" dirty="0">
                <a:latin typeface="Calibri"/>
                <a:cs typeface="Calibri"/>
              </a:rPr>
              <a:t>of </a:t>
            </a:r>
            <a:r>
              <a:rPr sz="1800" spc="5" dirty="0">
                <a:latin typeface="Calibri"/>
                <a:cs typeface="Calibri"/>
              </a:rPr>
              <a:t>state </a:t>
            </a:r>
            <a:r>
              <a:rPr sz="1800" spc="15" dirty="0">
                <a:latin typeface="Calibri"/>
                <a:cs typeface="Calibri"/>
              </a:rPr>
              <a:t>or </a:t>
            </a:r>
            <a:r>
              <a:rPr sz="1800" spc="5" dirty="0">
                <a:latin typeface="Calibri"/>
                <a:cs typeface="Calibri"/>
              </a:rPr>
              <a:t>data except </a:t>
            </a:r>
            <a:r>
              <a:rPr sz="1800" spc="15" dirty="0">
                <a:latin typeface="Calibri"/>
                <a:cs typeface="Calibri"/>
              </a:rPr>
              <a:t>the </a:t>
            </a:r>
            <a:r>
              <a:rPr sz="1800" spc="25" dirty="0">
                <a:latin typeface="Calibri"/>
                <a:cs typeface="Calibri"/>
              </a:rPr>
              <a:t>processing </a:t>
            </a:r>
            <a:r>
              <a:rPr sz="1800" spc="15" dirty="0">
                <a:latin typeface="Calibri"/>
                <a:cs typeface="Calibri"/>
              </a:rPr>
              <a:t>of </a:t>
            </a:r>
            <a:r>
              <a:rPr sz="1800" spc="20" dirty="0">
                <a:latin typeface="Calibri"/>
                <a:cs typeface="Calibri"/>
              </a:rPr>
              <a:t>the  </a:t>
            </a:r>
            <a:r>
              <a:rPr sz="1800" spc="-10" dirty="0">
                <a:latin typeface="Calibri"/>
                <a:cs typeface="Calibri"/>
              </a:rPr>
              <a:t>current</a:t>
            </a:r>
            <a:r>
              <a:rPr sz="1800" spc="-5" dirty="0">
                <a:latin typeface="Calibri"/>
                <a:cs typeface="Calibri"/>
              </a:rPr>
              <a:t> </a:t>
            </a:r>
            <a:r>
              <a:rPr sz="1800" spc="-10" dirty="0">
                <a:latin typeface="Calibri"/>
                <a:cs typeface="Calibri"/>
              </a:rPr>
              <a:t>requests</a:t>
            </a:r>
            <a:endParaRPr sz="1800">
              <a:latin typeface="Calibri"/>
              <a:cs typeface="Calibri"/>
            </a:endParaRPr>
          </a:p>
          <a:p>
            <a:pPr marL="298450" marR="5080" indent="-285750" algn="just">
              <a:lnSpc>
                <a:spcPct val="100000"/>
              </a:lnSpc>
              <a:buFont typeface="Arial"/>
              <a:buChar char="•"/>
              <a:tabLst>
                <a:tab pos="298450" algn="l"/>
              </a:tabLst>
            </a:pPr>
            <a:r>
              <a:rPr sz="1800" spc="35" dirty="0">
                <a:latin typeface="Calibri"/>
                <a:cs typeface="Calibri"/>
              </a:rPr>
              <a:t>its </a:t>
            </a:r>
            <a:r>
              <a:rPr sz="1800" spc="45" dirty="0">
                <a:latin typeface="Calibri"/>
                <a:cs typeface="Calibri"/>
              </a:rPr>
              <a:t>multiple </a:t>
            </a:r>
            <a:r>
              <a:rPr sz="1800" spc="40" dirty="0">
                <a:latin typeface="Calibri"/>
                <a:cs typeface="Calibri"/>
              </a:rPr>
              <a:t>instances </a:t>
            </a:r>
            <a:r>
              <a:rPr sz="1800" spc="25" dirty="0">
                <a:latin typeface="Calibri"/>
                <a:cs typeface="Calibri"/>
              </a:rPr>
              <a:t>can be </a:t>
            </a:r>
            <a:r>
              <a:rPr sz="1800" spc="40" dirty="0">
                <a:latin typeface="Calibri"/>
                <a:cs typeface="Calibri"/>
              </a:rPr>
              <a:t>launch </a:t>
            </a:r>
            <a:r>
              <a:rPr sz="1800" spc="25" dirty="0">
                <a:latin typeface="Calibri"/>
                <a:cs typeface="Calibri"/>
              </a:rPr>
              <a:t>in </a:t>
            </a:r>
            <a:r>
              <a:rPr sz="1800" spc="40" dirty="0">
                <a:latin typeface="Calibri"/>
                <a:cs typeface="Calibri"/>
              </a:rPr>
              <a:t>parallel, </a:t>
            </a:r>
            <a:r>
              <a:rPr sz="1800" spc="30" dirty="0">
                <a:latin typeface="Calibri"/>
                <a:cs typeface="Calibri"/>
              </a:rPr>
              <a:t>and  </a:t>
            </a:r>
            <a:r>
              <a:rPr sz="1800" spc="-10" dirty="0">
                <a:latin typeface="Calibri"/>
                <a:cs typeface="Calibri"/>
              </a:rPr>
              <a:t>they </a:t>
            </a:r>
            <a:r>
              <a:rPr sz="1800" spc="-5" dirty="0">
                <a:latin typeface="Calibri"/>
                <a:cs typeface="Calibri"/>
              </a:rPr>
              <a:t>will not need </a:t>
            </a:r>
            <a:r>
              <a:rPr sz="1800" spc="-10" dirty="0">
                <a:latin typeface="Calibri"/>
                <a:cs typeface="Calibri"/>
              </a:rPr>
              <a:t>to </a:t>
            </a:r>
            <a:r>
              <a:rPr sz="1800" spc="-5" dirty="0">
                <a:latin typeface="Calibri"/>
                <a:cs typeface="Calibri"/>
              </a:rPr>
              <a:t>be </a:t>
            </a:r>
            <a:r>
              <a:rPr sz="1800" spc="-20" dirty="0">
                <a:latin typeface="Calibri"/>
                <a:cs typeface="Calibri"/>
              </a:rPr>
              <a:t>aware </a:t>
            </a:r>
            <a:r>
              <a:rPr sz="1800" dirty="0">
                <a:latin typeface="Calibri"/>
                <a:cs typeface="Calibri"/>
              </a:rPr>
              <a:t>of </a:t>
            </a:r>
            <a:r>
              <a:rPr sz="1800" spc="-5" dirty="0">
                <a:latin typeface="Calibri"/>
                <a:cs typeface="Calibri"/>
              </a:rPr>
              <a:t>each other</a:t>
            </a:r>
            <a:r>
              <a:rPr sz="1800" spc="45" dirty="0">
                <a:latin typeface="Calibri"/>
                <a:cs typeface="Calibri"/>
              </a:rPr>
              <a:t> </a:t>
            </a:r>
            <a:r>
              <a:rPr sz="1800" spc="-5" dirty="0">
                <a:latin typeface="Calibri"/>
                <a:cs typeface="Calibri"/>
              </a:rPr>
              <a:t>(siblings)</a:t>
            </a:r>
            <a:endParaRPr sz="1800">
              <a:latin typeface="Calibri"/>
              <a:cs typeface="Calibri"/>
            </a:endParaRPr>
          </a:p>
          <a:p>
            <a:pPr marL="298450" marR="5080" indent="-285750" algn="just">
              <a:lnSpc>
                <a:spcPct val="100000"/>
              </a:lnSpc>
              <a:buFont typeface="Arial"/>
              <a:buChar char="•"/>
              <a:tabLst>
                <a:tab pos="298450" algn="l"/>
              </a:tabLst>
            </a:pPr>
            <a:r>
              <a:rPr sz="1800" spc="105" dirty="0">
                <a:latin typeface="Calibri"/>
                <a:cs typeface="Calibri"/>
              </a:rPr>
              <a:t>there </a:t>
            </a:r>
            <a:r>
              <a:rPr sz="1800" spc="100" dirty="0">
                <a:latin typeface="Calibri"/>
                <a:cs typeface="Calibri"/>
              </a:rPr>
              <a:t>will </a:t>
            </a:r>
            <a:r>
              <a:rPr sz="1800" spc="65" dirty="0">
                <a:latin typeface="Calibri"/>
                <a:cs typeface="Calibri"/>
              </a:rPr>
              <a:t>be </a:t>
            </a:r>
            <a:r>
              <a:rPr sz="1800" spc="70" dirty="0">
                <a:latin typeface="Calibri"/>
                <a:cs typeface="Calibri"/>
              </a:rPr>
              <a:t>no </a:t>
            </a:r>
            <a:r>
              <a:rPr sz="1800" spc="125" dirty="0">
                <a:latin typeface="Calibri"/>
                <a:cs typeface="Calibri"/>
              </a:rPr>
              <a:t>synchronization </a:t>
            </a:r>
            <a:r>
              <a:rPr sz="1800" spc="120" dirty="0">
                <a:latin typeface="Calibri"/>
                <a:cs typeface="Calibri"/>
              </a:rPr>
              <a:t>requirements  </a:t>
            </a:r>
            <a:r>
              <a:rPr sz="1800" spc="-10" dirty="0">
                <a:latin typeface="Calibri"/>
                <a:cs typeface="Calibri"/>
              </a:rPr>
              <a:t>between </a:t>
            </a:r>
            <a:r>
              <a:rPr sz="1800" dirty="0">
                <a:latin typeface="Calibri"/>
                <a:cs typeface="Calibri"/>
              </a:rPr>
              <a:t>its</a:t>
            </a:r>
            <a:r>
              <a:rPr sz="1800" spc="-5" dirty="0">
                <a:latin typeface="Calibri"/>
                <a:cs typeface="Calibri"/>
              </a:rPr>
              <a:t> </a:t>
            </a:r>
            <a:r>
              <a:rPr sz="1800" spc="-10" dirty="0">
                <a:latin typeface="Calibri"/>
                <a:cs typeface="Calibri"/>
              </a:rPr>
              <a:t>instances</a:t>
            </a:r>
            <a:endParaRPr sz="1800">
              <a:latin typeface="Calibri"/>
              <a:cs typeface="Calibri"/>
            </a:endParaRPr>
          </a:p>
          <a:p>
            <a:pPr marL="298450" marR="5080" indent="-285750" algn="just">
              <a:lnSpc>
                <a:spcPct val="100000"/>
              </a:lnSpc>
              <a:buFont typeface="Arial"/>
              <a:buChar char="•"/>
              <a:tabLst>
                <a:tab pos="298450" algn="l"/>
              </a:tabLst>
            </a:pPr>
            <a:r>
              <a:rPr sz="1800" spc="10" dirty="0">
                <a:latin typeface="Calibri"/>
                <a:cs typeface="Calibri"/>
              </a:rPr>
              <a:t>any </a:t>
            </a:r>
            <a:r>
              <a:rPr sz="1800" spc="25" dirty="0">
                <a:latin typeface="Calibri"/>
                <a:cs typeface="Calibri"/>
              </a:rPr>
              <a:t>instance </a:t>
            </a:r>
            <a:r>
              <a:rPr sz="1800" spc="15" dirty="0">
                <a:latin typeface="Calibri"/>
                <a:cs typeface="Calibri"/>
              </a:rPr>
              <a:t>can be </a:t>
            </a:r>
            <a:r>
              <a:rPr sz="1800" spc="20" dirty="0">
                <a:latin typeface="Calibri"/>
                <a:cs typeface="Calibri"/>
              </a:rPr>
              <a:t>brought </a:t>
            </a:r>
            <a:r>
              <a:rPr sz="1800" spc="25" dirty="0">
                <a:latin typeface="Calibri"/>
                <a:cs typeface="Calibri"/>
              </a:rPr>
              <a:t>down </a:t>
            </a:r>
            <a:r>
              <a:rPr sz="1800" spc="10" dirty="0">
                <a:latin typeface="Calibri"/>
                <a:cs typeface="Calibri"/>
              </a:rPr>
              <a:t>any </a:t>
            </a:r>
            <a:r>
              <a:rPr sz="1800" spc="30" dirty="0">
                <a:latin typeface="Calibri"/>
                <a:cs typeface="Calibri"/>
              </a:rPr>
              <a:t>time </a:t>
            </a:r>
            <a:r>
              <a:rPr sz="1800" spc="35" dirty="0">
                <a:latin typeface="Calibri"/>
                <a:cs typeface="Calibri"/>
              </a:rPr>
              <a:t>without  </a:t>
            </a:r>
            <a:r>
              <a:rPr sz="1800" spc="-15" dirty="0">
                <a:latin typeface="Calibri"/>
                <a:cs typeface="Calibri"/>
              </a:rPr>
              <a:t>any </a:t>
            </a:r>
            <a:r>
              <a:rPr sz="1800" spc="-5" dirty="0">
                <a:latin typeface="Calibri"/>
                <a:cs typeface="Calibri"/>
              </a:rPr>
              <a:t>need </a:t>
            </a:r>
            <a:r>
              <a:rPr sz="1800" spc="-10" dirty="0">
                <a:latin typeface="Calibri"/>
                <a:cs typeface="Calibri"/>
              </a:rPr>
              <a:t>to backup </a:t>
            </a:r>
            <a:r>
              <a:rPr sz="1800" spc="-15" dirty="0">
                <a:latin typeface="Calibri"/>
                <a:cs typeface="Calibri"/>
              </a:rPr>
              <a:t>any </a:t>
            </a:r>
            <a:r>
              <a:rPr sz="1800" spc="-20" dirty="0">
                <a:latin typeface="Calibri"/>
                <a:cs typeface="Calibri"/>
              </a:rPr>
              <a:t>state </a:t>
            </a:r>
            <a:r>
              <a:rPr sz="1800" dirty="0">
                <a:latin typeface="Calibri"/>
                <a:cs typeface="Calibri"/>
              </a:rPr>
              <a:t>or service</a:t>
            </a:r>
            <a:r>
              <a:rPr sz="1800" spc="20" dirty="0">
                <a:latin typeface="Calibri"/>
                <a:cs typeface="Calibri"/>
              </a:rPr>
              <a:t> </a:t>
            </a:r>
            <a:r>
              <a:rPr sz="1800" spc="-15" dirty="0">
                <a:latin typeface="Calibri"/>
                <a:cs typeface="Calibri"/>
              </a:rPr>
              <a:t>data</a:t>
            </a:r>
            <a:endParaRPr sz="1800">
              <a:latin typeface="Calibri"/>
              <a:cs typeface="Calibri"/>
            </a:endParaRPr>
          </a:p>
          <a:p>
            <a:pPr>
              <a:lnSpc>
                <a:spcPct val="100000"/>
              </a:lnSpc>
              <a:spcBef>
                <a:spcPts val="25"/>
              </a:spcBef>
            </a:pPr>
            <a:endParaRPr sz="1750">
              <a:latin typeface="Calibri"/>
              <a:cs typeface="Calibri"/>
            </a:endParaRPr>
          </a:p>
          <a:p>
            <a:pPr marL="12700" marR="5080" algn="just">
              <a:lnSpc>
                <a:spcPct val="100000"/>
              </a:lnSpc>
            </a:pPr>
            <a:r>
              <a:rPr sz="1800" b="1" spc="10" dirty="0">
                <a:latin typeface="Calibri"/>
                <a:cs typeface="Calibri"/>
              </a:rPr>
              <a:t>Hence ... </a:t>
            </a:r>
            <a:r>
              <a:rPr sz="1800" b="1" spc="5" dirty="0">
                <a:latin typeface="Calibri"/>
                <a:cs typeface="Calibri"/>
              </a:rPr>
              <a:t>it </a:t>
            </a:r>
            <a:r>
              <a:rPr sz="1800" b="1" spc="10" dirty="0">
                <a:latin typeface="Calibri"/>
                <a:cs typeface="Calibri"/>
              </a:rPr>
              <a:t>is very </a:t>
            </a:r>
            <a:r>
              <a:rPr sz="1800" b="1" spc="15" dirty="0">
                <a:latin typeface="Calibri"/>
                <a:cs typeface="Calibri"/>
              </a:rPr>
              <a:t>important </a:t>
            </a:r>
            <a:r>
              <a:rPr sz="1800" b="1" dirty="0">
                <a:latin typeface="Calibri"/>
                <a:cs typeface="Calibri"/>
              </a:rPr>
              <a:t>to have </a:t>
            </a:r>
            <a:r>
              <a:rPr sz="1800" b="1" spc="10" dirty="0">
                <a:latin typeface="Calibri"/>
                <a:cs typeface="Calibri"/>
              </a:rPr>
              <a:t>stateless </a:t>
            </a:r>
            <a:r>
              <a:rPr sz="1800" b="1" spc="20" dirty="0">
                <a:latin typeface="Calibri"/>
                <a:cs typeface="Calibri"/>
              </a:rPr>
              <a:t>services.  </a:t>
            </a:r>
            <a:r>
              <a:rPr sz="1800" spc="20" dirty="0">
                <a:latin typeface="Calibri"/>
                <a:cs typeface="Calibri"/>
              </a:rPr>
              <a:t>If states are </a:t>
            </a:r>
            <a:r>
              <a:rPr sz="1800" spc="35" dirty="0">
                <a:latin typeface="Calibri"/>
                <a:cs typeface="Calibri"/>
              </a:rPr>
              <a:t>required </a:t>
            </a:r>
            <a:r>
              <a:rPr sz="1800" spc="25" dirty="0">
                <a:latin typeface="Calibri"/>
                <a:cs typeface="Calibri"/>
              </a:rPr>
              <a:t>in </a:t>
            </a:r>
            <a:r>
              <a:rPr sz="1800" dirty="0">
                <a:latin typeface="Calibri"/>
                <a:cs typeface="Calibri"/>
              </a:rPr>
              <a:t>a </a:t>
            </a:r>
            <a:r>
              <a:rPr sz="1800" spc="35" dirty="0">
                <a:latin typeface="Calibri"/>
                <a:cs typeface="Calibri"/>
              </a:rPr>
              <a:t>process, determine </a:t>
            </a:r>
            <a:r>
              <a:rPr sz="1800" spc="30" dirty="0">
                <a:latin typeface="Calibri"/>
                <a:cs typeface="Calibri"/>
              </a:rPr>
              <a:t>the </a:t>
            </a:r>
            <a:r>
              <a:rPr sz="1800" spc="20" dirty="0">
                <a:latin typeface="Calibri"/>
                <a:cs typeface="Calibri"/>
              </a:rPr>
              <a:t>state  </a:t>
            </a:r>
            <a:r>
              <a:rPr sz="1800" spc="-5" dirty="0">
                <a:latin typeface="Calibri"/>
                <a:cs typeface="Calibri"/>
              </a:rPr>
              <a:t>employing </a:t>
            </a:r>
            <a:r>
              <a:rPr sz="1800" spc="-10" dirty="0">
                <a:latin typeface="Calibri"/>
                <a:cs typeface="Calibri"/>
              </a:rPr>
              <a:t>even sourcing</a:t>
            </a:r>
            <a:r>
              <a:rPr sz="1800" spc="-5" dirty="0">
                <a:latin typeface="Calibri"/>
                <a:cs typeface="Calibri"/>
              </a:rPr>
              <a:t> </a:t>
            </a:r>
            <a:r>
              <a:rPr sz="1800" spc="-15" dirty="0">
                <a:latin typeface="Calibri"/>
                <a:cs typeface="Calibri"/>
              </a:rPr>
              <a:t>pattern.</a:t>
            </a:r>
            <a:endParaRPr sz="1800">
              <a:latin typeface="Calibri"/>
              <a:cs typeface="Calibri"/>
            </a:endParaRPr>
          </a:p>
        </p:txBody>
      </p:sp>
      <p:pic>
        <p:nvPicPr>
          <p:cNvPr id="11" name="object 11"/>
          <p:cNvPicPr/>
          <p:nvPr/>
        </p:nvPicPr>
        <p:blipFill>
          <a:blip r:embed="rId3" cstate="print"/>
          <a:stretch>
            <a:fillRect/>
          </a:stretch>
        </p:blipFill>
        <p:spPr>
          <a:xfrm>
            <a:off x="5806440" y="228600"/>
            <a:ext cx="6309360" cy="731520"/>
          </a:xfrm>
          <a:prstGeom prst="rect">
            <a:avLst/>
          </a:prstGeom>
        </p:spPr>
      </p:pic>
      <p:sp>
        <p:nvSpPr>
          <p:cNvPr id="12" name="object 12"/>
          <p:cNvSpPr txBox="1"/>
          <p:nvPr/>
        </p:nvSpPr>
        <p:spPr>
          <a:xfrm>
            <a:off x="5957570" y="431800"/>
            <a:ext cx="215963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With </a:t>
            </a:r>
            <a:r>
              <a:rPr sz="1800" b="1" spc="-15" dirty="0">
                <a:solidFill>
                  <a:srgbClr val="FFFFFF"/>
                </a:solidFill>
                <a:latin typeface="Calibri"/>
                <a:cs typeface="Calibri"/>
              </a:rPr>
              <a:t>stateful </a:t>
            </a:r>
            <a:r>
              <a:rPr sz="1800" b="1" spc="-5" dirty="0">
                <a:solidFill>
                  <a:srgbClr val="FFFFFF"/>
                </a:solidFill>
                <a:latin typeface="Calibri"/>
                <a:cs typeface="Calibri"/>
              </a:rPr>
              <a:t>design</a:t>
            </a:r>
            <a:r>
              <a:rPr sz="1800" b="1" spc="-55"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13" name="object 13"/>
          <p:cNvSpPr/>
          <p:nvPr/>
        </p:nvSpPr>
        <p:spPr>
          <a:xfrm>
            <a:off x="5935979" y="5964935"/>
            <a:ext cx="4928870" cy="615950"/>
          </a:xfrm>
          <a:custGeom>
            <a:avLst/>
            <a:gdLst/>
            <a:ahLst/>
            <a:cxnLst/>
            <a:rect l="l" t="t" r="r" b="b"/>
            <a:pathLst>
              <a:path w="4928870" h="615950">
                <a:moveTo>
                  <a:pt x="4826508" y="615695"/>
                </a:moveTo>
                <a:lnTo>
                  <a:pt x="103632" y="615695"/>
                </a:lnTo>
                <a:lnTo>
                  <a:pt x="63429" y="607197"/>
                </a:lnTo>
                <a:lnTo>
                  <a:pt x="30632" y="584968"/>
                </a:lnTo>
                <a:lnTo>
                  <a:pt x="8427" y="552195"/>
                </a:lnTo>
                <a:lnTo>
                  <a:pt x="0" y="512063"/>
                </a:lnTo>
                <a:lnTo>
                  <a:pt x="0" y="102108"/>
                </a:lnTo>
                <a:lnTo>
                  <a:pt x="8427" y="62572"/>
                </a:lnTo>
                <a:lnTo>
                  <a:pt x="30632" y="30156"/>
                </a:lnTo>
                <a:lnTo>
                  <a:pt x="63429" y="8189"/>
                </a:lnTo>
                <a:lnTo>
                  <a:pt x="103632" y="0"/>
                </a:lnTo>
                <a:lnTo>
                  <a:pt x="4826508" y="0"/>
                </a:lnTo>
                <a:lnTo>
                  <a:pt x="4865972" y="8189"/>
                </a:lnTo>
                <a:lnTo>
                  <a:pt x="4898364" y="30156"/>
                </a:lnTo>
                <a:lnTo>
                  <a:pt x="4920355" y="62572"/>
                </a:lnTo>
                <a:lnTo>
                  <a:pt x="4928616" y="102108"/>
                </a:lnTo>
                <a:lnTo>
                  <a:pt x="4928616" y="512063"/>
                </a:lnTo>
                <a:lnTo>
                  <a:pt x="4920355" y="552195"/>
                </a:lnTo>
                <a:lnTo>
                  <a:pt x="4898364" y="584968"/>
                </a:lnTo>
                <a:lnTo>
                  <a:pt x="4865972" y="607197"/>
                </a:lnTo>
                <a:lnTo>
                  <a:pt x="4826508" y="615695"/>
                </a:lnTo>
                <a:close/>
              </a:path>
            </a:pathLst>
          </a:custGeom>
          <a:solidFill>
            <a:srgbClr val="FFE699"/>
          </a:solidFill>
        </p:spPr>
        <p:txBody>
          <a:bodyPr wrap="square" lIns="0" tIns="0" rIns="0" bIns="0" rtlCol="0"/>
          <a:lstStyle/>
          <a:p>
            <a:endParaRPr/>
          </a:p>
        </p:txBody>
      </p:sp>
      <p:grpSp>
        <p:nvGrpSpPr>
          <p:cNvPr id="14" name="object 14"/>
          <p:cNvGrpSpPr/>
          <p:nvPr/>
        </p:nvGrpSpPr>
        <p:grpSpPr>
          <a:xfrm>
            <a:off x="5935979" y="731519"/>
            <a:ext cx="6042660" cy="5148580"/>
            <a:chOff x="5935979" y="731519"/>
            <a:chExt cx="6042660" cy="5148580"/>
          </a:xfrm>
        </p:grpSpPr>
        <p:sp>
          <p:nvSpPr>
            <p:cNvPr id="15" name="object 15"/>
            <p:cNvSpPr/>
            <p:nvPr/>
          </p:nvSpPr>
          <p:spPr>
            <a:xfrm>
              <a:off x="7051547" y="961643"/>
              <a:ext cx="4927600" cy="546100"/>
            </a:xfrm>
            <a:custGeom>
              <a:avLst/>
              <a:gdLst/>
              <a:ahLst/>
              <a:cxnLst/>
              <a:rect l="l" t="t" r="r" b="b"/>
              <a:pathLst>
                <a:path w="4927600" h="546100">
                  <a:moveTo>
                    <a:pt x="4835652" y="545591"/>
                  </a:moveTo>
                  <a:lnTo>
                    <a:pt x="89916" y="545591"/>
                  </a:lnTo>
                  <a:lnTo>
                    <a:pt x="54840" y="538575"/>
                  </a:lnTo>
                  <a:lnTo>
                    <a:pt x="26141" y="519069"/>
                  </a:lnTo>
                  <a:lnTo>
                    <a:pt x="6850" y="489965"/>
                  </a:lnTo>
                  <a:lnTo>
                    <a:pt x="0" y="454151"/>
                  </a:lnTo>
                  <a:lnTo>
                    <a:pt x="0" y="91439"/>
                  </a:lnTo>
                  <a:lnTo>
                    <a:pt x="6850" y="55626"/>
                  </a:lnTo>
                  <a:lnTo>
                    <a:pt x="26141" y="26522"/>
                  </a:lnTo>
                  <a:lnTo>
                    <a:pt x="54840" y="7016"/>
                  </a:lnTo>
                  <a:lnTo>
                    <a:pt x="89916" y="0"/>
                  </a:lnTo>
                  <a:lnTo>
                    <a:pt x="4835652" y="0"/>
                  </a:lnTo>
                  <a:lnTo>
                    <a:pt x="4871322" y="7016"/>
                  </a:lnTo>
                  <a:lnTo>
                    <a:pt x="4900379" y="26522"/>
                  </a:lnTo>
                  <a:lnTo>
                    <a:pt x="4919932" y="55626"/>
                  </a:lnTo>
                  <a:lnTo>
                    <a:pt x="4927092" y="91439"/>
                  </a:lnTo>
                  <a:lnTo>
                    <a:pt x="4927092" y="454151"/>
                  </a:lnTo>
                  <a:lnTo>
                    <a:pt x="4919932" y="489965"/>
                  </a:lnTo>
                  <a:lnTo>
                    <a:pt x="4900379" y="519069"/>
                  </a:lnTo>
                  <a:lnTo>
                    <a:pt x="4871322" y="538575"/>
                  </a:lnTo>
                  <a:lnTo>
                    <a:pt x="4835652" y="545591"/>
                  </a:lnTo>
                  <a:close/>
                </a:path>
              </a:pathLst>
            </a:custGeom>
            <a:solidFill>
              <a:srgbClr val="FFE699"/>
            </a:solidFill>
          </p:spPr>
          <p:txBody>
            <a:bodyPr wrap="square" lIns="0" tIns="0" rIns="0" bIns="0" rtlCol="0"/>
            <a:lstStyle/>
            <a:p>
              <a:endParaRPr/>
            </a:p>
          </p:txBody>
        </p:sp>
        <p:pic>
          <p:nvPicPr>
            <p:cNvPr id="16" name="object 16"/>
            <p:cNvPicPr/>
            <p:nvPr/>
          </p:nvPicPr>
          <p:blipFill>
            <a:blip r:embed="rId4" cstate="print"/>
            <a:stretch>
              <a:fillRect/>
            </a:stretch>
          </p:blipFill>
          <p:spPr>
            <a:xfrm>
              <a:off x="6355079" y="731519"/>
              <a:ext cx="731520" cy="731520"/>
            </a:xfrm>
            <a:prstGeom prst="rect">
              <a:avLst/>
            </a:prstGeom>
          </p:spPr>
        </p:pic>
        <p:sp>
          <p:nvSpPr>
            <p:cNvPr id="17" name="object 17"/>
            <p:cNvSpPr/>
            <p:nvPr/>
          </p:nvSpPr>
          <p:spPr>
            <a:xfrm>
              <a:off x="7051547" y="2162555"/>
              <a:ext cx="4927600" cy="563880"/>
            </a:xfrm>
            <a:custGeom>
              <a:avLst/>
              <a:gdLst/>
              <a:ahLst/>
              <a:cxnLst/>
              <a:rect l="l" t="t" r="r" b="b"/>
              <a:pathLst>
                <a:path w="4927600" h="563880">
                  <a:moveTo>
                    <a:pt x="4832604" y="563880"/>
                  </a:moveTo>
                  <a:lnTo>
                    <a:pt x="92963" y="563880"/>
                  </a:lnTo>
                  <a:lnTo>
                    <a:pt x="56705" y="556622"/>
                  </a:lnTo>
                  <a:lnTo>
                    <a:pt x="27036" y="536462"/>
                  </a:lnTo>
                  <a:lnTo>
                    <a:pt x="7090" y="506388"/>
                  </a:lnTo>
                  <a:lnTo>
                    <a:pt x="0" y="469392"/>
                  </a:lnTo>
                  <a:lnTo>
                    <a:pt x="0" y="92964"/>
                  </a:lnTo>
                  <a:lnTo>
                    <a:pt x="7090" y="56776"/>
                  </a:lnTo>
                  <a:lnTo>
                    <a:pt x="27036" y="27131"/>
                  </a:lnTo>
                  <a:lnTo>
                    <a:pt x="56705" y="7162"/>
                  </a:lnTo>
                  <a:lnTo>
                    <a:pt x="92963" y="0"/>
                  </a:lnTo>
                  <a:lnTo>
                    <a:pt x="4832604" y="0"/>
                  </a:lnTo>
                  <a:lnTo>
                    <a:pt x="4869458" y="7162"/>
                  </a:lnTo>
                  <a:lnTo>
                    <a:pt x="4899483" y="27131"/>
                  </a:lnTo>
                  <a:lnTo>
                    <a:pt x="4919691" y="56776"/>
                  </a:lnTo>
                  <a:lnTo>
                    <a:pt x="4927092" y="92964"/>
                  </a:lnTo>
                  <a:lnTo>
                    <a:pt x="4927092" y="469392"/>
                  </a:lnTo>
                  <a:lnTo>
                    <a:pt x="4919691" y="506388"/>
                  </a:lnTo>
                  <a:lnTo>
                    <a:pt x="4899483" y="536462"/>
                  </a:lnTo>
                  <a:lnTo>
                    <a:pt x="4869458" y="556622"/>
                  </a:lnTo>
                  <a:lnTo>
                    <a:pt x="4832604" y="563880"/>
                  </a:lnTo>
                  <a:close/>
                </a:path>
              </a:pathLst>
            </a:custGeom>
            <a:solidFill>
              <a:srgbClr val="FFE699"/>
            </a:solidFill>
          </p:spPr>
          <p:txBody>
            <a:bodyPr wrap="square" lIns="0" tIns="0" rIns="0" bIns="0" rtlCol="0"/>
            <a:lstStyle/>
            <a:p>
              <a:endParaRPr/>
            </a:p>
          </p:txBody>
        </p:sp>
        <p:pic>
          <p:nvPicPr>
            <p:cNvPr id="18" name="object 18"/>
            <p:cNvPicPr/>
            <p:nvPr/>
          </p:nvPicPr>
          <p:blipFill>
            <a:blip r:embed="rId5" cstate="print"/>
            <a:stretch>
              <a:fillRect/>
            </a:stretch>
          </p:blipFill>
          <p:spPr>
            <a:xfrm>
              <a:off x="6446519" y="2011680"/>
              <a:ext cx="731520" cy="731520"/>
            </a:xfrm>
            <a:prstGeom prst="rect">
              <a:avLst/>
            </a:prstGeom>
          </p:spPr>
        </p:pic>
        <p:pic>
          <p:nvPicPr>
            <p:cNvPr id="19" name="object 19"/>
            <p:cNvPicPr/>
            <p:nvPr/>
          </p:nvPicPr>
          <p:blipFill>
            <a:blip r:embed="rId6" cstate="print"/>
            <a:stretch>
              <a:fillRect/>
            </a:stretch>
          </p:blipFill>
          <p:spPr>
            <a:xfrm>
              <a:off x="10881359" y="1371600"/>
              <a:ext cx="640079" cy="731520"/>
            </a:xfrm>
            <a:prstGeom prst="rect">
              <a:avLst/>
            </a:prstGeom>
          </p:spPr>
        </p:pic>
        <p:sp>
          <p:nvSpPr>
            <p:cNvPr id="20" name="object 20"/>
            <p:cNvSpPr/>
            <p:nvPr/>
          </p:nvSpPr>
          <p:spPr>
            <a:xfrm>
              <a:off x="5935980" y="2793491"/>
              <a:ext cx="6042660" cy="1343025"/>
            </a:xfrm>
            <a:custGeom>
              <a:avLst/>
              <a:gdLst/>
              <a:ahLst/>
              <a:cxnLst/>
              <a:rect l="l" t="t" r="r" b="b"/>
              <a:pathLst>
                <a:path w="6042659" h="1343025">
                  <a:moveTo>
                    <a:pt x="4928616" y="99060"/>
                  </a:moveTo>
                  <a:lnTo>
                    <a:pt x="4920615" y="60794"/>
                  </a:lnTo>
                  <a:lnTo>
                    <a:pt x="4899317" y="29400"/>
                  </a:lnTo>
                  <a:lnTo>
                    <a:pt x="4867897" y="8077"/>
                  </a:lnTo>
                  <a:lnTo>
                    <a:pt x="4829556" y="0"/>
                  </a:lnTo>
                  <a:lnTo>
                    <a:pt x="99060" y="0"/>
                  </a:lnTo>
                  <a:lnTo>
                    <a:pt x="60845" y="8077"/>
                  </a:lnTo>
                  <a:lnTo>
                    <a:pt x="29489" y="29400"/>
                  </a:lnTo>
                  <a:lnTo>
                    <a:pt x="8140" y="60794"/>
                  </a:lnTo>
                  <a:lnTo>
                    <a:pt x="0" y="99060"/>
                  </a:lnTo>
                  <a:lnTo>
                    <a:pt x="0" y="495300"/>
                  </a:lnTo>
                  <a:lnTo>
                    <a:pt x="8140" y="534149"/>
                  </a:lnTo>
                  <a:lnTo>
                    <a:pt x="29489" y="565734"/>
                  </a:lnTo>
                  <a:lnTo>
                    <a:pt x="60845" y="586867"/>
                  </a:lnTo>
                  <a:lnTo>
                    <a:pt x="99060" y="594360"/>
                  </a:lnTo>
                  <a:lnTo>
                    <a:pt x="4829556" y="594360"/>
                  </a:lnTo>
                  <a:lnTo>
                    <a:pt x="4867897" y="586867"/>
                  </a:lnTo>
                  <a:lnTo>
                    <a:pt x="4899317" y="565734"/>
                  </a:lnTo>
                  <a:lnTo>
                    <a:pt x="4920615" y="534149"/>
                  </a:lnTo>
                  <a:lnTo>
                    <a:pt x="4928616" y="495300"/>
                  </a:lnTo>
                  <a:lnTo>
                    <a:pt x="4928616" y="99060"/>
                  </a:lnTo>
                  <a:close/>
                </a:path>
                <a:path w="6042659" h="1343025">
                  <a:moveTo>
                    <a:pt x="6042660" y="771144"/>
                  </a:moveTo>
                  <a:lnTo>
                    <a:pt x="6033668" y="726452"/>
                  </a:lnTo>
                  <a:lnTo>
                    <a:pt x="6009170" y="690041"/>
                  </a:lnTo>
                  <a:lnTo>
                    <a:pt x="5972835" y="665619"/>
                  </a:lnTo>
                  <a:lnTo>
                    <a:pt x="5928360" y="656844"/>
                  </a:lnTo>
                  <a:lnTo>
                    <a:pt x="1229868" y="656844"/>
                  </a:lnTo>
                  <a:lnTo>
                    <a:pt x="1185087" y="665619"/>
                  </a:lnTo>
                  <a:lnTo>
                    <a:pt x="1148651" y="690041"/>
                  </a:lnTo>
                  <a:lnTo>
                    <a:pt x="1124254" y="726452"/>
                  </a:lnTo>
                  <a:lnTo>
                    <a:pt x="1115568" y="771144"/>
                  </a:lnTo>
                  <a:lnTo>
                    <a:pt x="1115568" y="1228344"/>
                  </a:lnTo>
                  <a:lnTo>
                    <a:pt x="1124254" y="1272628"/>
                  </a:lnTo>
                  <a:lnTo>
                    <a:pt x="1148651" y="1308887"/>
                  </a:lnTo>
                  <a:lnTo>
                    <a:pt x="1185087" y="1333449"/>
                  </a:lnTo>
                  <a:lnTo>
                    <a:pt x="1229868" y="1342644"/>
                  </a:lnTo>
                  <a:lnTo>
                    <a:pt x="5928360" y="1342644"/>
                  </a:lnTo>
                  <a:lnTo>
                    <a:pt x="5972835" y="1333449"/>
                  </a:lnTo>
                  <a:lnTo>
                    <a:pt x="6009170" y="1308887"/>
                  </a:lnTo>
                  <a:lnTo>
                    <a:pt x="6033668" y="1272628"/>
                  </a:lnTo>
                  <a:lnTo>
                    <a:pt x="6042660" y="1228344"/>
                  </a:lnTo>
                  <a:lnTo>
                    <a:pt x="6042660" y="771144"/>
                  </a:lnTo>
                  <a:close/>
                </a:path>
              </a:pathLst>
            </a:custGeom>
            <a:solidFill>
              <a:srgbClr val="FFE699"/>
            </a:solidFill>
          </p:spPr>
          <p:txBody>
            <a:bodyPr wrap="square" lIns="0" tIns="0" rIns="0" bIns="0" rtlCol="0"/>
            <a:lstStyle/>
            <a:p>
              <a:endParaRPr/>
            </a:p>
          </p:txBody>
        </p:sp>
        <p:pic>
          <p:nvPicPr>
            <p:cNvPr id="21" name="object 21"/>
            <p:cNvPicPr/>
            <p:nvPr/>
          </p:nvPicPr>
          <p:blipFill>
            <a:blip r:embed="rId7" cstate="print"/>
            <a:stretch>
              <a:fillRect/>
            </a:stretch>
          </p:blipFill>
          <p:spPr>
            <a:xfrm>
              <a:off x="6446519" y="3246119"/>
              <a:ext cx="731520" cy="731520"/>
            </a:xfrm>
            <a:prstGeom prst="rect">
              <a:avLst/>
            </a:prstGeom>
          </p:spPr>
        </p:pic>
        <p:pic>
          <p:nvPicPr>
            <p:cNvPr id="22" name="object 22"/>
            <p:cNvPicPr/>
            <p:nvPr/>
          </p:nvPicPr>
          <p:blipFill>
            <a:blip r:embed="rId8" cstate="print"/>
            <a:stretch>
              <a:fillRect/>
            </a:stretch>
          </p:blipFill>
          <p:spPr>
            <a:xfrm>
              <a:off x="10881359" y="2606040"/>
              <a:ext cx="640079" cy="731520"/>
            </a:xfrm>
            <a:prstGeom prst="rect">
              <a:avLst/>
            </a:prstGeom>
          </p:spPr>
        </p:pic>
        <p:sp>
          <p:nvSpPr>
            <p:cNvPr id="23" name="object 23"/>
            <p:cNvSpPr/>
            <p:nvPr/>
          </p:nvSpPr>
          <p:spPr>
            <a:xfrm>
              <a:off x="5935980" y="4207763"/>
              <a:ext cx="6042660" cy="1671955"/>
            </a:xfrm>
            <a:custGeom>
              <a:avLst/>
              <a:gdLst/>
              <a:ahLst/>
              <a:cxnLst/>
              <a:rect l="l" t="t" r="r" b="b"/>
              <a:pathLst>
                <a:path w="6042659" h="1671954">
                  <a:moveTo>
                    <a:pt x="4928616" y="103632"/>
                  </a:moveTo>
                  <a:lnTo>
                    <a:pt x="4920259" y="63487"/>
                  </a:lnTo>
                  <a:lnTo>
                    <a:pt x="4897996" y="30619"/>
                  </a:lnTo>
                  <a:lnTo>
                    <a:pt x="4865128" y="8356"/>
                  </a:lnTo>
                  <a:lnTo>
                    <a:pt x="4824984" y="0"/>
                  </a:lnTo>
                  <a:lnTo>
                    <a:pt x="103632" y="0"/>
                  </a:lnTo>
                  <a:lnTo>
                    <a:pt x="63627" y="8356"/>
                  </a:lnTo>
                  <a:lnTo>
                    <a:pt x="30797" y="30619"/>
                  </a:lnTo>
                  <a:lnTo>
                    <a:pt x="8483" y="63487"/>
                  </a:lnTo>
                  <a:lnTo>
                    <a:pt x="0" y="103632"/>
                  </a:lnTo>
                  <a:lnTo>
                    <a:pt x="0" y="518160"/>
                  </a:lnTo>
                  <a:lnTo>
                    <a:pt x="8483" y="558317"/>
                  </a:lnTo>
                  <a:lnTo>
                    <a:pt x="30797" y="591185"/>
                  </a:lnTo>
                  <a:lnTo>
                    <a:pt x="63627" y="613448"/>
                  </a:lnTo>
                  <a:lnTo>
                    <a:pt x="103632" y="621792"/>
                  </a:lnTo>
                  <a:lnTo>
                    <a:pt x="4824984" y="621792"/>
                  </a:lnTo>
                  <a:lnTo>
                    <a:pt x="4865128" y="613448"/>
                  </a:lnTo>
                  <a:lnTo>
                    <a:pt x="4897996" y="591185"/>
                  </a:lnTo>
                  <a:lnTo>
                    <a:pt x="4920259" y="558317"/>
                  </a:lnTo>
                  <a:lnTo>
                    <a:pt x="4928616" y="518160"/>
                  </a:lnTo>
                  <a:lnTo>
                    <a:pt x="4928616" y="103632"/>
                  </a:lnTo>
                  <a:close/>
                </a:path>
                <a:path w="6042659" h="1671954">
                  <a:moveTo>
                    <a:pt x="6042660" y="864108"/>
                  </a:moveTo>
                  <a:lnTo>
                    <a:pt x="6036881" y="821474"/>
                  </a:lnTo>
                  <a:lnTo>
                    <a:pt x="6020613" y="783120"/>
                  </a:lnTo>
                  <a:lnTo>
                    <a:pt x="5995365" y="750620"/>
                  </a:lnTo>
                  <a:lnTo>
                    <a:pt x="5962675" y="725576"/>
                  </a:lnTo>
                  <a:lnTo>
                    <a:pt x="5924080" y="709536"/>
                  </a:lnTo>
                  <a:lnTo>
                    <a:pt x="5881116" y="704088"/>
                  </a:lnTo>
                  <a:lnTo>
                    <a:pt x="1277112" y="704088"/>
                  </a:lnTo>
                  <a:lnTo>
                    <a:pt x="1233932" y="709536"/>
                  </a:lnTo>
                  <a:lnTo>
                    <a:pt x="1195209" y="725576"/>
                  </a:lnTo>
                  <a:lnTo>
                    <a:pt x="1162469" y="750620"/>
                  </a:lnTo>
                  <a:lnTo>
                    <a:pt x="1137259" y="783120"/>
                  </a:lnTo>
                  <a:lnTo>
                    <a:pt x="1121117" y="821474"/>
                  </a:lnTo>
                  <a:lnTo>
                    <a:pt x="1115568" y="864108"/>
                  </a:lnTo>
                  <a:lnTo>
                    <a:pt x="1115568" y="1510284"/>
                  </a:lnTo>
                  <a:lnTo>
                    <a:pt x="1121117" y="1553210"/>
                  </a:lnTo>
                  <a:lnTo>
                    <a:pt x="1137259" y="1591767"/>
                  </a:lnTo>
                  <a:lnTo>
                    <a:pt x="1162469" y="1624444"/>
                  </a:lnTo>
                  <a:lnTo>
                    <a:pt x="1195209" y="1649704"/>
                  </a:lnTo>
                  <a:lnTo>
                    <a:pt x="1233932" y="1666011"/>
                  </a:lnTo>
                  <a:lnTo>
                    <a:pt x="1277112" y="1671828"/>
                  </a:lnTo>
                  <a:lnTo>
                    <a:pt x="5881116" y="1671828"/>
                  </a:lnTo>
                  <a:lnTo>
                    <a:pt x="5924080" y="1666011"/>
                  </a:lnTo>
                  <a:lnTo>
                    <a:pt x="5962675" y="1649704"/>
                  </a:lnTo>
                  <a:lnTo>
                    <a:pt x="5995365" y="1624444"/>
                  </a:lnTo>
                  <a:lnTo>
                    <a:pt x="6020613" y="1591767"/>
                  </a:lnTo>
                  <a:lnTo>
                    <a:pt x="6036881" y="1553210"/>
                  </a:lnTo>
                  <a:lnTo>
                    <a:pt x="6042660" y="1510284"/>
                  </a:lnTo>
                  <a:lnTo>
                    <a:pt x="6042660" y="864108"/>
                  </a:lnTo>
                  <a:close/>
                </a:path>
              </a:pathLst>
            </a:custGeom>
            <a:solidFill>
              <a:srgbClr val="FFE699"/>
            </a:solidFill>
          </p:spPr>
          <p:txBody>
            <a:bodyPr wrap="square" lIns="0" tIns="0" rIns="0" bIns="0" rtlCol="0"/>
            <a:lstStyle/>
            <a:p>
              <a:endParaRPr/>
            </a:p>
          </p:txBody>
        </p:sp>
        <p:pic>
          <p:nvPicPr>
            <p:cNvPr id="24" name="object 24"/>
            <p:cNvPicPr/>
            <p:nvPr/>
          </p:nvPicPr>
          <p:blipFill>
            <a:blip r:embed="rId9" cstate="print"/>
            <a:stretch>
              <a:fillRect/>
            </a:stretch>
          </p:blipFill>
          <p:spPr>
            <a:xfrm>
              <a:off x="6446519" y="4709160"/>
              <a:ext cx="731520" cy="731519"/>
            </a:xfrm>
            <a:prstGeom prst="rect">
              <a:avLst/>
            </a:prstGeom>
          </p:spPr>
        </p:pic>
        <p:pic>
          <p:nvPicPr>
            <p:cNvPr id="25" name="object 25"/>
            <p:cNvPicPr/>
            <p:nvPr/>
          </p:nvPicPr>
          <p:blipFill>
            <a:blip r:embed="rId10" cstate="print"/>
            <a:stretch>
              <a:fillRect/>
            </a:stretch>
          </p:blipFill>
          <p:spPr>
            <a:xfrm>
              <a:off x="10881359" y="4023360"/>
              <a:ext cx="640079" cy="731519"/>
            </a:xfrm>
            <a:prstGeom prst="rect">
              <a:avLst/>
            </a:prstGeom>
          </p:spPr>
        </p:pic>
        <p:sp>
          <p:nvSpPr>
            <p:cNvPr id="26" name="object 26"/>
            <p:cNvSpPr/>
            <p:nvPr/>
          </p:nvSpPr>
          <p:spPr>
            <a:xfrm>
              <a:off x="5935979" y="1557527"/>
              <a:ext cx="4928870" cy="546100"/>
            </a:xfrm>
            <a:custGeom>
              <a:avLst/>
              <a:gdLst/>
              <a:ahLst/>
              <a:cxnLst/>
              <a:rect l="l" t="t" r="r" b="b"/>
              <a:pathLst>
                <a:path w="4928870" h="546100">
                  <a:moveTo>
                    <a:pt x="4837176" y="545592"/>
                  </a:moveTo>
                  <a:lnTo>
                    <a:pt x="91440" y="545592"/>
                  </a:lnTo>
                  <a:lnTo>
                    <a:pt x="56126" y="538813"/>
                  </a:lnTo>
                  <a:lnTo>
                    <a:pt x="27189" y="519545"/>
                  </a:lnTo>
                  <a:lnTo>
                    <a:pt x="7517" y="490822"/>
                  </a:lnTo>
                  <a:lnTo>
                    <a:pt x="0" y="455676"/>
                  </a:lnTo>
                  <a:lnTo>
                    <a:pt x="0" y="91440"/>
                  </a:lnTo>
                  <a:lnTo>
                    <a:pt x="7517" y="55840"/>
                  </a:lnTo>
                  <a:lnTo>
                    <a:pt x="27189" y="26808"/>
                  </a:lnTo>
                  <a:lnTo>
                    <a:pt x="56126" y="7231"/>
                  </a:lnTo>
                  <a:lnTo>
                    <a:pt x="91440" y="0"/>
                  </a:lnTo>
                  <a:lnTo>
                    <a:pt x="4837176" y="0"/>
                  </a:lnTo>
                  <a:lnTo>
                    <a:pt x="4872632" y="7231"/>
                  </a:lnTo>
                  <a:lnTo>
                    <a:pt x="4901617" y="26808"/>
                  </a:lnTo>
                  <a:lnTo>
                    <a:pt x="4921241" y="55840"/>
                  </a:lnTo>
                  <a:lnTo>
                    <a:pt x="4928616" y="91440"/>
                  </a:lnTo>
                  <a:lnTo>
                    <a:pt x="4928616" y="455676"/>
                  </a:lnTo>
                  <a:lnTo>
                    <a:pt x="4921241" y="490822"/>
                  </a:lnTo>
                  <a:lnTo>
                    <a:pt x="4901617" y="519545"/>
                  </a:lnTo>
                  <a:lnTo>
                    <a:pt x="4872632" y="538813"/>
                  </a:lnTo>
                  <a:lnTo>
                    <a:pt x="4837176" y="545592"/>
                  </a:lnTo>
                  <a:close/>
                </a:path>
              </a:pathLst>
            </a:custGeom>
            <a:solidFill>
              <a:srgbClr val="FFE699"/>
            </a:solidFill>
          </p:spPr>
          <p:txBody>
            <a:bodyPr wrap="square" lIns="0" tIns="0" rIns="0" bIns="0" rtlCol="0"/>
            <a:lstStyle/>
            <a:p>
              <a:endParaRPr/>
            </a:p>
          </p:txBody>
        </p:sp>
      </p:grpSp>
      <p:sp>
        <p:nvSpPr>
          <p:cNvPr id="27" name="object 27"/>
          <p:cNvSpPr txBox="1"/>
          <p:nvPr/>
        </p:nvSpPr>
        <p:spPr>
          <a:xfrm>
            <a:off x="6042012" y="997572"/>
            <a:ext cx="5811520" cy="5636895"/>
          </a:xfrm>
          <a:prstGeom prst="rect">
            <a:avLst/>
          </a:prstGeom>
        </p:spPr>
        <p:txBody>
          <a:bodyPr vert="horz" wrap="square" lIns="0" tIns="13335" rIns="0" bIns="0" rtlCol="0">
            <a:spAutoFit/>
          </a:bodyPr>
          <a:lstStyle/>
          <a:p>
            <a:pPr marL="1127125" marR="5080">
              <a:lnSpc>
                <a:spcPct val="100000"/>
              </a:lnSpc>
              <a:spcBef>
                <a:spcPts val="105"/>
              </a:spcBef>
            </a:pPr>
            <a:r>
              <a:rPr sz="1400" spc="-15" dirty="0">
                <a:latin typeface="Calibri"/>
                <a:cs typeface="Calibri"/>
              </a:rPr>
              <a:t>makes </a:t>
            </a:r>
            <a:r>
              <a:rPr sz="1400" dirty="0">
                <a:latin typeface="Calibri"/>
                <a:cs typeface="Calibri"/>
              </a:rPr>
              <a:t>a service </a:t>
            </a:r>
            <a:r>
              <a:rPr sz="1400" spc="-5" dirty="0">
                <a:latin typeface="Calibri"/>
                <a:cs typeface="Calibri"/>
              </a:rPr>
              <a:t>very sensible </a:t>
            </a:r>
            <a:r>
              <a:rPr sz="1400" spc="-10" dirty="0">
                <a:latin typeface="Calibri"/>
                <a:cs typeface="Calibri"/>
              </a:rPr>
              <a:t>to failures </a:t>
            </a:r>
            <a:r>
              <a:rPr sz="1400" dirty="0">
                <a:latin typeface="Calibri"/>
                <a:cs typeface="Calibri"/>
              </a:rPr>
              <a:t>→ </a:t>
            </a:r>
            <a:r>
              <a:rPr sz="1400" spc="-5" dirty="0">
                <a:latin typeface="Calibri"/>
                <a:cs typeface="Calibri"/>
              </a:rPr>
              <a:t>as </a:t>
            </a:r>
            <a:r>
              <a:rPr sz="1400" spc="-15" dirty="0">
                <a:latin typeface="Calibri"/>
                <a:cs typeface="Calibri"/>
              </a:rPr>
              <a:t>any </a:t>
            </a:r>
            <a:r>
              <a:rPr sz="1400" spc="-10" dirty="0">
                <a:latin typeface="Calibri"/>
                <a:cs typeface="Calibri"/>
              </a:rPr>
              <a:t>failure </a:t>
            </a:r>
            <a:r>
              <a:rPr sz="1400" spc="-5" dirty="0">
                <a:latin typeface="Calibri"/>
                <a:cs typeface="Calibri"/>
              </a:rPr>
              <a:t>will also  lead </a:t>
            </a:r>
            <a:r>
              <a:rPr sz="1400" spc="-10" dirty="0">
                <a:latin typeface="Calibri"/>
                <a:cs typeface="Calibri"/>
              </a:rPr>
              <a:t>to </a:t>
            </a:r>
            <a:r>
              <a:rPr sz="1400" spc="-15" dirty="0">
                <a:latin typeface="Calibri"/>
                <a:cs typeface="Calibri"/>
              </a:rPr>
              <a:t>state/data</a:t>
            </a:r>
            <a:r>
              <a:rPr sz="1400" spc="-5" dirty="0">
                <a:latin typeface="Calibri"/>
                <a:cs typeface="Calibri"/>
              </a:rPr>
              <a:t> loss</a:t>
            </a:r>
            <a:endParaRPr sz="1400">
              <a:latin typeface="Calibri"/>
              <a:cs typeface="Calibri"/>
            </a:endParaRPr>
          </a:p>
          <a:p>
            <a:pPr>
              <a:lnSpc>
                <a:spcPct val="100000"/>
              </a:lnSpc>
              <a:spcBef>
                <a:spcPts val="50"/>
              </a:spcBef>
            </a:pPr>
            <a:endParaRPr sz="1050">
              <a:latin typeface="Calibri"/>
              <a:cs typeface="Calibri"/>
            </a:endParaRPr>
          </a:p>
          <a:p>
            <a:pPr marL="12700" marR="1284605">
              <a:lnSpc>
                <a:spcPct val="100000"/>
              </a:lnSpc>
            </a:pPr>
            <a:r>
              <a:rPr sz="1400" spc="-10" dirty="0">
                <a:latin typeface="Calibri"/>
                <a:cs typeface="Calibri"/>
              </a:rPr>
              <a:t>creates </a:t>
            </a:r>
            <a:r>
              <a:rPr sz="1400" dirty="0">
                <a:latin typeface="Calibri"/>
                <a:cs typeface="Calibri"/>
              </a:rPr>
              <a:t>service </a:t>
            </a:r>
            <a:r>
              <a:rPr sz="1400" spc="-5" dirty="0">
                <a:latin typeface="Calibri"/>
                <a:cs typeface="Calibri"/>
              </a:rPr>
              <a:t>liability </a:t>
            </a:r>
            <a:r>
              <a:rPr sz="1400" dirty="0">
                <a:latin typeface="Calibri"/>
                <a:cs typeface="Calibri"/>
              </a:rPr>
              <a:t>→ </a:t>
            </a:r>
            <a:r>
              <a:rPr sz="1400" spc="-5" dirty="0">
                <a:latin typeface="Calibri"/>
                <a:cs typeface="Calibri"/>
              </a:rPr>
              <a:t>as </a:t>
            </a:r>
            <a:r>
              <a:rPr sz="1400" spc="-10" dirty="0">
                <a:latin typeface="Calibri"/>
                <a:cs typeface="Calibri"/>
              </a:rPr>
              <a:t>others </a:t>
            </a:r>
            <a:r>
              <a:rPr sz="1400" spc="-5" dirty="0">
                <a:latin typeface="Calibri"/>
                <a:cs typeface="Calibri"/>
              </a:rPr>
              <a:t>will </a:t>
            </a:r>
            <a:r>
              <a:rPr sz="1400" dirty="0">
                <a:latin typeface="Calibri"/>
                <a:cs typeface="Calibri"/>
              </a:rPr>
              <a:t>be </a:t>
            </a:r>
            <a:r>
              <a:rPr sz="1400" spc="-5" dirty="0">
                <a:latin typeface="Calibri"/>
                <a:cs typeface="Calibri"/>
              </a:rPr>
              <a:t>depending </a:t>
            </a:r>
            <a:r>
              <a:rPr sz="1400" dirty="0">
                <a:latin typeface="Calibri"/>
                <a:cs typeface="Calibri"/>
              </a:rPr>
              <a:t>on </a:t>
            </a:r>
            <a:r>
              <a:rPr sz="1400" spc="-5" dirty="0">
                <a:latin typeface="Calibri"/>
                <a:cs typeface="Calibri"/>
              </a:rPr>
              <a:t>this  </a:t>
            </a:r>
            <a:r>
              <a:rPr sz="1400" dirty="0">
                <a:latin typeface="Calibri"/>
                <a:cs typeface="Calibri"/>
              </a:rPr>
              <a:t>service </a:t>
            </a:r>
            <a:r>
              <a:rPr sz="1400" spc="-15" dirty="0">
                <a:latin typeface="Calibri"/>
                <a:cs typeface="Calibri"/>
              </a:rPr>
              <a:t>for </a:t>
            </a:r>
            <a:r>
              <a:rPr sz="1400" spc="-5" dirty="0">
                <a:latin typeface="Calibri"/>
                <a:cs typeface="Calibri"/>
              </a:rPr>
              <a:t>accessing the </a:t>
            </a:r>
            <a:r>
              <a:rPr sz="1400" spc="-20" dirty="0">
                <a:latin typeface="Calibri"/>
                <a:cs typeface="Calibri"/>
              </a:rPr>
              <a:t>state </a:t>
            </a:r>
            <a:r>
              <a:rPr sz="1400" spc="-10" dirty="0">
                <a:latin typeface="Calibri"/>
                <a:cs typeface="Calibri"/>
              </a:rPr>
              <a:t>information, </a:t>
            </a:r>
            <a:r>
              <a:rPr sz="1400" spc="-5" dirty="0">
                <a:latin typeface="Calibri"/>
                <a:cs typeface="Calibri"/>
              </a:rPr>
              <a:t>increasing</a:t>
            </a:r>
            <a:r>
              <a:rPr sz="1400" spc="45" dirty="0">
                <a:latin typeface="Calibri"/>
                <a:cs typeface="Calibri"/>
              </a:rPr>
              <a:t> </a:t>
            </a:r>
            <a:r>
              <a:rPr sz="1400" spc="-5" dirty="0">
                <a:latin typeface="Calibri"/>
                <a:cs typeface="Calibri"/>
              </a:rPr>
              <a:t>coupling</a:t>
            </a:r>
            <a:endParaRPr sz="1400">
              <a:latin typeface="Calibri"/>
              <a:cs typeface="Calibri"/>
            </a:endParaRPr>
          </a:p>
          <a:p>
            <a:pPr>
              <a:lnSpc>
                <a:spcPct val="100000"/>
              </a:lnSpc>
              <a:spcBef>
                <a:spcPts val="10"/>
              </a:spcBef>
            </a:pPr>
            <a:endParaRPr sz="1200">
              <a:latin typeface="Calibri"/>
              <a:cs typeface="Calibri"/>
            </a:endParaRPr>
          </a:p>
          <a:p>
            <a:pPr marL="1127760" marR="205104">
              <a:lnSpc>
                <a:spcPct val="100000"/>
              </a:lnSpc>
            </a:pPr>
            <a:r>
              <a:rPr sz="1400" spc="-15" dirty="0">
                <a:latin typeface="Calibri"/>
                <a:cs typeface="Calibri"/>
              </a:rPr>
              <a:t>makes </a:t>
            </a:r>
            <a:r>
              <a:rPr sz="1400" dirty="0">
                <a:latin typeface="Calibri"/>
                <a:cs typeface="Calibri"/>
              </a:rPr>
              <a:t>a service </a:t>
            </a:r>
            <a:r>
              <a:rPr sz="1400" spc="-5" dirty="0">
                <a:latin typeface="Calibri"/>
                <a:cs typeface="Calibri"/>
              </a:rPr>
              <a:t>unexpandable </a:t>
            </a:r>
            <a:r>
              <a:rPr sz="1400" dirty="0">
                <a:latin typeface="Calibri"/>
                <a:cs typeface="Calibri"/>
              </a:rPr>
              <a:t>→ </a:t>
            </a:r>
            <a:r>
              <a:rPr sz="1400" spc="-5" dirty="0">
                <a:latin typeface="Calibri"/>
                <a:cs typeface="Calibri"/>
              </a:rPr>
              <a:t>means it </a:t>
            </a:r>
            <a:r>
              <a:rPr sz="1400" spc="-10" dirty="0">
                <a:latin typeface="Calibri"/>
                <a:cs typeface="Calibri"/>
              </a:rPr>
              <a:t>can </a:t>
            </a:r>
            <a:r>
              <a:rPr sz="1400" spc="-5" dirty="0">
                <a:latin typeface="Calibri"/>
                <a:cs typeface="Calibri"/>
              </a:rPr>
              <a:t>not simply </a:t>
            </a:r>
            <a:r>
              <a:rPr sz="1400" spc="-10" dirty="0">
                <a:latin typeface="Calibri"/>
                <a:cs typeface="Calibri"/>
              </a:rPr>
              <a:t>tear  </a:t>
            </a:r>
            <a:r>
              <a:rPr sz="1400" spc="-5" dirty="0">
                <a:latin typeface="Calibri"/>
                <a:cs typeface="Calibri"/>
              </a:rPr>
              <a:t>down as it is now hold </a:t>
            </a:r>
            <a:r>
              <a:rPr sz="1400" spc="-20" dirty="0">
                <a:latin typeface="Calibri"/>
                <a:cs typeface="Calibri"/>
              </a:rPr>
              <a:t>state </a:t>
            </a:r>
            <a:r>
              <a:rPr sz="1400" spc="-10" dirty="0">
                <a:latin typeface="Calibri"/>
                <a:cs typeface="Calibri"/>
              </a:rPr>
              <a:t>information </a:t>
            </a:r>
            <a:r>
              <a:rPr sz="1400" spc="-5" dirty="0">
                <a:latin typeface="Calibri"/>
                <a:cs typeface="Calibri"/>
              </a:rPr>
              <a:t>and or</a:t>
            </a:r>
            <a:r>
              <a:rPr sz="1400" spc="20" dirty="0">
                <a:latin typeface="Calibri"/>
                <a:cs typeface="Calibri"/>
              </a:rPr>
              <a:t> </a:t>
            </a:r>
            <a:r>
              <a:rPr sz="1400" spc="-15" dirty="0">
                <a:latin typeface="Calibri"/>
                <a:cs typeface="Calibri"/>
              </a:rPr>
              <a:t>data</a:t>
            </a:r>
            <a:endParaRPr sz="1400">
              <a:latin typeface="Calibri"/>
              <a:cs typeface="Calibri"/>
            </a:endParaRPr>
          </a:p>
          <a:p>
            <a:pPr>
              <a:lnSpc>
                <a:spcPct val="100000"/>
              </a:lnSpc>
              <a:spcBef>
                <a:spcPts val="15"/>
              </a:spcBef>
            </a:pPr>
            <a:endParaRPr sz="1400">
              <a:latin typeface="Calibri"/>
              <a:cs typeface="Calibri"/>
            </a:endParaRPr>
          </a:p>
          <a:p>
            <a:pPr marL="14604" marR="1188085">
              <a:lnSpc>
                <a:spcPct val="100000"/>
              </a:lnSpc>
            </a:pPr>
            <a:r>
              <a:rPr sz="1400" spc="-15" dirty="0">
                <a:latin typeface="Calibri"/>
                <a:cs typeface="Calibri"/>
              </a:rPr>
              <a:t>makes </a:t>
            </a:r>
            <a:r>
              <a:rPr sz="1400" dirty="0">
                <a:latin typeface="Calibri"/>
                <a:cs typeface="Calibri"/>
              </a:rPr>
              <a:t>a service </a:t>
            </a:r>
            <a:r>
              <a:rPr sz="1400" spc="-10" dirty="0">
                <a:latin typeface="Calibri"/>
                <a:cs typeface="Calibri"/>
              </a:rPr>
              <a:t>to </a:t>
            </a:r>
            <a:r>
              <a:rPr sz="1400" spc="-15" dirty="0">
                <a:latin typeface="Calibri"/>
                <a:cs typeface="Calibri"/>
              </a:rPr>
              <a:t>have </a:t>
            </a:r>
            <a:r>
              <a:rPr sz="1400" spc="-20" dirty="0">
                <a:latin typeface="Calibri"/>
                <a:cs typeface="Calibri"/>
              </a:rPr>
              <a:t>state </a:t>
            </a:r>
            <a:r>
              <a:rPr sz="1400" spc="-10" dirty="0">
                <a:latin typeface="Calibri"/>
                <a:cs typeface="Calibri"/>
              </a:rPr>
              <a:t>synchronization </a:t>
            </a:r>
            <a:r>
              <a:rPr sz="1400" spc="-5" dirty="0">
                <a:latin typeface="Calibri"/>
                <a:cs typeface="Calibri"/>
              </a:rPr>
              <a:t>process </a:t>
            </a:r>
            <a:r>
              <a:rPr sz="1400" dirty="0">
                <a:latin typeface="Calibri"/>
                <a:cs typeface="Calibri"/>
              </a:rPr>
              <a:t>→ so </a:t>
            </a:r>
            <a:r>
              <a:rPr sz="1400" spc="-10" dirty="0">
                <a:latin typeface="Calibri"/>
                <a:cs typeface="Calibri"/>
              </a:rPr>
              <a:t>that  </a:t>
            </a:r>
            <a:r>
              <a:rPr sz="1400" spc="-5" dirty="0">
                <a:latin typeface="Calibri"/>
                <a:cs typeface="Calibri"/>
              </a:rPr>
              <a:t>it </a:t>
            </a:r>
            <a:r>
              <a:rPr sz="1400" spc="-10" dirty="0">
                <a:latin typeface="Calibri"/>
                <a:cs typeface="Calibri"/>
              </a:rPr>
              <a:t>can synchronizes </a:t>
            </a:r>
            <a:r>
              <a:rPr sz="1400" spc="-5" dirty="0">
                <a:latin typeface="Calibri"/>
                <a:cs typeface="Calibri"/>
              </a:rPr>
              <a:t>its </a:t>
            </a:r>
            <a:r>
              <a:rPr sz="1400" spc="-15" dirty="0">
                <a:latin typeface="Calibri"/>
                <a:cs typeface="Calibri"/>
              </a:rPr>
              <a:t>states </a:t>
            </a:r>
            <a:r>
              <a:rPr sz="1400" spc="-5" dirty="0">
                <a:latin typeface="Calibri"/>
                <a:cs typeface="Calibri"/>
              </a:rPr>
              <a:t>with its sibling</a:t>
            </a:r>
            <a:r>
              <a:rPr sz="1400" spc="20" dirty="0">
                <a:latin typeface="Calibri"/>
                <a:cs typeface="Calibri"/>
              </a:rPr>
              <a:t> </a:t>
            </a:r>
            <a:r>
              <a:rPr sz="1400" spc="-10" dirty="0">
                <a:latin typeface="Calibri"/>
                <a:cs typeface="Calibri"/>
              </a:rPr>
              <a:t>instances</a:t>
            </a:r>
            <a:endParaRPr sz="1400">
              <a:latin typeface="Calibri"/>
              <a:cs typeface="Calibri"/>
            </a:endParaRPr>
          </a:p>
          <a:p>
            <a:pPr>
              <a:lnSpc>
                <a:spcPct val="100000"/>
              </a:lnSpc>
              <a:spcBef>
                <a:spcPts val="50"/>
              </a:spcBef>
            </a:pPr>
            <a:endParaRPr sz="1050">
              <a:latin typeface="Calibri"/>
              <a:cs typeface="Calibri"/>
            </a:endParaRPr>
          </a:p>
          <a:p>
            <a:pPr marL="1133475" marR="315595">
              <a:lnSpc>
                <a:spcPct val="100000"/>
              </a:lnSpc>
            </a:pPr>
            <a:r>
              <a:rPr sz="1400" spc="-15" dirty="0">
                <a:latin typeface="Calibri"/>
                <a:cs typeface="Calibri"/>
              </a:rPr>
              <a:t>makes </a:t>
            </a:r>
            <a:r>
              <a:rPr sz="1400" dirty="0">
                <a:latin typeface="Calibri"/>
                <a:cs typeface="Calibri"/>
              </a:rPr>
              <a:t>a service </a:t>
            </a:r>
            <a:r>
              <a:rPr sz="1400" spc="-10" dirty="0">
                <a:latin typeface="Calibri"/>
                <a:cs typeface="Calibri"/>
              </a:rPr>
              <a:t>to </a:t>
            </a:r>
            <a:r>
              <a:rPr sz="1400" spc="-15" dirty="0">
                <a:latin typeface="Calibri"/>
                <a:cs typeface="Calibri"/>
              </a:rPr>
              <a:t>make </a:t>
            </a:r>
            <a:r>
              <a:rPr sz="1400" spc="-5" dirty="0">
                <a:latin typeface="Calibri"/>
                <a:cs typeface="Calibri"/>
              </a:rPr>
              <a:t>sure of </a:t>
            </a:r>
            <a:r>
              <a:rPr sz="1400" spc="-20" dirty="0">
                <a:latin typeface="Calibri"/>
                <a:cs typeface="Calibri"/>
              </a:rPr>
              <a:t>state </a:t>
            </a:r>
            <a:r>
              <a:rPr sz="1400" spc="-10" dirty="0">
                <a:latin typeface="Calibri"/>
                <a:cs typeface="Calibri"/>
              </a:rPr>
              <a:t>consistency </a:t>
            </a:r>
            <a:r>
              <a:rPr sz="1400" dirty="0">
                <a:latin typeface="Calibri"/>
                <a:cs typeface="Calibri"/>
              </a:rPr>
              <a:t>→ so </a:t>
            </a:r>
            <a:r>
              <a:rPr sz="1400" spc="-10" dirty="0">
                <a:latin typeface="Calibri"/>
                <a:cs typeface="Calibri"/>
              </a:rPr>
              <a:t>that  </a:t>
            </a:r>
            <a:r>
              <a:rPr sz="1400" spc="-5" dirty="0">
                <a:latin typeface="Calibri"/>
                <a:cs typeface="Calibri"/>
              </a:rPr>
              <a:t>each and every sibling </a:t>
            </a:r>
            <a:r>
              <a:rPr sz="1400" spc="-10" dirty="0">
                <a:latin typeface="Calibri"/>
                <a:cs typeface="Calibri"/>
              </a:rPr>
              <a:t>instance </a:t>
            </a:r>
            <a:r>
              <a:rPr sz="1400" spc="-5" dirty="0">
                <a:latin typeface="Calibri"/>
                <a:cs typeface="Calibri"/>
              </a:rPr>
              <a:t>has the </a:t>
            </a:r>
            <a:r>
              <a:rPr sz="1400" dirty="0">
                <a:latin typeface="Calibri"/>
                <a:cs typeface="Calibri"/>
              </a:rPr>
              <a:t>same </a:t>
            </a:r>
            <a:r>
              <a:rPr sz="1400" spc="-20" dirty="0">
                <a:latin typeface="Calibri"/>
                <a:cs typeface="Calibri"/>
              </a:rPr>
              <a:t>state </a:t>
            </a:r>
            <a:r>
              <a:rPr sz="1400" spc="-10" dirty="0">
                <a:latin typeface="Calibri"/>
                <a:cs typeface="Calibri"/>
              </a:rPr>
              <a:t>at </a:t>
            </a:r>
            <a:r>
              <a:rPr sz="1400" dirty="0">
                <a:latin typeface="Calibri"/>
                <a:cs typeface="Calibri"/>
              </a:rPr>
              <a:t>a </a:t>
            </a:r>
            <a:r>
              <a:rPr sz="1400" spc="-5" dirty="0">
                <a:latin typeface="Calibri"/>
                <a:cs typeface="Calibri"/>
              </a:rPr>
              <a:t>given  time</a:t>
            </a:r>
            <a:endParaRPr sz="1400">
              <a:latin typeface="Calibri"/>
              <a:cs typeface="Calibri"/>
            </a:endParaRPr>
          </a:p>
          <a:p>
            <a:pPr>
              <a:lnSpc>
                <a:spcPct val="100000"/>
              </a:lnSpc>
              <a:spcBef>
                <a:spcPts val="45"/>
              </a:spcBef>
            </a:pPr>
            <a:endParaRPr sz="1200">
              <a:latin typeface="Calibri"/>
              <a:cs typeface="Calibri"/>
            </a:endParaRPr>
          </a:p>
          <a:p>
            <a:pPr marL="15875" marR="1156335">
              <a:lnSpc>
                <a:spcPct val="100000"/>
              </a:lnSpc>
            </a:pPr>
            <a:r>
              <a:rPr sz="1400" spc="-15" dirty="0">
                <a:latin typeface="Calibri"/>
                <a:cs typeface="Calibri"/>
              </a:rPr>
              <a:t>makes </a:t>
            </a:r>
            <a:r>
              <a:rPr sz="1400" dirty="0">
                <a:latin typeface="Calibri"/>
                <a:cs typeface="Calibri"/>
              </a:rPr>
              <a:t>a service </a:t>
            </a:r>
            <a:r>
              <a:rPr sz="1400" spc="-10" dirty="0">
                <a:latin typeface="Calibri"/>
                <a:cs typeface="Calibri"/>
              </a:rPr>
              <a:t>inefficient </a:t>
            </a:r>
            <a:r>
              <a:rPr sz="1400" dirty="0">
                <a:latin typeface="Calibri"/>
                <a:cs typeface="Calibri"/>
              </a:rPr>
              <a:t>→ </a:t>
            </a:r>
            <a:r>
              <a:rPr sz="1400" spc="-5" dirty="0">
                <a:latin typeface="Calibri"/>
                <a:cs typeface="Calibri"/>
              </a:rPr>
              <a:t>as it has </a:t>
            </a:r>
            <a:r>
              <a:rPr sz="1400" spc="-10" dirty="0">
                <a:latin typeface="Calibri"/>
                <a:cs typeface="Calibri"/>
              </a:rPr>
              <a:t>to </a:t>
            </a:r>
            <a:r>
              <a:rPr sz="1400" spc="-5" dirty="0">
                <a:latin typeface="Calibri"/>
                <a:cs typeface="Calibri"/>
              </a:rPr>
              <a:t>manage the </a:t>
            </a:r>
            <a:r>
              <a:rPr sz="1400" spc="-15" dirty="0">
                <a:latin typeface="Calibri"/>
                <a:cs typeface="Calibri"/>
              </a:rPr>
              <a:t>state/data,  </a:t>
            </a:r>
            <a:r>
              <a:rPr sz="1400" spc="-10" dirty="0">
                <a:latin typeface="Calibri"/>
                <a:cs typeface="Calibri"/>
              </a:rPr>
              <a:t>sync </a:t>
            </a:r>
            <a:r>
              <a:rPr sz="1400" spc="-5" dirty="0">
                <a:latin typeface="Calibri"/>
                <a:cs typeface="Calibri"/>
              </a:rPr>
              <a:t>with other </a:t>
            </a:r>
            <a:r>
              <a:rPr sz="1400" spc="-10" dirty="0">
                <a:latin typeface="Calibri"/>
                <a:cs typeface="Calibri"/>
              </a:rPr>
              <a:t>instances, </a:t>
            </a:r>
            <a:r>
              <a:rPr sz="1400" spc="-5" dirty="0">
                <a:latin typeface="Calibri"/>
                <a:cs typeface="Calibri"/>
              </a:rPr>
              <a:t>and </a:t>
            </a:r>
            <a:r>
              <a:rPr sz="1400" spc="-15" dirty="0">
                <a:latin typeface="Calibri"/>
                <a:cs typeface="Calibri"/>
              </a:rPr>
              <a:t>make </a:t>
            </a:r>
            <a:r>
              <a:rPr sz="1400" spc="-5" dirty="0">
                <a:latin typeface="Calibri"/>
                <a:cs typeface="Calibri"/>
              </a:rPr>
              <a:t>sure of its</a:t>
            </a:r>
            <a:r>
              <a:rPr sz="1400" spc="20" dirty="0">
                <a:latin typeface="Calibri"/>
                <a:cs typeface="Calibri"/>
              </a:rPr>
              <a:t> </a:t>
            </a:r>
            <a:r>
              <a:rPr sz="1400" spc="-10" dirty="0">
                <a:latin typeface="Calibri"/>
                <a:cs typeface="Calibri"/>
              </a:rPr>
              <a:t>consistency</a:t>
            </a:r>
            <a:endParaRPr sz="1400">
              <a:latin typeface="Calibri"/>
              <a:cs typeface="Calibri"/>
            </a:endParaRPr>
          </a:p>
          <a:p>
            <a:pPr>
              <a:lnSpc>
                <a:spcPct val="100000"/>
              </a:lnSpc>
              <a:spcBef>
                <a:spcPts val="35"/>
              </a:spcBef>
            </a:pPr>
            <a:endParaRPr sz="1500">
              <a:latin typeface="Calibri"/>
              <a:cs typeface="Calibri"/>
            </a:endParaRPr>
          </a:p>
          <a:p>
            <a:pPr marL="1147445" marR="315595">
              <a:lnSpc>
                <a:spcPct val="100000"/>
              </a:lnSpc>
              <a:spcBef>
                <a:spcPts val="5"/>
              </a:spcBef>
            </a:pPr>
            <a:r>
              <a:rPr sz="1400" spc="-15" dirty="0">
                <a:latin typeface="Calibri"/>
                <a:cs typeface="Calibri"/>
              </a:rPr>
              <a:t>makes </a:t>
            </a:r>
            <a:r>
              <a:rPr sz="1400" dirty="0">
                <a:latin typeface="Calibri"/>
                <a:cs typeface="Calibri"/>
              </a:rPr>
              <a:t>a service </a:t>
            </a:r>
            <a:r>
              <a:rPr sz="1400" spc="-5" dirty="0">
                <a:latin typeface="Calibri"/>
                <a:cs typeface="Calibri"/>
              </a:rPr>
              <a:t>incompatible with its other (older or </a:t>
            </a:r>
            <a:r>
              <a:rPr sz="1400" spc="-10" dirty="0">
                <a:latin typeface="Calibri"/>
                <a:cs typeface="Calibri"/>
              </a:rPr>
              <a:t>newer)  versions </a:t>
            </a:r>
            <a:r>
              <a:rPr sz="1400" dirty="0">
                <a:latin typeface="Calibri"/>
                <a:cs typeface="Calibri"/>
              </a:rPr>
              <a:t>→ </a:t>
            </a:r>
            <a:r>
              <a:rPr sz="1400" spc="-5" dirty="0">
                <a:latin typeface="Calibri"/>
                <a:cs typeface="Calibri"/>
              </a:rPr>
              <a:t>as </a:t>
            </a:r>
            <a:r>
              <a:rPr sz="1400" spc="-15" dirty="0">
                <a:latin typeface="Calibri"/>
                <a:cs typeface="Calibri"/>
              </a:rPr>
              <a:t>any </a:t>
            </a:r>
            <a:r>
              <a:rPr sz="1400" spc="-5" dirty="0">
                <a:latin typeface="Calibri"/>
                <a:cs typeface="Calibri"/>
              </a:rPr>
              <a:t>change in </a:t>
            </a:r>
            <a:r>
              <a:rPr sz="1400" dirty="0">
                <a:latin typeface="Calibri"/>
                <a:cs typeface="Calibri"/>
              </a:rPr>
              <a:t>service </a:t>
            </a:r>
            <a:r>
              <a:rPr sz="1400" spc="-15" dirty="0">
                <a:latin typeface="Calibri"/>
                <a:cs typeface="Calibri"/>
              </a:rPr>
              <a:t>may have </a:t>
            </a:r>
            <a:r>
              <a:rPr sz="1400" spc="-5" dirty="0">
                <a:latin typeface="Calibri"/>
                <a:cs typeface="Calibri"/>
              </a:rPr>
              <a:t>impact </a:t>
            </a:r>
            <a:r>
              <a:rPr sz="1400" dirty="0">
                <a:latin typeface="Calibri"/>
                <a:cs typeface="Calibri"/>
              </a:rPr>
              <a:t>on </a:t>
            </a:r>
            <a:r>
              <a:rPr sz="1400" spc="-5" dirty="0">
                <a:latin typeface="Calibri"/>
                <a:cs typeface="Calibri"/>
              </a:rPr>
              <a:t>the  </a:t>
            </a:r>
            <a:r>
              <a:rPr sz="1400" spc="-20" dirty="0">
                <a:latin typeface="Calibri"/>
                <a:cs typeface="Calibri"/>
              </a:rPr>
              <a:t>state </a:t>
            </a:r>
            <a:r>
              <a:rPr sz="1400" spc="-10" dirty="0">
                <a:latin typeface="Calibri"/>
                <a:cs typeface="Calibri"/>
              </a:rPr>
              <a:t>representation, sync </a:t>
            </a:r>
            <a:r>
              <a:rPr sz="1400" spc="-5" dirty="0">
                <a:latin typeface="Calibri"/>
                <a:cs typeface="Calibri"/>
              </a:rPr>
              <a:t>process, or </a:t>
            </a:r>
            <a:r>
              <a:rPr sz="1400" spc="-10" dirty="0">
                <a:latin typeface="Calibri"/>
                <a:cs typeface="Calibri"/>
              </a:rPr>
              <a:t>consistency  strategy/assumptions</a:t>
            </a:r>
            <a:endParaRPr sz="1400">
              <a:latin typeface="Calibri"/>
              <a:cs typeface="Calibri"/>
            </a:endParaRPr>
          </a:p>
          <a:p>
            <a:pPr>
              <a:lnSpc>
                <a:spcPct val="100000"/>
              </a:lnSpc>
              <a:spcBef>
                <a:spcPts val="30"/>
              </a:spcBef>
            </a:pPr>
            <a:endParaRPr sz="1500">
              <a:latin typeface="Calibri"/>
              <a:cs typeface="Calibri"/>
            </a:endParaRPr>
          </a:p>
          <a:p>
            <a:pPr marL="15875" marR="1722120">
              <a:lnSpc>
                <a:spcPct val="100000"/>
              </a:lnSpc>
            </a:pPr>
            <a:r>
              <a:rPr sz="1400" spc="-15" dirty="0">
                <a:latin typeface="Calibri"/>
                <a:cs typeface="Calibri"/>
              </a:rPr>
              <a:t>makes </a:t>
            </a:r>
            <a:r>
              <a:rPr sz="1400" dirty="0">
                <a:latin typeface="Calibri"/>
                <a:cs typeface="Calibri"/>
              </a:rPr>
              <a:t>a service </a:t>
            </a:r>
            <a:r>
              <a:rPr sz="1400" spc="-10" dirty="0">
                <a:latin typeface="Calibri"/>
                <a:cs typeface="Calibri"/>
              </a:rPr>
              <a:t>hard to upgrade </a:t>
            </a:r>
            <a:r>
              <a:rPr sz="1400" dirty="0">
                <a:latin typeface="Calibri"/>
                <a:cs typeface="Calibri"/>
              </a:rPr>
              <a:t>→ </a:t>
            </a:r>
            <a:r>
              <a:rPr sz="1400" spc="-5" dirty="0">
                <a:latin typeface="Calibri"/>
                <a:cs typeface="Calibri"/>
              </a:rPr>
              <a:t>as will </a:t>
            </a:r>
            <a:r>
              <a:rPr sz="1400" spc="-10" dirty="0">
                <a:latin typeface="Calibri"/>
                <a:cs typeface="Calibri"/>
              </a:rPr>
              <a:t>require </a:t>
            </a:r>
            <a:r>
              <a:rPr sz="1400" spc="-5" dirty="0">
                <a:latin typeface="Calibri"/>
                <a:cs typeface="Calibri"/>
              </a:rPr>
              <a:t>all the  </a:t>
            </a:r>
            <a:r>
              <a:rPr sz="1400" spc="-10" dirty="0">
                <a:latin typeface="Calibri"/>
                <a:cs typeface="Calibri"/>
              </a:rPr>
              <a:t>instances to upgrade </a:t>
            </a:r>
            <a:r>
              <a:rPr sz="1400" spc="-5" dirty="0">
                <a:latin typeface="Calibri"/>
                <a:cs typeface="Calibri"/>
              </a:rPr>
              <a:t>as</a:t>
            </a:r>
            <a:r>
              <a:rPr sz="1400" dirty="0">
                <a:latin typeface="Calibri"/>
                <a:cs typeface="Calibri"/>
              </a:rPr>
              <a:t> </a:t>
            </a:r>
            <a:r>
              <a:rPr sz="1400" spc="-5" dirty="0">
                <a:latin typeface="Calibri"/>
                <a:cs typeface="Calibri"/>
              </a:rPr>
              <a:t>once</a:t>
            </a:r>
            <a:endParaRPr sz="1400">
              <a:latin typeface="Calibri"/>
              <a:cs typeface="Calibri"/>
            </a:endParaRPr>
          </a:p>
          <a:p>
            <a:pPr marL="5065395">
              <a:lnSpc>
                <a:spcPts val="1150"/>
              </a:lnSpc>
            </a:pPr>
            <a:r>
              <a:rPr sz="1200" dirty="0">
                <a:solidFill>
                  <a:srgbClr val="888888"/>
                </a:solidFill>
                <a:latin typeface="Calibri"/>
                <a:cs typeface="Calibri"/>
              </a:rPr>
              <a:t>19</a:t>
            </a:r>
            <a:endParaRPr sz="1200">
              <a:latin typeface="Calibri"/>
              <a:cs typeface="Calibri"/>
            </a:endParaRPr>
          </a:p>
        </p:txBody>
      </p:sp>
      <p:grpSp>
        <p:nvGrpSpPr>
          <p:cNvPr id="28" name="object 28"/>
          <p:cNvGrpSpPr/>
          <p:nvPr/>
        </p:nvGrpSpPr>
        <p:grpSpPr>
          <a:xfrm>
            <a:off x="761" y="761"/>
            <a:ext cx="12190730" cy="6856730"/>
            <a:chOff x="761" y="761"/>
            <a:chExt cx="12190730" cy="6856730"/>
          </a:xfrm>
        </p:grpSpPr>
        <p:pic>
          <p:nvPicPr>
            <p:cNvPr id="29" name="object 29"/>
            <p:cNvPicPr/>
            <p:nvPr/>
          </p:nvPicPr>
          <p:blipFill>
            <a:blip r:embed="rId11" cstate="print"/>
            <a:stretch>
              <a:fillRect/>
            </a:stretch>
          </p:blipFill>
          <p:spPr>
            <a:xfrm>
              <a:off x="10881359" y="5715000"/>
              <a:ext cx="640079" cy="731519"/>
            </a:xfrm>
            <a:prstGeom prst="rect">
              <a:avLst/>
            </a:prstGeom>
          </p:spPr>
        </p:pic>
        <p:sp>
          <p:nvSpPr>
            <p:cNvPr id="30" name="object 3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1001839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How </a:t>
            </a:r>
            <a:r>
              <a:rPr sz="2400" b="1" dirty="0">
                <a:solidFill>
                  <a:srgbClr val="FFFFFF"/>
                </a:solidFill>
                <a:latin typeface="Microsoft YaHei"/>
                <a:cs typeface="Microsoft YaHei"/>
              </a:rPr>
              <a:t>a </a:t>
            </a:r>
            <a:r>
              <a:rPr sz="2400" b="1" spc="10" dirty="0">
                <a:solidFill>
                  <a:srgbClr val="FFFFFF"/>
                </a:solidFill>
                <a:latin typeface="Microsoft YaHei"/>
                <a:cs typeface="Microsoft YaHei"/>
              </a:rPr>
              <a:t>service </a:t>
            </a:r>
            <a:r>
              <a:rPr sz="2400" b="1" spc="-5" dirty="0">
                <a:solidFill>
                  <a:srgbClr val="FFFFFF"/>
                </a:solidFill>
                <a:latin typeface="Microsoft YaHei"/>
                <a:cs typeface="Microsoft YaHei"/>
              </a:rPr>
              <a:t>in </a:t>
            </a:r>
            <a:r>
              <a:rPr sz="2400" b="1" dirty="0">
                <a:solidFill>
                  <a:srgbClr val="FFFFFF"/>
                </a:solidFill>
                <a:latin typeface="Microsoft YaHei"/>
                <a:cs typeface="Microsoft YaHei"/>
              </a:rPr>
              <a:t>the microservice </a:t>
            </a:r>
            <a:r>
              <a:rPr sz="2400" b="1" spc="-10" dirty="0">
                <a:solidFill>
                  <a:srgbClr val="FFFFFF"/>
                </a:solidFill>
                <a:latin typeface="Microsoft YaHei"/>
                <a:cs typeface="Microsoft YaHei"/>
              </a:rPr>
              <a:t>architecture </a:t>
            </a:r>
            <a:r>
              <a:rPr sz="2400" b="1" spc="-5" dirty="0">
                <a:solidFill>
                  <a:srgbClr val="FFFFFF"/>
                </a:solidFill>
                <a:latin typeface="Microsoft YaHei"/>
                <a:cs typeface="Microsoft YaHei"/>
              </a:rPr>
              <a:t>should </a:t>
            </a:r>
            <a:r>
              <a:rPr sz="2400" b="1" dirty="0">
                <a:solidFill>
                  <a:srgbClr val="FFFFFF"/>
                </a:solidFill>
                <a:latin typeface="Microsoft YaHei"/>
                <a:cs typeface="Microsoft YaHei"/>
              </a:rPr>
              <a:t>be</a:t>
            </a:r>
            <a:r>
              <a:rPr sz="2400" b="1" spc="30" dirty="0">
                <a:solidFill>
                  <a:srgbClr val="FFFFFF"/>
                </a:solidFill>
                <a:latin typeface="Microsoft YaHei"/>
                <a:cs typeface="Microsoft YaHei"/>
              </a:rPr>
              <a:t> </a:t>
            </a:r>
            <a:r>
              <a:rPr sz="2400" b="1" spc="-5" dirty="0">
                <a:solidFill>
                  <a:srgbClr val="FFFFFF"/>
                </a:solidFill>
                <a:latin typeface="Microsoft YaHei"/>
                <a:cs typeface="Microsoft YaHei"/>
              </a:rPr>
              <a:t>scoped?</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465455" y="887729"/>
            <a:ext cx="10635615"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libri"/>
                <a:cs typeface="Calibri"/>
              </a:rPr>
              <a:t>Scoping </a:t>
            </a:r>
            <a:r>
              <a:rPr sz="1800" dirty="0">
                <a:latin typeface="Calibri"/>
                <a:cs typeface="Calibri"/>
              </a:rPr>
              <a:t>a </a:t>
            </a:r>
            <a:r>
              <a:rPr sz="1800" spc="-5" dirty="0">
                <a:latin typeface="Calibri"/>
                <a:cs typeface="Calibri"/>
              </a:rPr>
              <a:t>microservice means, determining the functional </a:t>
            </a:r>
            <a:r>
              <a:rPr sz="1800" spc="-10" dirty="0">
                <a:latin typeface="Calibri"/>
                <a:cs typeface="Calibri"/>
              </a:rPr>
              <a:t>requirements, </a:t>
            </a:r>
            <a:r>
              <a:rPr sz="1800" dirty="0">
                <a:latin typeface="Calibri"/>
                <a:cs typeface="Calibri"/>
              </a:rPr>
              <a:t>its </a:t>
            </a:r>
            <a:r>
              <a:rPr sz="1800" spc="-10" dirty="0">
                <a:latin typeface="Calibri"/>
                <a:cs typeface="Calibri"/>
              </a:rPr>
              <a:t>computation, communication, </a:t>
            </a:r>
            <a:r>
              <a:rPr sz="1800" spc="-5" dirty="0">
                <a:latin typeface="Calibri"/>
                <a:cs typeface="Calibri"/>
              </a:rPr>
              <a:t>and I/O  needs.</a:t>
            </a:r>
            <a:endParaRPr sz="1800">
              <a:latin typeface="Calibri"/>
              <a:cs typeface="Calibri"/>
            </a:endParaRPr>
          </a:p>
        </p:txBody>
      </p:sp>
      <p:pic>
        <p:nvPicPr>
          <p:cNvPr id="9" name="object 9"/>
          <p:cNvPicPr/>
          <p:nvPr/>
        </p:nvPicPr>
        <p:blipFill>
          <a:blip r:embed="rId2" cstate="print"/>
          <a:stretch>
            <a:fillRect/>
          </a:stretch>
        </p:blipFill>
        <p:spPr>
          <a:xfrm>
            <a:off x="124690" y="1575261"/>
            <a:ext cx="2626821" cy="1030778"/>
          </a:xfrm>
          <a:prstGeom prst="rect">
            <a:avLst/>
          </a:prstGeom>
        </p:spPr>
      </p:pic>
      <p:sp>
        <p:nvSpPr>
          <p:cNvPr id="10" name="object 10"/>
          <p:cNvSpPr txBox="1"/>
          <p:nvPr/>
        </p:nvSpPr>
        <p:spPr>
          <a:xfrm>
            <a:off x="210184" y="1482103"/>
            <a:ext cx="2261870" cy="1017905"/>
          </a:xfrm>
          <a:prstGeom prst="rect">
            <a:avLst/>
          </a:prstGeom>
        </p:spPr>
        <p:txBody>
          <a:bodyPr vert="horz" wrap="square" lIns="0" tIns="135255" rIns="0" bIns="0" rtlCol="0">
            <a:spAutoFit/>
          </a:bodyPr>
          <a:lstStyle/>
          <a:p>
            <a:pPr marL="504190">
              <a:lnSpc>
                <a:spcPct val="100000"/>
              </a:lnSpc>
              <a:spcBef>
                <a:spcPts val="1065"/>
              </a:spcBef>
            </a:pPr>
            <a:r>
              <a:rPr sz="1800" b="1" spc="-5" dirty="0">
                <a:solidFill>
                  <a:srgbClr val="FFFFFF"/>
                </a:solidFill>
                <a:latin typeface="Calibri"/>
                <a:cs typeface="Calibri"/>
              </a:rPr>
              <a:t>Pick </a:t>
            </a:r>
            <a:r>
              <a:rPr sz="1800" b="1" dirty="0">
                <a:solidFill>
                  <a:srgbClr val="FFFFFF"/>
                </a:solidFill>
                <a:latin typeface="Calibri"/>
                <a:cs typeface="Calibri"/>
              </a:rPr>
              <a:t>a</a:t>
            </a:r>
            <a:r>
              <a:rPr sz="1800" b="1" spc="-20" dirty="0">
                <a:solidFill>
                  <a:srgbClr val="FFFFFF"/>
                </a:solidFill>
                <a:latin typeface="Calibri"/>
                <a:cs typeface="Calibri"/>
              </a:rPr>
              <a:t> </a:t>
            </a:r>
            <a:r>
              <a:rPr sz="1800" b="1" spc="-5" dirty="0">
                <a:solidFill>
                  <a:srgbClr val="FFFFFF"/>
                </a:solidFill>
                <a:latin typeface="Calibri"/>
                <a:cs typeface="Calibri"/>
              </a:rPr>
              <a:t>purpose</a:t>
            </a:r>
            <a:endParaRPr sz="1800">
              <a:latin typeface="Calibri"/>
              <a:cs typeface="Calibri"/>
            </a:endParaRPr>
          </a:p>
          <a:p>
            <a:pPr marL="12700" marR="5080">
              <a:lnSpc>
                <a:spcPct val="100000"/>
              </a:lnSpc>
              <a:spcBef>
                <a:spcPts val="850"/>
              </a:spcBef>
            </a:pPr>
            <a:r>
              <a:rPr sz="1600" spc="-5" dirty="0">
                <a:latin typeface="Calibri"/>
                <a:cs typeface="Calibri"/>
              </a:rPr>
              <a:t>Pick a business concern,  capability or a</a:t>
            </a:r>
            <a:r>
              <a:rPr sz="1600" spc="-55" dirty="0">
                <a:latin typeface="Calibri"/>
                <a:cs typeface="Calibri"/>
              </a:rPr>
              <a:t> </a:t>
            </a:r>
            <a:r>
              <a:rPr sz="1600" spc="-5" dirty="0">
                <a:latin typeface="Calibri"/>
                <a:cs typeface="Calibri"/>
              </a:rPr>
              <a:t>sub-domain.</a:t>
            </a:r>
            <a:endParaRPr sz="1600">
              <a:latin typeface="Calibri"/>
              <a:cs typeface="Calibri"/>
            </a:endParaRPr>
          </a:p>
        </p:txBody>
      </p:sp>
      <p:pic>
        <p:nvPicPr>
          <p:cNvPr id="11" name="object 11"/>
          <p:cNvPicPr/>
          <p:nvPr/>
        </p:nvPicPr>
        <p:blipFill>
          <a:blip r:embed="rId3" cstate="print"/>
          <a:stretch>
            <a:fillRect/>
          </a:stretch>
        </p:blipFill>
        <p:spPr>
          <a:xfrm>
            <a:off x="2788920" y="1571105"/>
            <a:ext cx="3890356" cy="2996738"/>
          </a:xfrm>
          <a:prstGeom prst="rect">
            <a:avLst/>
          </a:prstGeom>
        </p:spPr>
      </p:pic>
      <p:sp>
        <p:nvSpPr>
          <p:cNvPr id="12" name="object 12"/>
          <p:cNvSpPr txBox="1"/>
          <p:nvPr/>
        </p:nvSpPr>
        <p:spPr>
          <a:xfrm>
            <a:off x="2912110" y="1482103"/>
            <a:ext cx="3607435" cy="1017905"/>
          </a:xfrm>
          <a:prstGeom prst="rect">
            <a:avLst/>
          </a:prstGeom>
        </p:spPr>
        <p:txBody>
          <a:bodyPr vert="horz" wrap="square" lIns="0" tIns="135255" rIns="0" bIns="0" rtlCol="0">
            <a:spAutoFit/>
          </a:bodyPr>
          <a:lstStyle/>
          <a:p>
            <a:pPr marL="1200785">
              <a:lnSpc>
                <a:spcPct val="100000"/>
              </a:lnSpc>
              <a:spcBef>
                <a:spcPts val="1065"/>
              </a:spcBef>
            </a:pPr>
            <a:r>
              <a:rPr sz="1800" b="1" spc="-5" dirty="0">
                <a:solidFill>
                  <a:srgbClr val="FFFFFF"/>
                </a:solidFill>
                <a:latin typeface="Calibri"/>
                <a:cs typeface="Calibri"/>
              </a:rPr>
              <a:t>Identify </a:t>
            </a:r>
            <a:r>
              <a:rPr sz="1800" b="1" spc="-15" dirty="0">
                <a:solidFill>
                  <a:srgbClr val="FFFFFF"/>
                </a:solidFill>
                <a:latin typeface="Calibri"/>
                <a:cs typeface="Calibri"/>
              </a:rPr>
              <a:t>data</a:t>
            </a:r>
            <a:endParaRPr sz="1800">
              <a:latin typeface="Calibri"/>
              <a:cs typeface="Calibri"/>
            </a:endParaRPr>
          </a:p>
          <a:p>
            <a:pPr marL="12700" marR="5080">
              <a:lnSpc>
                <a:spcPct val="100000"/>
              </a:lnSpc>
              <a:spcBef>
                <a:spcPts val="850"/>
              </a:spcBef>
            </a:pPr>
            <a:r>
              <a:rPr sz="1600" spc="-5" dirty="0">
                <a:latin typeface="Calibri"/>
                <a:cs typeface="Calibri"/>
              </a:rPr>
              <a:t>Identify </a:t>
            </a:r>
            <a:r>
              <a:rPr sz="1600" spc="-10" dirty="0">
                <a:latin typeface="Calibri"/>
                <a:cs typeface="Calibri"/>
              </a:rPr>
              <a:t>local, </a:t>
            </a:r>
            <a:r>
              <a:rPr sz="1600" spc="-15" dirty="0">
                <a:latin typeface="Calibri"/>
                <a:cs typeface="Calibri"/>
              </a:rPr>
              <a:t>private, </a:t>
            </a:r>
            <a:r>
              <a:rPr sz="1600" spc="-10" dirty="0">
                <a:latin typeface="Calibri"/>
                <a:cs typeface="Calibri"/>
              </a:rPr>
              <a:t>shareable, </a:t>
            </a:r>
            <a:r>
              <a:rPr sz="1600" spc="-5" dirty="0">
                <a:latin typeface="Calibri"/>
                <a:cs typeface="Calibri"/>
              </a:rPr>
              <a:t>and public  </a:t>
            </a:r>
            <a:r>
              <a:rPr sz="1600" spc="-15" dirty="0">
                <a:latin typeface="Calibri"/>
                <a:cs typeface="Calibri"/>
              </a:rPr>
              <a:t>data</a:t>
            </a:r>
            <a:r>
              <a:rPr sz="1600" spc="-10" dirty="0">
                <a:latin typeface="Calibri"/>
                <a:cs typeface="Calibri"/>
              </a:rPr>
              <a:t> </a:t>
            </a:r>
            <a:r>
              <a:rPr sz="1600" spc="-5" dirty="0">
                <a:latin typeface="Calibri"/>
                <a:cs typeface="Calibri"/>
              </a:rPr>
              <a:t>…</a:t>
            </a:r>
            <a:endParaRPr sz="1600">
              <a:latin typeface="Calibri"/>
              <a:cs typeface="Calibri"/>
            </a:endParaRPr>
          </a:p>
        </p:txBody>
      </p:sp>
      <p:sp>
        <p:nvSpPr>
          <p:cNvPr id="13" name="object 13"/>
          <p:cNvSpPr txBox="1"/>
          <p:nvPr/>
        </p:nvSpPr>
        <p:spPr>
          <a:xfrm>
            <a:off x="2912110" y="2475230"/>
            <a:ext cx="3598545" cy="1975485"/>
          </a:xfrm>
          <a:prstGeom prst="rect">
            <a:avLst/>
          </a:prstGeom>
        </p:spPr>
        <p:txBody>
          <a:bodyPr vert="horz" wrap="square" lIns="0" tIns="12065" rIns="0" bIns="0" rtlCol="0">
            <a:spAutoFit/>
          </a:bodyPr>
          <a:lstStyle/>
          <a:p>
            <a:pPr marL="298450" marR="10795" indent="-285750">
              <a:lnSpc>
                <a:spcPct val="100000"/>
              </a:lnSpc>
              <a:spcBef>
                <a:spcPts val="95"/>
              </a:spcBef>
              <a:buFont typeface="Arial"/>
              <a:buChar char="•"/>
              <a:tabLst>
                <a:tab pos="297815" algn="l"/>
                <a:tab pos="298450" algn="l"/>
              </a:tabLst>
            </a:pPr>
            <a:r>
              <a:rPr sz="1600" spc="-10" dirty="0">
                <a:latin typeface="Calibri"/>
                <a:cs typeface="Calibri"/>
              </a:rPr>
              <a:t>Local: </a:t>
            </a:r>
            <a:r>
              <a:rPr sz="1600" spc="-15" dirty="0">
                <a:latin typeface="Calibri"/>
                <a:cs typeface="Calibri"/>
              </a:rPr>
              <a:t>Data </a:t>
            </a:r>
            <a:r>
              <a:rPr sz="1600" spc="-10" dirty="0">
                <a:latin typeface="Calibri"/>
                <a:cs typeface="Calibri"/>
              </a:rPr>
              <a:t>that </a:t>
            </a:r>
            <a:r>
              <a:rPr sz="1600" spc="-5" dirty="0">
                <a:latin typeface="Calibri"/>
                <a:cs typeface="Calibri"/>
              </a:rPr>
              <a:t>is specific </a:t>
            </a:r>
            <a:r>
              <a:rPr sz="1600" spc="-15" dirty="0">
                <a:latin typeface="Calibri"/>
                <a:cs typeface="Calibri"/>
              </a:rPr>
              <a:t>to </a:t>
            </a:r>
            <a:r>
              <a:rPr sz="1600" spc="-5" dirty="0">
                <a:latin typeface="Calibri"/>
                <a:cs typeface="Calibri"/>
              </a:rPr>
              <a:t>the service  </a:t>
            </a:r>
            <a:r>
              <a:rPr sz="1600" spc="-10" dirty="0">
                <a:latin typeface="Calibri"/>
                <a:cs typeface="Calibri"/>
              </a:rPr>
              <a:t>instance.</a:t>
            </a:r>
            <a:endParaRPr sz="1600">
              <a:latin typeface="Calibri"/>
              <a:cs typeface="Calibri"/>
            </a:endParaRPr>
          </a:p>
          <a:p>
            <a:pPr marL="298450" marR="146685" indent="-285750">
              <a:lnSpc>
                <a:spcPct val="100000"/>
              </a:lnSpc>
              <a:buFont typeface="Arial"/>
              <a:buChar char="•"/>
              <a:tabLst>
                <a:tab pos="297815" algn="l"/>
                <a:tab pos="298450" algn="l"/>
              </a:tabLst>
            </a:pPr>
            <a:r>
              <a:rPr sz="1600" spc="-15" dirty="0">
                <a:latin typeface="Calibri"/>
                <a:cs typeface="Calibri"/>
              </a:rPr>
              <a:t>Private: Data </a:t>
            </a:r>
            <a:r>
              <a:rPr sz="1600" spc="-10" dirty="0">
                <a:latin typeface="Calibri"/>
                <a:cs typeface="Calibri"/>
              </a:rPr>
              <a:t>that </a:t>
            </a:r>
            <a:r>
              <a:rPr sz="1600" spc="-5" dirty="0">
                <a:latin typeface="Calibri"/>
                <a:cs typeface="Calibri"/>
              </a:rPr>
              <a:t>is specific </a:t>
            </a:r>
            <a:r>
              <a:rPr sz="1600" spc="-15" dirty="0">
                <a:latin typeface="Calibri"/>
                <a:cs typeface="Calibri"/>
              </a:rPr>
              <a:t>to </a:t>
            </a:r>
            <a:r>
              <a:rPr sz="1600" spc="-5" dirty="0">
                <a:latin typeface="Calibri"/>
                <a:cs typeface="Calibri"/>
              </a:rPr>
              <a:t>the  service, but </a:t>
            </a:r>
            <a:r>
              <a:rPr sz="1600" spc="-10" dirty="0">
                <a:latin typeface="Calibri"/>
                <a:cs typeface="Calibri"/>
              </a:rPr>
              <a:t>shareable by </a:t>
            </a:r>
            <a:r>
              <a:rPr sz="1600" spc="-5" dirty="0">
                <a:latin typeface="Calibri"/>
                <a:cs typeface="Calibri"/>
              </a:rPr>
              <a:t>all</a:t>
            </a:r>
            <a:r>
              <a:rPr sz="1600" spc="35" dirty="0">
                <a:latin typeface="Calibri"/>
                <a:cs typeface="Calibri"/>
              </a:rPr>
              <a:t> </a:t>
            </a:r>
            <a:r>
              <a:rPr sz="1600" spc="-10" dirty="0">
                <a:latin typeface="Calibri"/>
                <a:cs typeface="Calibri"/>
              </a:rPr>
              <a:t>instances.</a:t>
            </a:r>
            <a:endParaRPr sz="1600">
              <a:latin typeface="Calibri"/>
              <a:cs typeface="Calibri"/>
            </a:endParaRPr>
          </a:p>
          <a:p>
            <a:pPr marL="298450" marR="5715" indent="-285750">
              <a:lnSpc>
                <a:spcPct val="100000"/>
              </a:lnSpc>
              <a:buFont typeface="Arial"/>
              <a:buChar char="•"/>
              <a:tabLst>
                <a:tab pos="297815" algn="l"/>
                <a:tab pos="298450" algn="l"/>
              </a:tabLst>
            </a:pPr>
            <a:r>
              <a:rPr sz="1600" spc="-10" dirty="0">
                <a:latin typeface="Calibri"/>
                <a:cs typeface="Calibri"/>
              </a:rPr>
              <a:t>Shareable: </a:t>
            </a:r>
            <a:r>
              <a:rPr sz="1600" spc="-15" dirty="0">
                <a:latin typeface="Calibri"/>
                <a:cs typeface="Calibri"/>
              </a:rPr>
              <a:t>Data </a:t>
            </a:r>
            <a:r>
              <a:rPr sz="1600" spc="-10" dirty="0">
                <a:latin typeface="Calibri"/>
                <a:cs typeface="Calibri"/>
              </a:rPr>
              <a:t>that can </a:t>
            </a:r>
            <a:r>
              <a:rPr sz="1600" spc="-5" dirty="0">
                <a:latin typeface="Calibri"/>
                <a:cs typeface="Calibri"/>
              </a:rPr>
              <a:t>be </a:t>
            </a:r>
            <a:r>
              <a:rPr sz="1600" spc="-10" dirty="0">
                <a:latin typeface="Calibri"/>
                <a:cs typeface="Calibri"/>
              </a:rPr>
              <a:t>shared </a:t>
            </a:r>
            <a:r>
              <a:rPr sz="1600" spc="-5" dirty="0">
                <a:latin typeface="Calibri"/>
                <a:cs typeface="Calibri"/>
              </a:rPr>
              <a:t>with  other services.</a:t>
            </a:r>
            <a:endParaRPr sz="1600">
              <a:latin typeface="Calibri"/>
              <a:cs typeface="Calibri"/>
            </a:endParaRPr>
          </a:p>
          <a:p>
            <a:pPr marL="298450" marR="69215" indent="-285750">
              <a:lnSpc>
                <a:spcPct val="100000"/>
              </a:lnSpc>
              <a:buFont typeface="Arial"/>
              <a:buChar char="•"/>
              <a:tabLst>
                <a:tab pos="297815" algn="l"/>
                <a:tab pos="298450" algn="l"/>
              </a:tabLst>
            </a:pPr>
            <a:r>
              <a:rPr sz="1600" spc="-5" dirty="0">
                <a:latin typeface="Calibri"/>
                <a:cs typeface="Calibri"/>
              </a:rPr>
              <a:t>Public: </a:t>
            </a:r>
            <a:r>
              <a:rPr sz="1600" spc="-15" dirty="0">
                <a:latin typeface="Calibri"/>
                <a:cs typeface="Calibri"/>
              </a:rPr>
              <a:t>Data </a:t>
            </a:r>
            <a:r>
              <a:rPr sz="1600" spc="-10" dirty="0">
                <a:latin typeface="Calibri"/>
                <a:cs typeface="Calibri"/>
              </a:rPr>
              <a:t>that can </a:t>
            </a:r>
            <a:r>
              <a:rPr sz="1600" spc="-5" dirty="0">
                <a:latin typeface="Calibri"/>
                <a:cs typeface="Calibri"/>
              </a:rPr>
              <a:t>be </a:t>
            </a:r>
            <a:r>
              <a:rPr sz="1600" spc="-10" dirty="0">
                <a:latin typeface="Calibri"/>
                <a:cs typeface="Calibri"/>
              </a:rPr>
              <a:t>exposed </a:t>
            </a:r>
            <a:r>
              <a:rPr sz="1600" spc="-15" dirty="0">
                <a:latin typeface="Calibri"/>
                <a:cs typeface="Calibri"/>
              </a:rPr>
              <a:t>to </a:t>
            </a:r>
            <a:r>
              <a:rPr sz="1600" spc="-5" dirty="0">
                <a:latin typeface="Calibri"/>
                <a:cs typeface="Calibri"/>
              </a:rPr>
              <a:t>the  </a:t>
            </a:r>
            <a:r>
              <a:rPr sz="1600" spc="-10" dirty="0">
                <a:latin typeface="Calibri"/>
                <a:cs typeface="Calibri"/>
              </a:rPr>
              <a:t>external </a:t>
            </a:r>
            <a:r>
              <a:rPr sz="1600" spc="-5" dirty="0">
                <a:latin typeface="Calibri"/>
                <a:cs typeface="Calibri"/>
              </a:rPr>
              <a:t>entities.</a:t>
            </a:r>
            <a:endParaRPr sz="1600">
              <a:latin typeface="Calibri"/>
              <a:cs typeface="Calibri"/>
            </a:endParaRPr>
          </a:p>
        </p:txBody>
      </p:sp>
      <p:pic>
        <p:nvPicPr>
          <p:cNvPr id="14" name="object 14"/>
          <p:cNvPicPr/>
          <p:nvPr/>
        </p:nvPicPr>
        <p:blipFill>
          <a:blip r:embed="rId4" cstate="print"/>
          <a:stretch>
            <a:fillRect/>
          </a:stretch>
        </p:blipFill>
        <p:spPr>
          <a:xfrm>
            <a:off x="6720840" y="1571105"/>
            <a:ext cx="2660072" cy="2032461"/>
          </a:xfrm>
          <a:prstGeom prst="rect">
            <a:avLst/>
          </a:prstGeom>
        </p:spPr>
      </p:pic>
      <p:sp>
        <p:nvSpPr>
          <p:cNvPr id="15" name="object 15"/>
          <p:cNvSpPr txBox="1"/>
          <p:nvPr/>
        </p:nvSpPr>
        <p:spPr>
          <a:xfrm>
            <a:off x="6854190" y="1482103"/>
            <a:ext cx="2354580" cy="1993264"/>
          </a:xfrm>
          <a:prstGeom prst="rect">
            <a:avLst/>
          </a:prstGeom>
        </p:spPr>
        <p:txBody>
          <a:bodyPr vert="horz" wrap="square" lIns="0" tIns="135255" rIns="0" bIns="0" rtlCol="0">
            <a:spAutoFit/>
          </a:bodyPr>
          <a:lstStyle/>
          <a:p>
            <a:pPr marL="225425">
              <a:lnSpc>
                <a:spcPct val="100000"/>
              </a:lnSpc>
              <a:spcBef>
                <a:spcPts val="1065"/>
              </a:spcBef>
            </a:pPr>
            <a:r>
              <a:rPr sz="1800" b="1" spc="-10" dirty="0">
                <a:solidFill>
                  <a:srgbClr val="FFFFFF"/>
                </a:solidFill>
                <a:latin typeface="Calibri"/>
                <a:cs typeface="Calibri"/>
              </a:rPr>
              <a:t>Ensure</a:t>
            </a:r>
            <a:r>
              <a:rPr sz="1800" b="1" spc="-20" dirty="0">
                <a:solidFill>
                  <a:srgbClr val="FFFFFF"/>
                </a:solidFill>
                <a:latin typeface="Calibri"/>
                <a:cs typeface="Calibri"/>
              </a:rPr>
              <a:t> </a:t>
            </a:r>
            <a:r>
              <a:rPr sz="1800" b="1" spc="-10" dirty="0">
                <a:solidFill>
                  <a:srgbClr val="FFFFFF"/>
                </a:solidFill>
                <a:latin typeface="Calibri"/>
                <a:cs typeface="Calibri"/>
              </a:rPr>
              <a:t>statelessness</a:t>
            </a:r>
            <a:endParaRPr sz="1800">
              <a:latin typeface="Calibri"/>
              <a:cs typeface="Calibri"/>
            </a:endParaRPr>
          </a:p>
          <a:p>
            <a:pPr marL="12700" marR="306070">
              <a:lnSpc>
                <a:spcPct val="100000"/>
              </a:lnSpc>
              <a:spcBef>
                <a:spcPts val="850"/>
              </a:spcBef>
            </a:pPr>
            <a:r>
              <a:rPr sz="1600" spc="-20" dirty="0">
                <a:latin typeface="Calibri"/>
                <a:cs typeface="Calibri"/>
              </a:rPr>
              <a:t>Make </a:t>
            </a:r>
            <a:r>
              <a:rPr sz="1600" spc="-10" dirty="0">
                <a:latin typeface="Calibri"/>
                <a:cs typeface="Calibri"/>
              </a:rPr>
              <a:t>sure </a:t>
            </a:r>
            <a:r>
              <a:rPr sz="1600" spc="-5" dirty="0">
                <a:latin typeface="Calibri"/>
                <a:cs typeface="Calibri"/>
              </a:rPr>
              <a:t>its </a:t>
            </a:r>
            <a:r>
              <a:rPr sz="1600" spc="-10" dirty="0">
                <a:latin typeface="Calibri"/>
                <a:cs typeface="Calibri"/>
              </a:rPr>
              <a:t>operations  remains</a:t>
            </a:r>
            <a:r>
              <a:rPr sz="1600" spc="-15" dirty="0">
                <a:latin typeface="Calibri"/>
                <a:cs typeface="Calibri"/>
              </a:rPr>
              <a:t> </a:t>
            </a:r>
            <a:r>
              <a:rPr sz="1600" spc="-10" dirty="0">
                <a:latin typeface="Calibri"/>
                <a:cs typeface="Calibri"/>
              </a:rPr>
              <a:t>state-less</a:t>
            </a:r>
            <a:endParaRPr sz="1600">
              <a:latin typeface="Calibri"/>
              <a:cs typeface="Calibri"/>
            </a:endParaRPr>
          </a:p>
          <a:p>
            <a:pPr marL="298450" marR="5080" indent="-285750">
              <a:lnSpc>
                <a:spcPct val="100000"/>
              </a:lnSpc>
              <a:buFont typeface="Arial"/>
              <a:buChar char="•"/>
              <a:tabLst>
                <a:tab pos="297815" algn="l"/>
                <a:tab pos="298450" algn="l"/>
              </a:tabLst>
            </a:pPr>
            <a:r>
              <a:rPr sz="1600" spc="-5" dirty="0">
                <a:latin typeface="Calibri"/>
                <a:cs typeface="Calibri"/>
              </a:rPr>
              <a:t>Means the service </a:t>
            </a:r>
            <a:r>
              <a:rPr sz="1600" spc="-10" dirty="0">
                <a:latin typeface="Calibri"/>
                <a:cs typeface="Calibri"/>
              </a:rPr>
              <a:t>MUST  </a:t>
            </a:r>
            <a:r>
              <a:rPr sz="1600" spc="-20" dirty="0">
                <a:latin typeface="Calibri"/>
                <a:cs typeface="Calibri"/>
              </a:rPr>
              <a:t>NOT </a:t>
            </a:r>
            <a:r>
              <a:rPr sz="1600" spc="-15" dirty="0">
                <a:latin typeface="Calibri"/>
                <a:cs typeface="Calibri"/>
              </a:rPr>
              <a:t>save data </a:t>
            </a:r>
            <a:r>
              <a:rPr sz="1600" spc="-5" dirty="0">
                <a:latin typeface="Calibri"/>
                <a:cs typeface="Calibri"/>
              </a:rPr>
              <a:t>as </a:t>
            </a:r>
            <a:r>
              <a:rPr sz="1600" spc="-10" dirty="0">
                <a:latin typeface="Calibri"/>
                <a:cs typeface="Calibri"/>
              </a:rPr>
              <a:t>local  </a:t>
            </a:r>
            <a:r>
              <a:rPr sz="1600" spc="-5" dirty="0">
                <a:latin typeface="Calibri"/>
                <a:cs typeface="Calibri"/>
              </a:rPr>
              <a:t>which is </a:t>
            </a:r>
            <a:r>
              <a:rPr sz="1600" spc="-15" dirty="0">
                <a:latin typeface="Calibri"/>
                <a:cs typeface="Calibri"/>
              </a:rPr>
              <a:t>private,  </a:t>
            </a:r>
            <a:r>
              <a:rPr sz="1600" spc="-10" dirty="0">
                <a:latin typeface="Calibri"/>
                <a:cs typeface="Calibri"/>
              </a:rPr>
              <a:t>shareable </a:t>
            </a:r>
            <a:r>
              <a:rPr sz="1600" spc="-5" dirty="0">
                <a:latin typeface="Calibri"/>
                <a:cs typeface="Calibri"/>
              </a:rPr>
              <a:t>or public.</a:t>
            </a:r>
            <a:endParaRPr sz="1600">
              <a:latin typeface="Calibri"/>
              <a:cs typeface="Calibri"/>
            </a:endParaRPr>
          </a:p>
        </p:txBody>
      </p:sp>
      <p:pic>
        <p:nvPicPr>
          <p:cNvPr id="16" name="object 16"/>
          <p:cNvPicPr/>
          <p:nvPr/>
        </p:nvPicPr>
        <p:blipFill>
          <a:blip r:embed="rId5" cstate="print"/>
          <a:stretch>
            <a:fillRect/>
          </a:stretch>
        </p:blipFill>
        <p:spPr>
          <a:xfrm>
            <a:off x="6754090" y="3815541"/>
            <a:ext cx="2626821" cy="1039090"/>
          </a:xfrm>
          <a:prstGeom prst="rect">
            <a:avLst/>
          </a:prstGeom>
        </p:spPr>
      </p:pic>
      <p:sp>
        <p:nvSpPr>
          <p:cNvPr id="17" name="object 17"/>
          <p:cNvSpPr txBox="1"/>
          <p:nvPr/>
        </p:nvSpPr>
        <p:spPr>
          <a:xfrm>
            <a:off x="6854190" y="3730638"/>
            <a:ext cx="2078989" cy="1017905"/>
          </a:xfrm>
          <a:prstGeom prst="rect">
            <a:avLst/>
          </a:prstGeom>
        </p:spPr>
        <p:txBody>
          <a:bodyPr vert="horz" wrap="square" lIns="0" tIns="135255" rIns="0" bIns="0" rtlCol="0">
            <a:spAutoFit/>
          </a:bodyPr>
          <a:lstStyle/>
          <a:p>
            <a:pPr marL="320675">
              <a:lnSpc>
                <a:spcPct val="100000"/>
              </a:lnSpc>
              <a:spcBef>
                <a:spcPts val="1065"/>
              </a:spcBef>
            </a:pPr>
            <a:r>
              <a:rPr sz="1800" b="1" spc="-10" dirty="0">
                <a:solidFill>
                  <a:srgbClr val="FFFFFF"/>
                </a:solidFill>
                <a:latin typeface="Calibri"/>
                <a:cs typeface="Calibri"/>
              </a:rPr>
              <a:t>Ubiquitous</a:t>
            </a:r>
            <a:r>
              <a:rPr sz="1800" b="1" spc="-30" dirty="0">
                <a:solidFill>
                  <a:srgbClr val="FFFFFF"/>
                </a:solidFill>
                <a:latin typeface="Calibri"/>
                <a:cs typeface="Calibri"/>
              </a:rPr>
              <a:t> </a:t>
            </a:r>
            <a:r>
              <a:rPr sz="1800" b="1" spc="-5" dirty="0">
                <a:solidFill>
                  <a:srgbClr val="FFFFFF"/>
                </a:solidFill>
                <a:latin typeface="Calibri"/>
                <a:cs typeface="Calibri"/>
              </a:rPr>
              <a:t>comm.</a:t>
            </a:r>
            <a:endParaRPr sz="1800">
              <a:latin typeface="Calibri"/>
              <a:cs typeface="Calibri"/>
            </a:endParaRPr>
          </a:p>
          <a:p>
            <a:pPr marL="12700" marR="52705">
              <a:lnSpc>
                <a:spcPct val="100000"/>
              </a:lnSpc>
              <a:spcBef>
                <a:spcPts val="850"/>
              </a:spcBef>
            </a:pPr>
            <a:r>
              <a:rPr sz="1600" spc="-5" dirty="0">
                <a:latin typeface="Calibri"/>
                <a:cs typeface="Calibri"/>
              </a:rPr>
              <a:t>Use </a:t>
            </a:r>
            <a:r>
              <a:rPr sz="1600" spc="-10" dirty="0">
                <a:latin typeface="Calibri"/>
                <a:cs typeface="Calibri"/>
              </a:rPr>
              <a:t>ubiquitous  communicate</a:t>
            </a:r>
            <a:r>
              <a:rPr sz="1600" spc="-55" dirty="0">
                <a:latin typeface="Calibri"/>
                <a:cs typeface="Calibri"/>
              </a:rPr>
              <a:t> </a:t>
            </a:r>
            <a:r>
              <a:rPr sz="1600" spc="-5" dirty="0">
                <a:latin typeface="Calibri"/>
                <a:cs typeface="Calibri"/>
              </a:rPr>
              <a:t>dialogues.</a:t>
            </a:r>
            <a:endParaRPr sz="1600">
              <a:latin typeface="Calibri"/>
              <a:cs typeface="Calibri"/>
            </a:endParaRPr>
          </a:p>
        </p:txBody>
      </p:sp>
      <p:pic>
        <p:nvPicPr>
          <p:cNvPr id="18" name="object 18"/>
          <p:cNvPicPr/>
          <p:nvPr/>
        </p:nvPicPr>
        <p:blipFill>
          <a:blip r:embed="rId6" cstate="print"/>
          <a:stretch>
            <a:fillRect/>
          </a:stretch>
        </p:blipFill>
        <p:spPr>
          <a:xfrm>
            <a:off x="91439" y="3108960"/>
            <a:ext cx="2660072" cy="1562792"/>
          </a:xfrm>
          <a:prstGeom prst="rect">
            <a:avLst/>
          </a:prstGeom>
        </p:spPr>
      </p:pic>
      <p:sp>
        <p:nvSpPr>
          <p:cNvPr id="19" name="object 19"/>
          <p:cNvSpPr txBox="1"/>
          <p:nvPr/>
        </p:nvSpPr>
        <p:spPr>
          <a:xfrm>
            <a:off x="210184" y="3061983"/>
            <a:ext cx="2090420" cy="1505585"/>
          </a:xfrm>
          <a:prstGeom prst="rect">
            <a:avLst/>
          </a:prstGeom>
        </p:spPr>
        <p:txBody>
          <a:bodyPr vert="horz" wrap="square" lIns="0" tIns="135255" rIns="0" bIns="0" rtlCol="0">
            <a:spAutoFit/>
          </a:bodyPr>
          <a:lstStyle/>
          <a:p>
            <a:pPr marL="307340">
              <a:lnSpc>
                <a:spcPct val="100000"/>
              </a:lnSpc>
              <a:spcBef>
                <a:spcPts val="1065"/>
              </a:spcBef>
            </a:pPr>
            <a:r>
              <a:rPr sz="1800" b="1" spc="-10" dirty="0">
                <a:solidFill>
                  <a:srgbClr val="FFFFFF"/>
                </a:solidFill>
                <a:latin typeface="Calibri"/>
                <a:cs typeface="Calibri"/>
              </a:rPr>
              <a:t>Adequate</a:t>
            </a:r>
            <a:r>
              <a:rPr sz="1800" b="1" spc="-50" dirty="0">
                <a:solidFill>
                  <a:srgbClr val="FFFFFF"/>
                </a:solidFill>
                <a:latin typeface="Calibri"/>
                <a:cs typeface="Calibri"/>
              </a:rPr>
              <a:t> </a:t>
            </a:r>
            <a:r>
              <a:rPr sz="1800" b="1" spc="-15" dirty="0">
                <a:solidFill>
                  <a:srgbClr val="FFFFFF"/>
                </a:solidFill>
                <a:latin typeface="Calibri"/>
                <a:cs typeface="Calibri"/>
              </a:rPr>
              <a:t>patterns</a:t>
            </a:r>
            <a:endParaRPr sz="1800">
              <a:latin typeface="Calibri"/>
              <a:cs typeface="Calibri"/>
            </a:endParaRPr>
          </a:p>
          <a:p>
            <a:pPr marL="12700" marR="19685">
              <a:lnSpc>
                <a:spcPct val="100000"/>
              </a:lnSpc>
              <a:spcBef>
                <a:spcPts val="850"/>
              </a:spcBef>
            </a:pPr>
            <a:r>
              <a:rPr sz="1600" spc="-5" dirty="0">
                <a:latin typeface="Calibri"/>
                <a:cs typeface="Calibri"/>
              </a:rPr>
              <a:t>Use </a:t>
            </a:r>
            <a:r>
              <a:rPr sz="1600" spc="-10" dirty="0">
                <a:latin typeface="Calibri"/>
                <a:cs typeface="Calibri"/>
              </a:rPr>
              <a:t>adequate  communication </a:t>
            </a:r>
            <a:r>
              <a:rPr sz="1600" spc="-5" dirty="0">
                <a:latin typeface="Calibri"/>
                <a:cs typeface="Calibri"/>
              </a:rPr>
              <a:t>and </a:t>
            </a:r>
            <a:r>
              <a:rPr sz="1600" spc="-15" dirty="0">
                <a:latin typeface="Calibri"/>
                <a:cs typeface="Calibri"/>
              </a:rPr>
              <a:t>data  </a:t>
            </a:r>
            <a:r>
              <a:rPr sz="1600" spc="-10" dirty="0">
                <a:latin typeface="Calibri"/>
                <a:cs typeface="Calibri"/>
              </a:rPr>
              <a:t>patterns </a:t>
            </a:r>
            <a:r>
              <a:rPr sz="1600" spc="-15" dirty="0">
                <a:latin typeface="Calibri"/>
                <a:cs typeface="Calibri"/>
              </a:rPr>
              <a:t>to </a:t>
            </a:r>
            <a:r>
              <a:rPr sz="1600" spc="-5" dirty="0">
                <a:latin typeface="Calibri"/>
                <a:cs typeface="Calibri"/>
              </a:rPr>
              <a:t>support </a:t>
            </a:r>
            <a:r>
              <a:rPr sz="1600" spc="-10" dirty="0">
                <a:latin typeface="Calibri"/>
                <a:cs typeface="Calibri"/>
              </a:rPr>
              <a:t>max  </a:t>
            </a:r>
            <a:r>
              <a:rPr sz="1600" spc="-15" dirty="0">
                <a:latin typeface="Calibri"/>
                <a:cs typeface="Calibri"/>
              </a:rPr>
              <a:t>scalability.</a:t>
            </a:r>
            <a:endParaRPr sz="1600">
              <a:latin typeface="Calibri"/>
              <a:cs typeface="Calibri"/>
            </a:endParaRPr>
          </a:p>
        </p:txBody>
      </p:sp>
      <p:pic>
        <p:nvPicPr>
          <p:cNvPr id="20" name="object 20"/>
          <p:cNvPicPr/>
          <p:nvPr/>
        </p:nvPicPr>
        <p:blipFill>
          <a:blip r:embed="rId7" cstate="print"/>
          <a:stretch>
            <a:fillRect/>
          </a:stretch>
        </p:blipFill>
        <p:spPr>
          <a:xfrm>
            <a:off x="91439" y="5062451"/>
            <a:ext cx="2660072" cy="1064029"/>
          </a:xfrm>
          <a:prstGeom prst="rect">
            <a:avLst/>
          </a:prstGeom>
        </p:spPr>
      </p:pic>
      <p:sp>
        <p:nvSpPr>
          <p:cNvPr id="21" name="object 21"/>
          <p:cNvSpPr txBox="1"/>
          <p:nvPr/>
        </p:nvSpPr>
        <p:spPr>
          <a:xfrm>
            <a:off x="210184" y="4993018"/>
            <a:ext cx="2345690" cy="1017905"/>
          </a:xfrm>
          <a:prstGeom prst="rect">
            <a:avLst/>
          </a:prstGeom>
        </p:spPr>
        <p:txBody>
          <a:bodyPr vert="horz" wrap="square" lIns="0" tIns="135255" rIns="0" bIns="0" rtlCol="0">
            <a:spAutoFit/>
          </a:bodyPr>
          <a:lstStyle/>
          <a:p>
            <a:pPr marL="374015">
              <a:lnSpc>
                <a:spcPct val="100000"/>
              </a:lnSpc>
              <a:spcBef>
                <a:spcPts val="1065"/>
              </a:spcBef>
            </a:pPr>
            <a:r>
              <a:rPr sz="1800" b="1" spc="-10" dirty="0">
                <a:solidFill>
                  <a:srgbClr val="FFFFFF"/>
                </a:solidFill>
                <a:latin typeface="Calibri"/>
                <a:cs typeface="Calibri"/>
              </a:rPr>
              <a:t>Ensure</a:t>
            </a:r>
            <a:r>
              <a:rPr sz="1800" b="1" spc="-15" dirty="0">
                <a:solidFill>
                  <a:srgbClr val="FFFFFF"/>
                </a:solidFill>
                <a:latin typeface="Calibri"/>
                <a:cs typeface="Calibri"/>
              </a:rPr>
              <a:t> </a:t>
            </a:r>
            <a:r>
              <a:rPr sz="1800" b="1" spc="-5" dirty="0">
                <a:solidFill>
                  <a:srgbClr val="FFFFFF"/>
                </a:solidFill>
                <a:latin typeface="Calibri"/>
                <a:cs typeface="Calibri"/>
              </a:rPr>
              <a:t>scalability</a:t>
            </a:r>
            <a:endParaRPr sz="1800">
              <a:latin typeface="Calibri"/>
              <a:cs typeface="Calibri"/>
            </a:endParaRPr>
          </a:p>
          <a:p>
            <a:pPr marL="12700" marR="5080">
              <a:lnSpc>
                <a:spcPct val="100000"/>
              </a:lnSpc>
              <a:spcBef>
                <a:spcPts val="850"/>
              </a:spcBef>
            </a:pPr>
            <a:r>
              <a:rPr sz="1600" spc="-20" dirty="0">
                <a:latin typeface="Calibri"/>
                <a:cs typeface="Calibri"/>
              </a:rPr>
              <a:t>Make </a:t>
            </a:r>
            <a:r>
              <a:rPr sz="1600" spc="-10" dirty="0">
                <a:latin typeface="Calibri"/>
                <a:cs typeface="Calibri"/>
              </a:rPr>
              <a:t>sure </a:t>
            </a:r>
            <a:r>
              <a:rPr sz="1600" spc="-5" dirty="0">
                <a:latin typeface="Calibri"/>
                <a:cs typeface="Calibri"/>
              </a:rPr>
              <a:t>it </a:t>
            </a:r>
            <a:r>
              <a:rPr sz="1600" spc="-10" dirty="0">
                <a:latin typeface="Calibri"/>
                <a:cs typeface="Calibri"/>
              </a:rPr>
              <a:t>can </a:t>
            </a:r>
            <a:r>
              <a:rPr sz="1600" spc="-15" dirty="0">
                <a:latin typeface="Calibri"/>
                <a:cs typeface="Calibri"/>
              </a:rPr>
              <a:t>collaborate  </a:t>
            </a:r>
            <a:r>
              <a:rPr sz="1600" spc="-5" dirty="0">
                <a:latin typeface="Calibri"/>
                <a:cs typeface="Calibri"/>
              </a:rPr>
              <a:t>with its</a:t>
            </a:r>
            <a:r>
              <a:rPr sz="1600" spc="-10" dirty="0">
                <a:latin typeface="Calibri"/>
                <a:cs typeface="Calibri"/>
              </a:rPr>
              <a:t> </a:t>
            </a:r>
            <a:r>
              <a:rPr sz="1600" spc="-5" dirty="0">
                <a:latin typeface="Calibri"/>
                <a:cs typeface="Calibri"/>
              </a:rPr>
              <a:t>copies.</a:t>
            </a:r>
            <a:endParaRPr sz="1600">
              <a:latin typeface="Calibri"/>
              <a:cs typeface="Calibri"/>
            </a:endParaRPr>
          </a:p>
        </p:txBody>
      </p:sp>
      <p:pic>
        <p:nvPicPr>
          <p:cNvPr id="22" name="object 22"/>
          <p:cNvPicPr/>
          <p:nvPr/>
        </p:nvPicPr>
        <p:blipFill>
          <a:blip r:embed="rId8" cstate="print"/>
          <a:stretch>
            <a:fillRect/>
          </a:stretch>
        </p:blipFill>
        <p:spPr>
          <a:xfrm>
            <a:off x="2788920" y="4754879"/>
            <a:ext cx="3890356" cy="1562792"/>
          </a:xfrm>
          <a:prstGeom prst="rect">
            <a:avLst/>
          </a:prstGeom>
        </p:spPr>
      </p:pic>
      <p:sp>
        <p:nvSpPr>
          <p:cNvPr id="23" name="object 23"/>
          <p:cNvSpPr txBox="1"/>
          <p:nvPr/>
        </p:nvSpPr>
        <p:spPr>
          <a:xfrm>
            <a:off x="2912110" y="4683773"/>
            <a:ext cx="3563620" cy="1505585"/>
          </a:xfrm>
          <a:prstGeom prst="rect">
            <a:avLst/>
          </a:prstGeom>
        </p:spPr>
        <p:txBody>
          <a:bodyPr vert="horz" wrap="square" lIns="0" tIns="135255" rIns="0" bIns="0" rtlCol="0">
            <a:spAutoFit/>
          </a:bodyPr>
          <a:lstStyle/>
          <a:p>
            <a:pPr marL="823594">
              <a:lnSpc>
                <a:spcPct val="100000"/>
              </a:lnSpc>
              <a:spcBef>
                <a:spcPts val="1065"/>
              </a:spcBef>
            </a:pPr>
            <a:r>
              <a:rPr sz="1800" b="1" spc="-15" dirty="0">
                <a:solidFill>
                  <a:srgbClr val="FFFFFF"/>
                </a:solidFill>
                <a:latin typeface="Calibri"/>
                <a:cs typeface="Calibri"/>
              </a:rPr>
              <a:t>Eventual</a:t>
            </a:r>
            <a:r>
              <a:rPr sz="1800" b="1" spc="-10" dirty="0">
                <a:solidFill>
                  <a:srgbClr val="FFFFFF"/>
                </a:solidFill>
                <a:latin typeface="Calibri"/>
                <a:cs typeface="Calibri"/>
              </a:rPr>
              <a:t> consistency</a:t>
            </a:r>
            <a:endParaRPr sz="1800">
              <a:latin typeface="Calibri"/>
              <a:cs typeface="Calibri"/>
            </a:endParaRPr>
          </a:p>
          <a:p>
            <a:pPr marL="12700" marR="5080">
              <a:lnSpc>
                <a:spcPct val="100000"/>
              </a:lnSpc>
              <a:spcBef>
                <a:spcPts val="850"/>
              </a:spcBef>
            </a:pPr>
            <a:r>
              <a:rPr sz="1600" spc="-5" dirty="0">
                <a:latin typeface="Calibri"/>
                <a:cs typeface="Calibri"/>
              </a:rPr>
              <a:t>If </a:t>
            </a:r>
            <a:r>
              <a:rPr sz="1600" spc="-10" dirty="0">
                <a:latin typeface="Calibri"/>
                <a:cs typeface="Calibri"/>
              </a:rPr>
              <a:t>there </a:t>
            </a:r>
            <a:r>
              <a:rPr sz="1600" spc="-15" dirty="0">
                <a:latin typeface="Calibri"/>
                <a:cs typeface="Calibri"/>
              </a:rPr>
              <a:t>are </a:t>
            </a:r>
            <a:r>
              <a:rPr sz="1600" spc="-10" dirty="0">
                <a:latin typeface="Calibri"/>
                <a:cs typeface="Calibri"/>
              </a:rPr>
              <a:t>many </a:t>
            </a:r>
            <a:r>
              <a:rPr sz="1600" spc="-5" dirty="0">
                <a:latin typeface="Calibri"/>
                <a:cs typeface="Calibri"/>
              </a:rPr>
              <a:t>services </a:t>
            </a:r>
            <a:r>
              <a:rPr sz="1600" spc="-10" dirty="0">
                <a:latin typeface="Calibri"/>
                <a:cs typeface="Calibri"/>
              </a:rPr>
              <a:t>working </a:t>
            </a:r>
            <a:r>
              <a:rPr sz="1600" spc="-5" dirty="0">
                <a:latin typeface="Calibri"/>
                <a:cs typeface="Calibri"/>
              </a:rPr>
              <a:t>on a  </a:t>
            </a:r>
            <a:r>
              <a:rPr sz="1600" spc="-15" dirty="0">
                <a:latin typeface="Calibri"/>
                <a:cs typeface="Calibri"/>
              </a:rPr>
              <a:t>state, </a:t>
            </a:r>
            <a:r>
              <a:rPr sz="1600" spc="-5" dirty="0">
                <a:latin typeface="Calibri"/>
                <a:cs typeface="Calibri"/>
              </a:rPr>
              <a:t>then </a:t>
            </a:r>
            <a:r>
              <a:rPr sz="1600" spc="-20" dirty="0">
                <a:latin typeface="Calibri"/>
                <a:cs typeface="Calibri"/>
              </a:rPr>
              <a:t>make </a:t>
            </a:r>
            <a:r>
              <a:rPr sz="1600" spc="-10" dirty="0">
                <a:latin typeface="Calibri"/>
                <a:cs typeface="Calibri"/>
              </a:rPr>
              <a:t>sure </a:t>
            </a:r>
            <a:r>
              <a:rPr sz="1600" spc="-5" dirty="0">
                <a:latin typeface="Calibri"/>
                <a:cs typeface="Calibri"/>
              </a:rPr>
              <a:t>the </a:t>
            </a:r>
            <a:r>
              <a:rPr sz="1600" spc="-15" dirty="0">
                <a:latin typeface="Calibri"/>
                <a:cs typeface="Calibri"/>
              </a:rPr>
              <a:t>overall </a:t>
            </a:r>
            <a:r>
              <a:rPr sz="1600" spc="-20" dirty="0">
                <a:latin typeface="Calibri"/>
                <a:cs typeface="Calibri"/>
              </a:rPr>
              <a:t>system  </a:t>
            </a:r>
            <a:r>
              <a:rPr sz="1600" spc="-10" dirty="0">
                <a:latin typeface="Calibri"/>
                <a:cs typeface="Calibri"/>
              </a:rPr>
              <a:t>remains eventually consistent </a:t>
            </a:r>
            <a:r>
              <a:rPr sz="1600" spc="-5" dirty="0">
                <a:latin typeface="Calibri"/>
                <a:cs typeface="Calibri"/>
              </a:rPr>
              <a:t>→ Use </a:t>
            </a:r>
            <a:r>
              <a:rPr sz="1600" spc="-15" dirty="0">
                <a:latin typeface="Calibri"/>
                <a:cs typeface="Calibri"/>
              </a:rPr>
              <a:t>event  </a:t>
            </a:r>
            <a:r>
              <a:rPr sz="1600" spc="-10" dirty="0">
                <a:latin typeface="Calibri"/>
                <a:cs typeface="Calibri"/>
              </a:rPr>
              <a:t>sourcing</a:t>
            </a:r>
            <a:r>
              <a:rPr sz="1600" spc="-5" dirty="0">
                <a:latin typeface="Calibri"/>
                <a:cs typeface="Calibri"/>
              </a:rPr>
              <a:t> </a:t>
            </a:r>
            <a:r>
              <a:rPr sz="1600" spc="-10" dirty="0">
                <a:latin typeface="Calibri"/>
                <a:cs typeface="Calibri"/>
              </a:rPr>
              <a:t>pattern.</a:t>
            </a:r>
            <a:endParaRPr sz="1600">
              <a:latin typeface="Calibri"/>
              <a:cs typeface="Calibri"/>
            </a:endParaRPr>
          </a:p>
        </p:txBody>
      </p:sp>
      <p:pic>
        <p:nvPicPr>
          <p:cNvPr id="24" name="object 24"/>
          <p:cNvPicPr/>
          <p:nvPr/>
        </p:nvPicPr>
        <p:blipFill>
          <a:blip r:embed="rId9" cstate="print"/>
          <a:stretch>
            <a:fillRect/>
          </a:stretch>
        </p:blipFill>
        <p:spPr>
          <a:xfrm>
            <a:off x="9418319" y="1571105"/>
            <a:ext cx="2664229" cy="1766454"/>
          </a:xfrm>
          <a:prstGeom prst="rect">
            <a:avLst/>
          </a:prstGeom>
        </p:spPr>
      </p:pic>
      <p:sp>
        <p:nvSpPr>
          <p:cNvPr id="25" name="object 25"/>
          <p:cNvSpPr txBox="1"/>
          <p:nvPr/>
        </p:nvSpPr>
        <p:spPr>
          <a:xfrm>
            <a:off x="9554844" y="1482103"/>
            <a:ext cx="2326640" cy="1749425"/>
          </a:xfrm>
          <a:prstGeom prst="rect">
            <a:avLst/>
          </a:prstGeom>
        </p:spPr>
        <p:txBody>
          <a:bodyPr vert="horz" wrap="square" lIns="0" tIns="135255" rIns="0" bIns="0" rtlCol="0">
            <a:spAutoFit/>
          </a:bodyPr>
          <a:lstStyle/>
          <a:p>
            <a:pPr marL="292100">
              <a:lnSpc>
                <a:spcPct val="100000"/>
              </a:lnSpc>
              <a:spcBef>
                <a:spcPts val="1065"/>
              </a:spcBef>
            </a:pPr>
            <a:r>
              <a:rPr sz="1800" b="1" spc="-5" dirty="0">
                <a:solidFill>
                  <a:srgbClr val="FFFFFF"/>
                </a:solidFill>
                <a:latin typeface="Calibri"/>
                <a:cs typeface="Calibri"/>
              </a:rPr>
              <a:t>High </a:t>
            </a:r>
            <a:r>
              <a:rPr sz="1800" b="1" spc="-10" dirty="0">
                <a:solidFill>
                  <a:srgbClr val="FFFFFF"/>
                </a:solidFill>
                <a:latin typeface="Calibri"/>
                <a:cs typeface="Calibri"/>
              </a:rPr>
              <a:t>frequency</a:t>
            </a:r>
            <a:r>
              <a:rPr sz="1800" b="1" spc="-20" dirty="0">
                <a:solidFill>
                  <a:srgbClr val="FFFFFF"/>
                </a:solidFill>
                <a:latin typeface="Calibri"/>
                <a:cs typeface="Calibri"/>
              </a:rPr>
              <a:t> </a:t>
            </a:r>
            <a:r>
              <a:rPr sz="1800" b="1" dirty="0">
                <a:solidFill>
                  <a:srgbClr val="FFFFFF"/>
                </a:solidFill>
                <a:latin typeface="Calibri"/>
                <a:cs typeface="Calibri"/>
              </a:rPr>
              <a:t>I/O</a:t>
            </a:r>
            <a:endParaRPr sz="1800">
              <a:latin typeface="Calibri"/>
              <a:cs typeface="Calibri"/>
            </a:endParaRPr>
          </a:p>
          <a:p>
            <a:pPr marL="12700" marR="5080">
              <a:lnSpc>
                <a:spcPct val="100000"/>
              </a:lnSpc>
              <a:spcBef>
                <a:spcPts val="850"/>
              </a:spcBef>
            </a:pPr>
            <a:r>
              <a:rPr sz="1600" spc="-5" dirty="0">
                <a:latin typeface="Calibri"/>
                <a:cs typeface="Calibri"/>
              </a:rPr>
              <a:t>If </a:t>
            </a:r>
            <a:r>
              <a:rPr sz="1600" spc="-10" dirty="0">
                <a:latin typeface="Calibri"/>
                <a:cs typeface="Calibri"/>
              </a:rPr>
              <a:t>there </a:t>
            </a:r>
            <a:r>
              <a:rPr sz="1600" spc="-15" dirty="0">
                <a:latin typeface="Calibri"/>
                <a:cs typeface="Calibri"/>
              </a:rPr>
              <a:t>are </a:t>
            </a:r>
            <a:r>
              <a:rPr sz="1600" spc="-5" dirty="0">
                <a:latin typeface="Calibri"/>
                <a:cs typeface="Calibri"/>
              </a:rPr>
              <a:t>enormous </a:t>
            </a:r>
            <a:r>
              <a:rPr sz="1600" spc="-10" dirty="0">
                <a:latin typeface="Calibri"/>
                <a:cs typeface="Calibri"/>
              </a:rPr>
              <a:t>reads  </a:t>
            </a:r>
            <a:r>
              <a:rPr sz="1600" spc="-5" dirty="0">
                <a:latin typeface="Calibri"/>
                <a:cs typeface="Calibri"/>
              </a:rPr>
              <a:t>and </a:t>
            </a:r>
            <a:r>
              <a:rPr sz="1600" spc="-10" dirty="0">
                <a:latin typeface="Calibri"/>
                <a:cs typeface="Calibri"/>
              </a:rPr>
              <a:t>writes that </a:t>
            </a:r>
            <a:r>
              <a:rPr sz="1600" spc="-15" dirty="0">
                <a:latin typeface="Calibri"/>
                <a:cs typeface="Calibri"/>
              </a:rPr>
              <a:t>affects </a:t>
            </a:r>
            <a:r>
              <a:rPr sz="1600" spc="-5" dirty="0">
                <a:latin typeface="Calibri"/>
                <a:cs typeface="Calibri"/>
              </a:rPr>
              <a:t>each  other </a:t>
            </a:r>
            <a:r>
              <a:rPr sz="1600" spc="-10" dirty="0">
                <a:latin typeface="Calibri"/>
                <a:cs typeface="Calibri"/>
              </a:rPr>
              <a:t>value streams’  efficiencies, </a:t>
            </a:r>
            <a:r>
              <a:rPr sz="1600" spc="-5" dirty="0">
                <a:latin typeface="Calibri"/>
                <a:cs typeface="Calibri"/>
              </a:rPr>
              <a:t>then employ  </a:t>
            </a:r>
            <a:r>
              <a:rPr sz="1600" spc="-15" dirty="0">
                <a:latin typeface="Calibri"/>
                <a:cs typeface="Calibri"/>
              </a:rPr>
              <a:t>CQRS</a:t>
            </a:r>
            <a:r>
              <a:rPr sz="1600" spc="-5" dirty="0">
                <a:latin typeface="Calibri"/>
                <a:cs typeface="Calibri"/>
              </a:rPr>
              <a:t> </a:t>
            </a:r>
            <a:r>
              <a:rPr sz="1600" spc="-10" dirty="0">
                <a:latin typeface="Calibri"/>
                <a:cs typeface="Calibri"/>
              </a:rPr>
              <a:t>pattern.</a:t>
            </a:r>
            <a:endParaRPr sz="1600">
              <a:latin typeface="Calibri"/>
              <a:cs typeface="Calibri"/>
            </a:endParaRPr>
          </a:p>
        </p:txBody>
      </p:sp>
      <p:pic>
        <p:nvPicPr>
          <p:cNvPr id="26" name="object 26"/>
          <p:cNvPicPr/>
          <p:nvPr/>
        </p:nvPicPr>
        <p:blipFill>
          <a:blip r:embed="rId10" cstate="print"/>
          <a:stretch>
            <a:fillRect/>
          </a:stretch>
        </p:blipFill>
        <p:spPr>
          <a:xfrm>
            <a:off x="9418319" y="3474720"/>
            <a:ext cx="2664229" cy="1562792"/>
          </a:xfrm>
          <a:prstGeom prst="rect">
            <a:avLst/>
          </a:prstGeom>
        </p:spPr>
      </p:pic>
      <p:sp>
        <p:nvSpPr>
          <p:cNvPr id="27" name="object 27"/>
          <p:cNvSpPr txBox="1"/>
          <p:nvPr/>
        </p:nvSpPr>
        <p:spPr>
          <a:xfrm>
            <a:off x="9554209" y="3417584"/>
            <a:ext cx="2169160" cy="1505585"/>
          </a:xfrm>
          <a:prstGeom prst="rect">
            <a:avLst/>
          </a:prstGeom>
        </p:spPr>
        <p:txBody>
          <a:bodyPr vert="horz" wrap="square" lIns="0" tIns="135255" rIns="0" bIns="0" rtlCol="0">
            <a:spAutoFit/>
          </a:bodyPr>
          <a:lstStyle/>
          <a:p>
            <a:pPr marL="295910">
              <a:lnSpc>
                <a:spcPct val="100000"/>
              </a:lnSpc>
              <a:spcBef>
                <a:spcPts val="1065"/>
              </a:spcBef>
            </a:pPr>
            <a:r>
              <a:rPr sz="1800" b="1" spc="-10" dirty="0">
                <a:solidFill>
                  <a:srgbClr val="FFFFFF"/>
                </a:solidFill>
                <a:latin typeface="Calibri"/>
                <a:cs typeface="Calibri"/>
              </a:rPr>
              <a:t>Resilience</a:t>
            </a:r>
            <a:r>
              <a:rPr sz="1800" b="1" spc="-15" dirty="0">
                <a:solidFill>
                  <a:srgbClr val="FFFFFF"/>
                </a:solidFill>
                <a:latin typeface="Calibri"/>
                <a:cs typeface="Calibri"/>
              </a:rPr>
              <a:t> patterns</a:t>
            </a:r>
            <a:endParaRPr sz="1800">
              <a:latin typeface="Calibri"/>
              <a:cs typeface="Calibri"/>
            </a:endParaRPr>
          </a:p>
          <a:p>
            <a:pPr marL="12700" marR="5080">
              <a:lnSpc>
                <a:spcPct val="100000"/>
              </a:lnSpc>
              <a:spcBef>
                <a:spcPts val="850"/>
              </a:spcBef>
            </a:pPr>
            <a:r>
              <a:rPr sz="1600" spc="-5" dirty="0">
                <a:latin typeface="Calibri"/>
                <a:cs typeface="Calibri"/>
              </a:rPr>
              <a:t>Use all the </a:t>
            </a:r>
            <a:r>
              <a:rPr sz="1600" spc="-10" dirty="0">
                <a:latin typeface="Calibri"/>
                <a:cs typeface="Calibri"/>
              </a:rPr>
              <a:t>required  resiliency patterns </a:t>
            </a:r>
            <a:r>
              <a:rPr sz="1600" spc="-15" dirty="0">
                <a:latin typeface="Calibri"/>
                <a:cs typeface="Calibri"/>
              </a:rPr>
              <a:t>to  </a:t>
            </a:r>
            <a:r>
              <a:rPr sz="1600" spc="-5" dirty="0">
                <a:latin typeface="Calibri"/>
                <a:cs typeface="Calibri"/>
              </a:rPr>
              <a:t>implement </a:t>
            </a:r>
            <a:r>
              <a:rPr sz="1600" spc="-10" dirty="0">
                <a:latin typeface="Calibri"/>
                <a:cs typeface="Calibri"/>
              </a:rPr>
              <a:t>fault</a:t>
            </a:r>
            <a:r>
              <a:rPr sz="1600" spc="-80" dirty="0">
                <a:latin typeface="Calibri"/>
                <a:cs typeface="Calibri"/>
              </a:rPr>
              <a:t> </a:t>
            </a:r>
            <a:r>
              <a:rPr sz="1600" spc="-10" dirty="0">
                <a:latin typeface="Calibri"/>
                <a:cs typeface="Calibri"/>
              </a:rPr>
              <a:t>tolerance  </a:t>
            </a:r>
            <a:r>
              <a:rPr sz="1600" spc="-5" dirty="0">
                <a:latin typeface="Calibri"/>
                <a:cs typeface="Calibri"/>
              </a:rPr>
              <a:t>within the</a:t>
            </a:r>
            <a:r>
              <a:rPr sz="1600" spc="-10" dirty="0">
                <a:latin typeface="Calibri"/>
                <a:cs typeface="Calibri"/>
              </a:rPr>
              <a:t> </a:t>
            </a:r>
            <a:r>
              <a:rPr sz="1600" spc="-5" dirty="0">
                <a:latin typeface="Calibri"/>
                <a:cs typeface="Calibri"/>
              </a:rPr>
              <a:t>service.</a:t>
            </a:r>
            <a:endParaRPr sz="1600">
              <a:latin typeface="Calibri"/>
              <a:cs typeface="Calibri"/>
            </a:endParaRPr>
          </a:p>
        </p:txBody>
      </p:sp>
      <p:pic>
        <p:nvPicPr>
          <p:cNvPr id="28" name="object 28"/>
          <p:cNvPicPr/>
          <p:nvPr/>
        </p:nvPicPr>
        <p:blipFill>
          <a:blip r:embed="rId11" cstate="print"/>
          <a:stretch>
            <a:fillRect/>
          </a:stretch>
        </p:blipFill>
        <p:spPr>
          <a:xfrm>
            <a:off x="6720840" y="5120640"/>
            <a:ext cx="5394959" cy="1371600"/>
          </a:xfrm>
          <a:prstGeom prst="rect">
            <a:avLst/>
          </a:prstGeom>
        </p:spPr>
      </p:pic>
      <p:sp>
        <p:nvSpPr>
          <p:cNvPr id="29" name="object 29"/>
          <p:cNvSpPr txBox="1"/>
          <p:nvPr/>
        </p:nvSpPr>
        <p:spPr>
          <a:xfrm>
            <a:off x="6854190" y="5073029"/>
            <a:ext cx="4803775" cy="1261745"/>
          </a:xfrm>
          <a:prstGeom prst="rect">
            <a:avLst/>
          </a:prstGeom>
        </p:spPr>
        <p:txBody>
          <a:bodyPr vert="horz" wrap="square" lIns="0" tIns="135255" rIns="0" bIns="0" rtlCol="0">
            <a:spAutoFit/>
          </a:bodyPr>
          <a:lstStyle/>
          <a:p>
            <a:pPr marL="1519555" algn="just">
              <a:lnSpc>
                <a:spcPct val="100000"/>
              </a:lnSpc>
              <a:spcBef>
                <a:spcPts val="1065"/>
              </a:spcBef>
            </a:pPr>
            <a:r>
              <a:rPr sz="1800" b="1" spc="-5" dirty="0">
                <a:solidFill>
                  <a:srgbClr val="FFFFFF"/>
                </a:solidFill>
                <a:latin typeface="Calibri"/>
                <a:cs typeface="Calibri"/>
              </a:rPr>
              <a:t>Logging </a:t>
            </a:r>
            <a:r>
              <a:rPr sz="1800" b="1" dirty="0">
                <a:solidFill>
                  <a:srgbClr val="FFFFFF"/>
                </a:solidFill>
                <a:latin typeface="Calibri"/>
                <a:cs typeface="Calibri"/>
              </a:rPr>
              <a:t>&amp;</a:t>
            </a:r>
            <a:r>
              <a:rPr sz="1800" b="1" spc="-10" dirty="0">
                <a:solidFill>
                  <a:srgbClr val="FFFFFF"/>
                </a:solidFill>
                <a:latin typeface="Calibri"/>
                <a:cs typeface="Calibri"/>
              </a:rPr>
              <a:t> </a:t>
            </a:r>
            <a:r>
              <a:rPr sz="1800" b="1" spc="-5" dirty="0">
                <a:solidFill>
                  <a:srgbClr val="FFFFFF"/>
                </a:solidFill>
                <a:latin typeface="Calibri"/>
                <a:cs typeface="Calibri"/>
              </a:rPr>
              <a:t>monitoring</a:t>
            </a:r>
            <a:endParaRPr sz="1800">
              <a:latin typeface="Calibri"/>
              <a:cs typeface="Calibri"/>
            </a:endParaRPr>
          </a:p>
          <a:p>
            <a:pPr marL="12700" marR="5080" algn="just">
              <a:lnSpc>
                <a:spcPct val="100000"/>
              </a:lnSpc>
              <a:spcBef>
                <a:spcPts val="850"/>
              </a:spcBef>
            </a:pPr>
            <a:r>
              <a:rPr sz="1600" spc="-5" dirty="0">
                <a:latin typeface="Calibri"/>
                <a:cs typeface="Calibri"/>
              </a:rPr>
              <a:t>Implement </a:t>
            </a:r>
            <a:r>
              <a:rPr sz="1600" spc="-10" dirty="0">
                <a:latin typeface="Calibri"/>
                <a:cs typeface="Calibri"/>
              </a:rPr>
              <a:t>proper </a:t>
            </a:r>
            <a:r>
              <a:rPr sz="1600" spc="-5" dirty="0">
                <a:latin typeface="Calibri"/>
                <a:cs typeface="Calibri"/>
              </a:rPr>
              <a:t>logging </a:t>
            </a:r>
            <a:r>
              <a:rPr sz="1600" spc="-20" dirty="0">
                <a:latin typeface="Calibri"/>
                <a:cs typeface="Calibri"/>
              </a:rPr>
              <a:t>system </a:t>
            </a:r>
            <a:r>
              <a:rPr sz="1600" spc="-5" dirty="0">
                <a:latin typeface="Calibri"/>
                <a:cs typeface="Calibri"/>
              </a:rPr>
              <a:t>with service monitoring  </a:t>
            </a:r>
            <a:r>
              <a:rPr sz="1600" spc="-10" dirty="0">
                <a:latin typeface="Calibri"/>
                <a:cs typeface="Calibri"/>
              </a:rPr>
              <a:t>that </a:t>
            </a:r>
            <a:r>
              <a:rPr sz="1600" spc="-5" dirty="0">
                <a:latin typeface="Calibri"/>
                <a:cs typeface="Calibri"/>
              </a:rPr>
              <a:t>also includes either </a:t>
            </a:r>
            <a:r>
              <a:rPr sz="1600" spc="-10" dirty="0">
                <a:latin typeface="Calibri"/>
                <a:cs typeface="Calibri"/>
              </a:rPr>
              <a:t>exposing </a:t>
            </a:r>
            <a:r>
              <a:rPr sz="1600" spc="-5" dirty="0">
                <a:latin typeface="Calibri"/>
                <a:cs typeface="Calibri"/>
              </a:rPr>
              <a:t>or sending </a:t>
            </a:r>
            <a:r>
              <a:rPr sz="1600" spc="-10" dirty="0">
                <a:latin typeface="Calibri"/>
                <a:cs typeface="Calibri"/>
              </a:rPr>
              <a:t>performance  </a:t>
            </a:r>
            <a:r>
              <a:rPr sz="1600" spc="-5" dirty="0">
                <a:latin typeface="Calibri"/>
                <a:cs typeface="Calibri"/>
              </a:rPr>
              <a:t>metrices.</a:t>
            </a:r>
            <a:endParaRPr sz="1600">
              <a:latin typeface="Calibri"/>
              <a:cs typeface="Calibri"/>
            </a:endParaRPr>
          </a:p>
        </p:txBody>
      </p:sp>
      <p:sp>
        <p:nvSpPr>
          <p:cNvPr id="30" name="object 3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31" name="object 3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17</a:t>
            </a:fld>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751840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How data should </a:t>
            </a:r>
            <a:r>
              <a:rPr sz="2400" b="1" dirty="0">
                <a:solidFill>
                  <a:srgbClr val="FFFFFF"/>
                </a:solidFill>
                <a:latin typeface="Microsoft YaHei"/>
                <a:cs typeface="Microsoft YaHei"/>
              </a:rPr>
              <a:t>be </a:t>
            </a:r>
            <a:r>
              <a:rPr sz="2400" b="1" spc="-5" dirty="0">
                <a:solidFill>
                  <a:srgbClr val="FFFFFF"/>
                </a:solidFill>
                <a:latin typeface="Microsoft YaHei"/>
                <a:cs typeface="Microsoft YaHei"/>
              </a:rPr>
              <a:t>persisted </a:t>
            </a:r>
            <a:r>
              <a:rPr sz="2400" b="1" dirty="0">
                <a:solidFill>
                  <a:srgbClr val="FFFFFF"/>
                </a:solidFill>
                <a:latin typeface="Microsoft YaHei"/>
                <a:cs typeface="Microsoft YaHei"/>
              </a:rPr>
              <a:t>by a microservice?</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274320" y="1936865"/>
              <a:ext cx="11671069" cy="4326774"/>
            </a:xfrm>
            <a:prstGeom prst="rect">
              <a:avLst/>
            </a:prstGeom>
          </p:spPr>
        </p:pic>
      </p:grpSp>
      <p:sp>
        <p:nvSpPr>
          <p:cNvPr id="9" name="object 9"/>
          <p:cNvSpPr txBox="1"/>
          <p:nvPr/>
        </p:nvSpPr>
        <p:spPr>
          <a:xfrm>
            <a:off x="413384" y="991870"/>
            <a:ext cx="11386820" cy="4887595"/>
          </a:xfrm>
          <a:prstGeom prst="rect">
            <a:avLst/>
          </a:prstGeom>
        </p:spPr>
        <p:txBody>
          <a:bodyPr vert="horz" wrap="square" lIns="0" tIns="12700" rIns="0" bIns="0" rtlCol="0">
            <a:spAutoFit/>
          </a:bodyPr>
          <a:lstStyle/>
          <a:p>
            <a:pPr marL="12700" marR="253365">
              <a:lnSpc>
                <a:spcPct val="100000"/>
              </a:lnSpc>
              <a:spcBef>
                <a:spcPts val="100"/>
              </a:spcBef>
            </a:pPr>
            <a:r>
              <a:rPr sz="2400" dirty="0">
                <a:latin typeface="Calibri"/>
                <a:cs typeface="Calibri"/>
              </a:rPr>
              <a:t>A </a:t>
            </a:r>
            <a:r>
              <a:rPr sz="2400" spc="-5" dirty="0">
                <a:latin typeface="Calibri"/>
                <a:cs typeface="Calibri"/>
              </a:rPr>
              <a:t>microservice </a:t>
            </a:r>
            <a:r>
              <a:rPr sz="2400" spc="-10" dirty="0">
                <a:latin typeface="Calibri"/>
                <a:cs typeface="Calibri"/>
              </a:rPr>
              <a:t>must </a:t>
            </a:r>
            <a:r>
              <a:rPr sz="2400" spc="-5" dirty="0">
                <a:latin typeface="Calibri"/>
                <a:cs typeface="Calibri"/>
              </a:rPr>
              <a:t>deal with the </a:t>
            </a:r>
            <a:r>
              <a:rPr sz="2400" spc="-15" dirty="0">
                <a:latin typeface="Calibri"/>
                <a:cs typeface="Calibri"/>
              </a:rPr>
              <a:t>data </a:t>
            </a:r>
            <a:r>
              <a:rPr sz="2400" spc="-5" dirty="0">
                <a:latin typeface="Calibri"/>
                <a:cs typeface="Calibri"/>
              </a:rPr>
              <a:t>and </a:t>
            </a:r>
            <a:r>
              <a:rPr sz="2400" spc="-25" dirty="0">
                <a:latin typeface="Calibri"/>
                <a:cs typeface="Calibri"/>
              </a:rPr>
              <a:t>state </a:t>
            </a:r>
            <a:r>
              <a:rPr sz="2400" spc="-5" dirty="0">
                <a:latin typeface="Calibri"/>
                <a:cs typeface="Calibri"/>
              </a:rPr>
              <a:t>with </a:t>
            </a:r>
            <a:r>
              <a:rPr sz="2400" spc="-10" dirty="0">
                <a:latin typeface="Calibri"/>
                <a:cs typeface="Calibri"/>
              </a:rPr>
              <a:t>certain </a:t>
            </a:r>
            <a:r>
              <a:rPr sz="2400" spc="-5" dirty="0">
                <a:latin typeface="Calibri"/>
                <a:cs typeface="Calibri"/>
              </a:rPr>
              <a:t>guidelines. These guidelines  enables </a:t>
            </a:r>
            <a:r>
              <a:rPr sz="2400" spc="-15" dirty="0">
                <a:latin typeface="Calibri"/>
                <a:cs typeface="Calibri"/>
              </a:rPr>
              <a:t>easy data </a:t>
            </a:r>
            <a:r>
              <a:rPr sz="2400" spc="-5" dirty="0">
                <a:latin typeface="Calibri"/>
                <a:cs typeface="Calibri"/>
              </a:rPr>
              <a:t>manageability in </a:t>
            </a:r>
            <a:r>
              <a:rPr sz="2400" dirty="0">
                <a:latin typeface="Calibri"/>
                <a:cs typeface="Calibri"/>
              </a:rPr>
              <a:t>a </a:t>
            </a:r>
            <a:r>
              <a:rPr sz="2400" spc="-5" dirty="0">
                <a:latin typeface="Calibri"/>
                <a:cs typeface="Calibri"/>
              </a:rPr>
              <a:t>microservice</a:t>
            </a:r>
            <a:r>
              <a:rPr sz="2400" spc="40" dirty="0">
                <a:latin typeface="Calibri"/>
                <a:cs typeface="Calibri"/>
              </a:rPr>
              <a:t> </a:t>
            </a:r>
            <a:r>
              <a:rPr sz="2400" spc="-10" dirty="0">
                <a:latin typeface="Calibri"/>
                <a:cs typeface="Calibri"/>
              </a:rPr>
              <a:t>architecture.</a:t>
            </a:r>
            <a:endParaRPr sz="2400">
              <a:latin typeface="Calibri"/>
              <a:cs typeface="Calibri"/>
            </a:endParaRPr>
          </a:p>
          <a:p>
            <a:pPr marL="12700">
              <a:lnSpc>
                <a:spcPct val="100000"/>
              </a:lnSpc>
              <a:spcBef>
                <a:spcPts val="1925"/>
              </a:spcBef>
            </a:pPr>
            <a:r>
              <a:rPr sz="1800" b="1" spc="-5" dirty="0">
                <a:solidFill>
                  <a:srgbClr val="FFFFFF"/>
                </a:solidFill>
                <a:latin typeface="Calibri"/>
                <a:cs typeface="Calibri"/>
              </a:rPr>
              <a:t>The guidelines ...</a:t>
            </a:r>
            <a:endParaRPr sz="1800">
              <a:latin typeface="Calibri"/>
              <a:cs typeface="Calibri"/>
            </a:endParaRPr>
          </a:p>
          <a:p>
            <a:pPr marL="355600" indent="-342900">
              <a:lnSpc>
                <a:spcPct val="100000"/>
              </a:lnSpc>
              <a:spcBef>
                <a:spcPts val="840"/>
              </a:spcBef>
              <a:buAutoNum type="arabicPeriod"/>
              <a:tabLst>
                <a:tab pos="354965" algn="l"/>
                <a:tab pos="355600" algn="l"/>
              </a:tabLst>
            </a:pPr>
            <a:r>
              <a:rPr sz="1800" spc="-5" dirty="0">
                <a:latin typeface="Calibri"/>
                <a:cs typeface="Calibri"/>
              </a:rPr>
              <a:t>The </a:t>
            </a:r>
            <a:r>
              <a:rPr sz="1800" dirty="0">
                <a:latin typeface="Calibri"/>
                <a:cs typeface="Calibri"/>
              </a:rPr>
              <a:t>service </a:t>
            </a:r>
            <a:r>
              <a:rPr sz="1800" spc="-10" dirty="0">
                <a:latin typeface="Calibri"/>
                <a:cs typeface="Calibri"/>
              </a:rPr>
              <a:t>must </a:t>
            </a:r>
            <a:r>
              <a:rPr sz="1800" spc="-10" dirty="0">
                <a:solidFill>
                  <a:srgbClr val="FF0000"/>
                </a:solidFill>
                <a:latin typeface="Calibri"/>
                <a:cs typeface="Calibri"/>
              </a:rPr>
              <a:t>never persists </a:t>
            </a:r>
            <a:r>
              <a:rPr sz="1800" spc="-15" dirty="0">
                <a:solidFill>
                  <a:srgbClr val="FF0000"/>
                </a:solidFill>
                <a:latin typeface="Calibri"/>
                <a:cs typeface="Calibri"/>
              </a:rPr>
              <a:t>any data </a:t>
            </a:r>
            <a:r>
              <a:rPr sz="1800" spc="-5" dirty="0">
                <a:latin typeface="Calibri"/>
                <a:cs typeface="Calibri"/>
              </a:rPr>
              <a:t>within </a:t>
            </a:r>
            <a:r>
              <a:rPr sz="1800" dirty="0">
                <a:latin typeface="Calibri"/>
                <a:cs typeface="Calibri"/>
              </a:rPr>
              <a:t>its </a:t>
            </a:r>
            <a:r>
              <a:rPr sz="1800" spc="-5" dirty="0">
                <a:latin typeface="Calibri"/>
                <a:cs typeface="Calibri"/>
              </a:rPr>
              <a:t>own</a:t>
            </a:r>
            <a:r>
              <a:rPr sz="1800" spc="30" dirty="0">
                <a:latin typeface="Calibri"/>
                <a:cs typeface="Calibri"/>
              </a:rPr>
              <a:t> </a:t>
            </a:r>
            <a:r>
              <a:rPr sz="1800" spc="-20" dirty="0">
                <a:latin typeface="Calibri"/>
                <a:cs typeface="Calibri"/>
              </a:rPr>
              <a:t>environment/context/container.</a:t>
            </a:r>
            <a:endParaRPr sz="1800">
              <a:latin typeface="Calibri"/>
              <a:cs typeface="Calibri"/>
            </a:endParaRPr>
          </a:p>
          <a:p>
            <a:pPr marL="469900">
              <a:lnSpc>
                <a:spcPct val="100000"/>
              </a:lnSpc>
              <a:tabLst>
                <a:tab pos="812165" algn="l"/>
              </a:tabLst>
            </a:pPr>
            <a:r>
              <a:rPr sz="1600" spc="-5" dirty="0">
                <a:latin typeface="Arial"/>
                <a:cs typeface="Arial"/>
              </a:rPr>
              <a:t>→	</a:t>
            </a:r>
            <a:r>
              <a:rPr sz="1600" spc="-5" dirty="0">
                <a:latin typeface="Calibri"/>
                <a:cs typeface="Calibri"/>
              </a:rPr>
              <a:t>As the </a:t>
            </a:r>
            <a:r>
              <a:rPr sz="1600" spc="-10" dirty="0">
                <a:latin typeface="Calibri"/>
                <a:cs typeface="Calibri"/>
              </a:rPr>
              <a:t>locally </a:t>
            </a:r>
            <a:r>
              <a:rPr sz="1600" spc="-15" dirty="0">
                <a:latin typeface="Calibri"/>
                <a:cs typeface="Calibri"/>
              </a:rPr>
              <a:t>saved data </a:t>
            </a:r>
            <a:r>
              <a:rPr sz="1600" spc="-10" dirty="0">
                <a:latin typeface="Calibri"/>
                <a:cs typeface="Calibri"/>
              </a:rPr>
              <a:t>can </a:t>
            </a:r>
            <a:r>
              <a:rPr sz="1600" spc="-5" dirty="0">
                <a:latin typeface="Calibri"/>
                <a:cs typeface="Calibri"/>
              </a:rPr>
              <a:t>be </a:t>
            </a:r>
            <a:r>
              <a:rPr sz="1600" spc="-10" dirty="0">
                <a:latin typeface="Calibri"/>
                <a:cs typeface="Calibri"/>
              </a:rPr>
              <a:t>lost </a:t>
            </a:r>
            <a:r>
              <a:rPr sz="1600" spc="-5" dirty="0">
                <a:latin typeface="Calibri"/>
                <a:cs typeface="Calibri"/>
              </a:rPr>
              <a:t>if the service </a:t>
            </a:r>
            <a:r>
              <a:rPr sz="1600" spc="-10" dirty="0">
                <a:latin typeface="Calibri"/>
                <a:cs typeface="Calibri"/>
              </a:rPr>
              <a:t>environment/container </a:t>
            </a:r>
            <a:r>
              <a:rPr sz="1600" spc="-5" dirty="0">
                <a:latin typeface="Calibri"/>
                <a:cs typeface="Calibri"/>
              </a:rPr>
              <a:t>is </a:t>
            </a:r>
            <a:r>
              <a:rPr sz="1600" spc="-10" dirty="0">
                <a:latin typeface="Calibri"/>
                <a:cs typeface="Calibri"/>
              </a:rPr>
              <a:t>reinitiated </a:t>
            </a:r>
            <a:r>
              <a:rPr sz="1600" spc="-5" dirty="0">
                <a:latin typeface="Calibri"/>
                <a:cs typeface="Calibri"/>
              </a:rPr>
              <a:t>or</a:t>
            </a:r>
            <a:r>
              <a:rPr sz="1600" spc="95" dirty="0">
                <a:latin typeface="Calibri"/>
                <a:cs typeface="Calibri"/>
              </a:rPr>
              <a:t> </a:t>
            </a:r>
            <a:r>
              <a:rPr sz="1600" spc="-15" dirty="0">
                <a:latin typeface="Calibri"/>
                <a:cs typeface="Calibri"/>
              </a:rPr>
              <a:t>recreated</a:t>
            </a:r>
            <a:r>
              <a:rPr sz="1800" spc="-15" dirty="0">
                <a:latin typeface="Calibri"/>
                <a:cs typeface="Calibri"/>
              </a:rPr>
              <a:t>.</a:t>
            </a:r>
            <a:endParaRPr sz="1800">
              <a:latin typeface="Calibri"/>
              <a:cs typeface="Calibri"/>
            </a:endParaRPr>
          </a:p>
          <a:p>
            <a:pPr marL="355600" indent="-342900">
              <a:lnSpc>
                <a:spcPct val="100000"/>
              </a:lnSpc>
              <a:buAutoNum type="arabicPeriod" startAt="2"/>
              <a:tabLst>
                <a:tab pos="354965" algn="l"/>
                <a:tab pos="355600" algn="l"/>
              </a:tabLst>
            </a:pPr>
            <a:r>
              <a:rPr sz="1800" spc="-5" dirty="0">
                <a:latin typeface="Calibri"/>
                <a:cs typeface="Calibri"/>
              </a:rPr>
              <a:t>The </a:t>
            </a:r>
            <a:r>
              <a:rPr sz="1800" dirty="0">
                <a:latin typeface="Calibri"/>
                <a:cs typeface="Calibri"/>
              </a:rPr>
              <a:t>service </a:t>
            </a:r>
            <a:r>
              <a:rPr sz="1800" spc="-10" dirty="0">
                <a:latin typeface="Calibri"/>
                <a:cs typeface="Calibri"/>
              </a:rPr>
              <a:t>must </a:t>
            </a:r>
            <a:r>
              <a:rPr sz="1800" spc="-10" dirty="0">
                <a:solidFill>
                  <a:srgbClr val="FF0000"/>
                </a:solidFill>
                <a:latin typeface="Calibri"/>
                <a:cs typeface="Calibri"/>
              </a:rPr>
              <a:t>never persists </a:t>
            </a:r>
            <a:r>
              <a:rPr sz="1800" spc="-15" dirty="0">
                <a:solidFill>
                  <a:srgbClr val="FF0000"/>
                </a:solidFill>
                <a:latin typeface="Calibri"/>
                <a:cs typeface="Calibri"/>
              </a:rPr>
              <a:t>any </a:t>
            </a:r>
            <a:r>
              <a:rPr sz="1800" spc="-20" dirty="0">
                <a:solidFill>
                  <a:srgbClr val="FF0000"/>
                </a:solidFill>
                <a:latin typeface="Calibri"/>
                <a:cs typeface="Calibri"/>
              </a:rPr>
              <a:t>state</a:t>
            </a:r>
            <a:r>
              <a:rPr sz="1800" spc="-20" dirty="0">
                <a:latin typeface="Calibri"/>
                <a:cs typeface="Calibri"/>
              </a:rPr>
              <a:t>, </a:t>
            </a:r>
            <a:r>
              <a:rPr sz="1800" dirty="0">
                <a:latin typeface="Calibri"/>
                <a:cs typeface="Calibri"/>
              </a:rPr>
              <a:t>it </a:t>
            </a:r>
            <a:r>
              <a:rPr sz="1800" spc="-5" dirty="0">
                <a:latin typeface="Calibri"/>
                <a:cs typeface="Calibri"/>
              </a:rPr>
              <a:t>should be </a:t>
            </a:r>
            <a:r>
              <a:rPr sz="1800" spc="-10" dirty="0">
                <a:latin typeface="Calibri"/>
                <a:cs typeface="Calibri"/>
              </a:rPr>
              <a:t>determine from </a:t>
            </a:r>
            <a:r>
              <a:rPr sz="1800" spc="-5" dirty="0">
                <a:latin typeface="Calibri"/>
                <a:cs typeface="Calibri"/>
              </a:rPr>
              <a:t>the </a:t>
            </a:r>
            <a:r>
              <a:rPr sz="1800" spc="-15" dirty="0">
                <a:latin typeface="Calibri"/>
                <a:cs typeface="Calibri"/>
              </a:rPr>
              <a:t>events </a:t>
            </a:r>
            <a:r>
              <a:rPr sz="1800" spc="-5" dirty="0">
                <a:latin typeface="Calibri"/>
                <a:cs typeface="Calibri"/>
              </a:rPr>
              <a:t>history/log </a:t>
            </a:r>
            <a:r>
              <a:rPr sz="1800" dirty="0">
                <a:latin typeface="Calibri"/>
                <a:cs typeface="Calibri"/>
              </a:rPr>
              <a:t>on</a:t>
            </a:r>
            <a:r>
              <a:rPr sz="1800" spc="95" dirty="0">
                <a:latin typeface="Calibri"/>
                <a:cs typeface="Calibri"/>
              </a:rPr>
              <a:t> </a:t>
            </a:r>
            <a:r>
              <a:rPr sz="1800" spc="-5" dirty="0">
                <a:latin typeface="Calibri"/>
                <a:cs typeface="Calibri"/>
              </a:rPr>
              <a:t>demand.</a:t>
            </a:r>
            <a:endParaRPr sz="1800">
              <a:latin typeface="Calibri"/>
              <a:cs typeface="Calibri"/>
            </a:endParaRPr>
          </a:p>
          <a:p>
            <a:pPr marL="355600" indent="-342900">
              <a:lnSpc>
                <a:spcPct val="100000"/>
              </a:lnSpc>
              <a:buAutoNum type="arabicPeriod" startAt="2"/>
              <a:tabLst>
                <a:tab pos="354965" algn="l"/>
                <a:tab pos="355600" algn="l"/>
              </a:tabLst>
            </a:pPr>
            <a:r>
              <a:rPr sz="1800" dirty="0">
                <a:latin typeface="Calibri"/>
                <a:cs typeface="Calibri"/>
              </a:rPr>
              <a:t>If </a:t>
            </a:r>
            <a:r>
              <a:rPr sz="1800" spc="-10" dirty="0">
                <a:latin typeface="Calibri"/>
                <a:cs typeface="Calibri"/>
              </a:rPr>
              <a:t>two </a:t>
            </a:r>
            <a:r>
              <a:rPr sz="1800" dirty="0">
                <a:latin typeface="Calibri"/>
                <a:cs typeface="Calibri"/>
              </a:rPr>
              <a:t>or </a:t>
            </a:r>
            <a:r>
              <a:rPr sz="1800" spc="-10" dirty="0">
                <a:latin typeface="Calibri"/>
                <a:cs typeface="Calibri"/>
              </a:rPr>
              <a:t>more </a:t>
            </a:r>
            <a:r>
              <a:rPr sz="1800" dirty="0">
                <a:latin typeface="Calibri"/>
                <a:cs typeface="Calibri"/>
              </a:rPr>
              <a:t>services </a:t>
            </a:r>
            <a:r>
              <a:rPr sz="1800" spc="-5" dirty="0">
                <a:latin typeface="Calibri"/>
                <a:cs typeface="Calibri"/>
              </a:rPr>
              <a:t>need </a:t>
            </a:r>
            <a:r>
              <a:rPr sz="1800" spc="-10" dirty="0">
                <a:latin typeface="Calibri"/>
                <a:cs typeface="Calibri"/>
              </a:rPr>
              <a:t>to work </a:t>
            </a:r>
            <a:r>
              <a:rPr sz="1800" dirty="0">
                <a:latin typeface="Calibri"/>
                <a:cs typeface="Calibri"/>
              </a:rPr>
              <a:t>on a </a:t>
            </a:r>
            <a:r>
              <a:rPr sz="1800" spc="-20" dirty="0">
                <a:latin typeface="Calibri"/>
                <a:cs typeface="Calibri"/>
              </a:rPr>
              <a:t>state, </a:t>
            </a:r>
            <a:r>
              <a:rPr sz="1800" spc="-5" dirty="0">
                <a:latin typeface="Calibri"/>
                <a:cs typeface="Calibri"/>
              </a:rPr>
              <a:t>then </a:t>
            </a:r>
            <a:r>
              <a:rPr sz="1800" spc="-5" dirty="0">
                <a:solidFill>
                  <a:srgbClr val="6FAC46"/>
                </a:solidFill>
                <a:latin typeface="Calibri"/>
                <a:cs typeface="Calibri"/>
              </a:rPr>
              <a:t>use </a:t>
            </a:r>
            <a:r>
              <a:rPr sz="1800" spc="-15" dirty="0">
                <a:solidFill>
                  <a:srgbClr val="6FAC46"/>
                </a:solidFill>
                <a:latin typeface="Calibri"/>
                <a:cs typeface="Calibri"/>
              </a:rPr>
              <a:t>event </a:t>
            </a:r>
            <a:r>
              <a:rPr sz="1800" spc="-10" dirty="0">
                <a:solidFill>
                  <a:srgbClr val="6FAC46"/>
                </a:solidFill>
                <a:latin typeface="Calibri"/>
                <a:cs typeface="Calibri"/>
              </a:rPr>
              <a:t>sourcing </a:t>
            </a:r>
            <a:r>
              <a:rPr sz="1800" spc="-5" dirty="0">
                <a:latin typeface="Calibri"/>
                <a:cs typeface="Calibri"/>
              </a:rPr>
              <a:t>design </a:t>
            </a:r>
            <a:r>
              <a:rPr sz="1800" spc="-15" dirty="0">
                <a:latin typeface="Calibri"/>
                <a:cs typeface="Calibri"/>
              </a:rPr>
              <a:t>pattern </a:t>
            </a:r>
            <a:r>
              <a:rPr sz="1800" spc="-5" dirty="0">
                <a:latin typeface="Calibri"/>
                <a:cs typeface="Calibri"/>
              </a:rPr>
              <a:t>(discuss</a:t>
            </a:r>
            <a:r>
              <a:rPr sz="1800" spc="70" dirty="0">
                <a:latin typeface="Calibri"/>
                <a:cs typeface="Calibri"/>
              </a:rPr>
              <a:t> </a:t>
            </a:r>
            <a:r>
              <a:rPr sz="1800" spc="-10" dirty="0">
                <a:latin typeface="Calibri"/>
                <a:cs typeface="Calibri"/>
              </a:rPr>
              <a:t>later).</a:t>
            </a:r>
            <a:endParaRPr sz="1800">
              <a:latin typeface="Calibri"/>
              <a:cs typeface="Calibri"/>
            </a:endParaRPr>
          </a:p>
          <a:p>
            <a:pPr marL="355600" indent="-342900">
              <a:lnSpc>
                <a:spcPct val="100000"/>
              </a:lnSpc>
              <a:buAutoNum type="arabicPeriod" startAt="2"/>
              <a:tabLst>
                <a:tab pos="354965" algn="l"/>
                <a:tab pos="355600" algn="l"/>
              </a:tabLst>
            </a:pPr>
            <a:r>
              <a:rPr sz="1800" spc="-5" dirty="0">
                <a:latin typeface="Calibri"/>
                <a:cs typeface="Calibri"/>
              </a:rPr>
              <a:t>The </a:t>
            </a:r>
            <a:r>
              <a:rPr sz="1800" dirty="0">
                <a:latin typeface="Calibri"/>
                <a:cs typeface="Calibri"/>
              </a:rPr>
              <a:t>service </a:t>
            </a:r>
            <a:r>
              <a:rPr sz="1800" spc="-10" dirty="0">
                <a:latin typeface="Calibri"/>
                <a:cs typeface="Calibri"/>
              </a:rPr>
              <a:t>must </a:t>
            </a:r>
            <a:r>
              <a:rPr sz="1800" spc="-5" dirty="0">
                <a:solidFill>
                  <a:srgbClr val="6FAC46"/>
                </a:solidFill>
                <a:latin typeface="Calibri"/>
                <a:cs typeface="Calibri"/>
              </a:rPr>
              <a:t>use the </a:t>
            </a:r>
            <a:r>
              <a:rPr sz="1800" spc="-10" dirty="0">
                <a:solidFill>
                  <a:srgbClr val="6FAC46"/>
                </a:solidFill>
                <a:latin typeface="Calibri"/>
                <a:cs typeface="Calibri"/>
              </a:rPr>
              <a:t>best </a:t>
            </a:r>
            <a:r>
              <a:rPr sz="1800" spc="-20" dirty="0">
                <a:solidFill>
                  <a:srgbClr val="6FAC46"/>
                </a:solidFill>
                <a:latin typeface="Calibri"/>
                <a:cs typeface="Calibri"/>
              </a:rPr>
              <a:t>storage </a:t>
            </a:r>
            <a:r>
              <a:rPr sz="1800" spc="-15" dirty="0">
                <a:solidFill>
                  <a:srgbClr val="6FAC46"/>
                </a:solidFill>
                <a:latin typeface="Calibri"/>
                <a:cs typeface="Calibri"/>
              </a:rPr>
              <a:t>strategy </a:t>
            </a:r>
            <a:r>
              <a:rPr sz="1800" spc="-5" dirty="0">
                <a:latin typeface="Calibri"/>
                <a:cs typeface="Calibri"/>
              </a:rPr>
              <a:t>(discuss </a:t>
            </a:r>
            <a:r>
              <a:rPr sz="1800" spc="-10" dirty="0">
                <a:latin typeface="Calibri"/>
                <a:cs typeface="Calibri"/>
              </a:rPr>
              <a:t>later) </a:t>
            </a:r>
            <a:r>
              <a:rPr sz="1800" spc="-5" dirty="0">
                <a:latin typeface="Calibri"/>
                <a:cs typeface="Calibri"/>
              </a:rPr>
              <a:t>based </a:t>
            </a:r>
            <a:r>
              <a:rPr sz="1800" dirty="0">
                <a:latin typeface="Calibri"/>
                <a:cs typeface="Calibri"/>
              </a:rPr>
              <a:t>on </a:t>
            </a:r>
            <a:r>
              <a:rPr sz="1800" spc="-5" dirty="0">
                <a:latin typeface="Calibri"/>
                <a:cs typeface="Calibri"/>
              </a:rPr>
              <a:t>the type </a:t>
            </a:r>
            <a:r>
              <a:rPr sz="1800" dirty="0">
                <a:latin typeface="Calibri"/>
                <a:cs typeface="Calibri"/>
              </a:rPr>
              <a:t>of </a:t>
            </a:r>
            <a:r>
              <a:rPr sz="1800" spc="-15" dirty="0">
                <a:latin typeface="Calibri"/>
                <a:cs typeface="Calibri"/>
              </a:rPr>
              <a:t>data </a:t>
            </a:r>
            <a:r>
              <a:rPr sz="1800" spc="-5" dirty="0">
                <a:latin typeface="Calibri"/>
                <a:cs typeface="Calibri"/>
              </a:rPr>
              <a:t>and </a:t>
            </a:r>
            <a:r>
              <a:rPr sz="1800" dirty="0">
                <a:latin typeface="Calibri"/>
                <a:cs typeface="Calibri"/>
              </a:rPr>
              <a:t>its </a:t>
            </a:r>
            <a:r>
              <a:rPr sz="1800" spc="-10" dirty="0">
                <a:latin typeface="Calibri"/>
                <a:cs typeface="Calibri"/>
              </a:rPr>
              <a:t>usage</a:t>
            </a:r>
            <a:r>
              <a:rPr sz="1800" spc="105" dirty="0">
                <a:latin typeface="Calibri"/>
                <a:cs typeface="Calibri"/>
              </a:rPr>
              <a:t> </a:t>
            </a:r>
            <a:r>
              <a:rPr sz="1800" spc="-10" dirty="0">
                <a:latin typeface="Calibri"/>
                <a:cs typeface="Calibri"/>
              </a:rPr>
              <a:t>requirements.</a:t>
            </a:r>
            <a:endParaRPr sz="1800">
              <a:latin typeface="Calibri"/>
              <a:cs typeface="Calibri"/>
            </a:endParaRPr>
          </a:p>
          <a:p>
            <a:pPr marL="355600" marR="63500" indent="-342900">
              <a:lnSpc>
                <a:spcPct val="100000"/>
              </a:lnSpc>
              <a:buAutoNum type="arabicPeriod" startAt="2"/>
              <a:tabLst>
                <a:tab pos="354965" algn="l"/>
                <a:tab pos="355600" algn="l"/>
              </a:tabLst>
            </a:pPr>
            <a:r>
              <a:rPr sz="1800" spc="-5" dirty="0">
                <a:latin typeface="Calibri"/>
                <a:cs typeface="Calibri"/>
              </a:rPr>
              <a:t>The </a:t>
            </a:r>
            <a:r>
              <a:rPr sz="1800" dirty="0">
                <a:latin typeface="Calibri"/>
                <a:cs typeface="Calibri"/>
              </a:rPr>
              <a:t>service </a:t>
            </a:r>
            <a:r>
              <a:rPr sz="1800" spc="-5" dirty="0">
                <a:latin typeface="Calibri"/>
                <a:cs typeface="Calibri"/>
              </a:rPr>
              <a:t>should </a:t>
            </a:r>
            <a:r>
              <a:rPr sz="1800" spc="-5" dirty="0">
                <a:solidFill>
                  <a:srgbClr val="6FAC46"/>
                </a:solidFill>
                <a:latin typeface="Calibri"/>
                <a:cs typeface="Calibri"/>
              </a:rPr>
              <a:t>consider </a:t>
            </a:r>
            <a:r>
              <a:rPr sz="1800" spc="-15" dirty="0">
                <a:solidFill>
                  <a:srgbClr val="6FAC46"/>
                </a:solidFill>
                <a:latin typeface="Calibri"/>
                <a:cs typeface="Calibri"/>
              </a:rPr>
              <a:t>CQRS </a:t>
            </a:r>
            <a:r>
              <a:rPr sz="1800" spc="-5" dirty="0">
                <a:solidFill>
                  <a:srgbClr val="6FAC46"/>
                </a:solidFill>
                <a:latin typeface="Calibri"/>
                <a:cs typeface="Calibri"/>
              </a:rPr>
              <a:t>design </a:t>
            </a:r>
            <a:r>
              <a:rPr sz="1800" spc="-15" dirty="0">
                <a:solidFill>
                  <a:srgbClr val="6FAC46"/>
                </a:solidFill>
                <a:latin typeface="Calibri"/>
                <a:cs typeface="Calibri"/>
              </a:rPr>
              <a:t>pattern </a:t>
            </a:r>
            <a:r>
              <a:rPr sz="1800" spc="-5" dirty="0">
                <a:latin typeface="Calibri"/>
                <a:cs typeface="Calibri"/>
              </a:rPr>
              <a:t>(discuss </a:t>
            </a:r>
            <a:r>
              <a:rPr sz="1800" spc="-10" dirty="0">
                <a:latin typeface="Calibri"/>
                <a:cs typeface="Calibri"/>
              </a:rPr>
              <a:t>later) </a:t>
            </a:r>
            <a:r>
              <a:rPr sz="1800" spc="-15" dirty="0">
                <a:latin typeface="Calibri"/>
                <a:cs typeface="Calibri"/>
              </a:rPr>
              <a:t>for </a:t>
            </a:r>
            <a:r>
              <a:rPr sz="1800" spc="-5" dirty="0">
                <a:latin typeface="Calibri"/>
                <a:cs typeface="Calibri"/>
              </a:rPr>
              <a:t>entities impacting </a:t>
            </a:r>
            <a:r>
              <a:rPr sz="1800" spc="-20" dirty="0">
                <a:latin typeface="Calibri"/>
                <a:cs typeface="Calibri"/>
              </a:rPr>
              <a:t>system </a:t>
            </a:r>
            <a:r>
              <a:rPr sz="1800" spc="-10" dirty="0">
                <a:latin typeface="Calibri"/>
                <a:cs typeface="Calibri"/>
              </a:rPr>
              <a:t>performance </a:t>
            </a:r>
            <a:r>
              <a:rPr sz="1800" spc="-5" dirty="0">
                <a:latin typeface="Calibri"/>
                <a:cs typeface="Calibri"/>
              </a:rPr>
              <a:t>due </a:t>
            </a:r>
            <a:r>
              <a:rPr sz="1800" spc="-10" dirty="0">
                <a:latin typeface="Calibri"/>
                <a:cs typeface="Calibri"/>
              </a:rPr>
              <a:t>to </a:t>
            </a:r>
            <a:r>
              <a:rPr sz="1800" spc="-5" dirty="0">
                <a:latin typeface="Calibri"/>
                <a:cs typeface="Calibri"/>
              </a:rPr>
              <a:t>their  high volume</a:t>
            </a:r>
            <a:r>
              <a:rPr sz="1800" spc="-10" dirty="0">
                <a:latin typeface="Calibri"/>
                <a:cs typeface="Calibri"/>
              </a:rPr>
              <a:t> </a:t>
            </a:r>
            <a:r>
              <a:rPr sz="1800" spc="-5" dirty="0">
                <a:latin typeface="Calibri"/>
                <a:cs typeface="Calibri"/>
              </a:rPr>
              <a:t>access.</a:t>
            </a:r>
            <a:endParaRPr sz="1800">
              <a:latin typeface="Calibri"/>
              <a:cs typeface="Calibri"/>
            </a:endParaRPr>
          </a:p>
          <a:p>
            <a:pPr marL="355600" marR="311785" indent="-342900">
              <a:lnSpc>
                <a:spcPct val="100000"/>
              </a:lnSpc>
              <a:buAutoNum type="arabicPeriod" startAt="2"/>
              <a:tabLst>
                <a:tab pos="354965" algn="l"/>
                <a:tab pos="355600" algn="l"/>
              </a:tabLst>
            </a:pPr>
            <a:r>
              <a:rPr sz="1800" dirty="0">
                <a:latin typeface="Calibri"/>
                <a:cs typeface="Calibri"/>
              </a:rPr>
              <a:t>If a service </a:t>
            </a:r>
            <a:r>
              <a:rPr sz="1800" spc="-15" dirty="0">
                <a:latin typeface="Calibri"/>
                <a:cs typeface="Calibri"/>
              </a:rPr>
              <a:t>creates </a:t>
            </a:r>
            <a:r>
              <a:rPr sz="1800" spc="-5" dirty="0">
                <a:latin typeface="Calibri"/>
                <a:cs typeface="Calibri"/>
              </a:rPr>
              <a:t>an entity </a:t>
            </a:r>
            <a:r>
              <a:rPr sz="1800" spc="-10" dirty="0">
                <a:latin typeface="Calibri"/>
                <a:cs typeface="Calibri"/>
              </a:rPr>
              <a:t>record/object/instance, </a:t>
            </a:r>
            <a:r>
              <a:rPr sz="1800" dirty="0">
                <a:latin typeface="Calibri"/>
                <a:cs typeface="Calibri"/>
              </a:rPr>
              <a:t>it </a:t>
            </a:r>
            <a:r>
              <a:rPr sz="1800" spc="-10" dirty="0">
                <a:latin typeface="Calibri"/>
                <a:cs typeface="Calibri"/>
              </a:rPr>
              <a:t>must </a:t>
            </a:r>
            <a:r>
              <a:rPr sz="1800" spc="-5" dirty="0">
                <a:latin typeface="Calibri"/>
                <a:cs typeface="Calibri"/>
              </a:rPr>
              <a:t>also </a:t>
            </a:r>
            <a:r>
              <a:rPr sz="1800" spc="-5" dirty="0">
                <a:solidFill>
                  <a:srgbClr val="6FAC46"/>
                </a:solidFill>
                <a:latin typeface="Calibri"/>
                <a:cs typeface="Calibri"/>
              </a:rPr>
              <a:t>own the entity </a:t>
            </a:r>
            <a:r>
              <a:rPr sz="1800" spc="-10" dirty="0">
                <a:solidFill>
                  <a:srgbClr val="6FAC46"/>
                </a:solidFill>
                <a:latin typeface="Calibri"/>
                <a:cs typeface="Calibri"/>
              </a:rPr>
              <a:t>lifecycle</a:t>
            </a:r>
            <a:r>
              <a:rPr sz="1800" spc="-10" dirty="0">
                <a:latin typeface="Calibri"/>
                <a:cs typeface="Calibri"/>
              </a:rPr>
              <a:t>, </a:t>
            </a:r>
            <a:r>
              <a:rPr sz="1800" spc="-5" dirty="0">
                <a:latin typeface="Calibri"/>
                <a:cs typeface="Calibri"/>
              </a:rPr>
              <a:t>and </a:t>
            </a:r>
            <a:r>
              <a:rPr sz="1800" spc="-10" dirty="0">
                <a:latin typeface="Calibri"/>
                <a:cs typeface="Calibri"/>
              </a:rPr>
              <a:t>provides </a:t>
            </a:r>
            <a:r>
              <a:rPr sz="1800" spc="-5" dirty="0">
                <a:latin typeface="Calibri"/>
                <a:cs typeface="Calibri"/>
              </a:rPr>
              <a:t>APIs </a:t>
            </a:r>
            <a:r>
              <a:rPr sz="1800" spc="-10" dirty="0">
                <a:latin typeface="Calibri"/>
                <a:cs typeface="Calibri"/>
              </a:rPr>
              <a:t>to </a:t>
            </a:r>
            <a:r>
              <a:rPr sz="1800" spc="-5" dirty="0">
                <a:latin typeface="Calibri"/>
                <a:cs typeface="Calibri"/>
              </a:rPr>
              <a:t>other  </a:t>
            </a:r>
            <a:r>
              <a:rPr sz="1800" dirty="0">
                <a:latin typeface="Calibri"/>
                <a:cs typeface="Calibri"/>
              </a:rPr>
              <a:t>services </a:t>
            </a:r>
            <a:r>
              <a:rPr sz="1800" spc="-10" dirty="0">
                <a:latin typeface="Calibri"/>
                <a:cs typeface="Calibri"/>
              </a:rPr>
              <a:t>that </a:t>
            </a:r>
            <a:r>
              <a:rPr sz="1800" spc="-5" dirty="0">
                <a:latin typeface="Calibri"/>
                <a:cs typeface="Calibri"/>
              </a:rPr>
              <a:t>need </a:t>
            </a:r>
            <a:r>
              <a:rPr sz="1800" spc="-10" dirty="0">
                <a:latin typeface="Calibri"/>
                <a:cs typeface="Calibri"/>
              </a:rPr>
              <a:t>to </a:t>
            </a:r>
            <a:r>
              <a:rPr sz="1800" spc="-5" dirty="0">
                <a:latin typeface="Calibri"/>
                <a:cs typeface="Calibri"/>
              </a:rPr>
              <a:t>access this entity</a:t>
            </a:r>
            <a:r>
              <a:rPr sz="1800" dirty="0">
                <a:latin typeface="Calibri"/>
                <a:cs typeface="Calibri"/>
              </a:rPr>
              <a:t> </a:t>
            </a:r>
            <a:r>
              <a:rPr sz="1800" spc="-10" dirty="0">
                <a:latin typeface="Calibri"/>
                <a:cs typeface="Calibri"/>
              </a:rPr>
              <a:t>records.</a:t>
            </a:r>
            <a:endParaRPr sz="1800">
              <a:latin typeface="Calibri"/>
              <a:cs typeface="Calibri"/>
            </a:endParaRPr>
          </a:p>
          <a:p>
            <a:pPr marL="469900">
              <a:lnSpc>
                <a:spcPct val="100000"/>
              </a:lnSpc>
              <a:spcBef>
                <a:spcPts val="10"/>
              </a:spcBef>
              <a:tabLst>
                <a:tab pos="812165" algn="l"/>
              </a:tabLst>
            </a:pPr>
            <a:r>
              <a:rPr sz="1600" spc="-5" dirty="0">
                <a:latin typeface="Arial"/>
                <a:cs typeface="Arial"/>
              </a:rPr>
              <a:t>→	</a:t>
            </a:r>
            <a:r>
              <a:rPr sz="1600" spc="-5" dirty="0">
                <a:latin typeface="Calibri"/>
                <a:cs typeface="Calibri"/>
              </a:rPr>
              <a:t>Means, an </a:t>
            </a:r>
            <a:r>
              <a:rPr sz="1600" spc="-10" dirty="0">
                <a:latin typeface="Calibri"/>
                <a:cs typeface="Calibri"/>
              </a:rPr>
              <a:t>entity </a:t>
            </a:r>
            <a:r>
              <a:rPr sz="1600" spc="-15" dirty="0">
                <a:latin typeface="Calibri"/>
                <a:cs typeface="Calibri"/>
              </a:rPr>
              <a:t>record </a:t>
            </a:r>
            <a:r>
              <a:rPr sz="1600" spc="-10" dirty="0">
                <a:latin typeface="Calibri"/>
                <a:cs typeface="Calibri"/>
              </a:rPr>
              <a:t>must </a:t>
            </a:r>
            <a:r>
              <a:rPr sz="1600" spc="-5" dirty="0">
                <a:latin typeface="Calibri"/>
                <a:cs typeface="Calibri"/>
              </a:rPr>
              <a:t>not be </a:t>
            </a:r>
            <a:r>
              <a:rPr sz="1600" spc="-10" dirty="0">
                <a:latin typeface="Calibri"/>
                <a:cs typeface="Calibri"/>
              </a:rPr>
              <a:t>updated directly by </a:t>
            </a:r>
            <a:r>
              <a:rPr sz="1600" spc="-5" dirty="0">
                <a:latin typeface="Calibri"/>
                <a:cs typeface="Calibri"/>
              </a:rPr>
              <a:t>multiple services. One one </a:t>
            </a:r>
            <a:r>
              <a:rPr sz="1600" spc="-10" dirty="0">
                <a:latin typeface="Calibri"/>
                <a:cs typeface="Calibri"/>
              </a:rPr>
              <a:t>must own </a:t>
            </a:r>
            <a:r>
              <a:rPr sz="1600" spc="-5" dirty="0">
                <a:latin typeface="Calibri"/>
                <a:cs typeface="Calibri"/>
              </a:rPr>
              <a:t>the </a:t>
            </a:r>
            <a:r>
              <a:rPr sz="1600" spc="-10" dirty="0">
                <a:latin typeface="Calibri"/>
                <a:cs typeface="Calibri"/>
              </a:rPr>
              <a:t>entity that </a:t>
            </a:r>
            <a:r>
              <a:rPr sz="1600" spc="-15" dirty="0">
                <a:latin typeface="Calibri"/>
                <a:cs typeface="Calibri"/>
              </a:rPr>
              <a:t>creates </a:t>
            </a:r>
            <a:r>
              <a:rPr sz="1600" spc="-5" dirty="0">
                <a:latin typeface="Calibri"/>
                <a:cs typeface="Calibri"/>
              </a:rPr>
              <a:t>its</a:t>
            </a:r>
            <a:r>
              <a:rPr sz="1600" dirty="0">
                <a:latin typeface="Calibri"/>
                <a:cs typeface="Calibri"/>
              </a:rPr>
              <a:t> </a:t>
            </a:r>
            <a:r>
              <a:rPr sz="1600" spc="-15" dirty="0">
                <a:latin typeface="Calibri"/>
                <a:cs typeface="Calibri"/>
              </a:rPr>
              <a:t>records.</a:t>
            </a:r>
            <a:endParaRPr sz="1600">
              <a:latin typeface="Calibri"/>
              <a:cs typeface="Calibri"/>
            </a:endParaRPr>
          </a:p>
          <a:p>
            <a:pPr marL="812800">
              <a:lnSpc>
                <a:spcPts val="1914"/>
              </a:lnSpc>
            </a:pPr>
            <a:r>
              <a:rPr sz="1600" spc="-5" dirty="0">
                <a:latin typeface="Calibri"/>
                <a:cs typeface="Calibri"/>
              </a:rPr>
              <a:t>The other services access the </a:t>
            </a:r>
            <a:r>
              <a:rPr sz="1600" spc="-10" dirty="0">
                <a:latin typeface="Calibri"/>
                <a:cs typeface="Calibri"/>
              </a:rPr>
              <a:t>entity through </a:t>
            </a:r>
            <a:r>
              <a:rPr sz="1600" spc="-5" dirty="0">
                <a:latin typeface="Calibri"/>
                <a:cs typeface="Calibri"/>
              </a:rPr>
              <a:t>the owning service's</a:t>
            </a:r>
            <a:r>
              <a:rPr sz="1600" spc="30" dirty="0">
                <a:latin typeface="Calibri"/>
                <a:cs typeface="Calibri"/>
              </a:rPr>
              <a:t> </a:t>
            </a:r>
            <a:r>
              <a:rPr sz="1600" spc="-5" dirty="0">
                <a:latin typeface="Calibri"/>
                <a:cs typeface="Calibri"/>
              </a:rPr>
              <a:t>APIs.</a:t>
            </a:r>
            <a:endParaRPr sz="1600">
              <a:latin typeface="Calibri"/>
              <a:cs typeface="Calibri"/>
            </a:endParaRPr>
          </a:p>
          <a:p>
            <a:pPr marL="355600" indent="-342900">
              <a:lnSpc>
                <a:spcPts val="2155"/>
              </a:lnSpc>
              <a:buAutoNum type="arabicPeriod" startAt="7"/>
              <a:tabLst>
                <a:tab pos="354965" algn="l"/>
                <a:tab pos="355600" algn="l"/>
              </a:tabLst>
            </a:pPr>
            <a:r>
              <a:rPr sz="1800" spc="-5" dirty="0">
                <a:latin typeface="Calibri"/>
                <a:cs typeface="Calibri"/>
              </a:rPr>
              <a:t>The </a:t>
            </a:r>
            <a:r>
              <a:rPr sz="1800" spc="-15" dirty="0">
                <a:latin typeface="Calibri"/>
                <a:cs typeface="Calibri"/>
              </a:rPr>
              <a:t>persistent store </a:t>
            </a:r>
            <a:r>
              <a:rPr sz="1800" spc="-5" dirty="0">
                <a:latin typeface="Calibri"/>
                <a:cs typeface="Calibri"/>
              </a:rPr>
              <a:t>should also be </a:t>
            </a:r>
            <a:r>
              <a:rPr sz="1800" spc="-10" dirty="0">
                <a:latin typeface="Calibri"/>
                <a:cs typeface="Calibri"/>
              </a:rPr>
              <a:t>configured </a:t>
            </a:r>
            <a:r>
              <a:rPr sz="1800" spc="-5" dirty="0">
                <a:latin typeface="Calibri"/>
                <a:cs typeface="Calibri"/>
              </a:rPr>
              <a:t>and </a:t>
            </a:r>
            <a:r>
              <a:rPr sz="1800" spc="-10" dirty="0">
                <a:latin typeface="Calibri"/>
                <a:cs typeface="Calibri"/>
              </a:rPr>
              <a:t>deployed </a:t>
            </a:r>
            <a:r>
              <a:rPr sz="1800" spc="-5" dirty="0">
                <a:latin typeface="Calibri"/>
                <a:cs typeface="Calibri"/>
              </a:rPr>
              <a:t>as </a:t>
            </a:r>
            <a:r>
              <a:rPr sz="1800" spc="-10" dirty="0">
                <a:solidFill>
                  <a:srgbClr val="6FAC46"/>
                </a:solidFill>
                <a:latin typeface="Calibri"/>
                <a:cs typeface="Calibri"/>
              </a:rPr>
              <a:t>cluster to </a:t>
            </a:r>
            <a:r>
              <a:rPr sz="1800" spc="-15" dirty="0">
                <a:solidFill>
                  <a:srgbClr val="6FAC46"/>
                </a:solidFill>
                <a:latin typeface="Calibri"/>
                <a:cs typeface="Calibri"/>
              </a:rPr>
              <a:t>prevent </a:t>
            </a:r>
            <a:r>
              <a:rPr sz="1800" spc="-5" dirty="0">
                <a:solidFill>
                  <a:srgbClr val="6FAC46"/>
                </a:solidFill>
                <a:latin typeface="Calibri"/>
                <a:cs typeface="Calibri"/>
              </a:rPr>
              <a:t>SPF </a:t>
            </a:r>
            <a:r>
              <a:rPr sz="1800" spc="-5" dirty="0">
                <a:latin typeface="Calibri"/>
                <a:cs typeface="Calibri"/>
              </a:rPr>
              <a:t>due </a:t>
            </a:r>
            <a:r>
              <a:rPr sz="1800" dirty="0">
                <a:latin typeface="Calibri"/>
                <a:cs typeface="Calibri"/>
              </a:rPr>
              <a:t>its</a:t>
            </a:r>
            <a:r>
              <a:rPr sz="1800" spc="80" dirty="0">
                <a:latin typeface="Calibri"/>
                <a:cs typeface="Calibri"/>
              </a:rPr>
              <a:t> </a:t>
            </a:r>
            <a:r>
              <a:rPr sz="1800" spc="-10" dirty="0">
                <a:latin typeface="Calibri"/>
                <a:cs typeface="Calibri"/>
              </a:rPr>
              <a:t>errors.</a:t>
            </a:r>
            <a:endParaRPr sz="1800">
              <a:latin typeface="Calibri"/>
              <a:cs typeface="Calibri"/>
            </a:endParaRPr>
          </a:p>
          <a:p>
            <a:pPr marL="355600" indent="-342900">
              <a:lnSpc>
                <a:spcPct val="100000"/>
              </a:lnSpc>
              <a:buAutoNum type="arabicPeriod" startAt="7"/>
              <a:tabLst>
                <a:tab pos="354965" algn="l"/>
                <a:tab pos="355600" algn="l"/>
              </a:tabLst>
            </a:pPr>
            <a:r>
              <a:rPr sz="1800" spc="-5" dirty="0">
                <a:latin typeface="Calibri"/>
                <a:cs typeface="Calibri"/>
              </a:rPr>
              <a:t>The </a:t>
            </a:r>
            <a:r>
              <a:rPr sz="1800" spc="-15" dirty="0">
                <a:latin typeface="Calibri"/>
                <a:cs typeface="Calibri"/>
              </a:rPr>
              <a:t>persistent store </a:t>
            </a:r>
            <a:r>
              <a:rPr sz="1800" spc="-5" dirty="0">
                <a:latin typeface="Calibri"/>
                <a:cs typeface="Calibri"/>
              </a:rPr>
              <a:t>access </a:t>
            </a:r>
            <a:r>
              <a:rPr sz="1800" spc="-10" dirty="0">
                <a:latin typeface="Calibri"/>
                <a:cs typeface="Calibri"/>
              </a:rPr>
              <a:t>information </a:t>
            </a:r>
            <a:r>
              <a:rPr sz="1800" spc="-5" dirty="0">
                <a:latin typeface="Calibri"/>
                <a:cs typeface="Calibri"/>
              </a:rPr>
              <a:t>and </a:t>
            </a:r>
            <a:r>
              <a:rPr sz="1800" spc="-10" dirty="0">
                <a:latin typeface="Calibri"/>
                <a:cs typeface="Calibri"/>
              </a:rPr>
              <a:t>credentials must </a:t>
            </a:r>
            <a:r>
              <a:rPr sz="1800" spc="-5" dirty="0">
                <a:latin typeface="Calibri"/>
                <a:cs typeface="Calibri"/>
              </a:rPr>
              <a:t>be </a:t>
            </a:r>
            <a:r>
              <a:rPr sz="1800" spc="-15" dirty="0">
                <a:latin typeface="Calibri"/>
                <a:cs typeface="Calibri"/>
              </a:rPr>
              <a:t>store </a:t>
            </a:r>
            <a:r>
              <a:rPr sz="1800" dirty="0">
                <a:latin typeface="Calibri"/>
                <a:cs typeface="Calibri"/>
              </a:rPr>
              <a:t>in </a:t>
            </a:r>
            <a:r>
              <a:rPr sz="1800" spc="-15" dirty="0">
                <a:solidFill>
                  <a:srgbClr val="6FAC46"/>
                </a:solidFill>
                <a:latin typeface="Calibri"/>
                <a:cs typeface="Calibri"/>
              </a:rPr>
              <a:t>central </a:t>
            </a:r>
            <a:r>
              <a:rPr sz="1800" spc="-10" dirty="0">
                <a:solidFill>
                  <a:srgbClr val="6FAC46"/>
                </a:solidFill>
                <a:latin typeface="Calibri"/>
                <a:cs typeface="Calibri"/>
              </a:rPr>
              <a:t>configuration </a:t>
            </a:r>
            <a:r>
              <a:rPr sz="1800" spc="-15" dirty="0">
                <a:latin typeface="Calibri"/>
                <a:cs typeface="Calibri"/>
              </a:rPr>
              <a:t>for </a:t>
            </a:r>
            <a:r>
              <a:rPr sz="1800" spc="-5" dirty="0">
                <a:latin typeface="Calibri"/>
                <a:cs typeface="Calibri"/>
              </a:rPr>
              <a:t>all </a:t>
            </a:r>
            <a:r>
              <a:rPr sz="1800" dirty="0">
                <a:latin typeface="Calibri"/>
                <a:cs typeface="Calibri"/>
              </a:rPr>
              <a:t>service</a:t>
            </a:r>
            <a:r>
              <a:rPr sz="1800" spc="180" dirty="0">
                <a:latin typeface="Calibri"/>
                <a:cs typeface="Calibri"/>
              </a:rPr>
              <a:t> </a:t>
            </a:r>
            <a:r>
              <a:rPr sz="1800" spc="-10" dirty="0">
                <a:latin typeface="Calibri"/>
                <a:cs typeface="Calibri"/>
              </a:rPr>
              <a:t>instances.</a:t>
            </a:r>
            <a:endParaRPr sz="1800">
              <a:latin typeface="Calibri"/>
              <a:cs typeface="Calibri"/>
            </a:endParaRPr>
          </a:p>
        </p:txBody>
      </p:sp>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18</a:t>
            </a:fld>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15149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The data persistent </a:t>
            </a:r>
            <a:r>
              <a:rPr sz="2400" b="1" spc="-10" dirty="0">
                <a:solidFill>
                  <a:srgbClr val="FFFFFF"/>
                </a:solidFill>
                <a:latin typeface="Microsoft YaHei"/>
                <a:cs typeface="Microsoft YaHei"/>
              </a:rPr>
              <a:t>requirements </a:t>
            </a:r>
            <a:r>
              <a:rPr sz="2400" b="1" spc="-5" dirty="0">
                <a:solidFill>
                  <a:srgbClr val="FFFFFF"/>
                </a:solidFill>
                <a:latin typeface="Microsoft YaHei"/>
                <a:cs typeface="Microsoft YaHei"/>
              </a:rPr>
              <a:t>in </a:t>
            </a:r>
            <a:r>
              <a:rPr sz="2400" b="1" dirty="0">
                <a:solidFill>
                  <a:srgbClr val="FFFFFF"/>
                </a:solidFill>
                <a:latin typeface="Microsoft YaHei"/>
                <a:cs typeface="Microsoft YaHei"/>
              </a:rPr>
              <a:t>a microservice</a:t>
            </a:r>
            <a:r>
              <a:rPr sz="2400" b="1" spc="5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519545" y="1288472"/>
              <a:ext cx="11151523" cy="4966854"/>
            </a:xfrm>
            <a:prstGeom prst="rect">
              <a:avLst/>
            </a:prstGeom>
          </p:spPr>
        </p:pic>
      </p:grpSp>
      <p:sp>
        <p:nvSpPr>
          <p:cNvPr id="9" name="object 9"/>
          <p:cNvSpPr txBox="1"/>
          <p:nvPr/>
        </p:nvSpPr>
        <p:spPr>
          <a:xfrm>
            <a:off x="614044" y="1330959"/>
            <a:ext cx="1198245"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FFFFFF"/>
                </a:solidFill>
                <a:latin typeface="Calibri"/>
                <a:cs typeface="Calibri"/>
              </a:rPr>
              <a:t>Type </a:t>
            </a:r>
            <a:r>
              <a:rPr sz="1800" b="1" dirty="0">
                <a:solidFill>
                  <a:srgbClr val="FFFFFF"/>
                </a:solidFill>
                <a:latin typeface="Calibri"/>
                <a:cs typeface="Calibri"/>
              </a:rPr>
              <a:t>of</a:t>
            </a:r>
            <a:r>
              <a:rPr sz="1800" b="1" spc="-55" dirty="0">
                <a:solidFill>
                  <a:srgbClr val="FFFFFF"/>
                </a:solidFill>
                <a:latin typeface="Calibri"/>
                <a:cs typeface="Calibri"/>
              </a:rPr>
              <a:t> </a:t>
            </a:r>
            <a:r>
              <a:rPr sz="1800" b="1" spc="-15" dirty="0">
                <a:solidFill>
                  <a:srgbClr val="FFFFFF"/>
                </a:solidFill>
                <a:latin typeface="Calibri"/>
                <a:cs typeface="Calibri"/>
              </a:rPr>
              <a:t>data</a:t>
            </a:r>
            <a:endParaRPr sz="1800">
              <a:latin typeface="Calibri"/>
              <a:cs typeface="Calibri"/>
            </a:endParaRPr>
          </a:p>
        </p:txBody>
      </p:sp>
      <p:sp>
        <p:nvSpPr>
          <p:cNvPr id="10" name="object 10"/>
          <p:cNvSpPr txBox="1"/>
          <p:nvPr/>
        </p:nvSpPr>
        <p:spPr>
          <a:xfrm>
            <a:off x="2579370" y="1330959"/>
            <a:ext cx="1351280" cy="574040"/>
          </a:xfrm>
          <a:prstGeom prst="rect">
            <a:avLst/>
          </a:prstGeom>
        </p:spPr>
        <p:txBody>
          <a:bodyPr vert="horz" wrap="square" lIns="0" tIns="12700" rIns="0" bIns="0" rtlCol="0">
            <a:spAutoFit/>
          </a:bodyPr>
          <a:lstStyle/>
          <a:p>
            <a:pPr marL="12700" marR="5080">
              <a:lnSpc>
                <a:spcPct val="100000"/>
              </a:lnSpc>
              <a:spcBef>
                <a:spcPts val="100"/>
              </a:spcBef>
            </a:pPr>
            <a:r>
              <a:rPr sz="1800" b="1" spc="-5" dirty="0">
                <a:solidFill>
                  <a:srgbClr val="FFFFFF"/>
                </a:solidFill>
                <a:latin typeface="Calibri"/>
                <a:cs typeface="Calibri"/>
              </a:rPr>
              <a:t>Usage  </a:t>
            </a:r>
            <a:r>
              <a:rPr sz="1800" b="1" spc="-30" dirty="0">
                <a:solidFill>
                  <a:srgbClr val="FFFFFF"/>
                </a:solidFill>
                <a:latin typeface="Calibri"/>
                <a:cs typeface="Calibri"/>
              </a:rPr>
              <a:t>R</a:t>
            </a:r>
            <a:r>
              <a:rPr sz="1800" b="1" spc="-5" dirty="0">
                <a:solidFill>
                  <a:srgbClr val="FFFFFF"/>
                </a:solidFill>
                <a:latin typeface="Calibri"/>
                <a:cs typeface="Calibri"/>
              </a:rPr>
              <a:t>equi</a:t>
            </a:r>
            <a:r>
              <a:rPr sz="1800" b="1" spc="-25" dirty="0">
                <a:solidFill>
                  <a:srgbClr val="FFFFFF"/>
                </a:solidFill>
                <a:latin typeface="Calibri"/>
                <a:cs typeface="Calibri"/>
              </a:rPr>
              <a:t>r</a:t>
            </a:r>
            <a:r>
              <a:rPr sz="1800" b="1" spc="-5" dirty="0">
                <a:solidFill>
                  <a:srgbClr val="FFFFFF"/>
                </a:solidFill>
                <a:latin typeface="Calibri"/>
                <a:cs typeface="Calibri"/>
              </a:rPr>
              <a:t>e</a:t>
            </a:r>
            <a:r>
              <a:rPr sz="1800" b="1" dirty="0">
                <a:solidFill>
                  <a:srgbClr val="FFFFFF"/>
                </a:solidFill>
                <a:latin typeface="Calibri"/>
                <a:cs typeface="Calibri"/>
              </a:rPr>
              <a:t>m</a:t>
            </a:r>
            <a:r>
              <a:rPr sz="1800" b="1" spc="-5" dirty="0">
                <a:solidFill>
                  <a:srgbClr val="FFFFFF"/>
                </a:solidFill>
                <a:latin typeface="Calibri"/>
                <a:cs typeface="Calibri"/>
              </a:rPr>
              <a:t>e</a:t>
            </a:r>
            <a:r>
              <a:rPr sz="1800" b="1" spc="-25" dirty="0">
                <a:solidFill>
                  <a:srgbClr val="FFFFFF"/>
                </a:solidFill>
                <a:latin typeface="Calibri"/>
                <a:cs typeface="Calibri"/>
              </a:rPr>
              <a:t>n</a:t>
            </a:r>
            <a:r>
              <a:rPr sz="1800" b="1" dirty="0">
                <a:solidFill>
                  <a:srgbClr val="FFFFFF"/>
                </a:solidFill>
                <a:latin typeface="Calibri"/>
                <a:cs typeface="Calibri"/>
              </a:rPr>
              <a:t>ts</a:t>
            </a:r>
            <a:endParaRPr sz="1800">
              <a:latin typeface="Calibri"/>
              <a:cs typeface="Calibri"/>
            </a:endParaRPr>
          </a:p>
        </p:txBody>
      </p:sp>
      <p:sp>
        <p:nvSpPr>
          <p:cNvPr id="11" name="object 11"/>
          <p:cNvSpPr txBox="1"/>
          <p:nvPr/>
        </p:nvSpPr>
        <p:spPr>
          <a:xfrm>
            <a:off x="4544695" y="1330959"/>
            <a:ext cx="1577340" cy="299720"/>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rgbClr val="FFFFFF"/>
                </a:solidFill>
                <a:latin typeface="Calibri"/>
                <a:cs typeface="Calibri"/>
              </a:rPr>
              <a:t>Storage</a:t>
            </a:r>
            <a:r>
              <a:rPr sz="1800" b="1" spc="-50" dirty="0">
                <a:solidFill>
                  <a:srgbClr val="FFFFFF"/>
                </a:solidFill>
                <a:latin typeface="Calibri"/>
                <a:cs typeface="Calibri"/>
              </a:rPr>
              <a:t> </a:t>
            </a:r>
            <a:r>
              <a:rPr sz="1800" b="1" spc="-15" dirty="0">
                <a:solidFill>
                  <a:srgbClr val="FFFFFF"/>
                </a:solidFill>
                <a:latin typeface="Calibri"/>
                <a:cs typeface="Calibri"/>
              </a:rPr>
              <a:t>Strategy</a:t>
            </a:r>
            <a:endParaRPr sz="1800">
              <a:latin typeface="Calibri"/>
              <a:cs typeface="Calibri"/>
            </a:endParaRPr>
          </a:p>
        </p:txBody>
      </p:sp>
      <p:sp>
        <p:nvSpPr>
          <p:cNvPr id="12" name="object 12"/>
          <p:cNvSpPr txBox="1"/>
          <p:nvPr/>
        </p:nvSpPr>
        <p:spPr>
          <a:xfrm>
            <a:off x="6510019" y="1330959"/>
            <a:ext cx="511809" cy="299720"/>
          </a:xfrm>
          <a:prstGeom prst="rect">
            <a:avLst/>
          </a:prstGeom>
        </p:spPr>
        <p:txBody>
          <a:bodyPr vert="horz" wrap="square" lIns="0" tIns="12700" rIns="0" bIns="0" rtlCol="0">
            <a:spAutoFit/>
          </a:bodyPr>
          <a:lstStyle/>
          <a:p>
            <a:pPr marL="12700">
              <a:lnSpc>
                <a:spcPct val="100000"/>
              </a:lnSpc>
              <a:spcBef>
                <a:spcPts val="100"/>
              </a:spcBef>
            </a:pPr>
            <a:r>
              <a:rPr sz="1800" b="1" spc="-165" dirty="0">
                <a:solidFill>
                  <a:srgbClr val="FFFFFF"/>
                </a:solidFill>
                <a:latin typeface="Calibri"/>
                <a:cs typeface="Calibri"/>
              </a:rPr>
              <a:t>T</a:t>
            </a:r>
            <a:r>
              <a:rPr sz="1800" b="1" dirty="0">
                <a:solidFill>
                  <a:srgbClr val="FFFFFF"/>
                </a:solidFill>
                <a:latin typeface="Calibri"/>
                <a:cs typeface="Calibri"/>
              </a:rPr>
              <a:t>oo</a:t>
            </a:r>
            <a:r>
              <a:rPr sz="1800" b="1" spc="-5" dirty="0">
                <a:solidFill>
                  <a:srgbClr val="FFFFFF"/>
                </a:solidFill>
                <a:latin typeface="Calibri"/>
                <a:cs typeface="Calibri"/>
              </a:rPr>
              <a:t>l</a:t>
            </a:r>
            <a:r>
              <a:rPr sz="1800" b="1" dirty="0">
                <a:solidFill>
                  <a:srgbClr val="FFFFFF"/>
                </a:solidFill>
                <a:latin typeface="Calibri"/>
                <a:cs typeface="Calibri"/>
              </a:rPr>
              <a:t>s</a:t>
            </a:r>
            <a:endParaRPr sz="1800">
              <a:latin typeface="Calibri"/>
              <a:cs typeface="Calibri"/>
            </a:endParaRPr>
          </a:p>
        </p:txBody>
      </p:sp>
      <p:sp>
        <p:nvSpPr>
          <p:cNvPr id="13" name="object 13"/>
          <p:cNvSpPr txBox="1"/>
          <p:nvPr/>
        </p:nvSpPr>
        <p:spPr>
          <a:xfrm>
            <a:off x="8475344" y="1330959"/>
            <a:ext cx="83121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FFFFFF"/>
                </a:solidFill>
                <a:latin typeface="Calibri"/>
                <a:cs typeface="Calibri"/>
              </a:rPr>
              <a:t>Example</a:t>
            </a:r>
            <a:endParaRPr sz="1800">
              <a:latin typeface="Calibri"/>
              <a:cs typeface="Calibri"/>
            </a:endParaRPr>
          </a:p>
        </p:txBody>
      </p:sp>
      <p:sp>
        <p:nvSpPr>
          <p:cNvPr id="14" name="object 14"/>
          <p:cNvSpPr txBox="1"/>
          <p:nvPr/>
        </p:nvSpPr>
        <p:spPr>
          <a:xfrm>
            <a:off x="614044" y="2310764"/>
            <a:ext cx="1234440" cy="240029"/>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libri"/>
                <a:cs typeface="Calibri"/>
              </a:rPr>
              <a:t>Hierarchical</a:t>
            </a:r>
            <a:r>
              <a:rPr sz="1400" spc="-45" dirty="0">
                <a:latin typeface="Calibri"/>
                <a:cs typeface="Calibri"/>
              </a:rPr>
              <a:t> </a:t>
            </a:r>
            <a:r>
              <a:rPr sz="1400" spc="-15" dirty="0">
                <a:latin typeface="Calibri"/>
                <a:cs typeface="Calibri"/>
              </a:rPr>
              <a:t>data</a:t>
            </a:r>
            <a:endParaRPr sz="1400">
              <a:latin typeface="Calibri"/>
              <a:cs typeface="Calibri"/>
            </a:endParaRPr>
          </a:p>
        </p:txBody>
      </p:sp>
      <p:sp>
        <p:nvSpPr>
          <p:cNvPr id="15" name="object 15"/>
          <p:cNvSpPr txBox="1"/>
          <p:nvPr/>
        </p:nvSpPr>
        <p:spPr>
          <a:xfrm>
            <a:off x="2579370" y="2310764"/>
            <a:ext cx="1254760"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CRUD</a:t>
            </a:r>
            <a:r>
              <a:rPr sz="1400" spc="-45" dirty="0">
                <a:latin typeface="Calibri"/>
                <a:cs typeface="Calibri"/>
              </a:rPr>
              <a:t> </a:t>
            </a:r>
            <a:r>
              <a:rPr sz="1400" spc="-10" dirty="0">
                <a:latin typeface="Calibri"/>
                <a:cs typeface="Calibri"/>
              </a:rPr>
              <a:t>operations</a:t>
            </a:r>
            <a:endParaRPr sz="1400">
              <a:latin typeface="Calibri"/>
              <a:cs typeface="Calibri"/>
            </a:endParaRPr>
          </a:p>
        </p:txBody>
      </p:sp>
      <p:sp>
        <p:nvSpPr>
          <p:cNvPr id="16" name="object 16"/>
          <p:cNvSpPr txBox="1"/>
          <p:nvPr/>
        </p:nvSpPr>
        <p:spPr>
          <a:xfrm>
            <a:off x="4544695" y="2310764"/>
            <a:ext cx="1344930"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SQL based</a:t>
            </a:r>
            <a:r>
              <a:rPr sz="1400" spc="-50" dirty="0">
                <a:latin typeface="Calibri"/>
                <a:cs typeface="Calibri"/>
              </a:rPr>
              <a:t> </a:t>
            </a:r>
            <a:r>
              <a:rPr sz="1400" spc="-15" dirty="0">
                <a:latin typeface="Calibri"/>
                <a:cs typeface="Calibri"/>
              </a:rPr>
              <a:t>storage</a:t>
            </a:r>
            <a:endParaRPr sz="1400">
              <a:latin typeface="Calibri"/>
              <a:cs typeface="Calibri"/>
            </a:endParaRPr>
          </a:p>
        </p:txBody>
      </p:sp>
      <p:sp>
        <p:nvSpPr>
          <p:cNvPr id="17" name="object 17"/>
          <p:cNvSpPr txBox="1"/>
          <p:nvPr/>
        </p:nvSpPr>
        <p:spPr>
          <a:xfrm>
            <a:off x="6510019" y="2310764"/>
            <a:ext cx="1437640"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MySQL,</a:t>
            </a:r>
            <a:r>
              <a:rPr sz="1400" spc="-50" dirty="0">
                <a:latin typeface="Calibri"/>
                <a:cs typeface="Calibri"/>
              </a:rPr>
              <a:t> </a:t>
            </a:r>
            <a:r>
              <a:rPr sz="1400" spc="-10" dirty="0">
                <a:latin typeface="Calibri"/>
                <a:cs typeface="Calibri"/>
              </a:rPr>
              <a:t>PostgreSQL</a:t>
            </a:r>
            <a:endParaRPr sz="1400">
              <a:latin typeface="Calibri"/>
              <a:cs typeface="Calibri"/>
            </a:endParaRPr>
          </a:p>
        </p:txBody>
      </p:sp>
      <p:sp>
        <p:nvSpPr>
          <p:cNvPr id="18" name="object 18"/>
          <p:cNvSpPr txBox="1"/>
          <p:nvPr/>
        </p:nvSpPr>
        <p:spPr>
          <a:xfrm>
            <a:off x="614044" y="2828924"/>
            <a:ext cx="1686560" cy="45339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Large sized</a:t>
            </a:r>
            <a:r>
              <a:rPr sz="1400" spc="-50" dirty="0">
                <a:latin typeface="Calibri"/>
                <a:cs typeface="Calibri"/>
              </a:rPr>
              <a:t> </a:t>
            </a:r>
            <a:r>
              <a:rPr sz="1400" spc="-10" dirty="0">
                <a:latin typeface="Calibri"/>
                <a:cs typeface="Calibri"/>
              </a:rPr>
              <a:t>hierarchical  </a:t>
            </a:r>
            <a:r>
              <a:rPr sz="1400" spc="-15" dirty="0">
                <a:latin typeface="Calibri"/>
                <a:cs typeface="Calibri"/>
              </a:rPr>
              <a:t>data</a:t>
            </a:r>
            <a:endParaRPr sz="1400">
              <a:latin typeface="Calibri"/>
              <a:cs typeface="Calibri"/>
            </a:endParaRPr>
          </a:p>
        </p:txBody>
      </p:sp>
      <p:sp>
        <p:nvSpPr>
          <p:cNvPr id="19" name="object 19"/>
          <p:cNvSpPr txBox="1"/>
          <p:nvPr/>
        </p:nvSpPr>
        <p:spPr>
          <a:xfrm>
            <a:off x="2579370" y="2828924"/>
            <a:ext cx="1704339" cy="45339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Mostly </a:t>
            </a:r>
            <a:r>
              <a:rPr sz="1400" spc="-5" dirty="0">
                <a:latin typeface="Calibri"/>
                <a:cs typeface="Calibri"/>
              </a:rPr>
              <a:t>reads </a:t>
            </a:r>
            <a:r>
              <a:rPr sz="1400" dirty="0">
                <a:latin typeface="Calibri"/>
                <a:cs typeface="Calibri"/>
              </a:rPr>
              <a:t>&amp;</a:t>
            </a:r>
            <a:r>
              <a:rPr sz="1400" spc="-45" dirty="0">
                <a:latin typeface="Calibri"/>
                <a:cs typeface="Calibri"/>
              </a:rPr>
              <a:t> </a:t>
            </a:r>
            <a:r>
              <a:rPr sz="1400" spc="-5" dirty="0">
                <a:latin typeface="Calibri"/>
                <a:cs typeface="Calibri"/>
              </a:rPr>
              <a:t>append  </a:t>
            </a:r>
            <a:r>
              <a:rPr sz="1400" spc="-10" dirty="0">
                <a:latin typeface="Calibri"/>
                <a:cs typeface="Calibri"/>
              </a:rPr>
              <a:t>operations</a:t>
            </a:r>
            <a:endParaRPr sz="1400">
              <a:latin typeface="Calibri"/>
              <a:cs typeface="Calibri"/>
            </a:endParaRPr>
          </a:p>
        </p:txBody>
      </p:sp>
      <p:sp>
        <p:nvSpPr>
          <p:cNvPr id="20" name="object 20"/>
          <p:cNvSpPr txBox="1"/>
          <p:nvPr/>
        </p:nvSpPr>
        <p:spPr>
          <a:xfrm>
            <a:off x="4544695" y="2828924"/>
            <a:ext cx="1299210"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Doc based</a:t>
            </a:r>
            <a:r>
              <a:rPr sz="1400" spc="-60" dirty="0">
                <a:latin typeface="Calibri"/>
                <a:cs typeface="Calibri"/>
              </a:rPr>
              <a:t> </a:t>
            </a:r>
            <a:r>
              <a:rPr sz="1400" spc="-5" dirty="0">
                <a:latin typeface="Calibri"/>
                <a:cs typeface="Calibri"/>
              </a:rPr>
              <a:t>NoSQL  </a:t>
            </a:r>
            <a:r>
              <a:rPr sz="1400" spc="-15" dirty="0">
                <a:latin typeface="Calibri"/>
                <a:cs typeface="Calibri"/>
              </a:rPr>
              <a:t>storage</a:t>
            </a:r>
            <a:endParaRPr sz="1400">
              <a:latin typeface="Calibri"/>
              <a:cs typeface="Calibri"/>
            </a:endParaRPr>
          </a:p>
        </p:txBody>
      </p:sp>
      <p:sp>
        <p:nvSpPr>
          <p:cNvPr id="21" name="object 21"/>
          <p:cNvSpPr txBox="1"/>
          <p:nvPr/>
        </p:nvSpPr>
        <p:spPr>
          <a:xfrm>
            <a:off x="6510019" y="2828924"/>
            <a:ext cx="747395" cy="240029"/>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libri"/>
                <a:cs typeface="Calibri"/>
              </a:rPr>
              <a:t>M</a:t>
            </a:r>
            <a:r>
              <a:rPr sz="1400" spc="-5" dirty="0">
                <a:latin typeface="Calibri"/>
                <a:cs typeface="Calibri"/>
              </a:rPr>
              <a:t>on</a:t>
            </a:r>
            <a:r>
              <a:rPr sz="1400" spc="-15" dirty="0">
                <a:latin typeface="Calibri"/>
                <a:cs typeface="Calibri"/>
              </a:rPr>
              <a:t>g</a:t>
            </a:r>
            <a:r>
              <a:rPr sz="1400" spc="-5" dirty="0">
                <a:latin typeface="Calibri"/>
                <a:cs typeface="Calibri"/>
              </a:rPr>
              <a:t>oD</a:t>
            </a:r>
            <a:r>
              <a:rPr sz="1400" dirty="0">
                <a:latin typeface="Calibri"/>
                <a:cs typeface="Calibri"/>
              </a:rPr>
              <a:t>B</a:t>
            </a:r>
            <a:endParaRPr sz="1400">
              <a:latin typeface="Calibri"/>
              <a:cs typeface="Calibri"/>
            </a:endParaRPr>
          </a:p>
        </p:txBody>
      </p:sp>
      <p:sp>
        <p:nvSpPr>
          <p:cNvPr id="22" name="object 22"/>
          <p:cNvSpPr txBox="1"/>
          <p:nvPr/>
        </p:nvSpPr>
        <p:spPr>
          <a:xfrm>
            <a:off x="8475344" y="2310764"/>
            <a:ext cx="3018790" cy="97155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User </a:t>
            </a:r>
            <a:r>
              <a:rPr sz="1400" spc="-10" dirty="0">
                <a:latin typeface="Calibri"/>
                <a:cs typeface="Calibri"/>
              </a:rPr>
              <a:t>database </a:t>
            </a:r>
            <a:r>
              <a:rPr sz="1400" spc="-5" dirty="0">
                <a:latin typeface="Calibri"/>
                <a:cs typeface="Calibri"/>
              </a:rPr>
              <a:t>with their </a:t>
            </a:r>
            <a:r>
              <a:rPr sz="1400" spc="-10" dirty="0">
                <a:latin typeface="Calibri"/>
                <a:cs typeface="Calibri"/>
              </a:rPr>
              <a:t>professions, </a:t>
            </a:r>
            <a:r>
              <a:rPr sz="1400" spc="-5" dirty="0">
                <a:latin typeface="Calibri"/>
                <a:cs typeface="Calibri"/>
              </a:rPr>
              <a:t>and  association</a:t>
            </a:r>
            <a:r>
              <a:rPr sz="1400" spc="-10" dirty="0">
                <a:latin typeface="Calibri"/>
                <a:cs typeface="Calibri"/>
              </a:rPr>
              <a:t> </a:t>
            </a:r>
            <a:r>
              <a:rPr sz="1400" spc="-15" dirty="0">
                <a:latin typeface="Calibri"/>
                <a:cs typeface="Calibri"/>
              </a:rPr>
              <a:t>data</a:t>
            </a:r>
            <a:endParaRPr sz="1400">
              <a:latin typeface="Calibri"/>
              <a:cs typeface="Calibri"/>
            </a:endParaRPr>
          </a:p>
          <a:p>
            <a:pPr marL="12700" marR="125730">
              <a:lnSpc>
                <a:spcPct val="100000"/>
              </a:lnSpc>
              <a:spcBef>
                <a:spcPts val="720"/>
              </a:spcBef>
            </a:pPr>
            <a:r>
              <a:rPr sz="1400" spc="-5" dirty="0">
                <a:latin typeface="Calibri"/>
                <a:cs typeface="Calibri"/>
              </a:rPr>
              <a:t>User </a:t>
            </a:r>
            <a:r>
              <a:rPr sz="1400" spc="-10" dirty="0">
                <a:latin typeface="Calibri"/>
                <a:cs typeface="Calibri"/>
              </a:rPr>
              <a:t>feeds </a:t>
            </a:r>
            <a:r>
              <a:rPr sz="1400" spc="-5" dirty="0">
                <a:latin typeface="Calibri"/>
                <a:cs typeface="Calibri"/>
              </a:rPr>
              <a:t>with associated </a:t>
            </a:r>
            <a:r>
              <a:rPr sz="1400" spc="-15" dirty="0">
                <a:latin typeface="Calibri"/>
                <a:cs typeface="Calibri"/>
              </a:rPr>
              <a:t>content, </a:t>
            </a:r>
            <a:r>
              <a:rPr sz="1400" spc="-5" dirty="0">
                <a:latin typeface="Calibri"/>
                <a:cs typeface="Calibri"/>
              </a:rPr>
              <a:t>and  </a:t>
            </a:r>
            <a:r>
              <a:rPr sz="1400" spc="-10" dirty="0">
                <a:latin typeface="Calibri"/>
                <a:cs typeface="Calibri"/>
              </a:rPr>
              <a:t>engagements</a:t>
            </a:r>
            <a:endParaRPr sz="1400">
              <a:latin typeface="Calibri"/>
              <a:cs typeface="Calibri"/>
            </a:endParaRPr>
          </a:p>
        </p:txBody>
      </p:sp>
      <p:sp>
        <p:nvSpPr>
          <p:cNvPr id="23" name="object 23"/>
          <p:cNvSpPr txBox="1"/>
          <p:nvPr/>
        </p:nvSpPr>
        <p:spPr>
          <a:xfrm>
            <a:off x="614044" y="3421379"/>
            <a:ext cx="1217295" cy="45339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Large sized </a:t>
            </a:r>
            <a:r>
              <a:rPr sz="1400" spc="-5" dirty="0">
                <a:latin typeface="Calibri"/>
                <a:cs typeface="Calibri"/>
              </a:rPr>
              <a:t>non-  </a:t>
            </a:r>
            <a:r>
              <a:rPr sz="1400" spc="-10" dirty="0">
                <a:latin typeface="Calibri"/>
                <a:cs typeface="Calibri"/>
              </a:rPr>
              <a:t>hierarchical</a:t>
            </a:r>
            <a:r>
              <a:rPr sz="1400" spc="-55" dirty="0">
                <a:latin typeface="Calibri"/>
                <a:cs typeface="Calibri"/>
              </a:rPr>
              <a:t> </a:t>
            </a:r>
            <a:r>
              <a:rPr sz="1400" spc="-15" dirty="0">
                <a:latin typeface="Calibri"/>
                <a:cs typeface="Calibri"/>
              </a:rPr>
              <a:t>data</a:t>
            </a:r>
            <a:endParaRPr sz="1400">
              <a:latin typeface="Calibri"/>
              <a:cs typeface="Calibri"/>
            </a:endParaRPr>
          </a:p>
        </p:txBody>
      </p:sp>
      <p:sp>
        <p:nvSpPr>
          <p:cNvPr id="24" name="object 24"/>
          <p:cNvSpPr txBox="1"/>
          <p:nvPr/>
        </p:nvSpPr>
        <p:spPr>
          <a:xfrm>
            <a:off x="2579370" y="3421379"/>
            <a:ext cx="1704339" cy="45339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Mostly </a:t>
            </a:r>
            <a:r>
              <a:rPr sz="1400" spc="-5" dirty="0">
                <a:latin typeface="Calibri"/>
                <a:cs typeface="Calibri"/>
              </a:rPr>
              <a:t>reads </a:t>
            </a:r>
            <a:r>
              <a:rPr sz="1400" dirty="0">
                <a:latin typeface="Calibri"/>
                <a:cs typeface="Calibri"/>
              </a:rPr>
              <a:t>&amp;</a:t>
            </a:r>
            <a:r>
              <a:rPr sz="1400" spc="-45" dirty="0">
                <a:latin typeface="Calibri"/>
                <a:cs typeface="Calibri"/>
              </a:rPr>
              <a:t> </a:t>
            </a:r>
            <a:r>
              <a:rPr sz="1400" spc="-5" dirty="0">
                <a:latin typeface="Calibri"/>
                <a:cs typeface="Calibri"/>
              </a:rPr>
              <a:t>append  </a:t>
            </a:r>
            <a:r>
              <a:rPr sz="1400" spc="-10" dirty="0">
                <a:latin typeface="Calibri"/>
                <a:cs typeface="Calibri"/>
              </a:rPr>
              <a:t>operations</a:t>
            </a:r>
            <a:endParaRPr sz="1400">
              <a:latin typeface="Calibri"/>
              <a:cs typeface="Calibri"/>
            </a:endParaRPr>
          </a:p>
        </p:txBody>
      </p:sp>
      <p:sp>
        <p:nvSpPr>
          <p:cNvPr id="25" name="object 25"/>
          <p:cNvSpPr txBox="1"/>
          <p:nvPr/>
        </p:nvSpPr>
        <p:spPr>
          <a:xfrm>
            <a:off x="4544695" y="3421379"/>
            <a:ext cx="1715770" cy="45339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Key-value </a:t>
            </a:r>
            <a:r>
              <a:rPr sz="1400" spc="-5" dirty="0">
                <a:latin typeface="Calibri"/>
                <a:cs typeface="Calibri"/>
              </a:rPr>
              <a:t>based</a:t>
            </a:r>
            <a:r>
              <a:rPr sz="1400" spc="-60" dirty="0">
                <a:latin typeface="Calibri"/>
                <a:cs typeface="Calibri"/>
              </a:rPr>
              <a:t> </a:t>
            </a:r>
            <a:r>
              <a:rPr sz="1400" spc="-5" dirty="0">
                <a:latin typeface="Calibri"/>
                <a:cs typeface="Calibri"/>
              </a:rPr>
              <a:t>NoSQL  </a:t>
            </a:r>
            <a:r>
              <a:rPr sz="1400" spc="-15" dirty="0">
                <a:latin typeface="Calibri"/>
                <a:cs typeface="Calibri"/>
              </a:rPr>
              <a:t>storage</a:t>
            </a:r>
            <a:endParaRPr sz="1400">
              <a:latin typeface="Calibri"/>
              <a:cs typeface="Calibri"/>
            </a:endParaRPr>
          </a:p>
        </p:txBody>
      </p:sp>
      <p:sp>
        <p:nvSpPr>
          <p:cNvPr id="26" name="object 26"/>
          <p:cNvSpPr txBox="1"/>
          <p:nvPr/>
        </p:nvSpPr>
        <p:spPr>
          <a:xfrm>
            <a:off x="6510019" y="3421379"/>
            <a:ext cx="1697355"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Cassandra,</a:t>
            </a:r>
            <a:r>
              <a:rPr sz="1400" spc="-75" dirty="0">
                <a:latin typeface="Calibri"/>
                <a:cs typeface="Calibri"/>
              </a:rPr>
              <a:t> </a:t>
            </a:r>
            <a:r>
              <a:rPr sz="1400" spc="-5" dirty="0">
                <a:latin typeface="Calibri"/>
                <a:cs typeface="Calibri"/>
              </a:rPr>
              <a:t>DynamoDB,  </a:t>
            </a:r>
            <a:r>
              <a:rPr sz="1400" spc="-10" dirty="0">
                <a:latin typeface="Calibri"/>
                <a:cs typeface="Calibri"/>
              </a:rPr>
              <a:t>Redis</a:t>
            </a:r>
            <a:endParaRPr sz="1400">
              <a:latin typeface="Calibri"/>
              <a:cs typeface="Calibri"/>
            </a:endParaRPr>
          </a:p>
        </p:txBody>
      </p:sp>
      <p:sp>
        <p:nvSpPr>
          <p:cNvPr id="27" name="object 27"/>
          <p:cNvSpPr txBox="1"/>
          <p:nvPr/>
        </p:nvSpPr>
        <p:spPr>
          <a:xfrm>
            <a:off x="8475344" y="3421379"/>
            <a:ext cx="1039494"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User</a:t>
            </a:r>
            <a:r>
              <a:rPr sz="1400" spc="-50" dirty="0">
                <a:latin typeface="Calibri"/>
                <a:cs typeface="Calibri"/>
              </a:rPr>
              <a:t> </a:t>
            </a:r>
            <a:r>
              <a:rPr sz="1400" spc="-5" dirty="0">
                <a:latin typeface="Calibri"/>
                <a:cs typeface="Calibri"/>
              </a:rPr>
              <a:t>activities</a:t>
            </a:r>
            <a:endParaRPr sz="1400">
              <a:latin typeface="Calibri"/>
              <a:cs typeface="Calibri"/>
            </a:endParaRPr>
          </a:p>
        </p:txBody>
      </p:sp>
      <p:sp>
        <p:nvSpPr>
          <p:cNvPr id="28" name="object 28"/>
          <p:cNvSpPr txBox="1"/>
          <p:nvPr/>
        </p:nvSpPr>
        <p:spPr>
          <a:xfrm>
            <a:off x="614044" y="3989704"/>
            <a:ext cx="1160145" cy="240029"/>
          </a:xfrm>
          <a:prstGeom prst="rect">
            <a:avLst/>
          </a:prstGeom>
        </p:spPr>
        <p:txBody>
          <a:bodyPr vert="horz" wrap="square" lIns="0" tIns="13335" rIns="0" bIns="0" rtlCol="0">
            <a:spAutoFit/>
          </a:bodyPr>
          <a:lstStyle/>
          <a:p>
            <a:pPr marL="12700">
              <a:lnSpc>
                <a:spcPct val="100000"/>
              </a:lnSpc>
              <a:spcBef>
                <a:spcPts val="105"/>
              </a:spcBef>
            </a:pPr>
            <a:r>
              <a:rPr sz="1400" spc="-20" dirty="0">
                <a:latin typeface="Calibri"/>
                <a:cs typeface="Calibri"/>
              </a:rPr>
              <a:t>Temporary</a:t>
            </a:r>
            <a:r>
              <a:rPr sz="1400" spc="-50" dirty="0">
                <a:latin typeface="Calibri"/>
                <a:cs typeface="Calibri"/>
              </a:rPr>
              <a:t> </a:t>
            </a:r>
            <a:r>
              <a:rPr sz="1400" spc="-15" dirty="0">
                <a:latin typeface="Calibri"/>
                <a:cs typeface="Calibri"/>
              </a:rPr>
              <a:t>data</a:t>
            </a:r>
            <a:endParaRPr sz="1400">
              <a:latin typeface="Calibri"/>
              <a:cs typeface="Calibri"/>
            </a:endParaRPr>
          </a:p>
        </p:txBody>
      </p:sp>
      <p:sp>
        <p:nvSpPr>
          <p:cNvPr id="29" name="object 29"/>
          <p:cNvSpPr txBox="1"/>
          <p:nvPr/>
        </p:nvSpPr>
        <p:spPr>
          <a:xfrm>
            <a:off x="2579370" y="3989704"/>
            <a:ext cx="1505585"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High speed </a:t>
            </a:r>
            <a:r>
              <a:rPr sz="1400" spc="-10" dirty="0">
                <a:latin typeface="Calibri"/>
                <a:cs typeface="Calibri"/>
              </a:rPr>
              <a:t>read</a:t>
            </a:r>
            <a:r>
              <a:rPr sz="1400" spc="-45" dirty="0">
                <a:latin typeface="Calibri"/>
                <a:cs typeface="Calibri"/>
              </a:rPr>
              <a:t> </a:t>
            </a:r>
            <a:r>
              <a:rPr sz="1400" spc="-5" dirty="0">
                <a:latin typeface="Calibri"/>
                <a:cs typeface="Calibri"/>
              </a:rPr>
              <a:t>and  write</a:t>
            </a:r>
            <a:r>
              <a:rPr sz="1400" spc="-15" dirty="0">
                <a:latin typeface="Calibri"/>
                <a:cs typeface="Calibri"/>
              </a:rPr>
              <a:t> </a:t>
            </a:r>
            <a:r>
              <a:rPr sz="1400" spc="-5" dirty="0">
                <a:latin typeface="Calibri"/>
                <a:cs typeface="Calibri"/>
              </a:rPr>
              <a:t>access</a:t>
            </a:r>
            <a:endParaRPr sz="1400">
              <a:latin typeface="Calibri"/>
              <a:cs typeface="Calibri"/>
            </a:endParaRPr>
          </a:p>
        </p:txBody>
      </p:sp>
      <p:sp>
        <p:nvSpPr>
          <p:cNvPr id="30" name="object 30"/>
          <p:cNvSpPr txBox="1"/>
          <p:nvPr/>
        </p:nvSpPr>
        <p:spPr>
          <a:xfrm>
            <a:off x="4544695" y="3989704"/>
            <a:ext cx="1504950"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Cache based</a:t>
            </a:r>
            <a:r>
              <a:rPr sz="1400" spc="-45" dirty="0">
                <a:latin typeface="Calibri"/>
                <a:cs typeface="Calibri"/>
              </a:rPr>
              <a:t> </a:t>
            </a:r>
            <a:r>
              <a:rPr sz="1400" spc="-15" dirty="0">
                <a:latin typeface="Calibri"/>
                <a:cs typeface="Calibri"/>
              </a:rPr>
              <a:t>storage</a:t>
            </a:r>
            <a:endParaRPr sz="1400">
              <a:latin typeface="Calibri"/>
              <a:cs typeface="Calibri"/>
            </a:endParaRPr>
          </a:p>
        </p:txBody>
      </p:sp>
      <p:sp>
        <p:nvSpPr>
          <p:cNvPr id="31" name="object 31"/>
          <p:cNvSpPr txBox="1"/>
          <p:nvPr/>
        </p:nvSpPr>
        <p:spPr>
          <a:xfrm>
            <a:off x="6510019" y="3989704"/>
            <a:ext cx="982344" cy="45339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M</a:t>
            </a:r>
            <a:r>
              <a:rPr sz="1400" spc="-5" dirty="0">
                <a:latin typeface="Calibri"/>
                <a:cs typeface="Calibri"/>
              </a:rPr>
              <a:t>emCached</a:t>
            </a:r>
            <a:r>
              <a:rPr sz="1400" dirty="0">
                <a:latin typeface="Calibri"/>
                <a:cs typeface="Calibri"/>
              </a:rPr>
              <a:t>,  </a:t>
            </a:r>
            <a:r>
              <a:rPr sz="1400" spc="-10" dirty="0">
                <a:latin typeface="Calibri"/>
                <a:cs typeface="Calibri"/>
              </a:rPr>
              <a:t>Redis</a:t>
            </a:r>
            <a:endParaRPr sz="1400">
              <a:latin typeface="Calibri"/>
              <a:cs typeface="Calibri"/>
            </a:endParaRPr>
          </a:p>
        </p:txBody>
      </p:sp>
      <p:sp>
        <p:nvSpPr>
          <p:cNvPr id="32" name="object 32"/>
          <p:cNvSpPr txBox="1"/>
          <p:nvPr/>
        </p:nvSpPr>
        <p:spPr>
          <a:xfrm>
            <a:off x="8475344" y="3989704"/>
            <a:ext cx="1906270"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User session,</a:t>
            </a:r>
            <a:r>
              <a:rPr sz="1400" spc="-45" dirty="0">
                <a:latin typeface="Calibri"/>
                <a:cs typeface="Calibri"/>
              </a:rPr>
              <a:t> </a:t>
            </a:r>
            <a:r>
              <a:rPr sz="1400" spc="-5" dirty="0">
                <a:latin typeface="Calibri"/>
                <a:cs typeface="Calibri"/>
              </a:rPr>
              <a:t>notifications</a:t>
            </a:r>
            <a:endParaRPr sz="1400">
              <a:latin typeface="Calibri"/>
              <a:cs typeface="Calibri"/>
            </a:endParaRPr>
          </a:p>
        </p:txBody>
      </p:sp>
      <p:sp>
        <p:nvSpPr>
          <p:cNvPr id="33" name="object 33"/>
          <p:cNvSpPr txBox="1"/>
          <p:nvPr/>
        </p:nvSpPr>
        <p:spPr>
          <a:xfrm>
            <a:off x="614044" y="4558029"/>
            <a:ext cx="1519555"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Command, </a:t>
            </a:r>
            <a:r>
              <a:rPr sz="1400" spc="-10" dirty="0">
                <a:latin typeface="Calibri"/>
                <a:cs typeface="Calibri"/>
              </a:rPr>
              <a:t>requests,  events</a:t>
            </a:r>
            <a:endParaRPr sz="1400">
              <a:latin typeface="Calibri"/>
              <a:cs typeface="Calibri"/>
            </a:endParaRPr>
          </a:p>
        </p:txBody>
      </p:sp>
      <p:sp>
        <p:nvSpPr>
          <p:cNvPr id="34" name="object 34"/>
          <p:cNvSpPr txBox="1"/>
          <p:nvPr/>
        </p:nvSpPr>
        <p:spPr>
          <a:xfrm>
            <a:off x="2579370" y="4558029"/>
            <a:ext cx="1546225" cy="66675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Produced,</a:t>
            </a:r>
            <a:r>
              <a:rPr sz="1400" spc="-75" dirty="0">
                <a:latin typeface="Calibri"/>
                <a:cs typeface="Calibri"/>
              </a:rPr>
              <a:t> </a:t>
            </a:r>
            <a:r>
              <a:rPr sz="1400" spc="-5" dirty="0">
                <a:latin typeface="Calibri"/>
                <a:cs typeface="Calibri"/>
              </a:rPr>
              <a:t>consumed  </a:t>
            </a:r>
            <a:r>
              <a:rPr sz="1400" spc="-10" dirty="0">
                <a:latin typeface="Calibri"/>
                <a:cs typeface="Calibri"/>
              </a:rPr>
              <a:t>separately  asynchronously</a:t>
            </a:r>
            <a:endParaRPr sz="1400">
              <a:latin typeface="Calibri"/>
              <a:cs typeface="Calibri"/>
            </a:endParaRPr>
          </a:p>
        </p:txBody>
      </p:sp>
      <p:sp>
        <p:nvSpPr>
          <p:cNvPr id="35" name="object 35"/>
          <p:cNvSpPr txBox="1"/>
          <p:nvPr/>
        </p:nvSpPr>
        <p:spPr>
          <a:xfrm>
            <a:off x="4544695" y="4558029"/>
            <a:ext cx="1157605"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Message</a:t>
            </a:r>
            <a:r>
              <a:rPr sz="1400" spc="-60" dirty="0">
                <a:latin typeface="Calibri"/>
                <a:cs typeface="Calibri"/>
              </a:rPr>
              <a:t> </a:t>
            </a:r>
            <a:r>
              <a:rPr sz="1400" spc="-5" dirty="0">
                <a:latin typeface="Calibri"/>
                <a:cs typeface="Calibri"/>
              </a:rPr>
              <a:t>queue</a:t>
            </a:r>
            <a:endParaRPr sz="1400">
              <a:latin typeface="Calibri"/>
              <a:cs typeface="Calibri"/>
            </a:endParaRPr>
          </a:p>
        </p:txBody>
      </p:sp>
      <p:sp>
        <p:nvSpPr>
          <p:cNvPr id="36" name="object 36"/>
          <p:cNvSpPr txBox="1"/>
          <p:nvPr/>
        </p:nvSpPr>
        <p:spPr>
          <a:xfrm>
            <a:off x="6510019" y="4558029"/>
            <a:ext cx="1216025" cy="240029"/>
          </a:xfrm>
          <a:prstGeom prst="rect">
            <a:avLst/>
          </a:prstGeom>
        </p:spPr>
        <p:txBody>
          <a:bodyPr vert="horz" wrap="square" lIns="0" tIns="13335" rIns="0" bIns="0" rtlCol="0">
            <a:spAutoFit/>
          </a:bodyPr>
          <a:lstStyle/>
          <a:p>
            <a:pPr marL="12700">
              <a:lnSpc>
                <a:spcPct val="100000"/>
              </a:lnSpc>
              <a:spcBef>
                <a:spcPts val="105"/>
              </a:spcBef>
            </a:pPr>
            <a:r>
              <a:rPr sz="1400" spc="-15" dirty="0">
                <a:latin typeface="Calibri"/>
                <a:cs typeface="Calibri"/>
              </a:rPr>
              <a:t>Kafka,</a:t>
            </a:r>
            <a:r>
              <a:rPr sz="1400" spc="-60" dirty="0">
                <a:latin typeface="Calibri"/>
                <a:cs typeface="Calibri"/>
              </a:rPr>
              <a:t> </a:t>
            </a:r>
            <a:r>
              <a:rPr sz="1400" spc="-5" dirty="0">
                <a:latin typeface="Calibri"/>
                <a:cs typeface="Calibri"/>
              </a:rPr>
              <a:t>ActiveMQ</a:t>
            </a:r>
            <a:endParaRPr sz="1400">
              <a:latin typeface="Calibri"/>
              <a:cs typeface="Calibri"/>
            </a:endParaRPr>
          </a:p>
        </p:txBody>
      </p:sp>
      <p:sp>
        <p:nvSpPr>
          <p:cNvPr id="37" name="object 37"/>
          <p:cNvSpPr txBox="1"/>
          <p:nvPr/>
        </p:nvSpPr>
        <p:spPr>
          <a:xfrm>
            <a:off x="8475344" y="4558029"/>
            <a:ext cx="2980055"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User messages </a:t>
            </a:r>
            <a:r>
              <a:rPr sz="1400" spc="-10" dirty="0">
                <a:latin typeface="Calibri"/>
                <a:cs typeface="Calibri"/>
              </a:rPr>
              <a:t>to </a:t>
            </a:r>
            <a:r>
              <a:rPr sz="1400" spc="-5" dirty="0">
                <a:latin typeface="Calibri"/>
                <a:cs typeface="Calibri"/>
              </a:rPr>
              <a:t>other </a:t>
            </a:r>
            <a:r>
              <a:rPr sz="1400" spc="-25" dirty="0">
                <a:latin typeface="Calibri"/>
                <a:cs typeface="Calibri"/>
              </a:rPr>
              <a:t>user, </a:t>
            </a:r>
            <a:r>
              <a:rPr sz="1400" spc="-5" dirty="0">
                <a:latin typeface="Calibri"/>
                <a:cs typeface="Calibri"/>
              </a:rPr>
              <a:t>OR user </a:t>
            </a:r>
            <a:r>
              <a:rPr sz="1400" spc="-15" dirty="0">
                <a:latin typeface="Calibri"/>
                <a:cs typeface="Calibri"/>
              </a:rPr>
              <a:t>yet  </a:t>
            </a:r>
            <a:r>
              <a:rPr sz="1400" spc="-10" dirty="0">
                <a:latin typeface="Calibri"/>
                <a:cs typeface="Calibri"/>
              </a:rPr>
              <a:t>to receive </a:t>
            </a:r>
            <a:r>
              <a:rPr sz="1400" spc="-5" dirty="0">
                <a:latin typeface="Calibri"/>
                <a:cs typeface="Calibri"/>
              </a:rPr>
              <a:t>notifications</a:t>
            </a:r>
            <a:endParaRPr sz="1400">
              <a:latin typeface="Calibri"/>
              <a:cs typeface="Calibri"/>
            </a:endParaRPr>
          </a:p>
        </p:txBody>
      </p:sp>
      <p:sp>
        <p:nvSpPr>
          <p:cNvPr id="38" name="object 38"/>
          <p:cNvSpPr txBox="1"/>
          <p:nvPr/>
        </p:nvSpPr>
        <p:spPr>
          <a:xfrm>
            <a:off x="614044" y="5444490"/>
            <a:ext cx="1544955" cy="240029"/>
          </a:xfrm>
          <a:prstGeom prst="rect">
            <a:avLst/>
          </a:prstGeom>
        </p:spPr>
        <p:txBody>
          <a:bodyPr vert="horz" wrap="square" lIns="0" tIns="13335" rIns="0" bIns="0" rtlCol="0">
            <a:spAutoFit/>
          </a:bodyPr>
          <a:lstStyle/>
          <a:p>
            <a:pPr marL="12700">
              <a:lnSpc>
                <a:spcPct val="100000"/>
              </a:lnSpc>
              <a:spcBef>
                <a:spcPts val="105"/>
              </a:spcBef>
            </a:pPr>
            <a:r>
              <a:rPr sz="1400" spc="-15" dirty="0">
                <a:latin typeface="Calibri"/>
                <a:cs typeface="Calibri"/>
              </a:rPr>
              <a:t>Data </a:t>
            </a:r>
            <a:r>
              <a:rPr sz="1400" spc="-10" dirty="0">
                <a:latin typeface="Calibri"/>
                <a:cs typeface="Calibri"/>
              </a:rPr>
              <a:t>records,</a:t>
            </a:r>
            <a:r>
              <a:rPr sz="1400" spc="-30" dirty="0">
                <a:latin typeface="Calibri"/>
                <a:cs typeface="Calibri"/>
              </a:rPr>
              <a:t> </a:t>
            </a:r>
            <a:r>
              <a:rPr sz="1400" spc="-5" dirty="0">
                <a:latin typeface="Calibri"/>
                <a:cs typeface="Calibri"/>
              </a:rPr>
              <a:t>objects</a:t>
            </a:r>
            <a:endParaRPr sz="1400">
              <a:latin typeface="Calibri"/>
              <a:cs typeface="Calibri"/>
            </a:endParaRPr>
          </a:p>
        </p:txBody>
      </p:sp>
      <p:sp>
        <p:nvSpPr>
          <p:cNvPr id="39" name="object 39"/>
          <p:cNvSpPr txBox="1"/>
          <p:nvPr/>
        </p:nvSpPr>
        <p:spPr>
          <a:xfrm>
            <a:off x="2579370" y="5444490"/>
            <a:ext cx="1586865" cy="66675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Produced</a:t>
            </a:r>
            <a:r>
              <a:rPr sz="1400" spc="-75" dirty="0">
                <a:latin typeface="Calibri"/>
                <a:cs typeface="Calibri"/>
              </a:rPr>
              <a:t> </a:t>
            </a:r>
            <a:r>
              <a:rPr sz="1400" spc="-5" dirty="0">
                <a:latin typeface="Calibri"/>
                <a:cs typeface="Calibri"/>
              </a:rPr>
              <a:t>periodically  </a:t>
            </a:r>
            <a:r>
              <a:rPr sz="1400" spc="-10" dirty="0">
                <a:latin typeface="Calibri"/>
                <a:cs typeface="Calibri"/>
              </a:rPr>
              <a:t>and/or </a:t>
            </a:r>
            <a:r>
              <a:rPr sz="1400" dirty="0">
                <a:latin typeface="Calibri"/>
                <a:cs typeface="Calibri"/>
              </a:rPr>
              <a:t>on </a:t>
            </a:r>
            <a:r>
              <a:rPr sz="1400" spc="-5" dirty="0">
                <a:latin typeface="Calibri"/>
                <a:cs typeface="Calibri"/>
              </a:rPr>
              <a:t>each  </a:t>
            </a:r>
            <a:r>
              <a:rPr sz="1400" spc="-10" dirty="0">
                <a:latin typeface="Calibri"/>
                <a:cs typeface="Calibri"/>
              </a:rPr>
              <a:t>operation</a:t>
            </a:r>
            <a:endParaRPr sz="1400">
              <a:latin typeface="Calibri"/>
              <a:cs typeface="Calibri"/>
            </a:endParaRPr>
          </a:p>
        </p:txBody>
      </p:sp>
      <p:sp>
        <p:nvSpPr>
          <p:cNvPr id="40" name="object 40"/>
          <p:cNvSpPr txBox="1"/>
          <p:nvPr/>
        </p:nvSpPr>
        <p:spPr>
          <a:xfrm>
            <a:off x="4544695" y="5444490"/>
            <a:ext cx="1757045" cy="45339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Aggregating operational  logs/records</a:t>
            </a:r>
            <a:endParaRPr sz="1400">
              <a:latin typeface="Calibri"/>
              <a:cs typeface="Calibri"/>
            </a:endParaRPr>
          </a:p>
        </p:txBody>
      </p:sp>
      <p:sp>
        <p:nvSpPr>
          <p:cNvPr id="41" name="object 41"/>
          <p:cNvSpPr txBox="1"/>
          <p:nvPr/>
        </p:nvSpPr>
        <p:spPr>
          <a:xfrm>
            <a:off x="6510019" y="5444490"/>
            <a:ext cx="1282065" cy="240029"/>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libri"/>
                <a:cs typeface="Calibri"/>
              </a:rPr>
              <a:t>Logstash,</a:t>
            </a:r>
            <a:r>
              <a:rPr sz="1400" spc="-35" dirty="0">
                <a:latin typeface="Calibri"/>
                <a:cs typeface="Calibri"/>
              </a:rPr>
              <a:t> </a:t>
            </a:r>
            <a:r>
              <a:rPr sz="1400" spc="-10" dirty="0">
                <a:latin typeface="Calibri"/>
                <a:cs typeface="Calibri"/>
              </a:rPr>
              <a:t>Fluentd</a:t>
            </a:r>
            <a:endParaRPr sz="1400">
              <a:latin typeface="Calibri"/>
              <a:cs typeface="Calibri"/>
            </a:endParaRPr>
          </a:p>
        </p:txBody>
      </p:sp>
      <p:sp>
        <p:nvSpPr>
          <p:cNvPr id="42" name="object 42"/>
          <p:cNvSpPr txBox="1"/>
          <p:nvPr/>
        </p:nvSpPr>
        <p:spPr>
          <a:xfrm>
            <a:off x="8475344" y="5444490"/>
            <a:ext cx="2092325"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User </a:t>
            </a:r>
            <a:r>
              <a:rPr sz="1400" spc="-10" dirty="0">
                <a:latin typeface="Calibri"/>
                <a:cs typeface="Calibri"/>
              </a:rPr>
              <a:t>engagements,</a:t>
            </a:r>
            <a:r>
              <a:rPr sz="1400" spc="-25" dirty="0">
                <a:latin typeface="Calibri"/>
                <a:cs typeface="Calibri"/>
              </a:rPr>
              <a:t> </a:t>
            </a:r>
            <a:r>
              <a:rPr sz="1400" spc="-5" dirty="0">
                <a:latin typeface="Calibri"/>
                <a:cs typeface="Calibri"/>
              </a:rPr>
              <a:t>activities</a:t>
            </a:r>
            <a:endParaRPr sz="1400">
              <a:latin typeface="Calibri"/>
              <a:cs typeface="Calibri"/>
            </a:endParaRPr>
          </a:p>
        </p:txBody>
      </p:sp>
      <p:sp>
        <p:nvSpPr>
          <p:cNvPr id="43" name="object 4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44" name="object 44"/>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19</a:t>
            </a:fld>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38365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The </a:t>
            </a:r>
            <a:r>
              <a:rPr sz="2400" b="1" spc="-10" dirty="0">
                <a:solidFill>
                  <a:srgbClr val="FFFFFF"/>
                </a:solidFill>
                <a:latin typeface="Microsoft YaHei"/>
                <a:cs typeface="Microsoft YaHei"/>
              </a:rPr>
              <a:t>architecture </a:t>
            </a:r>
            <a:r>
              <a:rPr sz="2400" b="1" spc="-5" dirty="0">
                <a:solidFill>
                  <a:srgbClr val="FFFFFF"/>
                </a:solidFill>
                <a:latin typeface="Microsoft YaHei"/>
                <a:cs typeface="Microsoft YaHei"/>
              </a:rPr>
              <a:t>journey </a:t>
            </a:r>
            <a:r>
              <a:rPr sz="2400" b="1" spc="-15" dirty="0">
                <a:solidFill>
                  <a:srgbClr val="FFFFFF"/>
                </a:solidFill>
                <a:latin typeface="Microsoft YaHei"/>
                <a:cs typeface="Microsoft YaHei"/>
              </a:rPr>
              <a:t>over </a:t>
            </a:r>
            <a:r>
              <a:rPr sz="2400" b="1" dirty="0">
                <a:solidFill>
                  <a:srgbClr val="FFFFFF"/>
                </a:solidFill>
                <a:latin typeface="Microsoft YaHei"/>
                <a:cs typeface="Microsoft YaHei"/>
              </a:rPr>
              <a:t>the </a:t>
            </a:r>
            <a:r>
              <a:rPr sz="2400" b="1" spc="-10" dirty="0">
                <a:solidFill>
                  <a:srgbClr val="FFFFFF"/>
                </a:solidFill>
                <a:latin typeface="Microsoft YaHei"/>
                <a:cs typeface="Microsoft YaHei"/>
              </a:rPr>
              <a:t>years</a:t>
            </a:r>
            <a:r>
              <a:rPr sz="2400" b="1" spc="1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5" name="object 5"/>
            <p:cNvPicPr/>
            <p:nvPr/>
          </p:nvPicPr>
          <p:blipFill>
            <a:blip r:embed="rId2" cstate="print"/>
            <a:stretch>
              <a:fillRect/>
            </a:stretch>
          </p:blipFill>
          <p:spPr>
            <a:xfrm>
              <a:off x="2613151" y="896112"/>
              <a:ext cx="6388100" cy="5277612"/>
            </a:xfrm>
            <a:prstGeom prst="rect">
              <a:avLst/>
            </a:prstGeom>
          </p:spPr>
        </p:pic>
        <p:pic>
          <p:nvPicPr>
            <p:cNvPr id="6" name="object 6"/>
            <p:cNvPicPr/>
            <p:nvPr/>
          </p:nvPicPr>
          <p:blipFill>
            <a:blip r:embed="rId3" cstate="print"/>
            <a:stretch>
              <a:fillRect/>
            </a:stretch>
          </p:blipFill>
          <p:spPr>
            <a:xfrm>
              <a:off x="382385" y="5349240"/>
              <a:ext cx="1812174" cy="914400"/>
            </a:xfrm>
            <a:prstGeom prst="rect">
              <a:avLst/>
            </a:prstGeom>
          </p:spPr>
        </p:pic>
        <p:sp>
          <p:nvSpPr>
            <p:cNvPr id="7" name="object 7"/>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8" name="object 8"/>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9" name="object 9"/>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10" name="object 10"/>
          <p:cNvSpPr txBox="1"/>
          <p:nvPr/>
        </p:nvSpPr>
        <p:spPr>
          <a:xfrm>
            <a:off x="640295" y="5481535"/>
            <a:ext cx="1202055" cy="574040"/>
          </a:xfrm>
          <a:prstGeom prst="rect">
            <a:avLst/>
          </a:prstGeom>
        </p:spPr>
        <p:txBody>
          <a:bodyPr vert="horz" wrap="square" lIns="0" tIns="12700" rIns="0" bIns="0" rtlCol="0">
            <a:spAutoFit/>
          </a:bodyPr>
          <a:lstStyle/>
          <a:p>
            <a:pPr marL="12700" marR="5080" indent="17145">
              <a:lnSpc>
                <a:spcPct val="100000"/>
              </a:lnSpc>
              <a:spcBef>
                <a:spcPts val="100"/>
              </a:spcBef>
            </a:pPr>
            <a:r>
              <a:rPr sz="1800" b="1" dirty="0">
                <a:solidFill>
                  <a:srgbClr val="5B9BD4"/>
                </a:solidFill>
                <a:latin typeface="Calibri"/>
                <a:cs typeface="Calibri"/>
              </a:rPr>
              <a:t>It </a:t>
            </a:r>
            <a:r>
              <a:rPr sz="1800" b="1" spc="-5" dirty="0">
                <a:solidFill>
                  <a:srgbClr val="5B9BD4"/>
                </a:solidFill>
                <a:latin typeface="Calibri"/>
                <a:cs typeface="Calibri"/>
              </a:rPr>
              <a:t>all </a:t>
            </a:r>
            <a:r>
              <a:rPr sz="1800" b="1" spc="-15" dirty="0">
                <a:solidFill>
                  <a:srgbClr val="5B9BD4"/>
                </a:solidFill>
                <a:latin typeface="Calibri"/>
                <a:cs typeface="Calibri"/>
              </a:rPr>
              <a:t>started  </a:t>
            </a:r>
            <a:r>
              <a:rPr sz="1800" b="1" spc="-10" dirty="0">
                <a:solidFill>
                  <a:srgbClr val="5B9BD4"/>
                </a:solidFill>
                <a:latin typeface="Calibri"/>
                <a:cs typeface="Calibri"/>
              </a:rPr>
              <a:t>from here</a:t>
            </a:r>
            <a:r>
              <a:rPr sz="1800" b="1" spc="-75" dirty="0">
                <a:solidFill>
                  <a:srgbClr val="5B9BD4"/>
                </a:solidFill>
                <a:latin typeface="Calibri"/>
                <a:cs typeface="Calibri"/>
              </a:rPr>
              <a:t> </a:t>
            </a:r>
            <a:r>
              <a:rPr sz="1800" b="1" spc="-5" dirty="0">
                <a:solidFill>
                  <a:srgbClr val="5B9BD4"/>
                </a:solidFill>
                <a:latin typeface="Calibri"/>
                <a:cs typeface="Calibri"/>
              </a:rPr>
              <a:t>...</a:t>
            </a:r>
            <a:endParaRPr sz="1800">
              <a:latin typeface="Calibri"/>
              <a:cs typeface="Calibri"/>
            </a:endParaRPr>
          </a:p>
        </p:txBody>
      </p:sp>
      <p:pic>
        <p:nvPicPr>
          <p:cNvPr id="11" name="object 11"/>
          <p:cNvPicPr/>
          <p:nvPr/>
        </p:nvPicPr>
        <p:blipFill>
          <a:blip r:embed="rId4" cstate="print"/>
          <a:stretch>
            <a:fillRect/>
          </a:stretch>
        </p:blipFill>
        <p:spPr>
          <a:xfrm>
            <a:off x="9235440" y="45719"/>
            <a:ext cx="2606040" cy="2423160"/>
          </a:xfrm>
          <a:prstGeom prst="rect">
            <a:avLst/>
          </a:prstGeom>
        </p:spPr>
      </p:pic>
      <p:sp>
        <p:nvSpPr>
          <p:cNvPr id="12" name="object 12"/>
          <p:cNvSpPr txBox="1"/>
          <p:nvPr/>
        </p:nvSpPr>
        <p:spPr>
          <a:xfrm>
            <a:off x="9859771" y="517016"/>
            <a:ext cx="130746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5B9BD4"/>
                </a:solidFill>
                <a:latin typeface="Calibri"/>
                <a:cs typeface="Calibri"/>
              </a:rPr>
              <a:t>... and, in</a:t>
            </a:r>
            <a:r>
              <a:rPr sz="1800" b="1" spc="-70" dirty="0">
                <a:solidFill>
                  <a:srgbClr val="5B9BD4"/>
                </a:solidFill>
                <a:latin typeface="Calibri"/>
                <a:cs typeface="Calibri"/>
              </a:rPr>
              <a:t> </a:t>
            </a:r>
            <a:r>
              <a:rPr sz="1800" b="1" spc="-5" dirty="0">
                <a:solidFill>
                  <a:srgbClr val="5B9BD4"/>
                </a:solidFill>
                <a:latin typeface="Calibri"/>
                <a:cs typeface="Calibri"/>
              </a:rPr>
              <a:t>this</a:t>
            </a:r>
            <a:endParaRPr sz="1800">
              <a:latin typeface="Calibri"/>
              <a:cs typeface="Calibri"/>
            </a:endParaRPr>
          </a:p>
        </p:txBody>
      </p:sp>
      <p:sp>
        <p:nvSpPr>
          <p:cNvPr id="13" name="object 13"/>
          <p:cNvSpPr txBox="1"/>
          <p:nvPr/>
        </p:nvSpPr>
        <p:spPr>
          <a:xfrm>
            <a:off x="9504171" y="791336"/>
            <a:ext cx="2019300" cy="1122680"/>
          </a:xfrm>
          <a:prstGeom prst="rect">
            <a:avLst/>
          </a:prstGeom>
        </p:spPr>
        <p:txBody>
          <a:bodyPr vert="horz" wrap="square" lIns="0" tIns="12700" rIns="0" bIns="0" rtlCol="0">
            <a:spAutoFit/>
          </a:bodyPr>
          <a:lstStyle/>
          <a:p>
            <a:pPr marL="12700" marR="5080" algn="ctr">
              <a:lnSpc>
                <a:spcPct val="100000"/>
              </a:lnSpc>
              <a:spcBef>
                <a:spcPts val="100"/>
              </a:spcBef>
            </a:pPr>
            <a:r>
              <a:rPr sz="1800" b="1" spc="-10" dirty="0">
                <a:solidFill>
                  <a:srgbClr val="5B9BD4"/>
                </a:solidFill>
                <a:latin typeface="Calibri"/>
                <a:cs typeface="Calibri"/>
              </a:rPr>
              <a:t>presentation, we</a:t>
            </a:r>
            <a:r>
              <a:rPr sz="1800" b="1" spc="-75" dirty="0">
                <a:solidFill>
                  <a:srgbClr val="5B9BD4"/>
                </a:solidFill>
                <a:latin typeface="Calibri"/>
                <a:cs typeface="Calibri"/>
              </a:rPr>
              <a:t> </a:t>
            </a:r>
            <a:r>
              <a:rPr sz="1800" b="1" spc="-5" dirty="0">
                <a:solidFill>
                  <a:srgbClr val="5B9BD4"/>
                </a:solidFill>
                <a:latin typeface="Calibri"/>
                <a:cs typeface="Calibri"/>
              </a:rPr>
              <a:t>will  </a:t>
            </a:r>
            <a:r>
              <a:rPr sz="1800" b="1" spc="-10" dirty="0">
                <a:solidFill>
                  <a:srgbClr val="5B9BD4"/>
                </a:solidFill>
                <a:latin typeface="Calibri"/>
                <a:cs typeface="Calibri"/>
              </a:rPr>
              <a:t>gonna </a:t>
            </a:r>
            <a:r>
              <a:rPr sz="1800" b="1" spc="-5" dirty="0">
                <a:solidFill>
                  <a:srgbClr val="5B9BD4"/>
                </a:solidFill>
                <a:latin typeface="Calibri"/>
                <a:cs typeface="Calibri"/>
              </a:rPr>
              <a:t>discuss this.  </a:t>
            </a:r>
            <a:r>
              <a:rPr sz="1800" b="1" spc="-10" dirty="0">
                <a:solidFill>
                  <a:srgbClr val="C00000"/>
                </a:solidFill>
                <a:latin typeface="Calibri"/>
                <a:cs typeface="Calibri"/>
              </a:rPr>
              <a:t>MSA </a:t>
            </a:r>
            <a:r>
              <a:rPr sz="1800" b="1" spc="-5" dirty="0">
                <a:solidFill>
                  <a:srgbClr val="C00000"/>
                </a:solidFill>
                <a:latin typeface="Calibri"/>
                <a:cs typeface="Calibri"/>
              </a:rPr>
              <a:t>(Microservice  </a:t>
            </a:r>
            <a:r>
              <a:rPr sz="1800" b="1" spc="-10" dirty="0">
                <a:solidFill>
                  <a:srgbClr val="C00000"/>
                </a:solidFill>
                <a:latin typeface="Calibri"/>
                <a:cs typeface="Calibri"/>
              </a:rPr>
              <a:t>Architecture)</a:t>
            </a:r>
            <a:endParaRPr sz="1800">
              <a:latin typeface="Calibri"/>
              <a:cs typeface="Calibri"/>
            </a:endParaRPr>
          </a:p>
        </p:txBody>
      </p:sp>
      <p:grpSp>
        <p:nvGrpSpPr>
          <p:cNvPr id="14" name="object 14"/>
          <p:cNvGrpSpPr/>
          <p:nvPr/>
        </p:nvGrpSpPr>
        <p:grpSpPr>
          <a:xfrm>
            <a:off x="1920239" y="1600200"/>
            <a:ext cx="7589520" cy="4480560"/>
            <a:chOff x="1920239" y="1600200"/>
            <a:chExt cx="7589520" cy="4480560"/>
          </a:xfrm>
        </p:grpSpPr>
        <p:pic>
          <p:nvPicPr>
            <p:cNvPr id="15" name="object 15"/>
            <p:cNvPicPr/>
            <p:nvPr/>
          </p:nvPicPr>
          <p:blipFill>
            <a:blip r:embed="rId5" cstate="print"/>
            <a:stretch>
              <a:fillRect/>
            </a:stretch>
          </p:blipFill>
          <p:spPr>
            <a:xfrm>
              <a:off x="1920239" y="5577840"/>
              <a:ext cx="777239" cy="502919"/>
            </a:xfrm>
            <a:prstGeom prst="rect">
              <a:avLst/>
            </a:prstGeom>
          </p:spPr>
        </p:pic>
        <p:pic>
          <p:nvPicPr>
            <p:cNvPr id="16" name="object 16"/>
            <p:cNvPicPr/>
            <p:nvPr/>
          </p:nvPicPr>
          <p:blipFill>
            <a:blip r:embed="rId6" cstate="print"/>
            <a:stretch>
              <a:fillRect/>
            </a:stretch>
          </p:blipFill>
          <p:spPr>
            <a:xfrm>
              <a:off x="8046719" y="1600200"/>
              <a:ext cx="1463040" cy="594360"/>
            </a:xfrm>
            <a:prstGeom prst="rect">
              <a:avLst/>
            </a:prstGeom>
          </p:spPr>
        </p:pic>
      </p:grpSp>
      <p:sp>
        <p:nvSpPr>
          <p:cNvPr id="17" name="object 17"/>
          <p:cNvSpPr txBox="1"/>
          <p:nvPr/>
        </p:nvSpPr>
        <p:spPr>
          <a:xfrm>
            <a:off x="471805" y="6198870"/>
            <a:ext cx="500380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https://</a:t>
            </a:r>
            <a:r>
              <a:rPr sz="1000" spc="-5" dirty="0">
                <a:latin typeface="Calibri"/>
                <a:cs typeface="Calibri"/>
                <a:hlinkClick r:id="rId7"/>
              </a:rPr>
              <a:t>www.appcentrica.com/wp-content/uploads/2016/10/microservices-insight-diagram.png</a:t>
            </a:r>
            <a:endParaRPr sz="1000">
              <a:latin typeface="Calibri"/>
              <a:cs typeface="Calibri"/>
            </a:endParaRPr>
          </a:p>
        </p:txBody>
      </p:sp>
      <p:sp>
        <p:nvSpPr>
          <p:cNvPr id="18" name="object 18"/>
          <p:cNvSpPr txBox="1"/>
          <p:nvPr/>
        </p:nvSpPr>
        <p:spPr>
          <a:xfrm>
            <a:off x="3769995" y="5888354"/>
            <a:ext cx="3201035"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(1970s) This is where </a:t>
            </a:r>
            <a:r>
              <a:rPr sz="1400" spc="-10" dirty="0">
                <a:latin typeface="Calibri"/>
                <a:cs typeface="Calibri"/>
              </a:rPr>
              <a:t>from </a:t>
            </a:r>
            <a:r>
              <a:rPr sz="1400" spc="-5" dirty="0">
                <a:latin typeface="Calibri"/>
                <a:cs typeface="Calibri"/>
              </a:rPr>
              <a:t>which all</a:t>
            </a:r>
            <a:r>
              <a:rPr sz="1400" spc="15" dirty="0">
                <a:latin typeface="Calibri"/>
                <a:cs typeface="Calibri"/>
              </a:rPr>
              <a:t> </a:t>
            </a:r>
            <a:r>
              <a:rPr sz="1400" spc="-10" dirty="0">
                <a:latin typeface="Calibri"/>
                <a:cs typeface="Calibri"/>
              </a:rPr>
              <a:t>begans.</a:t>
            </a:r>
            <a:endParaRPr sz="1400">
              <a:latin typeface="Calibri"/>
              <a:cs typeface="Calibri"/>
            </a:endParaRPr>
          </a:p>
        </p:txBody>
      </p:sp>
      <p:sp>
        <p:nvSpPr>
          <p:cNvPr id="19" name="object 19"/>
          <p:cNvSpPr txBox="1"/>
          <p:nvPr/>
        </p:nvSpPr>
        <p:spPr>
          <a:xfrm>
            <a:off x="4798695" y="5035550"/>
            <a:ext cx="4729480"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(1990s) When clients </a:t>
            </a:r>
            <a:r>
              <a:rPr sz="1400" spc="-10" dirty="0">
                <a:latin typeface="Calibri"/>
                <a:cs typeface="Calibri"/>
              </a:rPr>
              <a:t>started to call </a:t>
            </a:r>
            <a:r>
              <a:rPr sz="1400" spc="-5" dirty="0">
                <a:latin typeface="Calibri"/>
                <a:cs typeface="Calibri"/>
              </a:rPr>
              <a:t>methods/functions </a:t>
            </a:r>
            <a:r>
              <a:rPr sz="1400" dirty="0">
                <a:latin typeface="Calibri"/>
                <a:cs typeface="Calibri"/>
              </a:rPr>
              <a:t>on</a:t>
            </a:r>
            <a:r>
              <a:rPr sz="1400" spc="40" dirty="0">
                <a:latin typeface="Calibri"/>
                <a:cs typeface="Calibri"/>
              </a:rPr>
              <a:t> </a:t>
            </a:r>
            <a:r>
              <a:rPr sz="1400" spc="-25" dirty="0">
                <a:latin typeface="Calibri"/>
                <a:cs typeface="Calibri"/>
              </a:rPr>
              <a:t>server.</a:t>
            </a:r>
            <a:endParaRPr sz="1400">
              <a:latin typeface="Calibri"/>
              <a:cs typeface="Calibri"/>
            </a:endParaRPr>
          </a:p>
        </p:txBody>
      </p:sp>
      <p:sp>
        <p:nvSpPr>
          <p:cNvPr id="20" name="object 20"/>
          <p:cNvSpPr txBox="1"/>
          <p:nvPr/>
        </p:nvSpPr>
        <p:spPr>
          <a:xfrm>
            <a:off x="5687695" y="4164965"/>
            <a:ext cx="5825490"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(1990s) When </a:t>
            </a:r>
            <a:r>
              <a:rPr sz="1400" spc="-10" dirty="0">
                <a:latin typeface="Calibri"/>
                <a:cs typeface="Calibri"/>
              </a:rPr>
              <a:t>organization started to </a:t>
            </a:r>
            <a:r>
              <a:rPr sz="1400" spc="-15" dirty="0">
                <a:latin typeface="Calibri"/>
                <a:cs typeface="Calibri"/>
              </a:rPr>
              <a:t>integrate </a:t>
            </a:r>
            <a:r>
              <a:rPr sz="1400" spc="-5" dirty="0">
                <a:latin typeface="Calibri"/>
                <a:cs typeface="Calibri"/>
              </a:rPr>
              <a:t>monolith enterprise applications  using </a:t>
            </a:r>
            <a:r>
              <a:rPr sz="1400" spc="-10" dirty="0">
                <a:latin typeface="Calibri"/>
                <a:cs typeface="Calibri"/>
              </a:rPr>
              <a:t>mediators </a:t>
            </a:r>
            <a:r>
              <a:rPr sz="1400" spc="-5" dirty="0">
                <a:latin typeface="Calibri"/>
                <a:cs typeface="Calibri"/>
              </a:rPr>
              <a:t>with the help of </a:t>
            </a:r>
            <a:r>
              <a:rPr sz="1400" spc="-10" dirty="0">
                <a:latin typeface="Calibri"/>
                <a:cs typeface="Calibri"/>
              </a:rPr>
              <a:t>standardized </a:t>
            </a:r>
            <a:r>
              <a:rPr sz="1400" spc="-5" dirty="0">
                <a:latin typeface="Calibri"/>
                <a:cs typeface="Calibri"/>
              </a:rPr>
              <a:t>messaging </a:t>
            </a:r>
            <a:r>
              <a:rPr sz="1400" spc="-10" dirty="0">
                <a:latin typeface="Calibri"/>
                <a:cs typeface="Calibri"/>
              </a:rPr>
              <a:t>formats </a:t>
            </a:r>
            <a:r>
              <a:rPr sz="1400" spc="-5" dirty="0">
                <a:latin typeface="Calibri"/>
                <a:cs typeface="Calibri"/>
              </a:rPr>
              <a:t>and</a:t>
            </a:r>
            <a:r>
              <a:rPr sz="1400" spc="80" dirty="0">
                <a:latin typeface="Calibri"/>
                <a:cs typeface="Calibri"/>
              </a:rPr>
              <a:t> </a:t>
            </a:r>
            <a:r>
              <a:rPr sz="1400" spc="-5" dirty="0">
                <a:latin typeface="Calibri"/>
                <a:cs typeface="Calibri"/>
              </a:rPr>
              <a:t>processes.</a:t>
            </a:r>
            <a:endParaRPr sz="1400">
              <a:latin typeface="Calibri"/>
              <a:cs typeface="Calibri"/>
            </a:endParaRPr>
          </a:p>
        </p:txBody>
      </p:sp>
      <p:sp>
        <p:nvSpPr>
          <p:cNvPr id="21" name="object 21"/>
          <p:cNvSpPr txBox="1"/>
          <p:nvPr/>
        </p:nvSpPr>
        <p:spPr>
          <a:xfrm>
            <a:off x="6680834" y="3295650"/>
            <a:ext cx="4063365"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(2000s) Rise of </a:t>
            </a:r>
            <a:r>
              <a:rPr sz="1400" spc="-10" dirty="0">
                <a:latin typeface="Calibri"/>
                <a:cs typeface="Calibri"/>
              </a:rPr>
              <a:t>distributed </a:t>
            </a:r>
            <a:r>
              <a:rPr sz="1400" spc="-15" dirty="0">
                <a:latin typeface="Calibri"/>
                <a:cs typeface="Calibri"/>
              </a:rPr>
              <a:t>system </a:t>
            </a:r>
            <a:r>
              <a:rPr sz="1400" spc="-5" dirty="0">
                <a:latin typeface="Calibri"/>
                <a:cs typeface="Calibri"/>
              </a:rPr>
              <a:t>with </a:t>
            </a:r>
            <a:r>
              <a:rPr sz="1400" dirty="0">
                <a:latin typeface="Calibri"/>
                <a:cs typeface="Calibri"/>
              </a:rPr>
              <a:t>a </a:t>
            </a:r>
            <a:r>
              <a:rPr sz="1400" spc="-5" dirty="0">
                <a:latin typeface="Calibri"/>
                <a:cs typeface="Calibri"/>
              </a:rPr>
              <a:t>lot of coupling,  and lack of</a:t>
            </a:r>
            <a:r>
              <a:rPr sz="1400" spc="-20" dirty="0">
                <a:latin typeface="Calibri"/>
                <a:cs typeface="Calibri"/>
              </a:rPr>
              <a:t> </a:t>
            </a:r>
            <a:r>
              <a:rPr sz="1400" spc="-5" dirty="0">
                <a:latin typeface="Calibri"/>
                <a:cs typeface="Calibri"/>
              </a:rPr>
              <a:t>indenpence.</a:t>
            </a:r>
            <a:endParaRPr sz="1400">
              <a:latin typeface="Calibri"/>
              <a:cs typeface="Calibri"/>
            </a:endParaRPr>
          </a:p>
        </p:txBody>
      </p:sp>
      <p:sp>
        <p:nvSpPr>
          <p:cNvPr id="22" name="object 22"/>
          <p:cNvSpPr txBox="1"/>
          <p:nvPr/>
        </p:nvSpPr>
        <p:spPr>
          <a:xfrm>
            <a:off x="7522209" y="2365374"/>
            <a:ext cx="3903345"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(2010s) Rise of consumer </a:t>
            </a:r>
            <a:r>
              <a:rPr sz="1400" dirty="0">
                <a:latin typeface="Calibri"/>
                <a:cs typeface="Calibri"/>
              </a:rPr>
              <a:t>services </a:t>
            </a:r>
            <a:r>
              <a:rPr sz="1400" spc="-10" dirty="0">
                <a:latin typeface="Calibri"/>
                <a:cs typeface="Calibri"/>
              </a:rPr>
              <a:t>that </a:t>
            </a:r>
            <a:r>
              <a:rPr sz="1400" spc="-5" dirty="0">
                <a:latin typeface="Calibri"/>
                <a:cs typeface="Calibri"/>
              </a:rPr>
              <a:t>demand highly  scalable and </a:t>
            </a:r>
            <a:r>
              <a:rPr sz="1400" spc="-10" dirty="0">
                <a:latin typeface="Calibri"/>
                <a:cs typeface="Calibri"/>
              </a:rPr>
              <a:t>resilient distirbuted</a:t>
            </a:r>
            <a:r>
              <a:rPr sz="1400" spc="-5" dirty="0">
                <a:latin typeface="Calibri"/>
                <a:cs typeface="Calibri"/>
              </a:rPr>
              <a:t> </a:t>
            </a:r>
            <a:r>
              <a:rPr sz="1400" spc="-15" dirty="0">
                <a:latin typeface="Calibri"/>
                <a:cs typeface="Calibri"/>
              </a:rPr>
              <a:t>system.</a:t>
            </a:r>
            <a:endParaRPr sz="1400">
              <a:latin typeface="Calibri"/>
              <a:cs typeface="Calibri"/>
            </a:endParaRPr>
          </a:p>
        </p:txBody>
      </p:sp>
      <p:pic>
        <p:nvPicPr>
          <p:cNvPr id="23" name="object 23"/>
          <p:cNvPicPr/>
          <p:nvPr/>
        </p:nvPicPr>
        <p:blipFill>
          <a:blip r:embed="rId8" cstate="print"/>
          <a:stretch>
            <a:fillRect/>
          </a:stretch>
        </p:blipFill>
        <p:spPr>
          <a:xfrm>
            <a:off x="137160" y="731519"/>
            <a:ext cx="2880360" cy="3794760"/>
          </a:xfrm>
          <a:prstGeom prst="rect">
            <a:avLst/>
          </a:prstGeom>
        </p:spPr>
      </p:pic>
      <p:sp>
        <p:nvSpPr>
          <p:cNvPr id="24" name="object 24"/>
          <p:cNvSpPr txBox="1"/>
          <p:nvPr/>
        </p:nvSpPr>
        <p:spPr>
          <a:xfrm>
            <a:off x="251459" y="799465"/>
            <a:ext cx="316865"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CORB</a:t>
            </a:r>
            <a:r>
              <a:rPr sz="800" dirty="0">
                <a:solidFill>
                  <a:srgbClr val="FFFFFF"/>
                </a:solidFill>
                <a:latin typeface="Calibri"/>
                <a:cs typeface="Calibri"/>
              </a:rPr>
              <a:t>A</a:t>
            </a:r>
            <a:endParaRPr sz="800">
              <a:latin typeface="Calibri"/>
              <a:cs typeface="Calibri"/>
            </a:endParaRPr>
          </a:p>
        </p:txBody>
      </p:sp>
      <p:sp>
        <p:nvSpPr>
          <p:cNvPr id="25" name="object 25"/>
          <p:cNvSpPr txBox="1"/>
          <p:nvPr/>
        </p:nvSpPr>
        <p:spPr>
          <a:xfrm>
            <a:off x="782319" y="799465"/>
            <a:ext cx="189865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Common Object Request Broker</a:t>
            </a:r>
            <a:r>
              <a:rPr sz="800" spc="20" dirty="0">
                <a:latin typeface="Calibri"/>
                <a:cs typeface="Calibri"/>
              </a:rPr>
              <a:t> </a:t>
            </a:r>
            <a:r>
              <a:rPr sz="800" spc="-5" dirty="0">
                <a:latin typeface="Calibri"/>
                <a:cs typeface="Calibri"/>
              </a:rPr>
              <a:t>Architecture</a:t>
            </a:r>
            <a:endParaRPr sz="800">
              <a:latin typeface="Calibri"/>
              <a:cs typeface="Calibri"/>
            </a:endParaRPr>
          </a:p>
        </p:txBody>
      </p:sp>
      <p:sp>
        <p:nvSpPr>
          <p:cNvPr id="26" name="object 26"/>
          <p:cNvSpPr txBox="1"/>
          <p:nvPr/>
        </p:nvSpPr>
        <p:spPr>
          <a:xfrm>
            <a:off x="251459" y="1012824"/>
            <a:ext cx="202565"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EJB</a:t>
            </a:r>
            <a:r>
              <a:rPr sz="800" dirty="0">
                <a:solidFill>
                  <a:srgbClr val="FFFFFF"/>
                </a:solidFill>
                <a:latin typeface="Calibri"/>
                <a:cs typeface="Calibri"/>
              </a:rPr>
              <a:t>s</a:t>
            </a:r>
            <a:endParaRPr sz="800">
              <a:latin typeface="Calibri"/>
              <a:cs typeface="Calibri"/>
            </a:endParaRPr>
          </a:p>
        </p:txBody>
      </p:sp>
      <p:sp>
        <p:nvSpPr>
          <p:cNvPr id="27" name="object 27"/>
          <p:cNvSpPr txBox="1"/>
          <p:nvPr/>
        </p:nvSpPr>
        <p:spPr>
          <a:xfrm>
            <a:off x="782319" y="1012824"/>
            <a:ext cx="89916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Enterprise</a:t>
            </a:r>
            <a:r>
              <a:rPr sz="800" spc="-25" dirty="0">
                <a:latin typeface="Calibri"/>
                <a:cs typeface="Calibri"/>
              </a:rPr>
              <a:t> </a:t>
            </a:r>
            <a:r>
              <a:rPr sz="800" spc="-5" dirty="0">
                <a:latin typeface="Calibri"/>
                <a:cs typeface="Calibri"/>
              </a:rPr>
              <a:t>JavaBeans</a:t>
            </a:r>
            <a:endParaRPr sz="800">
              <a:latin typeface="Calibri"/>
              <a:cs typeface="Calibri"/>
            </a:endParaRPr>
          </a:p>
        </p:txBody>
      </p:sp>
      <p:sp>
        <p:nvSpPr>
          <p:cNvPr id="28" name="object 28"/>
          <p:cNvSpPr txBox="1"/>
          <p:nvPr/>
        </p:nvSpPr>
        <p:spPr>
          <a:xfrm>
            <a:off x="251459" y="1226185"/>
            <a:ext cx="193675"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RM</a:t>
            </a:r>
            <a:r>
              <a:rPr sz="800" dirty="0">
                <a:solidFill>
                  <a:srgbClr val="FFFFFF"/>
                </a:solidFill>
                <a:latin typeface="Calibri"/>
                <a:cs typeface="Calibri"/>
              </a:rPr>
              <a:t>I</a:t>
            </a:r>
            <a:endParaRPr sz="800">
              <a:latin typeface="Calibri"/>
              <a:cs typeface="Calibri"/>
            </a:endParaRPr>
          </a:p>
        </p:txBody>
      </p:sp>
      <p:sp>
        <p:nvSpPr>
          <p:cNvPr id="29" name="object 29"/>
          <p:cNvSpPr txBox="1"/>
          <p:nvPr/>
        </p:nvSpPr>
        <p:spPr>
          <a:xfrm>
            <a:off x="782319" y="1226185"/>
            <a:ext cx="116395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Remote Method</a:t>
            </a:r>
            <a:r>
              <a:rPr sz="800" spc="-15" dirty="0">
                <a:latin typeface="Calibri"/>
                <a:cs typeface="Calibri"/>
              </a:rPr>
              <a:t> </a:t>
            </a:r>
            <a:r>
              <a:rPr sz="800" spc="-5" dirty="0">
                <a:latin typeface="Calibri"/>
                <a:cs typeface="Calibri"/>
              </a:rPr>
              <a:t>Invocation</a:t>
            </a:r>
            <a:endParaRPr sz="800">
              <a:latin typeface="Calibri"/>
              <a:cs typeface="Calibri"/>
            </a:endParaRPr>
          </a:p>
        </p:txBody>
      </p:sp>
      <p:sp>
        <p:nvSpPr>
          <p:cNvPr id="30" name="object 30"/>
          <p:cNvSpPr txBox="1"/>
          <p:nvPr/>
        </p:nvSpPr>
        <p:spPr>
          <a:xfrm>
            <a:off x="251459" y="1439544"/>
            <a:ext cx="234315"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CO</a:t>
            </a:r>
            <a:r>
              <a:rPr sz="800" dirty="0">
                <a:solidFill>
                  <a:srgbClr val="FFFFFF"/>
                </a:solidFill>
                <a:latin typeface="Calibri"/>
                <a:cs typeface="Calibri"/>
              </a:rPr>
              <a:t>M</a:t>
            </a:r>
            <a:endParaRPr sz="800">
              <a:latin typeface="Calibri"/>
              <a:cs typeface="Calibri"/>
            </a:endParaRPr>
          </a:p>
        </p:txBody>
      </p:sp>
      <p:sp>
        <p:nvSpPr>
          <p:cNvPr id="31" name="object 31"/>
          <p:cNvSpPr txBox="1"/>
          <p:nvPr/>
        </p:nvSpPr>
        <p:spPr>
          <a:xfrm>
            <a:off x="782319" y="1439544"/>
            <a:ext cx="109918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Component Object</a:t>
            </a:r>
            <a:r>
              <a:rPr sz="800" spc="-30" dirty="0">
                <a:latin typeface="Calibri"/>
                <a:cs typeface="Calibri"/>
              </a:rPr>
              <a:t> </a:t>
            </a:r>
            <a:r>
              <a:rPr sz="800" spc="-5" dirty="0">
                <a:latin typeface="Calibri"/>
                <a:cs typeface="Calibri"/>
              </a:rPr>
              <a:t>Model</a:t>
            </a:r>
            <a:endParaRPr sz="800">
              <a:latin typeface="Calibri"/>
              <a:cs typeface="Calibri"/>
            </a:endParaRPr>
          </a:p>
        </p:txBody>
      </p:sp>
      <p:sp>
        <p:nvSpPr>
          <p:cNvPr id="32" name="object 32"/>
          <p:cNvSpPr txBox="1"/>
          <p:nvPr/>
        </p:nvSpPr>
        <p:spPr>
          <a:xfrm>
            <a:off x="251459" y="1652905"/>
            <a:ext cx="296545" cy="148590"/>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FFFFFF"/>
                </a:solidFill>
                <a:latin typeface="Calibri"/>
                <a:cs typeface="Calibri"/>
              </a:rPr>
              <a:t>D</a:t>
            </a:r>
            <a:r>
              <a:rPr sz="800" spc="-5" dirty="0">
                <a:solidFill>
                  <a:srgbClr val="FFFFFF"/>
                </a:solidFill>
                <a:latin typeface="Calibri"/>
                <a:cs typeface="Calibri"/>
              </a:rPr>
              <a:t>CO</a:t>
            </a:r>
            <a:r>
              <a:rPr sz="800" dirty="0">
                <a:solidFill>
                  <a:srgbClr val="FFFFFF"/>
                </a:solidFill>
                <a:latin typeface="Calibri"/>
                <a:cs typeface="Calibri"/>
              </a:rPr>
              <a:t>M</a:t>
            </a:r>
            <a:endParaRPr sz="800">
              <a:latin typeface="Calibri"/>
              <a:cs typeface="Calibri"/>
            </a:endParaRPr>
          </a:p>
        </p:txBody>
      </p:sp>
      <p:sp>
        <p:nvSpPr>
          <p:cNvPr id="33" name="object 33"/>
          <p:cNvSpPr txBox="1"/>
          <p:nvPr/>
        </p:nvSpPr>
        <p:spPr>
          <a:xfrm>
            <a:off x="782319" y="1652905"/>
            <a:ext cx="158623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Distributed Component Object</a:t>
            </a:r>
            <a:r>
              <a:rPr sz="800" spc="5" dirty="0">
                <a:latin typeface="Calibri"/>
                <a:cs typeface="Calibri"/>
              </a:rPr>
              <a:t> </a:t>
            </a:r>
            <a:r>
              <a:rPr sz="800" spc="-5" dirty="0">
                <a:latin typeface="Calibri"/>
                <a:cs typeface="Calibri"/>
              </a:rPr>
              <a:t>Model</a:t>
            </a:r>
            <a:endParaRPr sz="800">
              <a:latin typeface="Calibri"/>
              <a:cs typeface="Calibri"/>
            </a:endParaRPr>
          </a:p>
        </p:txBody>
      </p:sp>
      <p:sp>
        <p:nvSpPr>
          <p:cNvPr id="34" name="object 34"/>
          <p:cNvSpPr txBox="1"/>
          <p:nvPr/>
        </p:nvSpPr>
        <p:spPr>
          <a:xfrm>
            <a:off x="251459" y="1866264"/>
            <a:ext cx="160020"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EA</a:t>
            </a:r>
            <a:r>
              <a:rPr sz="800" dirty="0">
                <a:solidFill>
                  <a:srgbClr val="FFFFFF"/>
                </a:solidFill>
                <a:latin typeface="Calibri"/>
                <a:cs typeface="Calibri"/>
              </a:rPr>
              <a:t>I</a:t>
            </a:r>
            <a:endParaRPr sz="800">
              <a:latin typeface="Calibri"/>
              <a:cs typeface="Calibri"/>
            </a:endParaRPr>
          </a:p>
        </p:txBody>
      </p:sp>
      <p:sp>
        <p:nvSpPr>
          <p:cNvPr id="35" name="object 35"/>
          <p:cNvSpPr txBox="1"/>
          <p:nvPr/>
        </p:nvSpPr>
        <p:spPr>
          <a:xfrm>
            <a:off x="782319" y="1866264"/>
            <a:ext cx="142811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Enterprise Application</a:t>
            </a:r>
            <a:r>
              <a:rPr sz="800" spc="15" dirty="0">
                <a:latin typeface="Calibri"/>
                <a:cs typeface="Calibri"/>
              </a:rPr>
              <a:t> </a:t>
            </a:r>
            <a:r>
              <a:rPr sz="800" spc="-5" dirty="0">
                <a:latin typeface="Calibri"/>
                <a:cs typeface="Calibri"/>
              </a:rPr>
              <a:t>Integration</a:t>
            </a:r>
            <a:endParaRPr sz="800">
              <a:latin typeface="Calibri"/>
              <a:cs typeface="Calibri"/>
            </a:endParaRPr>
          </a:p>
        </p:txBody>
      </p:sp>
      <p:sp>
        <p:nvSpPr>
          <p:cNvPr id="36" name="object 36"/>
          <p:cNvSpPr txBox="1"/>
          <p:nvPr/>
        </p:nvSpPr>
        <p:spPr>
          <a:xfrm>
            <a:off x="251459" y="2079624"/>
            <a:ext cx="253365"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Mo</a:t>
            </a:r>
            <a:r>
              <a:rPr sz="800" dirty="0">
                <a:solidFill>
                  <a:srgbClr val="FFFFFF"/>
                </a:solidFill>
                <a:latin typeface="Calibri"/>
                <a:cs typeface="Calibri"/>
              </a:rPr>
              <a:t>M</a:t>
            </a:r>
            <a:endParaRPr sz="800">
              <a:latin typeface="Calibri"/>
              <a:cs typeface="Calibri"/>
            </a:endParaRPr>
          </a:p>
        </p:txBody>
      </p:sp>
      <p:sp>
        <p:nvSpPr>
          <p:cNvPr id="37" name="object 37"/>
          <p:cNvSpPr txBox="1"/>
          <p:nvPr/>
        </p:nvSpPr>
        <p:spPr>
          <a:xfrm>
            <a:off x="782319" y="2079624"/>
            <a:ext cx="116840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Management Object</a:t>
            </a:r>
            <a:r>
              <a:rPr sz="800" spc="-30" dirty="0">
                <a:latin typeface="Calibri"/>
                <a:cs typeface="Calibri"/>
              </a:rPr>
              <a:t> </a:t>
            </a:r>
            <a:r>
              <a:rPr sz="800" spc="-5" dirty="0">
                <a:latin typeface="Calibri"/>
                <a:cs typeface="Calibri"/>
              </a:rPr>
              <a:t>Model</a:t>
            </a:r>
            <a:endParaRPr sz="800">
              <a:latin typeface="Calibri"/>
              <a:cs typeface="Calibri"/>
            </a:endParaRPr>
          </a:p>
        </p:txBody>
      </p:sp>
      <p:sp>
        <p:nvSpPr>
          <p:cNvPr id="38" name="object 38"/>
          <p:cNvSpPr txBox="1"/>
          <p:nvPr/>
        </p:nvSpPr>
        <p:spPr>
          <a:xfrm>
            <a:off x="251459" y="2292985"/>
            <a:ext cx="208279"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XM</a:t>
            </a:r>
            <a:r>
              <a:rPr sz="800" dirty="0">
                <a:solidFill>
                  <a:srgbClr val="FFFFFF"/>
                </a:solidFill>
                <a:latin typeface="Calibri"/>
                <a:cs typeface="Calibri"/>
              </a:rPr>
              <a:t>L</a:t>
            </a:r>
            <a:endParaRPr sz="800">
              <a:latin typeface="Calibri"/>
              <a:cs typeface="Calibri"/>
            </a:endParaRPr>
          </a:p>
        </p:txBody>
      </p:sp>
      <p:sp>
        <p:nvSpPr>
          <p:cNvPr id="39" name="object 39"/>
          <p:cNvSpPr txBox="1"/>
          <p:nvPr/>
        </p:nvSpPr>
        <p:spPr>
          <a:xfrm>
            <a:off x="782319" y="2292985"/>
            <a:ext cx="122237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eXtensible Markup</a:t>
            </a:r>
            <a:r>
              <a:rPr sz="800" spc="-15" dirty="0">
                <a:latin typeface="Calibri"/>
                <a:cs typeface="Calibri"/>
              </a:rPr>
              <a:t> </a:t>
            </a:r>
            <a:r>
              <a:rPr sz="800" spc="-5" dirty="0">
                <a:latin typeface="Calibri"/>
                <a:cs typeface="Calibri"/>
              </a:rPr>
              <a:t>Language</a:t>
            </a:r>
            <a:endParaRPr sz="800">
              <a:latin typeface="Calibri"/>
              <a:cs typeface="Calibri"/>
            </a:endParaRPr>
          </a:p>
        </p:txBody>
      </p:sp>
      <p:sp>
        <p:nvSpPr>
          <p:cNvPr id="40" name="object 40"/>
          <p:cNvSpPr txBox="1"/>
          <p:nvPr/>
        </p:nvSpPr>
        <p:spPr>
          <a:xfrm>
            <a:off x="251459" y="2506344"/>
            <a:ext cx="199390" cy="148590"/>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Calibri"/>
                <a:cs typeface="Calibri"/>
              </a:rPr>
              <a:t>S</a:t>
            </a:r>
            <a:r>
              <a:rPr sz="800" spc="-5" dirty="0">
                <a:solidFill>
                  <a:srgbClr val="FFFFFF"/>
                </a:solidFill>
                <a:latin typeface="Calibri"/>
                <a:cs typeface="Calibri"/>
              </a:rPr>
              <a:t>O</a:t>
            </a:r>
            <a:r>
              <a:rPr sz="800" dirty="0">
                <a:solidFill>
                  <a:srgbClr val="FFFFFF"/>
                </a:solidFill>
                <a:latin typeface="Calibri"/>
                <a:cs typeface="Calibri"/>
              </a:rPr>
              <a:t>A</a:t>
            </a:r>
            <a:endParaRPr sz="800">
              <a:latin typeface="Calibri"/>
              <a:cs typeface="Calibri"/>
            </a:endParaRPr>
          </a:p>
        </p:txBody>
      </p:sp>
      <p:sp>
        <p:nvSpPr>
          <p:cNvPr id="41" name="object 41"/>
          <p:cNvSpPr txBox="1"/>
          <p:nvPr/>
        </p:nvSpPr>
        <p:spPr>
          <a:xfrm>
            <a:off x="782319" y="2506344"/>
            <a:ext cx="125412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Service Oriented</a:t>
            </a:r>
            <a:r>
              <a:rPr sz="800" dirty="0">
                <a:latin typeface="Calibri"/>
                <a:cs typeface="Calibri"/>
              </a:rPr>
              <a:t> </a:t>
            </a:r>
            <a:r>
              <a:rPr sz="800" spc="-5" dirty="0">
                <a:latin typeface="Calibri"/>
                <a:cs typeface="Calibri"/>
              </a:rPr>
              <a:t>Architecture</a:t>
            </a:r>
            <a:endParaRPr sz="800">
              <a:latin typeface="Calibri"/>
              <a:cs typeface="Calibri"/>
            </a:endParaRPr>
          </a:p>
        </p:txBody>
      </p:sp>
      <p:sp>
        <p:nvSpPr>
          <p:cNvPr id="42" name="object 42"/>
          <p:cNvSpPr txBox="1"/>
          <p:nvPr/>
        </p:nvSpPr>
        <p:spPr>
          <a:xfrm>
            <a:off x="251459" y="2719705"/>
            <a:ext cx="252095" cy="148590"/>
          </a:xfrm>
          <a:prstGeom prst="rect">
            <a:avLst/>
          </a:prstGeom>
        </p:spPr>
        <p:txBody>
          <a:bodyPr vert="horz" wrap="square" lIns="0" tIns="13335" rIns="0" bIns="0" rtlCol="0">
            <a:spAutoFit/>
          </a:bodyPr>
          <a:lstStyle/>
          <a:p>
            <a:pPr marL="12700">
              <a:lnSpc>
                <a:spcPct val="100000"/>
              </a:lnSpc>
              <a:spcBef>
                <a:spcPts val="105"/>
              </a:spcBef>
            </a:pPr>
            <a:r>
              <a:rPr sz="800" dirty="0">
                <a:solidFill>
                  <a:srgbClr val="FFFFFF"/>
                </a:solidFill>
                <a:latin typeface="Calibri"/>
                <a:cs typeface="Calibri"/>
              </a:rPr>
              <a:t>S</a:t>
            </a:r>
            <a:r>
              <a:rPr sz="800" spc="-5" dirty="0">
                <a:solidFill>
                  <a:srgbClr val="FFFFFF"/>
                </a:solidFill>
                <a:latin typeface="Calibri"/>
                <a:cs typeface="Calibri"/>
              </a:rPr>
              <a:t>OA</a:t>
            </a:r>
            <a:r>
              <a:rPr sz="800" dirty="0">
                <a:solidFill>
                  <a:srgbClr val="FFFFFF"/>
                </a:solidFill>
                <a:latin typeface="Calibri"/>
                <a:cs typeface="Calibri"/>
              </a:rPr>
              <a:t>P</a:t>
            </a:r>
            <a:endParaRPr sz="800">
              <a:latin typeface="Calibri"/>
              <a:cs typeface="Calibri"/>
            </a:endParaRPr>
          </a:p>
        </p:txBody>
      </p:sp>
      <p:sp>
        <p:nvSpPr>
          <p:cNvPr id="43" name="object 43"/>
          <p:cNvSpPr txBox="1"/>
          <p:nvPr/>
        </p:nvSpPr>
        <p:spPr>
          <a:xfrm>
            <a:off x="782319" y="2719705"/>
            <a:ext cx="127190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Simple </a:t>
            </a:r>
            <a:r>
              <a:rPr sz="800" spc="-5" dirty="0">
                <a:latin typeface="Calibri"/>
                <a:cs typeface="Calibri"/>
              </a:rPr>
              <a:t>Object Access</a:t>
            </a:r>
            <a:r>
              <a:rPr sz="800" spc="-35" dirty="0">
                <a:latin typeface="Calibri"/>
                <a:cs typeface="Calibri"/>
              </a:rPr>
              <a:t> </a:t>
            </a:r>
            <a:r>
              <a:rPr sz="800" spc="-5" dirty="0">
                <a:latin typeface="Calibri"/>
                <a:cs typeface="Calibri"/>
              </a:rPr>
              <a:t>Protocol</a:t>
            </a:r>
            <a:endParaRPr sz="800">
              <a:latin typeface="Calibri"/>
              <a:cs typeface="Calibri"/>
            </a:endParaRPr>
          </a:p>
        </p:txBody>
      </p:sp>
      <p:sp>
        <p:nvSpPr>
          <p:cNvPr id="44" name="object 44"/>
          <p:cNvSpPr txBox="1"/>
          <p:nvPr/>
        </p:nvSpPr>
        <p:spPr>
          <a:xfrm>
            <a:off x="251459" y="2933064"/>
            <a:ext cx="177800"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E</a:t>
            </a:r>
            <a:r>
              <a:rPr sz="800" dirty="0">
                <a:solidFill>
                  <a:srgbClr val="FFFFFF"/>
                </a:solidFill>
                <a:latin typeface="Calibri"/>
                <a:cs typeface="Calibri"/>
              </a:rPr>
              <a:t>SB</a:t>
            </a:r>
            <a:endParaRPr sz="800">
              <a:latin typeface="Calibri"/>
              <a:cs typeface="Calibri"/>
            </a:endParaRPr>
          </a:p>
        </p:txBody>
      </p:sp>
      <p:sp>
        <p:nvSpPr>
          <p:cNvPr id="45" name="object 45"/>
          <p:cNvSpPr txBox="1"/>
          <p:nvPr/>
        </p:nvSpPr>
        <p:spPr>
          <a:xfrm>
            <a:off x="782319" y="2933064"/>
            <a:ext cx="94297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Enterprise Service</a:t>
            </a:r>
            <a:r>
              <a:rPr sz="800" spc="-20" dirty="0">
                <a:latin typeface="Calibri"/>
                <a:cs typeface="Calibri"/>
              </a:rPr>
              <a:t> </a:t>
            </a:r>
            <a:r>
              <a:rPr sz="800" spc="-5" dirty="0">
                <a:latin typeface="Calibri"/>
                <a:cs typeface="Calibri"/>
              </a:rPr>
              <a:t>Bus</a:t>
            </a:r>
            <a:endParaRPr sz="800">
              <a:latin typeface="Calibri"/>
              <a:cs typeface="Calibri"/>
            </a:endParaRPr>
          </a:p>
        </p:txBody>
      </p:sp>
      <p:sp>
        <p:nvSpPr>
          <p:cNvPr id="46" name="object 46"/>
          <p:cNvSpPr txBox="1"/>
          <p:nvPr/>
        </p:nvSpPr>
        <p:spPr>
          <a:xfrm>
            <a:off x="251459" y="3146424"/>
            <a:ext cx="220979"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BP</a:t>
            </a:r>
            <a:r>
              <a:rPr sz="800" dirty="0">
                <a:solidFill>
                  <a:srgbClr val="FFFFFF"/>
                </a:solidFill>
                <a:latin typeface="Calibri"/>
                <a:cs typeface="Calibri"/>
              </a:rPr>
              <a:t>M</a:t>
            </a:r>
            <a:endParaRPr sz="800">
              <a:latin typeface="Calibri"/>
              <a:cs typeface="Calibri"/>
            </a:endParaRPr>
          </a:p>
        </p:txBody>
      </p:sp>
      <p:sp>
        <p:nvSpPr>
          <p:cNvPr id="47" name="object 47"/>
          <p:cNvSpPr txBox="1"/>
          <p:nvPr/>
        </p:nvSpPr>
        <p:spPr>
          <a:xfrm>
            <a:off x="782319" y="3146424"/>
            <a:ext cx="1010919"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Business Process</a:t>
            </a:r>
            <a:r>
              <a:rPr sz="800" spc="-20" dirty="0">
                <a:latin typeface="Calibri"/>
                <a:cs typeface="Calibri"/>
              </a:rPr>
              <a:t> </a:t>
            </a:r>
            <a:r>
              <a:rPr sz="800" spc="-5" dirty="0">
                <a:latin typeface="Calibri"/>
                <a:cs typeface="Calibri"/>
              </a:rPr>
              <a:t>Model</a:t>
            </a:r>
            <a:endParaRPr sz="800">
              <a:latin typeface="Calibri"/>
              <a:cs typeface="Calibri"/>
            </a:endParaRPr>
          </a:p>
        </p:txBody>
      </p:sp>
      <p:sp>
        <p:nvSpPr>
          <p:cNvPr id="48" name="object 48"/>
          <p:cNvSpPr txBox="1"/>
          <p:nvPr/>
        </p:nvSpPr>
        <p:spPr>
          <a:xfrm>
            <a:off x="251459" y="3359785"/>
            <a:ext cx="154305"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Io</a:t>
            </a:r>
            <a:r>
              <a:rPr sz="800" dirty="0">
                <a:solidFill>
                  <a:srgbClr val="FFFFFF"/>
                </a:solidFill>
                <a:latin typeface="Calibri"/>
                <a:cs typeface="Calibri"/>
              </a:rPr>
              <a:t>T</a:t>
            </a:r>
            <a:endParaRPr sz="800">
              <a:latin typeface="Calibri"/>
              <a:cs typeface="Calibri"/>
            </a:endParaRPr>
          </a:p>
        </p:txBody>
      </p:sp>
      <p:sp>
        <p:nvSpPr>
          <p:cNvPr id="49" name="object 49"/>
          <p:cNvSpPr txBox="1"/>
          <p:nvPr/>
        </p:nvSpPr>
        <p:spPr>
          <a:xfrm>
            <a:off x="782319" y="3359785"/>
            <a:ext cx="76073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Internet of</a:t>
            </a:r>
            <a:r>
              <a:rPr sz="800" spc="-35" dirty="0">
                <a:latin typeface="Calibri"/>
                <a:cs typeface="Calibri"/>
              </a:rPr>
              <a:t> </a:t>
            </a:r>
            <a:r>
              <a:rPr sz="800" spc="-5" dirty="0">
                <a:latin typeface="Calibri"/>
                <a:cs typeface="Calibri"/>
              </a:rPr>
              <a:t>Things</a:t>
            </a:r>
            <a:endParaRPr sz="800">
              <a:latin typeface="Calibri"/>
              <a:cs typeface="Calibri"/>
            </a:endParaRPr>
          </a:p>
        </p:txBody>
      </p:sp>
      <p:sp>
        <p:nvSpPr>
          <p:cNvPr id="50" name="object 50"/>
          <p:cNvSpPr txBox="1"/>
          <p:nvPr/>
        </p:nvSpPr>
        <p:spPr>
          <a:xfrm>
            <a:off x="251459" y="3573145"/>
            <a:ext cx="219075" cy="148590"/>
          </a:xfrm>
          <a:prstGeom prst="rect">
            <a:avLst/>
          </a:prstGeom>
        </p:spPr>
        <p:txBody>
          <a:bodyPr vert="horz" wrap="square" lIns="0" tIns="13335" rIns="0" bIns="0" rtlCol="0">
            <a:spAutoFit/>
          </a:bodyPr>
          <a:lstStyle/>
          <a:p>
            <a:pPr marL="12700">
              <a:lnSpc>
                <a:spcPct val="100000"/>
              </a:lnSpc>
              <a:spcBef>
                <a:spcPts val="105"/>
              </a:spcBef>
            </a:pPr>
            <a:r>
              <a:rPr sz="800" spc="-10" dirty="0">
                <a:solidFill>
                  <a:srgbClr val="FFFFFF"/>
                </a:solidFill>
                <a:latin typeface="Calibri"/>
                <a:cs typeface="Calibri"/>
              </a:rPr>
              <a:t>W</a:t>
            </a:r>
            <a:r>
              <a:rPr sz="800" spc="-5" dirty="0">
                <a:solidFill>
                  <a:srgbClr val="FFFFFF"/>
                </a:solidFill>
                <a:latin typeface="Calibri"/>
                <a:cs typeface="Calibri"/>
              </a:rPr>
              <a:t>o</a:t>
            </a:r>
            <a:r>
              <a:rPr sz="800" dirty="0">
                <a:solidFill>
                  <a:srgbClr val="FFFFFF"/>
                </a:solidFill>
                <a:latin typeface="Calibri"/>
                <a:cs typeface="Calibri"/>
              </a:rPr>
              <a:t>T</a:t>
            </a:r>
            <a:endParaRPr sz="800">
              <a:latin typeface="Calibri"/>
              <a:cs typeface="Calibri"/>
            </a:endParaRPr>
          </a:p>
        </p:txBody>
      </p:sp>
      <p:sp>
        <p:nvSpPr>
          <p:cNvPr id="51" name="object 51"/>
          <p:cNvSpPr txBox="1"/>
          <p:nvPr/>
        </p:nvSpPr>
        <p:spPr>
          <a:xfrm>
            <a:off x="782319" y="3573145"/>
            <a:ext cx="61722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Web of</a:t>
            </a:r>
            <a:r>
              <a:rPr sz="800" spc="-50" dirty="0">
                <a:latin typeface="Calibri"/>
                <a:cs typeface="Calibri"/>
              </a:rPr>
              <a:t> </a:t>
            </a:r>
            <a:r>
              <a:rPr sz="800" spc="-5" dirty="0">
                <a:latin typeface="Calibri"/>
                <a:cs typeface="Calibri"/>
              </a:rPr>
              <a:t>Things</a:t>
            </a:r>
            <a:endParaRPr sz="800">
              <a:latin typeface="Calibri"/>
              <a:cs typeface="Calibri"/>
            </a:endParaRPr>
          </a:p>
        </p:txBody>
      </p:sp>
      <p:sp>
        <p:nvSpPr>
          <p:cNvPr id="52" name="object 52"/>
          <p:cNvSpPr txBox="1"/>
          <p:nvPr/>
        </p:nvSpPr>
        <p:spPr>
          <a:xfrm>
            <a:off x="251459" y="3786504"/>
            <a:ext cx="196850"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E</a:t>
            </a:r>
            <a:r>
              <a:rPr sz="800" spc="-10" dirty="0">
                <a:solidFill>
                  <a:srgbClr val="FFFFFF"/>
                </a:solidFill>
                <a:latin typeface="Calibri"/>
                <a:cs typeface="Calibri"/>
              </a:rPr>
              <a:t>D</a:t>
            </a:r>
            <a:r>
              <a:rPr sz="800" dirty="0">
                <a:solidFill>
                  <a:srgbClr val="FFFFFF"/>
                </a:solidFill>
                <a:latin typeface="Calibri"/>
                <a:cs typeface="Calibri"/>
              </a:rPr>
              <a:t>A</a:t>
            </a:r>
            <a:endParaRPr sz="800">
              <a:latin typeface="Calibri"/>
              <a:cs typeface="Calibri"/>
            </a:endParaRPr>
          </a:p>
        </p:txBody>
      </p:sp>
      <p:sp>
        <p:nvSpPr>
          <p:cNvPr id="53" name="object 53"/>
          <p:cNvSpPr txBox="1"/>
          <p:nvPr/>
        </p:nvSpPr>
        <p:spPr>
          <a:xfrm>
            <a:off x="782319" y="3786504"/>
            <a:ext cx="109347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Event Driven</a:t>
            </a:r>
            <a:r>
              <a:rPr sz="800" spc="-20" dirty="0">
                <a:latin typeface="Calibri"/>
                <a:cs typeface="Calibri"/>
              </a:rPr>
              <a:t> </a:t>
            </a:r>
            <a:r>
              <a:rPr sz="800" spc="-5" dirty="0">
                <a:latin typeface="Calibri"/>
                <a:cs typeface="Calibri"/>
              </a:rPr>
              <a:t>Architecture</a:t>
            </a:r>
            <a:endParaRPr sz="800">
              <a:latin typeface="Calibri"/>
              <a:cs typeface="Calibri"/>
            </a:endParaRPr>
          </a:p>
        </p:txBody>
      </p:sp>
      <p:sp>
        <p:nvSpPr>
          <p:cNvPr id="54" name="object 54"/>
          <p:cNvSpPr txBox="1"/>
          <p:nvPr/>
        </p:nvSpPr>
        <p:spPr>
          <a:xfrm>
            <a:off x="251459" y="3999865"/>
            <a:ext cx="219075"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M</a:t>
            </a:r>
            <a:r>
              <a:rPr sz="800" dirty="0">
                <a:solidFill>
                  <a:srgbClr val="FFFFFF"/>
                </a:solidFill>
                <a:latin typeface="Calibri"/>
                <a:cs typeface="Calibri"/>
              </a:rPr>
              <a:t>SA</a:t>
            </a:r>
            <a:endParaRPr sz="800">
              <a:latin typeface="Calibri"/>
              <a:cs typeface="Calibri"/>
            </a:endParaRPr>
          </a:p>
        </p:txBody>
      </p:sp>
      <p:sp>
        <p:nvSpPr>
          <p:cNvPr id="55" name="object 55"/>
          <p:cNvSpPr txBox="1"/>
          <p:nvPr/>
        </p:nvSpPr>
        <p:spPr>
          <a:xfrm>
            <a:off x="782319" y="3999865"/>
            <a:ext cx="113792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Microservices</a:t>
            </a:r>
            <a:r>
              <a:rPr sz="800" spc="-10" dirty="0">
                <a:latin typeface="Calibri"/>
                <a:cs typeface="Calibri"/>
              </a:rPr>
              <a:t> </a:t>
            </a:r>
            <a:r>
              <a:rPr sz="800" spc="-5" dirty="0">
                <a:latin typeface="Calibri"/>
                <a:cs typeface="Calibri"/>
              </a:rPr>
              <a:t>Architecture</a:t>
            </a:r>
            <a:endParaRPr sz="800">
              <a:latin typeface="Calibri"/>
              <a:cs typeface="Calibri"/>
            </a:endParaRPr>
          </a:p>
        </p:txBody>
      </p:sp>
      <p:sp>
        <p:nvSpPr>
          <p:cNvPr id="56" name="object 56"/>
          <p:cNvSpPr txBox="1"/>
          <p:nvPr/>
        </p:nvSpPr>
        <p:spPr>
          <a:xfrm>
            <a:off x="251459" y="4230370"/>
            <a:ext cx="227329" cy="148590"/>
          </a:xfrm>
          <a:prstGeom prst="rect">
            <a:avLst/>
          </a:prstGeom>
        </p:spPr>
        <p:txBody>
          <a:bodyPr vert="horz" wrap="square" lIns="0" tIns="13335" rIns="0" bIns="0" rtlCol="0">
            <a:spAutoFit/>
          </a:bodyPr>
          <a:lstStyle/>
          <a:p>
            <a:pPr marL="12700">
              <a:lnSpc>
                <a:spcPct val="100000"/>
              </a:lnSpc>
              <a:spcBef>
                <a:spcPts val="105"/>
              </a:spcBef>
            </a:pPr>
            <a:r>
              <a:rPr sz="800" spc="-5" dirty="0">
                <a:solidFill>
                  <a:srgbClr val="FFFFFF"/>
                </a:solidFill>
                <a:latin typeface="Calibri"/>
                <a:cs typeface="Calibri"/>
              </a:rPr>
              <a:t>RE</a:t>
            </a:r>
            <a:r>
              <a:rPr sz="800" dirty="0">
                <a:solidFill>
                  <a:srgbClr val="FFFFFF"/>
                </a:solidFill>
                <a:latin typeface="Calibri"/>
                <a:cs typeface="Calibri"/>
              </a:rPr>
              <a:t>ST</a:t>
            </a:r>
            <a:endParaRPr sz="800">
              <a:latin typeface="Calibri"/>
              <a:cs typeface="Calibri"/>
            </a:endParaRPr>
          </a:p>
        </p:txBody>
      </p:sp>
      <p:sp>
        <p:nvSpPr>
          <p:cNvPr id="57" name="object 57"/>
          <p:cNvSpPr txBox="1"/>
          <p:nvPr/>
        </p:nvSpPr>
        <p:spPr>
          <a:xfrm>
            <a:off x="782319" y="4230370"/>
            <a:ext cx="134175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Representational </a:t>
            </a:r>
            <a:r>
              <a:rPr sz="800" dirty="0">
                <a:latin typeface="Calibri"/>
                <a:cs typeface="Calibri"/>
              </a:rPr>
              <a:t>State</a:t>
            </a:r>
            <a:r>
              <a:rPr sz="800" spc="-15" dirty="0">
                <a:latin typeface="Calibri"/>
                <a:cs typeface="Calibri"/>
              </a:rPr>
              <a:t> </a:t>
            </a:r>
            <a:r>
              <a:rPr sz="800" spc="-5" dirty="0">
                <a:latin typeface="Calibri"/>
                <a:cs typeface="Calibri"/>
              </a:rPr>
              <a:t>Transfer</a:t>
            </a:r>
            <a:endParaRPr sz="800">
              <a:latin typeface="Calibri"/>
              <a:cs typeface="Calibri"/>
            </a:endParaRPr>
          </a:p>
        </p:txBody>
      </p:sp>
      <p:sp>
        <p:nvSpPr>
          <p:cNvPr id="58" name="object 5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59" name="object 59"/>
          <p:cNvSpPr txBox="1">
            <a:spLocks noGrp="1"/>
          </p:cNvSpPr>
          <p:nvPr>
            <p:ph type="sldNum" sz="quarter" idx="7"/>
          </p:nvPr>
        </p:nvSpPr>
        <p:spPr>
          <a:prstGeom prst="rect">
            <a:avLst/>
          </a:prstGeom>
        </p:spPr>
        <p:txBody>
          <a:bodyPr vert="horz" wrap="square" lIns="0" tIns="0" rIns="0" bIns="0" rtlCol="0">
            <a:spAutoFit/>
          </a:bodyPr>
          <a:lstStyle/>
          <a:p>
            <a:pPr marL="193040">
              <a:lnSpc>
                <a:spcPts val="1240"/>
              </a:lnSpc>
            </a:pPr>
            <a:fld id="{81D60167-4931-47E6-BA6A-407CBD079E47}" type="slidenum">
              <a:rPr dirty="0"/>
              <a:t>2</a:t>
            </a:fld>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975550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architecture </a:t>
            </a:r>
            <a:r>
              <a:rPr sz="2400" b="1" spc="-5" dirty="0">
                <a:solidFill>
                  <a:srgbClr val="FFFFFF"/>
                </a:solidFill>
                <a:latin typeface="Microsoft YaHei"/>
                <a:cs typeface="Microsoft YaHei"/>
              </a:rPr>
              <a:t>example </a:t>
            </a:r>
            <a:r>
              <a:rPr sz="2400" b="1" dirty="0">
                <a:solidFill>
                  <a:srgbClr val="FFFFFF"/>
                </a:solidFill>
                <a:latin typeface="Microsoft YaHei"/>
                <a:cs typeface="Microsoft YaHei"/>
              </a:rPr>
              <a:t>| </a:t>
            </a:r>
            <a:r>
              <a:rPr sz="2400" b="1" spc="-10" dirty="0">
                <a:solidFill>
                  <a:srgbClr val="FFFFFF"/>
                </a:solidFill>
                <a:latin typeface="Microsoft YaHei"/>
                <a:cs typeface="Microsoft YaHei"/>
              </a:rPr>
              <a:t>Hotel </a:t>
            </a:r>
            <a:r>
              <a:rPr sz="2400" b="1" spc="-5" dirty="0">
                <a:solidFill>
                  <a:srgbClr val="FFFFFF"/>
                </a:solidFill>
                <a:latin typeface="Microsoft YaHei"/>
                <a:cs typeface="Microsoft YaHei"/>
              </a:rPr>
              <a:t>Management</a:t>
            </a:r>
            <a:r>
              <a:rPr sz="2400" b="1" spc="55" dirty="0">
                <a:solidFill>
                  <a:srgbClr val="FFFFFF"/>
                </a:solidFill>
                <a:latin typeface="Microsoft YaHei"/>
                <a:cs typeface="Microsoft YaHei"/>
              </a:rPr>
              <a:t> </a:t>
            </a:r>
            <a:r>
              <a:rPr sz="2400" b="1" spc="-15" dirty="0">
                <a:solidFill>
                  <a:srgbClr val="FFFFFF"/>
                </a:solidFill>
                <a:latin typeface="Microsoft YaHei"/>
                <a:cs typeface="Microsoft YaHei"/>
              </a:rPr>
              <a:t>System</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3763009" y="815975"/>
            <a:ext cx="5276850" cy="304800"/>
          </a:xfrm>
          <a:prstGeom prst="rect">
            <a:avLst/>
          </a:prstGeom>
        </p:spPr>
        <p:txBody>
          <a:bodyPr vert="horz" wrap="square" lIns="0" tIns="0" rIns="0" bIns="0" rtlCol="0">
            <a:spAutoFit/>
          </a:bodyPr>
          <a:lstStyle/>
          <a:p>
            <a:pPr>
              <a:lnSpc>
                <a:spcPts val="2280"/>
              </a:lnSpc>
            </a:pPr>
            <a:r>
              <a:rPr sz="2400" spc="-10" dirty="0">
                <a:latin typeface="Calibri"/>
                <a:cs typeface="Calibri"/>
              </a:rPr>
              <a:t>equires </a:t>
            </a:r>
            <a:r>
              <a:rPr sz="2400" dirty="0">
                <a:latin typeface="Calibri"/>
                <a:cs typeface="Calibri"/>
              </a:rPr>
              <a:t>a </a:t>
            </a:r>
            <a:r>
              <a:rPr sz="2400" spc="-25" dirty="0">
                <a:latin typeface="Calibri"/>
                <a:cs typeface="Calibri"/>
              </a:rPr>
              <a:t>system </a:t>
            </a:r>
            <a:r>
              <a:rPr sz="2400" spc="-15" dirty="0">
                <a:latin typeface="Calibri"/>
                <a:cs typeface="Calibri"/>
              </a:rPr>
              <a:t>to </a:t>
            </a:r>
            <a:r>
              <a:rPr sz="2400" spc="-5" dirty="0">
                <a:latin typeface="Calibri"/>
                <a:cs typeface="Calibri"/>
              </a:rPr>
              <a:t>manage its</a:t>
            </a:r>
            <a:r>
              <a:rPr sz="2400" spc="5" dirty="0">
                <a:latin typeface="Calibri"/>
                <a:cs typeface="Calibri"/>
              </a:rPr>
              <a:t> </a:t>
            </a:r>
            <a:r>
              <a:rPr sz="2400" spc="-10" dirty="0">
                <a:latin typeface="Calibri"/>
                <a:cs typeface="Calibri"/>
              </a:rPr>
              <a:t>operations.</a:t>
            </a:r>
            <a:endParaRPr sz="2400">
              <a:latin typeface="Calibri"/>
              <a:cs typeface="Calibri"/>
            </a:endParaRPr>
          </a:p>
        </p:txBody>
      </p:sp>
      <p:pic>
        <p:nvPicPr>
          <p:cNvPr id="9" name="object 9"/>
          <p:cNvPicPr/>
          <p:nvPr/>
        </p:nvPicPr>
        <p:blipFill>
          <a:blip r:embed="rId2" cstate="print"/>
          <a:stretch>
            <a:fillRect/>
          </a:stretch>
        </p:blipFill>
        <p:spPr>
          <a:xfrm>
            <a:off x="153785" y="1143000"/>
            <a:ext cx="3391592" cy="2019992"/>
          </a:xfrm>
          <a:prstGeom prst="rect">
            <a:avLst/>
          </a:prstGeom>
        </p:spPr>
      </p:pic>
      <p:sp>
        <p:nvSpPr>
          <p:cNvPr id="10" name="object 10"/>
          <p:cNvSpPr txBox="1"/>
          <p:nvPr/>
        </p:nvSpPr>
        <p:spPr>
          <a:xfrm>
            <a:off x="251459" y="572981"/>
            <a:ext cx="3529329" cy="935355"/>
          </a:xfrm>
          <a:prstGeom prst="rect">
            <a:avLst/>
          </a:prstGeom>
        </p:spPr>
        <p:txBody>
          <a:bodyPr vert="horz" wrap="square" lIns="0" tIns="166370" rIns="0" bIns="0" rtlCol="0">
            <a:spAutoFit/>
          </a:bodyPr>
          <a:lstStyle/>
          <a:p>
            <a:pPr marL="12700">
              <a:lnSpc>
                <a:spcPct val="100000"/>
              </a:lnSpc>
              <a:spcBef>
                <a:spcPts val="1310"/>
              </a:spcBef>
            </a:pPr>
            <a:r>
              <a:rPr sz="2400" spc="-5" dirty="0">
                <a:latin typeface="Calibri"/>
                <a:cs typeface="Calibri"/>
              </a:rPr>
              <a:t>Imagine </a:t>
            </a:r>
            <a:r>
              <a:rPr sz="2400" dirty="0">
                <a:latin typeface="Calibri"/>
                <a:cs typeface="Calibri"/>
              </a:rPr>
              <a:t>a 5 </a:t>
            </a:r>
            <a:r>
              <a:rPr sz="2400" spc="-15" dirty="0">
                <a:latin typeface="Calibri"/>
                <a:cs typeface="Calibri"/>
              </a:rPr>
              <a:t>star </a:t>
            </a:r>
            <a:r>
              <a:rPr sz="2400" spc="-10" dirty="0">
                <a:latin typeface="Calibri"/>
                <a:cs typeface="Calibri"/>
              </a:rPr>
              <a:t>hotel, that</a:t>
            </a:r>
            <a:r>
              <a:rPr sz="2400" spc="-25" dirty="0">
                <a:latin typeface="Calibri"/>
                <a:cs typeface="Calibri"/>
              </a:rPr>
              <a:t> </a:t>
            </a:r>
            <a:r>
              <a:rPr sz="2400" dirty="0">
                <a:latin typeface="Calibri"/>
                <a:cs typeface="Calibri"/>
              </a:rPr>
              <a:t>r</a:t>
            </a:r>
            <a:endParaRPr sz="2400">
              <a:latin typeface="Calibri"/>
              <a:cs typeface="Calibri"/>
            </a:endParaRPr>
          </a:p>
          <a:p>
            <a:pPr marL="12700">
              <a:lnSpc>
                <a:spcPct val="100000"/>
              </a:lnSpc>
              <a:spcBef>
                <a:spcPts val="910"/>
              </a:spcBef>
            </a:pPr>
            <a:r>
              <a:rPr sz="1800" b="1" spc="-5" dirty="0">
                <a:solidFill>
                  <a:srgbClr val="FFFFFF"/>
                </a:solidFill>
                <a:latin typeface="Calibri"/>
                <a:cs typeface="Calibri"/>
              </a:rPr>
              <a:t>Business Entities</a:t>
            </a:r>
            <a:r>
              <a:rPr sz="1800" b="1"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pic>
        <p:nvPicPr>
          <p:cNvPr id="13" name="object 13"/>
          <p:cNvPicPr/>
          <p:nvPr/>
        </p:nvPicPr>
        <p:blipFill>
          <a:blip r:embed="rId3" cstate="print"/>
          <a:stretch>
            <a:fillRect/>
          </a:stretch>
        </p:blipFill>
        <p:spPr>
          <a:xfrm>
            <a:off x="137160" y="3325090"/>
            <a:ext cx="3395749" cy="2755669"/>
          </a:xfrm>
          <a:prstGeom prst="rect">
            <a:avLst/>
          </a:prstGeom>
        </p:spPr>
      </p:pic>
      <p:sp>
        <p:nvSpPr>
          <p:cNvPr id="14" name="object 14"/>
          <p:cNvSpPr txBox="1"/>
          <p:nvPr/>
        </p:nvSpPr>
        <p:spPr>
          <a:xfrm>
            <a:off x="251459" y="3355340"/>
            <a:ext cx="200342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Business Concerns</a:t>
            </a:r>
            <a:r>
              <a:rPr sz="1800" b="1" spc="-40"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15" name="object 15"/>
          <p:cNvSpPr txBox="1"/>
          <p:nvPr/>
        </p:nvSpPr>
        <p:spPr>
          <a:xfrm>
            <a:off x="251459" y="3745865"/>
            <a:ext cx="2330450" cy="221996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spc="-10" dirty="0">
                <a:solidFill>
                  <a:srgbClr val="FFFFFF"/>
                </a:solidFill>
                <a:latin typeface="Calibri"/>
                <a:cs typeface="Calibri"/>
              </a:rPr>
              <a:t>Customer</a:t>
            </a:r>
            <a:r>
              <a:rPr sz="1800" spc="-60" dirty="0">
                <a:solidFill>
                  <a:srgbClr val="FFFFFF"/>
                </a:solidFill>
                <a:latin typeface="Calibri"/>
                <a:cs typeface="Calibri"/>
              </a:rPr>
              <a:t> </a:t>
            </a:r>
            <a:r>
              <a:rPr sz="1800" spc="-5" dirty="0">
                <a:solidFill>
                  <a:srgbClr val="FFFFFF"/>
                </a:solidFill>
                <a:latin typeface="Calibri"/>
                <a:cs typeface="Calibri"/>
              </a:rPr>
              <a:t>onboarding</a:t>
            </a:r>
            <a:endParaRPr sz="1800">
              <a:latin typeface="Calibri"/>
              <a:cs typeface="Calibri"/>
            </a:endParaRPr>
          </a:p>
          <a:p>
            <a:pPr marL="298450" indent="-285750">
              <a:lnSpc>
                <a:spcPct val="100000"/>
              </a:lnSpc>
              <a:buFont typeface="Arial"/>
              <a:buChar char="•"/>
              <a:tabLst>
                <a:tab pos="297815" algn="l"/>
                <a:tab pos="298450" algn="l"/>
              </a:tabLst>
            </a:pPr>
            <a:r>
              <a:rPr sz="1800" spc="-5" dirty="0">
                <a:solidFill>
                  <a:srgbClr val="FFFFFF"/>
                </a:solidFill>
                <a:latin typeface="Calibri"/>
                <a:cs typeface="Calibri"/>
              </a:rPr>
              <a:t>Booking </a:t>
            </a:r>
            <a:r>
              <a:rPr sz="1800" dirty="0">
                <a:solidFill>
                  <a:srgbClr val="FFFFFF"/>
                </a:solidFill>
                <a:latin typeface="Calibri"/>
                <a:cs typeface="Calibri"/>
              </a:rPr>
              <a:t>a</a:t>
            </a:r>
            <a:r>
              <a:rPr sz="1800" spc="-15" dirty="0">
                <a:solidFill>
                  <a:srgbClr val="FFFFFF"/>
                </a:solidFill>
                <a:latin typeface="Calibri"/>
                <a:cs typeface="Calibri"/>
              </a:rPr>
              <a:t> </a:t>
            </a:r>
            <a:r>
              <a:rPr sz="1800" spc="-10" dirty="0">
                <a:solidFill>
                  <a:srgbClr val="FFFFFF"/>
                </a:solidFill>
                <a:latin typeface="Calibri"/>
                <a:cs typeface="Calibri"/>
              </a:rPr>
              <a:t>room</a:t>
            </a:r>
            <a:endParaRPr sz="1800">
              <a:latin typeface="Calibri"/>
              <a:cs typeface="Calibri"/>
            </a:endParaRPr>
          </a:p>
          <a:p>
            <a:pPr marL="298450" indent="-285750">
              <a:lnSpc>
                <a:spcPct val="100000"/>
              </a:lnSpc>
              <a:buFont typeface="Arial"/>
              <a:buChar char="•"/>
              <a:tabLst>
                <a:tab pos="297815" algn="l"/>
                <a:tab pos="298450" algn="l"/>
              </a:tabLst>
            </a:pPr>
            <a:r>
              <a:rPr sz="1800" spc="-15" dirty="0">
                <a:solidFill>
                  <a:srgbClr val="FFFFFF"/>
                </a:solidFill>
                <a:latin typeface="Calibri"/>
                <a:cs typeface="Calibri"/>
              </a:rPr>
              <a:t>Room</a:t>
            </a:r>
            <a:r>
              <a:rPr sz="1800" spc="-10" dirty="0">
                <a:solidFill>
                  <a:srgbClr val="FFFFFF"/>
                </a:solidFill>
                <a:latin typeface="Calibri"/>
                <a:cs typeface="Calibri"/>
              </a:rPr>
              <a:t> maintenance</a:t>
            </a:r>
            <a:endParaRPr sz="1800">
              <a:latin typeface="Calibri"/>
              <a:cs typeface="Calibri"/>
            </a:endParaRPr>
          </a:p>
          <a:p>
            <a:pPr marL="298450" indent="-285750">
              <a:lnSpc>
                <a:spcPct val="100000"/>
              </a:lnSpc>
              <a:buFont typeface="Arial"/>
              <a:buChar char="•"/>
              <a:tabLst>
                <a:tab pos="297815" algn="l"/>
                <a:tab pos="298450" algn="l"/>
              </a:tabLst>
            </a:pPr>
            <a:r>
              <a:rPr sz="1800" spc="-5" dirty="0">
                <a:solidFill>
                  <a:srgbClr val="FFFFFF"/>
                </a:solidFill>
                <a:latin typeface="Calibri"/>
                <a:cs typeface="Calibri"/>
              </a:rPr>
              <a:t>Checking</a:t>
            </a:r>
            <a:r>
              <a:rPr sz="1800" spc="-10" dirty="0">
                <a:solidFill>
                  <a:srgbClr val="FFFFFF"/>
                </a:solidFill>
                <a:latin typeface="Calibri"/>
                <a:cs typeface="Calibri"/>
              </a:rPr>
              <a:t> </a:t>
            </a:r>
            <a:r>
              <a:rPr sz="1800" dirty="0">
                <a:solidFill>
                  <a:srgbClr val="FFFFFF"/>
                </a:solidFill>
                <a:latin typeface="Calibri"/>
                <a:cs typeface="Calibri"/>
              </a:rPr>
              <a:t>in</a:t>
            </a:r>
            <a:endParaRPr sz="1800">
              <a:latin typeface="Calibri"/>
              <a:cs typeface="Calibri"/>
            </a:endParaRPr>
          </a:p>
          <a:p>
            <a:pPr marL="298450" indent="-285750">
              <a:lnSpc>
                <a:spcPct val="100000"/>
              </a:lnSpc>
              <a:buFont typeface="Arial"/>
              <a:buChar char="•"/>
              <a:tabLst>
                <a:tab pos="297815" algn="l"/>
                <a:tab pos="298450" algn="l"/>
              </a:tabLst>
            </a:pPr>
            <a:r>
              <a:rPr sz="1800" spc="-15" dirty="0">
                <a:solidFill>
                  <a:srgbClr val="FFFFFF"/>
                </a:solidFill>
                <a:latin typeface="Calibri"/>
                <a:cs typeface="Calibri"/>
              </a:rPr>
              <a:t>Room</a:t>
            </a:r>
            <a:r>
              <a:rPr sz="1800" spc="-5" dirty="0">
                <a:solidFill>
                  <a:srgbClr val="FFFFFF"/>
                </a:solidFill>
                <a:latin typeface="Calibri"/>
                <a:cs typeface="Calibri"/>
              </a:rPr>
              <a:t> </a:t>
            </a:r>
            <a:r>
              <a:rPr sz="1800" dirty="0">
                <a:solidFill>
                  <a:srgbClr val="FFFFFF"/>
                </a:solidFill>
                <a:latin typeface="Calibri"/>
                <a:cs typeface="Calibri"/>
              </a:rPr>
              <a:t>service</a:t>
            </a:r>
            <a:endParaRPr sz="1800">
              <a:latin typeface="Calibri"/>
              <a:cs typeface="Calibri"/>
            </a:endParaRPr>
          </a:p>
          <a:p>
            <a:pPr marL="298450" indent="-285750">
              <a:lnSpc>
                <a:spcPct val="100000"/>
              </a:lnSpc>
              <a:buFont typeface="Arial"/>
              <a:buChar char="•"/>
              <a:tabLst>
                <a:tab pos="297815" algn="l"/>
                <a:tab pos="298450" algn="l"/>
              </a:tabLst>
            </a:pPr>
            <a:r>
              <a:rPr sz="1800" spc="-5" dirty="0">
                <a:solidFill>
                  <a:srgbClr val="FFFFFF"/>
                </a:solidFill>
                <a:latin typeface="Calibri"/>
                <a:cs typeface="Calibri"/>
              </a:rPr>
              <a:t>Checking</a:t>
            </a:r>
            <a:r>
              <a:rPr sz="1800" spc="-10" dirty="0">
                <a:solidFill>
                  <a:srgbClr val="FFFFFF"/>
                </a:solidFill>
                <a:latin typeface="Calibri"/>
                <a:cs typeface="Calibri"/>
              </a:rPr>
              <a:t> </a:t>
            </a:r>
            <a:r>
              <a:rPr sz="1800" spc="-5" dirty="0">
                <a:solidFill>
                  <a:srgbClr val="FFFFFF"/>
                </a:solidFill>
                <a:latin typeface="Calibri"/>
                <a:cs typeface="Calibri"/>
              </a:rPr>
              <a:t>out</a:t>
            </a:r>
            <a:endParaRPr sz="1800">
              <a:latin typeface="Calibri"/>
              <a:cs typeface="Calibri"/>
            </a:endParaRPr>
          </a:p>
          <a:p>
            <a:pPr marL="298450" indent="-285750">
              <a:lnSpc>
                <a:spcPct val="100000"/>
              </a:lnSpc>
              <a:buFont typeface="Arial"/>
              <a:buChar char="•"/>
              <a:tabLst>
                <a:tab pos="297815" algn="l"/>
                <a:tab pos="298450" algn="l"/>
              </a:tabLst>
            </a:pPr>
            <a:r>
              <a:rPr sz="1800" spc="-5" dirty="0">
                <a:solidFill>
                  <a:srgbClr val="FFFFFF"/>
                </a:solidFill>
                <a:latin typeface="Calibri"/>
                <a:cs typeface="Calibri"/>
              </a:rPr>
              <a:t>Billing</a:t>
            </a:r>
            <a:r>
              <a:rPr sz="1800" spc="-10" dirty="0">
                <a:solidFill>
                  <a:srgbClr val="FFFFFF"/>
                </a:solidFill>
                <a:latin typeface="Calibri"/>
                <a:cs typeface="Calibri"/>
              </a:rPr>
              <a:t> customer</a:t>
            </a:r>
            <a:endParaRPr sz="1800">
              <a:latin typeface="Calibri"/>
              <a:cs typeface="Calibri"/>
            </a:endParaRPr>
          </a:p>
          <a:p>
            <a:pPr marL="298450" indent="-285750">
              <a:lnSpc>
                <a:spcPct val="100000"/>
              </a:lnSpc>
              <a:buFont typeface="Arial"/>
              <a:buChar char="•"/>
              <a:tabLst>
                <a:tab pos="297815" algn="l"/>
                <a:tab pos="298450" algn="l"/>
              </a:tabLst>
            </a:pPr>
            <a:r>
              <a:rPr sz="1800" spc="-20" dirty="0">
                <a:solidFill>
                  <a:srgbClr val="FFFFFF"/>
                </a:solidFill>
                <a:latin typeface="Calibri"/>
                <a:cs typeface="Calibri"/>
              </a:rPr>
              <a:t>Payment</a:t>
            </a:r>
            <a:r>
              <a:rPr sz="1800" spc="-5" dirty="0">
                <a:solidFill>
                  <a:srgbClr val="FFFFFF"/>
                </a:solidFill>
                <a:latin typeface="Calibri"/>
                <a:cs typeface="Calibri"/>
              </a:rPr>
              <a:t> </a:t>
            </a:r>
            <a:r>
              <a:rPr sz="1800" spc="-10" dirty="0">
                <a:solidFill>
                  <a:srgbClr val="FFFFFF"/>
                </a:solidFill>
                <a:latin typeface="Calibri"/>
                <a:cs typeface="Calibri"/>
              </a:rPr>
              <a:t>order</a:t>
            </a:r>
            <a:endParaRPr sz="1800">
              <a:latin typeface="Calibri"/>
              <a:cs typeface="Calibri"/>
            </a:endParaRPr>
          </a:p>
        </p:txBody>
      </p:sp>
      <p:pic>
        <p:nvPicPr>
          <p:cNvPr id="16" name="object 16"/>
          <p:cNvPicPr/>
          <p:nvPr/>
        </p:nvPicPr>
        <p:blipFill>
          <a:blip r:embed="rId4" cstate="print"/>
          <a:stretch>
            <a:fillRect/>
          </a:stretch>
        </p:blipFill>
        <p:spPr>
          <a:xfrm>
            <a:off x="3749040" y="822960"/>
            <a:ext cx="8366759" cy="5669280"/>
          </a:xfrm>
          <a:prstGeom prst="rect">
            <a:avLst/>
          </a:prstGeom>
        </p:spPr>
      </p:pic>
      <p:sp>
        <p:nvSpPr>
          <p:cNvPr id="17" name="object 17"/>
          <p:cNvSpPr txBox="1"/>
          <p:nvPr/>
        </p:nvSpPr>
        <p:spPr>
          <a:xfrm>
            <a:off x="6512559" y="754153"/>
            <a:ext cx="4874895" cy="976630"/>
          </a:xfrm>
          <a:prstGeom prst="rect">
            <a:avLst/>
          </a:prstGeom>
        </p:spPr>
        <p:txBody>
          <a:bodyPr vert="horz" wrap="square" lIns="0" tIns="152400" rIns="0" bIns="0" rtlCol="0">
            <a:spAutoFit/>
          </a:bodyPr>
          <a:lstStyle/>
          <a:p>
            <a:pPr marR="5080" algn="r">
              <a:lnSpc>
                <a:spcPct val="100000"/>
              </a:lnSpc>
              <a:spcBef>
                <a:spcPts val="1200"/>
              </a:spcBef>
            </a:pPr>
            <a:r>
              <a:rPr sz="1800" b="1" spc="-5" dirty="0">
                <a:solidFill>
                  <a:srgbClr val="FFFFFF"/>
                </a:solidFill>
                <a:latin typeface="Calibri"/>
                <a:cs typeface="Calibri"/>
              </a:rPr>
              <a:t>Microservices ...</a:t>
            </a:r>
            <a:endParaRPr sz="1800">
              <a:latin typeface="Calibri"/>
              <a:cs typeface="Calibri"/>
            </a:endParaRPr>
          </a:p>
          <a:p>
            <a:pPr marL="12700" marR="173990">
              <a:lnSpc>
                <a:spcPct val="100000"/>
              </a:lnSpc>
              <a:spcBef>
                <a:spcPts val="865"/>
              </a:spcBef>
            </a:pPr>
            <a:r>
              <a:rPr sz="1400" spc="-5" dirty="0">
                <a:latin typeface="Calibri"/>
                <a:cs typeface="Calibri"/>
              </a:rPr>
              <a:t>Responsibility: Manages </a:t>
            </a:r>
            <a:r>
              <a:rPr sz="1400" spc="-10" dirty="0">
                <a:latin typeface="Calibri"/>
                <a:cs typeface="Calibri"/>
              </a:rPr>
              <a:t>customers; contains </a:t>
            </a:r>
            <a:r>
              <a:rPr sz="1400" spc="-5" dirty="0">
                <a:latin typeface="Calibri"/>
                <a:cs typeface="Calibri"/>
              </a:rPr>
              <a:t>onboarding process  Owns: </a:t>
            </a:r>
            <a:r>
              <a:rPr sz="1400" spc="-10" dirty="0">
                <a:latin typeface="Calibri"/>
                <a:cs typeface="Calibri"/>
              </a:rPr>
              <a:t>Customer database</a:t>
            </a:r>
            <a:endParaRPr sz="1400">
              <a:latin typeface="Calibri"/>
              <a:cs typeface="Calibri"/>
            </a:endParaRPr>
          </a:p>
        </p:txBody>
      </p:sp>
      <p:sp>
        <p:nvSpPr>
          <p:cNvPr id="18" name="object 18"/>
          <p:cNvSpPr txBox="1"/>
          <p:nvPr/>
        </p:nvSpPr>
        <p:spPr>
          <a:xfrm>
            <a:off x="6512559" y="1917699"/>
            <a:ext cx="3616325"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Responsibility: Manages </a:t>
            </a:r>
            <a:r>
              <a:rPr sz="1400" spc="-10" dirty="0">
                <a:latin typeface="Calibri"/>
                <a:cs typeface="Calibri"/>
              </a:rPr>
              <a:t>hotel room </a:t>
            </a:r>
            <a:r>
              <a:rPr sz="1400" spc="-5" dirty="0">
                <a:latin typeface="Calibri"/>
                <a:cs typeface="Calibri"/>
              </a:rPr>
              <a:t>schedule  Owns: </a:t>
            </a:r>
            <a:r>
              <a:rPr sz="1400" spc="-10" dirty="0">
                <a:latin typeface="Calibri"/>
                <a:cs typeface="Calibri"/>
              </a:rPr>
              <a:t>hotel's room availability </a:t>
            </a:r>
            <a:r>
              <a:rPr sz="1400" spc="-5" dirty="0">
                <a:latin typeface="Calibri"/>
                <a:cs typeface="Calibri"/>
              </a:rPr>
              <a:t>schedule</a:t>
            </a:r>
            <a:r>
              <a:rPr sz="1400" spc="65" dirty="0">
                <a:latin typeface="Calibri"/>
                <a:cs typeface="Calibri"/>
              </a:rPr>
              <a:t> </a:t>
            </a:r>
            <a:r>
              <a:rPr sz="1400" spc="-10" dirty="0">
                <a:latin typeface="Calibri"/>
                <a:cs typeface="Calibri"/>
              </a:rPr>
              <a:t>database</a:t>
            </a:r>
            <a:endParaRPr sz="1400">
              <a:latin typeface="Calibri"/>
              <a:cs typeface="Calibri"/>
            </a:endParaRPr>
          </a:p>
        </p:txBody>
      </p:sp>
      <p:sp>
        <p:nvSpPr>
          <p:cNvPr id="19" name="object 19"/>
          <p:cNvSpPr txBox="1"/>
          <p:nvPr/>
        </p:nvSpPr>
        <p:spPr>
          <a:xfrm>
            <a:off x="6512559" y="2557780"/>
            <a:ext cx="4989195"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Responsibility: Manages </a:t>
            </a:r>
            <a:r>
              <a:rPr sz="1400" spc="-10" dirty="0">
                <a:latin typeface="Calibri"/>
                <a:cs typeface="Calibri"/>
              </a:rPr>
              <a:t>customers </a:t>
            </a:r>
            <a:r>
              <a:rPr sz="1400" spc="-5" dirty="0">
                <a:latin typeface="Calibri"/>
                <a:cs typeface="Calibri"/>
              </a:rPr>
              <a:t>booking; manages booking </a:t>
            </a:r>
            <a:r>
              <a:rPr sz="1400" spc="-15" dirty="0">
                <a:latin typeface="Calibri"/>
                <a:cs typeface="Calibri"/>
              </a:rPr>
              <a:t>states  </a:t>
            </a:r>
            <a:r>
              <a:rPr sz="1400" spc="-5" dirty="0">
                <a:latin typeface="Calibri"/>
                <a:cs typeface="Calibri"/>
              </a:rPr>
              <a:t>Owns: Booking </a:t>
            </a:r>
            <a:r>
              <a:rPr sz="1400" spc="-10" dirty="0">
                <a:latin typeface="Calibri"/>
                <a:cs typeface="Calibri"/>
              </a:rPr>
              <a:t>event </a:t>
            </a:r>
            <a:r>
              <a:rPr sz="1400" spc="-15" dirty="0">
                <a:latin typeface="Calibri"/>
                <a:cs typeface="Calibri"/>
              </a:rPr>
              <a:t>store</a:t>
            </a:r>
            <a:endParaRPr sz="1400">
              <a:latin typeface="Calibri"/>
              <a:cs typeface="Calibri"/>
            </a:endParaRPr>
          </a:p>
        </p:txBody>
      </p:sp>
      <p:sp>
        <p:nvSpPr>
          <p:cNvPr id="20" name="object 20"/>
          <p:cNvSpPr txBox="1"/>
          <p:nvPr/>
        </p:nvSpPr>
        <p:spPr>
          <a:xfrm>
            <a:off x="3902709" y="1275079"/>
            <a:ext cx="2119630" cy="2219960"/>
          </a:xfrm>
          <a:prstGeom prst="rect">
            <a:avLst/>
          </a:prstGeom>
        </p:spPr>
        <p:txBody>
          <a:bodyPr vert="horz" wrap="square" lIns="0" tIns="12700" rIns="0" bIns="0" rtlCol="0">
            <a:spAutoFit/>
          </a:bodyPr>
          <a:lstStyle/>
          <a:p>
            <a:pPr marL="298450" marR="5080" indent="-285750">
              <a:lnSpc>
                <a:spcPct val="100000"/>
              </a:lnSpc>
              <a:spcBef>
                <a:spcPts val="100"/>
              </a:spcBef>
              <a:buFont typeface="Arial"/>
              <a:buChar char="•"/>
              <a:tabLst>
                <a:tab pos="297815" algn="l"/>
                <a:tab pos="298450" algn="l"/>
              </a:tabLst>
            </a:pPr>
            <a:r>
              <a:rPr sz="1800" b="1" spc="-10" dirty="0">
                <a:latin typeface="Calibri"/>
                <a:cs typeface="Calibri"/>
              </a:rPr>
              <a:t>Customer </a:t>
            </a:r>
            <a:r>
              <a:rPr sz="1800" b="1" spc="-5" dirty="0">
                <a:latin typeface="Calibri"/>
                <a:cs typeface="Calibri"/>
              </a:rPr>
              <a:t>signup </a:t>
            </a:r>
            <a:r>
              <a:rPr sz="1800" b="1" dirty="0">
                <a:latin typeface="Calibri"/>
                <a:cs typeface="Calibri"/>
              </a:rPr>
              <a:t>/  </a:t>
            </a:r>
            <a:r>
              <a:rPr sz="1800" b="1" spc="-5" dirty="0">
                <a:latin typeface="Calibri"/>
                <a:cs typeface="Calibri"/>
              </a:rPr>
              <a:t>onboarding</a:t>
            </a:r>
            <a:r>
              <a:rPr sz="1800" b="1" spc="-95" dirty="0">
                <a:latin typeface="Calibri"/>
                <a:cs typeface="Calibri"/>
              </a:rPr>
              <a:t> </a:t>
            </a:r>
            <a:r>
              <a:rPr sz="1800" b="1" dirty="0">
                <a:latin typeface="Calibri"/>
                <a:cs typeface="Calibri"/>
              </a:rPr>
              <a:t>service</a:t>
            </a:r>
            <a:endParaRPr sz="1800">
              <a:latin typeface="Calibri"/>
              <a:cs typeface="Calibri"/>
            </a:endParaRPr>
          </a:p>
          <a:p>
            <a:pPr marL="298450" marR="302260" indent="-285750">
              <a:lnSpc>
                <a:spcPct val="100000"/>
              </a:lnSpc>
              <a:spcBef>
                <a:spcPts val="720"/>
              </a:spcBef>
              <a:buFont typeface="Arial"/>
              <a:buChar char="•"/>
              <a:tabLst>
                <a:tab pos="297815" algn="l"/>
                <a:tab pos="298450" algn="l"/>
              </a:tabLst>
            </a:pPr>
            <a:r>
              <a:rPr sz="1800" b="1" spc="-10" dirty="0">
                <a:latin typeface="Calibri"/>
                <a:cs typeface="Calibri"/>
              </a:rPr>
              <a:t>Room</a:t>
            </a:r>
            <a:r>
              <a:rPr sz="1800" b="1" spc="-55" dirty="0">
                <a:latin typeface="Calibri"/>
                <a:cs typeface="Calibri"/>
              </a:rPr>
              <a:t> </a:t>
            </a:r>
            <a:r>
              <a:rPr sz="1800" b="1" spc="-10" dirty="0">
                <a:latin typeface="Calibri"/>
                <a:cs typeface="Calibri"/>
              </a:rPr>
              <a:t>searching  </a:t>
            </a:r>
            <a:r>
              <a:rPr sz="1800" b="1" dirty="0">
                <a:latin typeface="Calibri"/>
                <a:cs typeface="Calibri"/>
              </a:rPr>
              <a:t>service</a:t>
            </a:r>
            <a:endParaRPr sz="1800">
              <a:latin typeface="Calibri"/>
              <a:cs typeface="Calibri"/>
            </a:endParaRPr>
          </a:p>
          <a:p>
            <a:pPr marL="298450" marR="209550" indent="-285750">
              <a:lnSpc>
                <a:spcPct val="100000"/>
              </a:lnSpc>
              <a:spcBef>
                <a:spcPts val="720"/>
              </a:spcBef>
              <a:buFont typeface="Arial"/>
              <a:buChar char="•"/>
              <a:tabLst>
                <a:tab pos="297815" algn="l"/>
                <a:tab pos="298450" algn="l"/>
              </a:tabLst>
            </a:pPr>
            <a:r>
              <a:rPr sz="1800" b="1" spc="-5" dirty="0">
                <a:latin typeface="Calibri"/>
                <a:cs typeface="Calibri"/>
              </a:rPr>
              <a:t>Booking</a:t>
            </a:r>
            <a:r>
              <a:rPr sz="1800" b="1" spc="-50" dirty="0">
                <a:latin typeface="Calibri"/>
                <a:cs typeface="Calibri"/>
              </a:rPr>
              <a:t> </a:t>
            </a:r>
            <a:r>
              <a:rPr sz="1800" b="1" spc="-10" dirty="0">
                <a:latin typeface="Calibri"/>
                <a:cs typeface="Calibri"/>
              </a:rPr>
              <a:t>creation  </a:t>
            </a:r>
            <a:r>
              <a:rPr sz="1800" b="1" dirty="0">
                <a:latin typeface="Calibri"/>
                <a:cs typeface="Calibri"/>
              </a:rPr>
              <a:t>service</a:t>
            </a:r>
            <a:endParaRPr sz="1800">
              <a:latin typeface="Calibri"/>
              <a:cs typeface="Calibri"/>
            </a:endParaRPr>
          </a:p>
          <a:p>
            <a:pPr marL="298450" indent="-285750">
              <a:lnSpc>
                <a:spcPct val="100000"/>
              </a:lnSpc>
              <a:spcBef>
                <a:spcPts val="720"/>
              </a:spcBef>
              <a:buFont typeface="Arial"/>
              <a:buChar char="•"/>
              <a:tabLst>
                <a:tab pos="297815" algn="l"/>
                <a:tab pos="298450" algn="l"/>
              </a:tabLst>
            </a:pPr>
            <a:r>
              <a:rPr sz="1800" b="1" spc="-5" dirty="0">
                <a:latin typeface="Calibri"/>
                <a:cs typeface="Calibri"/>
              </a:rPr>
              <a:t>Checkin</a:t>
            </a:r>
            <a:r>
              <a:rPr sz="1800" b="1" spc="-15" dirty="0">
                <a:latin typeface="Calibri"/>
                <a:cs typeface="Calibri"/>
              </a:rPr>
              <a:t> </a:t>
            </a:r>
            <a:r>
              <a:rPr sz="1800" b="1" dirty="0">
                <a:latin typeface="Calibri"/>
                <a:cs typeface="Calibri"/>
              </a:rPr>
              <a:t>service</a:t>
            </a:r>
            <a:endParaRPr sz="1800">
              <a:latin typeface="Calibri"/>
              <a:cs typeface="Calibri"/>
            </a:endParaRPr>
          </a:p>
        </p:txBody>
      </p:sp>
      <p:sp>
        <p:nvSpPr>
          <p:cNvPr id="21" name="object 21"/>
          <p:cNvSpPr txBox="1"/>
          <p:nvPr/>
        </p:nvSpPr>
        <p:spPr>
          <a:xfrm>
            <a:off x="3902709" y="3713479"/>
            <a:ext cx="1910080" cy="29972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b="1" spc="-10" dirty="0">
                <a:latin typeface="Calibri"/>
                <a:cs typeface="Calibri"/>
              </a:rPr>
              <a:t>Checkout</a:t>
            </a:r>
            <a:r>
              <a:rPr sz="1800" b="1" spc="-75" dirty="0">
                <a:latin typeface="Calibri"/>
                <a:cs typeface="Calibri"/>
              </a:rPr>
              <a:t> </a:t>
            </a:r>
            <a:r>
              <a:rPr sz="1800" b="1" dirty="0">
                <a:latin typeface="Calibri"/>
                <a:cs typeface="Calibri"/>
              </a:rPr>
              <a:t>service</a:t>
            </a:r>
            <a:endParaRPr sz="1800">
              <a:latin typeface="Calibri"/>
              <a:cs typeface="Calibri"/>
            </a:endParaRPr>
          </a:p>
        </p:txBody>
      </p:sp>
      <p:sp>
        <p:nvSpPr>
          <p:cNvPr id="22" name="object 22"/>
          <p:cNvSpPr txBox="1"/>
          <p:nvPr/>
        </p:nvSpPr>
        <p:spPr>
          <a:xfrm>
            <a:off x="6512559" y="3197860"/>
            <a:ext cx="5019040" cy="1489710"/>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Responsibility: </a:t>
            </a:r>
            <a:r>
              <a:rPr sz="1400" spc="-10" dirty="0">
                <a:latin typeface="Calibri"/>
                <a:cs typeface="Calibri"/>
              </a:rPr>
              <a:t>Executes </a:t>
            </a:r>
            <a:r>
              <a:rPr sz="1400" spc="-5" dirty="0">
                <a:latin typeface="Calibri"/>
                <a:cs typeface="Calibri"/>
              </a:rPr>
              <a:t>checkin process</a:t>
            </a:r>
            <a:endParaRPr sz="1400">
              <a:latin typeface="Calibri"/>
              <a:cs typeface="Calibri"/>
            </a:endParaRPr>
          </a:p>
          <a:p>
            <a:pPr marL="12700">
              <a:lnSpc>
                <a:spcPct val="100000"/>
              </a:lnSpc>
            </a:pPr>
            <a:r>
              <a:rPr sz="1400" spc="-15" dirty="0">
                <a:latin typeface="Calibri"/>
                <a:cs typeface="Calibri"/>
              </a:rPr>
              <a:t>Triggers: </a:t>
            </a:r>
            <a:r>
              <a:rPr sz="1400" spc="-10" dirty="0">
                <a:latin typeface="Calibri"/>
                <a:cs typeface="Calibri"/>
              </a:rPr>
              <a:t>Room </a:t>
            </a:r>
            <a:r>
              <a:rPr sz="1400" spc="-5" dirty="0">
                <a:latin typeface="Calibri"/>
                <a:cs typeface="Calibri"/>
              </a:rPr>
              <a:t>searching, </a:t>
            </a:r>
            <a:r>
              <a:rPr sz="1400" spc="-10" dirty="0">
                <a:latin typeface="Calibri"/>
                <a:cs typeface="Calibri"/>
              </a:rPr>
              <a:t>maintenance, </a:t>
            </a:r>
            <a:r>
              <a:rPr sz="1400" spc="-5" dirty="0">
                <a:latin typeface="Calibri"/>
                <a:cs typeface="Calibri"/>
              </a:rPr>
              <a:t>room-service, billing</a:t>
            </a:r>
            <a:r>
              <a:rPr sz="1400" spc="55" dirty="0">
                <a:latin typeface="Calibri"/>
                <a:cs typeface="Calibri"/>
              </a:rPr>
              <a:t> </a:t>
            </a:r>
            <a:r>
              <a:rPr sz="1400" dirty="0">
                <a:latin typeface="Calibri"/>
                <a:cs typeface="Calibri"/>
              </a:rPr>
              <a:t>services</a:t>
            </a:r>
            <a:endParaRPr sz="1400">
              <a:latin typeface="Calibri"/>
              <a:cs typeface="Calibri"/>
            </a:endParaRPr>
          </a:p>
          <a:p>
            <a:pPr marL="12700">
              <a:lnSpc>
                <a:spcPct val="100000"/>
              </a:lnSpc>
              <a:spcBef>
                <a:spcPts val="720"/>
              </a:spcBef>
            </a:pPr>
            <a:r>
              <a:rPr sz="1400" spc="-5" dirty="0">
                <a:latin typeface="Calibri"/>
                <a:cs typeface="Calibri"/>
              </a:rPr>
              <a:t>Responsibility: </a:t>
            </a:r>
            <a:r>
              <a:rPr sz="1400" spc="-10" dirty="0">
                <a:latin typeface="Calibri"/>
                <a:cs typeface="Calibri"/>
              </a:rPr>
              <a:t>Executes checkout</a:t>
            </a:r>
            <a:r>
              <a:rPr sz="1400" spc="-5" dirty="0">
                <a:latin typeface="Calibri"/>
                <a:cs typeface="Calibri"/>
              </a:rPr>
              <a:t> process</a:t>
            </a:r>
            <a:endParaRPr sz="1400">
              <a:latin typeface="Calibri"/>
              <a:cs typeface="Calibri"/>
            </a:endParaRPr>
          </a:p>
          <a:p>
            <a:pPr marL="12700">
              <a:lnSpc>
                <a:spcPct val="100000"/>
              </a:lnSpc>
            </a:pPr>
            <a:r>
              <a:rPr sz="1400" spc="-15" dirty="0">
                <a:latin typeface="Calibri"/>
                <a:cs typeface="Calibri"/>
              </a:rPr>
              <a:t>Triggers: </a:t>
            </a:r>
            <a:r>
              <a:rPr sz="1400" spc="-10" dirty="0">
                <a:latin typeface="Calibri"/>
                <a:cs typeface="Calibri"/>
              </a:rPr>
              <a:t>Room </a:t>
            </a:r>
            <a:r>
              <a:rPr sz="1400" spc="-5" dirty="0">
                <a:latin typeface="Calibri"/>
                <a:cs typeface="Calibri"/>
              </a:rPr>
              <a:t>searching, </a:t>
            </a:r>
            <a:r>
              <a:rPr sz="1400" spc="-10" dirty="0">
                <a:latin typeface="Calibri"/>
                <a:cs typeface="Calibri"/>
              </a:rPr>
              <a:t>room maintenance, </a:t>
            </a:r>
            <a:r>
              <a:rPr sz="1400" spc="-5" dirty="0">
                <a:latin typeface="Calibri"/>
                <a:cs typeface="Calibri"/>
              </a:rPr>
              <a:t>billing</a:t>
            </a:r>
            <a:r>
              <a:rPr sz="1400" spc="25" dirty="0">
                <a:latin typeface="Calibri"/>
                <a:cs typeface="Calibri"/>
              </a:rPr>
              <a:t> </a:t>
            </a:r>
            <a:r>
              <a:rPr sz="1400" dirty="0">
                <a:latin typeface="Calibri"/>
                <a:cs typeface="Calibri"/>
              </a:rPr>
              <a:t>services</a:t>
            </a:r>
            <a:endParaRPr sz="1400">
              <a:latin typeface="Calibri"/>
              <a:cs typeface="Calibri"/>
            </a:endParaRPr>
          </a:p>
          <a:p>
            <a:pPr marL="12700" marR="212725">
              <a:lnSpc>
                <a:spcPct val="100000"/>
              </a:lnSpc>
              <a:spcBef>
                <a:spcPts val="720"/>
              </a:spcBef>
            </a:pPr>
            <a:r>
              <a:rPr sz="1400" spc="-5" dirty="0">
                <a:latin typeface="Calibri"/>
                <a:cs typeface="Calibri"/>
              </a:rPr>
              <a:t>Responsibility: </a:t>
            </a:r>
            <a:r>
              <a:rPr sz="1400" spc="-15" dirty="0">
                <a:latin typeface="Calibri"/>
                <a:cs typeface="Calibri"/>
              </a:rPr>
              <a:t>Execute </a:t>
            </a:r>
            <a:r>
              <a:rPr sz="1400" spc="-5" dirty="0">
                <a:latin typeface="Calibri"/>
                <a:cs typeface="Calibri"/>
              </a:rPr>
              <a:t>periodic and ondemand </a:t>
            </a:r>
            <a:r>
              <a:rPr sz="1400" spc="-10" dirty="0">
                <a:latin typeface="Calibri"/>
                <a:cs typeface="Calibri"/>
              </a:rPr>
              <a:t>maintenance cycle  </a:t>
            </a:r>
            <a:r>
              <a:rPr sz="1400" spc="-15" dirty="0">
                <a:latin typeface="Calibri"/>
                <a:cs typeface="Calibri"/>
              </a:rPr>
              <a:t>Triggers: </a:t>
            </a:r>
            <a:r>
              <a:rPr sz="1400" spc="-10" dirty="0">
                <a:latin typeface="Calibri"/>
                <a:cs typeface="Calibri"/>
              </a:rPr>
              <a:t>Room </a:t>
            </a:r>
            <a:r>
              <a:rPr sz="1400" spc="-5" dirty="0">
                <a:latin typeface="Calibri"/>
                <a:cs typeface="Calibri"/>
              </a:rPr>
              <a:t>searching</a:t>
            </a:r>
            <a:r>
              <a:rPr sz="1400" spc="5" dirty="0">
                <a:latin typeface="Calibri"/>
                <a:cs typeface="Calibri"/>
              </a:rPr>
              <a:t> </a:t>
            </a:r>
            <a:r>
              <a:rPr sz="1400" dirty="0">
                <a:latin typeface="Calibri"/>
                <a:cs typeface="Calibri"/>
              </a:rPr>
              <a:t>service</a:t>
            </a:r>
            <a:endParaRPr sz="1400">
              <a:latin typeface="Calibri"/>
              <a:cs typeface="Calibri"/>
            </a:endParaRPr>
          </a:p>
        </p:txBody>
      </p:sp>
      <p:sp>
        <p:nvSpPr>
          <p:cNvPr id="23" name="object 23"/>
          <p:cNvSpPr txBox="1"/>
          <p:nvPr/>
        </p:nvSpPr>
        <p:spPr>
          <a:xfrm>
            <a:off x="3902709" y="4231640"/>
            <a:ext cx="2155190" cy="939800"/>
          </a:xfrm>
          <a:prstGeom prst="rect">
            <a:avLst/>
          </a:prstGeom>
        </p:spPr>
        <p:txBody>
          <a:bodyPr vert="horz" wrap="square" lIns="0" tIns="12700" rIns="0" bIns="0" rtlCol="0">
            <a:spAutoFit/>
          </a:bodyPr>
          <a:lstStyle/>
          <a:p>
            <a:pPr marL="298450" marR="5080" indent="-285750">
              <a:lnSpc>
                <a:spcPct val="100000"/>
              </a:lnSpc>
              <a:spcBef>
                <a:spcPts val="100"/>
              </a:spcBef>
              <a:buFont typeface="Arial"/>
              <a:buChar char="•"/>
              <a:tabLst>
                <a:tab pos="297815" algn="l"/>
                <a:tab pos="298450" algn="l"/>
              </a:tabLst>
            </a:pPr>
            <a:r>
              <a:rPr sz="1800" b="1" spc="-10" dirty="0">
                <a:latin typeface="Calibri"/>
                <a:cs typeface="Calibri"/>
              </a:rPr>
              <a:t>Room</a:t>
            </a:r>
            <a:r>
              <a:rPr sz="1800" b="1" spc="-55" dirty="0">
                <a:latin typeface="Calibri"/>
                <a:cs typeface="Calibri"/>
              </a:rPr>
              <a:t> </a:t>
            </a:r>
            <a:r>
              <a:rPr sz="1800" b="1" spc="-10" dirty="0">
                <a:latin typeface="Calibri"/>
                <a:cs typeface="Calibri"/>
              </a:rPr>
              <a:t>maintenance  </a:t>
            </a:r>
            <a:r>
              <a:rPr sz="1800" b="1" dirty="0">
                <a:latin typeface="Calibri"/>
                <a:cs typeface="Calibri"/>
              </a:rPr>
              <a:t>service</a:t>
            </a:r>
            <a:endParaRPr sz="1800">
              <a:latin typeface="Calibri"/>
              <a:cs typeface="Calibri"/>
            </a:endParaRPr>
          </a:p>
          <a:p>
            <a:pPr marL="298450" indent="-285750">
              <a:lnSpc>
                <a:spcPct val="100000"/>
              </a:lnSpc>
              <a:spcBef>
                <a:spcPts val="720"/>
              </a:spcBef>
              <a:buFont typeface="Arial"/>
              <a:buChar char="•"/>
              <a:tabLst>
                <a:tab pos="297815" algn="l"/>
                <a:tab pos="298450" algn="l"/>
              </a:tabLst>
            </a:pPr>
            <a:r>
              <a:rPr sz="1800" b="1" spc="-10" dirty="0">
                <a:latin typeface="Calibri"/>
                <a:cs typeface="Calibri"/>
              </a:rPr>
              <a:t>Room</a:t>
            </a:r>
            <a:r>
              <a:rPr sz="1800" b="1" spc="-15" dirty="0">
                <a:latin typeface="Calibri"/>
                <a:cs typeface="Calibri"/>
              </a:rPr>
              <a:t> </a:t>
            </a:r>
            <a:r>
              <a:rPr sz="1800" b="1" dirty="0">
                <a:latin typeface="Calibri"/>
                <a:cs typeface="Calibri"/>
              </a:rPr>
              <a:t>service</a:t>
            </a:r>
            <a:endParaRPr sz="1800">
              <a:latin typeface="Calibri"/>
              <a:cs typeface="Calibri"/>
            </a:endParaRPr>
          </a:p>
        </p:txBody>
      </p:sp>
      <p:sp>
        <p:nvSpPr>
          <p:cNvPr id="24" name="object 24"/>
          <p:cNvSpPr txBox="1"/>
          <p:nvPr/>
        </p:nvSpPr>
        <p:spPr>
          <a:xfrm>
            <a:off x="3902709" y="5389879"/>
            <a:ext cx="1610360" cy="29972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b="1" spc="-5" dirty="0">
                <a:latin typeface="Calibri"/>
                <a:cs typeface="Calibri"/>
              </a:rPr>
              <a:t>Billing</a:t>
            </a:r>
            <a:r>
              <a:rPr sz="1800" b="1" spc="-75" dirty="0">
                <a:latin typeface="Calibri"/>
                <a:cs typeface="Calibri"/>
              </a:rPr>
              <a:t> </a:t>
            </a:r>
            <a:r>
              <a:rPr sz="1800" b="1" dirty="0">
                <a:latin typeface="Calibri"/>
                <a:cs typeface="Calibri"/>
              </a:rPr>
              <a:t>service</a:t>
            </a:r>
            <a:endParaRPr sz="1800">
              <a:latin typeface="Calibri"/>
              <a:cs typeface="Calibri"/>
            </a:endParaRPr>
          </a:p>
        </p:txBody>
      </p:sp>
      <p:sp>
        <p:nvSpPr>
          <p:cNvPr id="25" name="object 25"/>
          <p:cNvSpPr txBox="1"/>
          <p:nvPr/>
        </p:nvSpPr>
        <p:spPr>
          <a:xfrm>
            <a:off x="3902709" y="5908040"/>
            <a:ext cx="1861820" cy="29972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b="1" spc="-15" dirty="0">
                <a:latin typeface="Calibri"/>
                <a:cs typeface="Calibri"/>
              </a:rPr>
              <a:t>Payment</a:t>
            </a:r>
            <a:r>
              <a:rPr sz="1800" b="1" spc="-80" dirty="0">
                <a:latin typeface="Calibri"/>
                <a:cs typeface="Calibri"/>
              </a:rPr>
              <a:t> </a:t>
            </a:r>
            <a:r>
              <a:rPr sz="1800" b="1" dirty="0">
                <a:latin typeface="Calibri"/>
                <a:cs typeface="Calibri"/>
              </a:rPr>
              <a:t>service</a:t>
            </a:r>
            <a:endParaRPr sz="1800">
              <a:latin typeface="Calibri"/>
              <a:cs typeface="Calibri"/>
            </a:endParaRPr>
          </a:p>
        </p:txBody>
      </p:sp>
      <p:sp>
        <p:nvSpPr>
          <p:cNvPr id="26" name="object 26"/>
          <p:cNvSpPr txBox="1"/>
          <p:nvPr/>
        </p:nvSpPr>
        <p:spPr>
          <a:xfrm>
            <a:off x="6512559" y="4874260"/>
            <a:ext cx="4453255" cy="148971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Responsibility: </a:t>
            </a:r>
            <a:r>
              <a:rPr sz="1400" spc="-15" dirty="0">
                <a:latin typeface="Calibri"/>
                <a:cs typeface="Calibri"/>
              </a:rPr>
              <a:t>Execute </a:t>
            </a:r>
            <a:r>
              <a:rPr sz="1400" spc="-5" dirty="0">
                <a:latin typeface="Calibri"/>
                <a:cs typeface="Calibri"/>
              </a:rPr>
              <a:t>periodic or ondemand </a:t>
            </a:r>
            <a:r>
              <a:rPr sz="1400" dirty="0">
                <a:latin typeface="Calibri"/>
                <a:cs typeface="Calibri"/>
              </a:rPr>
              <a:t>service </a:t>
            </a:r>
            <a:r>
              <a:rPr sz="1400" spc="-5" dirty="0">
                <a:latin typeface="Calibri"/>
                <a:cs typeface="Calibri"/>
              </a:rPr>
              <a:t>process  </a:t>
            </a:r>
            <a:r>
              <a:rPr sz="1400" spc="-15" dirty="0">
                <a:latin typeface="Calibri"/>
                <a:cs typeface="Calibri"/>
              </a:rPr>
              <a:t>Triggers: </a:t>
            </a:r>
            <a:r>
              <a:rPr sz="1400" spc="-5" dirty="0">
                <a:latin typeface="Calibri"/>
                <a:cs typeface="Calibri"/>
              </a:rPr>
              <a:t>Billing</a:t>
            </a:r>
            <a:r>
              <a:rPr sz="1400" dirty="0">
                <a:latin typeface="Calibri"/>
                <a:cs typeface="Calibri"/>
              </a:rPr>
              <a:t> service</a:t>
            </a:r>
            <a:endParaRPr sz="1400">
              <a:latin typeface="Calibri"/>
              <a:cs typeface="Calibri"/>
            </a:endParaRPr>
          </a:p>
          <a:p>
            <a:pPr marL="12700" marR="1431290">
              <a:lnSpc>
                <a:spcPct val="100000"/>
              </a:lnSpc>
              <a:spcBef>
                <a:spcPts val="720"/>
              </a:spcBef>
            </a:pPr>
            <a:r>
              <a:rPr sz="1400" spc="-5" dirty="0">
                <a:latin typeface="Calibri"/>
                <a:cs typeface="Calibri"/>
              </a:rPr>
              <a:t>Responsibility: Manages </a:t>
            </a:r>
            <a:r>
              <a:rPr sz="1400" spc="-10" dirty="0">
                <a:latin typeface="Calibri"/>
                <a:cs typeface="Calibri"/>
              </a:rPr>
              <a:t>customers </a:t>
            </a:r>
            <a:r>
              <a:rPr sz="1400" spc="-5" dirty="0">
                <a:latin typeface="Calibri"/>
                <a:cs typeface="Calibri"/>
              </a:rPr>
              <a:t>billing  Owns: </a:t>
            </a:r>
            <a:r>
              <a:rPr sz="1400" spc="-10" dirty="0">
                <a:latin typeface="Calibri"/>
                <a:cs typeface="Calibri"/>
              </a:rPr>
              <a:t>Customer </a:t>
            </a:r>
            <a:r>
              <a:rPr sz="1400" spc="-5" dirty="0">
                <a:latin typeface="Calibri"/>
                <a:cs typeface="Calibri"/>
              </a:rPr>
              <a:t>billing</a:t>
            </a:r>
            <a:r>
              <a:rPr sz="1400" dirty="0">
                <a:latin typeface="Calibri"/>
                <a:cs typeface="Calibri"/>
              </a:rPr>
              <a:t> </a:t>
            </a:r>
            <a:r>
              <a:rPr sz="1400" spc="-10" dirty="0">
                <a:latin typeface="Calibri"/>
                <a:cs typeface="Calibri"/>
              </a:rPr>
              <a:t>database</a:t>
            </a:r>
            <a:endParaRPr sz="1400">
              <a:latin typeface="Calibri"/>
              <a:cs typeface="Calibri"/>
            </a:endParaRPr>
          </a:p>
          <a:p>
            <a:pPr marL="12700" marR="1158875">
              <a:lnSpc>
                <a:spcPct val="100000"/>
              </a:lnSpc>
              <a:spcBef>
                <a:spcPts val="720"/>
              </a:spcBef>
            </a:pPr>
            <a:r>
              <a:rPr sz="1400" spc="-5" dirty="0">
                <a:latin typeface="Calibri"/>
                <a:cs typeface="Calibri"/>
              </a:rPr>
              <a:t>Responsibility: Manages </a:t>
            </a:r>
            <a:r>
              <a:rPr sz="1400" spc="-10" dirty="0">
                <a:latin typeface="Calibri"/>
                <a:cs typeface="Calibri"/>
              </a:rPr>
              <a:t>customers payments  </a:t>
            </a:r>
            <a:r>
              <a:rPr sz="1400" spc="-5" dirty="0">
                <a:latin typeface="Calibri"/>
                <a:cs typeface="Calibri"/>
              </a:rPr>
              <a:t>Owns: </a:t>
            </a:r>
            <a:r>
              <a:rPr sz="1400" spc="-10" dirty="0">
                <a:latin typeface="Calibri"/>
                <a:cs typeface="Calibri"/>
              </a:rPr>
              <a:t>Customer payment</a:t>
            </a:r>
            <a:r>
              <a:rPr sz="1400" spc="-5" dirty="0">
                <a:latin typeface="Calibri"/>
                <a:cs typeface="Calibri"/>
              </a:rPr>
              <a:t> </a:t>
            </a:r>
            <a:r>
              <a:rPr sz="1400" spc="-10" dirty="0">
                <a:latin typeface="Calibri"/>
                <a:cs typeface="Calibri"/>
              </a:rPr>
              <a:t>database</a:t>
            </a:r>
            <a:endParaRPr sz="1400">
              <a:latin typeface="Calibri"/>
              <a:cs typeface="Calibri"/>
            </a:endParaRPr>
          </a:p>
        </p:txBody>
      </p:sp>
      <p:sp>
        <p:nvSpPr>
          <p:cNvPr id="27" name="object 27"/>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20</a:t>
            </a:fld>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1085215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architecture </a:t>
            </a:r>
            <a:r>
              <a:rPr sz="2400" b="1" spc="-5" dirty="0">
                <a:solidFill>
                  <a:srgbClr val="FFFFFF"/>
                </a:solidFill>
                <a:latin typeface="Microsoft YaHei"/>
                <a:cs typeface="Microsoft YaHei"/>
              </a:rPr>
              <a:t>example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(cont.) </a:t>
            </a:r>
            <a:r>
              <a:rPr sz="2400" b="1" spc="-10" dirty="0">
                <a:solidFill>
                  <a:srgbClr val="FFFFFF"/>
                </a:solidFill>
                <a:latin typeface="Microsoft YaHei"/>
                <a:cs typeface="Microsoft YaHei"/>
              </a:rPr>
              <a:t>Hotel </a:t>
            </a:r>
            <a:r>
              <a:rPr sz="2400" b="1" spc="-5" dirty="0">
                <a:solidFill>
                  <a:srgbClr val="FFFFFF"/>
                </a:solidFill>
                <a:latin typeface="Microsoft YaHei"/>
                <a:cs typeface="Microsoft YaHei"/>
              </a:rPr>
              <a:t>Management</a:t>
            </a:r>
            <a:r>
              <a:rPr sz="2400" b="1" spc="75" dirty="0">
                <a:solidFill>
                  <a:srgbClr val="FFFFFF"/>
                </a:solidFill>
                <a:latin typeface="Microsoft YaHei"/>
                <a:cs typeface="Microsoft YaHei"/>
              </a:rPr>
              <a:t> </a:t>
            </a:r>
            <a:r>
              <a:rPr sz="2400" b="1" spc="-15" dirty="0">
                <a:solidFill>
                  <a:srgbClr val="FFFFFF"/>
                </a:solidFill>
                <a:latin typeface="Microsoft YaHei"/>
                <a:cs typeface="Microsoft YaHei"/>
              </a:rPr>
              <a:t>System</a:t>
            </a:r>
            <a:endParaRPr sz="2400">
              <a:latin typeface="Microsoft YaHei"/>
              <a:cs typeface="Microsoft YaHei"/>
            </a:endParaRPr>
          </a:p>
        </p:txBody>
      </p:sp>
      <p:sp>
        <p:nvSpPr>
          <p:cNvPr id="3" name="object 3"/>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grpSp>
        <p:nvGrpSpPr>
          <p:cNvPr id="4" name="object 4"/>
          <p:cNvGrpSpPr/>
          <p:nvPr/>
        </p:nvGrpSpPr>
        <p:grpSpPr>
          <a:xfrm>
            <a:off x="0" y="6742176"/>
            <a:ext cx="12192000" cy="116205"/>
            <a:chOff x="0" y="6742176"/>
            <a:chExt cx="12192000" cy="116205"/>
          </a:xfrm>
        </p:grpSpPr>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1459" y="727075"/>
            <a:ext cx="43732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The </a:t>
            </a:r>
            <a:r>
              <a:rPr sz="2400" spc="-15" dirty="0">
                <a:latin typeface="Calibri"/>
                <a:cs typeface="Calibri"/>
              </a:rPr>
              <a:t>architectural </a:t>
            </a:r>
            <a:r>
              <a:rPr sz="2400" spc="-10" dirty="0">
                <a:latin typeface="Calibri"/>
                <a:cs typeface="Calibri"/>
              </a:rPr>
              <a:t>diagram </a:t>
            </a:r>
            <a:r>
              <a:rPr sz="2400" spc="-5" dirty="0">
                <a:latin typeface="Calibri"/>
                <a:cs typeface="Calibri"/>
              </a:rPr>
              <a:t>will be</a:t>
            </a:r>
            <a:r>
              <a:rPr sz="2400" spc="15" dirty="0">
                <a:latin typeface="Calibri"/>
                <a:cs typeface="Calibri"/>
              </a:rPr>
              <a:t> </a:t>
            </a:r>
            <a:r>
              <a:rPr sz="2400" spc="-5" dirty="0">
                <a:latin typeface="Calibri"/>
                <a:cs typeface="Calibri"/>
              </a:rPr>
              <a:t>...</a:t>
            </a:r>
            <a:endParaRPr sz="2400">
              <a:latin typeface="Calibri"/>
              <a:cs typeface="Calibri"/>
            </a:endParaRPr>
          </a:p>
        </p:txBody>
      </p:sp>
      <p:pic>
        <p:nvPicPr>
          <p:cNvPr id="9" name="object 9"/>
          <p:cNvPicPr/>
          <p:nvPr/>
        </p:nvPicPr>
        <p:blipFill>
          <a:blip r:embed="rId2" cstate="print"/>
          <a:stretch>
            <a:fillRect/>
          </a:stretch>
        </p:blipFill>
        <p:spPr>
          <a:xfrm>
            <a:off x="8046719" y="1151312"/>
            <a:ext cx="2926079" cy="4148050"/>
          </a:xfrm>
          <a:prstGeom prst="rect">
            <a:avLst/>
          </a:prstGeom>
        </p:spPr>
      </p:pic>
      <p:grpSp>
        <p:nvGrpSpPr>
          <p:cNvPr id="42" name="object 42"/>
          <p:cNvGrpSpPr/>
          <p:nvPr/>
        </p:nvGrpSpPr>
        <p:grpSpPr>
          <a:xfrm>
            <a:off x="761" y="761"/>
            <a:ext cx="12190730" cy="6857365"/>
            <a:chOff x="761" y="761"/>
            <a:chExt cx="12190730" cy="6857365"/>
          </a:xfrm>
        </p:grpSpPr>
        <p:pic>
          <p:nvPicPr>
            <p:cNvPr id="43" name="object 43"/>
            <p:cNvPicPr/>
            <p:nvPr/>
          </p:nvPicPr>
          <p:blipFill>
            <a:blip r:embed="rId3" cstate="print"/>
            <a:stretch>
              <a:fillRect/>
            </a:stretch>
          </p:blipFill>
          <p:spPr>
            <a:xfrm>
              <a:off x="1280159" y="914400"/>
              <a:ext cx="6537959" cy="5943600"/>
            </a:xfrm>
            <a:prstGeom prst="rect">
              <a:avLst/>
            </a:prstGeom>
          </p:spPr>
        </p:pic>
        <p:sp>
          <p:nvSpPr>
            <p:cNvPr id="44" name="object 4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45" name="object 45"/>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21</a:t>
            </a:fld>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30072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architecture </a:t>
            </a:r>
            <a:r>
              <a:rPr sz="2400" b="1" spc="-5" dirty="0">
                <a:solidFill>
                  <a:srgbClr val="FFFFFF"/>
                </a:solidFill>
                <a:latin typeface="Microsoft YaHei"/>
                <a:cs typeface="Microsoft YaHei"/>
              </a:rPr>
              <a:t>example </a:t>
            </a:r>
            <a:r>
              <a:rPr sz="2400" b="1" dirty="0">
                <a:solidFill>
                  <a:srgbClr val="FFFFFF"/>
                </a:solidFill>
                <a:latin typeface="Microsoft YaHei"/>
                <a:cs typeface="Microsoft YaHei"/>
              </a:rPr>
              <a:t>| </a:t>
            </a:r>
            <a:r>
              <a:rPr sz="2400" b="1" spc="-10" dirty="0">
                <a:solidFill>
                  <a:srgbClr val="FFFFFF"/>
                </a:solidFill>
                <a:latin typeface="Microsoft YaHei"/>
                <a:cs typeface="Microsoft YaHei"/>
              </a:rPr>
              <a:t>eCommerce</a:t>
            </a:r>
            <a:r>
              <a:rPr sz="2400" b="1" spc="55" dirty="0">
                <a:solidFill>
                  <a:srgbClr val="FFFFFF"/>
                </a:solidFill>
                <a:latin typeface="Microsoft YaHei"/>
                <a:cs typeface="Microsoft YaHei"/>
              </a:rPr>
              <a:t> </a:t>
            </a:r>
            <a:r>
              <a:rPr sz="2400" b="1" spc="-25" dirty="0">
                <a:solidFill>
                  <a:srgbClr val="FFFFFF"/>
                </a:solidFill>
                <a:latin typeface="Microsoft YaHei"/>
                <a:cs typeface="Microsoft YaHei"/>
              </a:rPr>
              <a:t>Store</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117091" y="1028411"/>
              <a:ext cx="8921496" cy="5122452"/>
            </a:xfrm>
            <a:prstGeom prst="rect">
              <a:avLst/>
            </a:prstGeom>
          </p:spPr>
        </p:pic>
      </p:grpSp>
      <p:sp>
        <p:nvSpPr>
          <p:cNvPr id="9" name="object 9"/>
          <p:cNvSpPr txBox="1"/>
          <p:nvPr/>
        </p:nvSpPr>
        <p:spPr>
          <a:xfrm>
            <a:off x="6972934" y="6137909"/>
            <a:ext cx="284226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https://pbs.twimg.com/media/DAKIFlmUAAAh2sS.png</a:t>
            </a:r>
            <a:endParaRPr sz="1000">
              <a:latin typeface="Calibri"/>
              <a:cs typeface="Calibri"/>
            </a:endParaRPr>
          </a:p>
        </p:txBody>
      </p:sp>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22</a:t>
            </a:fld>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750443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What </a:t>
            </a:r>
            <a:r>
              <a:rPr sz="2400" b="1" spc="-10" dirty="0">
                <a:solidFill>
                  <a:srgbClr val="FFFFFF"/>
                </a:solidFill>
                <a:latin typeface="Microsoft YaHei"/>
                <a:cs typeface="Microsoft YaHei"/>
              </a:rPr>
              <a:t>are </a:t>
            </a:r>
            <a:r>
              <a:rPr sz="2400" b="1" dirty="0">
                <a:solidFill>
                  <a:srgbClr val="FFFFFF"/>
                </a:solidFill>
                <a:latin typeface="Microsoft YaHei"/>
                <a:cs typeface="Microsoft YaHei"/>
              </a:rPr>
              <a:t>the </a:t>
            </a:r>
            <a:r>
              <a:rPr sz="2400" b="1" spc="-5" dirty="0">
                <a:solidFill>
                  <a:srgbClr val="FFFFFF"/>
                </a:solidFill>
                <a:latin typeface="Microsoft YaHei"/>
                <a:cs typeface="Microsoft YaHei"/>
              </a:rPr>
              <a:t>major tech stack for</a:t>
            </a:r>
            <a:r>
              <a:rPr sz="2400" b="1" spc="5" dirty="0">
                <a:solidFill>
                  <a:srgbClr val="FFFFFF"/>
                </a:solidFill>
                <a:latin typeface="Microsoft YaHei"/>
                <a:cs typeface="Microsoft YaHei"/>
              </a:rPr>
              <a:t> </a:t>
            </a:r>
            <a:r>
              <a:rPr sz="2400" b="1" dirty="0">
                <a:solidFill>
                  <a:srgbClr val="FFFFFF"/>
                </a:solidFill>
                <a:latin typeface="Microsoft YaHei"/>
                <a:cs typeface="Microsoft YaHei"/>
              </a:rPr>
              <a:t>microservices?</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689556" y="1546859"/>
              <a:ext cx="1146155" cy="2257044"/>
            </a:xfrm>
            <a:prstGeom prst="rect">
              <a:avLst/>
            </a:prstGeom>
          </p:spPr>
        </p:pic>
        <p:pic>
          <p:nvPicPr>
            <p:cNvPr id="9" name="object 9"/>
            <p:cNvPicPr/>
            <p:nvPr/>
          </p:nvPicPr>
          <p:blipFill>
            <a:blip r:embed="rId3" cstate="print"/>
            <a:stretch>
              <a:fillRect/>
            </a:stretch>
          </p:blipFill>
          <p:spPr>
            <a:xfrm>
              <a:off x="5028330" y="1723096"/>
              <a:ext cx="1517439" cy="1701212"/>
            </a:xfrm>
            <a:prstGeom prst="rect">
              <a:avLst/>
            </a:prstGeom>
          </p:spPr>
        </p:pic>
        <p:pic>
          <p:nvPicPr>
            <p:cNvPr id="10" name="object 10"/>
            <p:cNvPicPr/>
            <p:nvPr/>
          </p:nvPicPr>
          <p:blipFill>
            <a:blip r:embed="rId4" cstate="print"/>
            <a:stretch>
              <a:fillRect/>
            </a:stretch>
          </p:blipFill>
          <p:spPr>
            <a:xfrm>
              <a:off x="563281" y="4317491"/>
              <a:ext cx="1731862" cy="1576197"/>
            </a:xfrm>
            <a:prstGeom prst="rect">
              <a:avLst/>
            </a:prstGeom>
          </p:spPr>
        </p:pic>
        <p:pic>
          <p:nvPicPr>
            <p:cNvPr id="11" name="object 11"/>
            <p:cNvPicPr/>
            <p:nvPr/>
          </p:nvPicPr>
          <p:blipFill>
            <a:blip r:embed="rId5" cstate="print"/>
            <a:stretch>
              <a:fillRect/>
            </a:stretch>
          </p:blipFill>
          <p:spPr>
            <a:xfrm>
              <a:off x="4820411" y="4195571"/>
              <a:ext cx="1699260" cy="1697560"/>
            </a:xfrm>
            <a:prstGeom prst="rect">
              <a:avLst/>
            </a:prstGeom>
          </p:spPr>
        </p:pic>
      </p:grpSp>
      <p:sp>
        <p:nvSpPr>
          <p:cNvPr id="12" name="object 12"/>
          <p:cNvSpPr txBox="1"/>
          <p:nvPr/>
        </p:nvSpPr>
        <p:spPr>
          <a:xfrm>
            <a:off x="2287270" y="1957704"/>
            <a:ext cx="2441575" cy="139700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Oracle's </a:t>
            </a:r>
            <a:r>
              <a:rPr sz="1800" b="1" spc="-20" dirty="0">
                <a:latin typeface="Calibri"/>
                <a:cs typeface="Calibri"/>
              </a:rPr>
              <a:t>Java</a:t>
            </a:r>
            <a:r>
              <a:rPr sz="1800" b="1" spc="-5" dirty="0">
                <a:latin typeface="Calibri"/>
                <a:cs typeface="Calibri"/>
              </a:rPr>
              <a:t> ...</a:t>
            </a:r>
            <a:endParaRPr sz="1800">
              <a:latin typeface="Calibri"/>
              <a:cs typeface="Calibri"/>
            </a:endParaRPr>
          </a:p>
          <a:p>
            <a:pPr marL="12700" marR="5080">
              <a:lnSpc>
                <a:spcPct val="100000"/>
              </a:lnSpc>
            </a:pPr>
            <a:r>
              <a:rPr sz="1800" spc="-5" dirty="0">
                <a:latin typeface="Calibri"/>
                <a:cs typeface="Calibri"/>
              </a:rPr>
              <a:t>Spring </a:t>
            </a:r>
            <a:r>
              <a:rPr sz="1800" dirty="0">
                <a:latin typeface="Calibri"/>
                <a:cs typeface="Calibri"/>
              </a:rPr>
              <a:t>Boot, </a:t>
            </a:r>
            <a:r>
              <a:rPr sz="1800" spc="-5" dirty="0">
                <a:latin typeface="Calibri"/>
                <a:cs typeface="Calibri"/>
              </a:rPr>
              <a:t>Spring</a:t>
            </a:r>
            <a:r>
              <a:rPr sz="1800" spc="-60" dirty="0">
                <a:latin typeface="Calibri"/>
                <a:cs typeface="Calibri"/>
              </a:rPr>
              <a:t> </a:t>
            </a:r>
            <a:r>
              <a:rPr sz="1800" spc="-5" dirty="0">
                <a:latin typeface="Calibri"/>
                <a:cs typeface="Calibri"/>
              </a:rPr>
              <a:t>Cloud,  Netflix OSS, </a:t>
            </a:r>
            <a:r>
              <a:rPr sz="1800" spc="-35" dirty="0">
                <a:latin typeface="Calibri"/>
                <a:cs typeface="Calibri"/>
              </a:rPr>
              <a:t>Play, </a:t>
            </a:r>
            <a:r>
              <a:rPr sz="1800" spc="-55" dirty="0">
                <a:latin typeface="Calibri"/>
                <a:cs typeface="Calibri"/>
              </a:rPr>
              <a:t>GWT,  </a:t>
            </a:r>
            <a:r>
              <a:rPr sz="1800" spc="-5" dirty="0">
                <a:latin typeface="Calibri"/>
                <a:cs typeface="Calibri"/>
              </a:rPr>
              <a:t>Spark, Micronaut, </a:t>
            </a:r>
            <a:r>
              <a:rPr sz="1800" spc="-10" dirty="0">
                <a:latin typeface="Calibri"/>
                <a:cs typeface="Calibri"/>
              </a:rPr>
              <a:t>Javalin,  </a:t>
            </a:r>
            <a:r>
              <a:rPr sz="1800" spc="-25" dirty="0">
                <a:latin typeface="Calibri"/>
                <a:cs typeface="Calibri"/>
              </a:rPr>
              <a:t>JHipster,</a:t>
            </a:r>
            <a:r>
              <a:rPr sz="1800" spc="-10" dirty="0">
                <a:latin typeface="Calibri"/>
                <a:cs typeface="Calibri"/>
              </a:rPr>
              <a:t> </a:t>
            </a:r>
            <a:r>
              <a:rPr sz="1800" dirty="0">
                <a:latin typeface="Calibri"/>
                <a:cs typeface="Calibri"/>
              </a:rPr>
              <a:t>...</a:t>
            </a:r>
            <a:endParaRPr sz="1800">
              <a:latin typeface="Calibri"/>
              <a:cs typeface="Calibri"/>
            </a:endParaRPr>
          </a:p>
        </p:txBody>
      </p:sp>
      <p:sp>
        <p:nvSpPr>
          <p:cNvPr id="13" name="object 13"/>
          <p:cNvSpPr txBox="1"/>
          <p:nvPr/>
        </p:nvSpPr>
        <p:spPr>
          <a:xfrm>
            <a:off x="2376170" y="4465954"/>
            <a:ext cx="2345055" cy="1397000"/>
          </a:xfrm>
          <a:prstGeom prst="rect">
            <a:avLst/>
          </a:prstGeom>
        </p:spPr>
        <p:txBody>
          <a:bodyPr vert="horz" wrap="square" lIns="0" tIns="12700" rIns="0" bIns="0" rtlCol="0">
            <a:spAutoFit/>
          </a:bodyPr>
          <a:lstStyle/>
          <a:p>
            <a:pPr marL="12700" marR="805180">
              <a:lnSpc>
                <a:spcPct val="100000"/>
              </a:lnSpc>
              <a:spcBef>
                <a:spcPts val="100"/>
              </a:spcBef>
            </a:pPr>
            <a:r>
              <a:rPr sz="1800" b="1" spc="-5" dirty="0">
                <a:latin typeface="Calibri"/>
                <a:cs typeface="Calibri"/>
              </a:rPr>
              <a:t>Microsoft's</a:t>
            </a:r>
            <a:r>
              <a:rPr sz="1800" b="1" spc="-65" dirty="0">
                <a:latin typeface="Calibri"/>
                <a:cs typeface="Calibri"/>
              </a:rPr>
              <a:t> </a:t>
            </a:r>
            <a:r>
              <a:rPr sz="1800" b="1" spc="-10" dirty="0">
                <a:latin typeface="Calibri"/>
                <a:cs typeface="Calibri"/>
              </a:rPr>
              <a:t>.Net  framewok</a:t>
            </a:r>
            <a:r>
              <a:rPr sz="1800" b="1" spc="-20" dirty="0">
                <a:latin typeface="Calibri"/>
                <a:cs typeface="Calibri"/>
              </a:rPr>
              <a:t> </a:t>
            </a:r>
            <a:r>
              <a:rPr sz="1800" b="1" spc="-5" dirty="0">
                <a:latin typeface="Calibri"/>
                <a:cs typeface="Calibri"/>
              </a:rPr>
              <a:t>...</a:t>
            </a:r>
            <a:endParaRPr sz="1800">
              <a:latin typeface="Calibri"/>
              <a:cs typeface="Calibri"/>
            </a:endParaRPr>
          </a:p>
          <a:p>
            <a:pPr marL="12700" marR="5080">
              <a:lnSpc>
                <a:spcPct val="100000"/>
              </a:lnSpc>
            </a:pPr>
            <a:r>
              <a:rPr sz="1800" dirty="0">
                <a:latin typeface="Calibri"/>
                <a:cs typeface="Calibri"/>
              </a:rPr>
              <a:t>Service </a:t>
            </a:r>
            <a:r>
              <a:rPr sz="1800" spc="-10" dirty="0">
                <a:latin typeface="Calibri"/>
                <a:cs typeface="Calibri"/>
              </a:rPr>
              <a:t>Fabric, </a:t>
            </a:r>
            <a:r>
              <a:rPr sz="1800" spc="-5" dirty="0">
                <a:latin typeface="Calibri"/>
                <a:cs typeface="Calibri"/>
              </a:rPr>
              <a:t>.Net</a:t>
            </a:r>
            <a:r>
              <a:rPr sz="1800" spc="-80" dirty="0">
                <a:latin typeface="Calibri"/>
                <a:cs typeface="Calibri"/>
              </a:rPr>
              <a:t> </a:t>
            </a:r>
            <a:r>
              <a:rPr sz="1800" spc="-10" dirty="0">
                <a:latin typeface="Calibri"/>
                <a:cs typeface="Calibri"/>
              </a:rPr>
              <a:t>Core,  OWIN, Steeltoe,  </a:t>
            </a:r>
            <a:r>
              <a:rPr sz="1800" spc="-5" dirty="0">
                <a:latin typeface="Calibri"/>
                <a:cs typeface="Calibri"/>
              </a:rPr>
              <a:t>ServiceStack,</a:t>
            </a:r>
            <a:r>
              <a:rPr sz="1800" spc="-10" dirty="0">
                <a:latin typeface="Calibri"/>
                <a:cs typeface="Calibri"/>
              </a:rPr>
              <a:t> </a:t>
            </a:r>
            <a:r>
              <a:rPr sz="1800" dirty="0">
                <a:latin typeface="Calibri"/>
                <a:cs typeface="Calibri"/>
              </a:rPr>
              <a:t>...</a:t>
            </a:r>
            <a:endParaRPr sz="1800">
              <a:latin typeface="Calibri"/>
              <a:cs typeface="Calibri"/>
            </a:endParaRPr>
          </a:p>
        </p:txBody>
      </p:sp>
      <p:sp>
        <p:nvSpPr>
          <p:cNvPr id="14" name="object 14"/>
          <p:cNvSpPr txBox="1"/>
          <p:nvPr/>
        </p:nvSpPr>
        <p:spPr>
          <a:xfrm>
            <a:off x="6935469" y="1957704"/>
            <a:ext cx="2286000" cy="112268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JavaScript </a:t>
            </a:r>
            <a:r>
              <a:rPr sz="1800" b="1" spc="-5" dirty="0">
                <a:latin typeface="Calibri"/>
                <a:cs typeface="Calibri"/>
              </a:rPr>
              <a:t>...</a:t>
            </a:r>
            <a:endParaRPr sz="1800">
              <a:latin typeface="Calibri"/>
              <a:cs typeface="Calibri"/>
            </a:endParaRPr>
          </a:p>
          <a:p>
            <a:pPr marL="12700" marR="5080">
              <a:lnSpc>
                <a:spcPct val="100000"/>
              </a:lnSpc>
            </a:pPr>
            <a:r>
              <a:rPr sz="1800" spc="-5" dirty="0">
                <a:latin typeface="Calibri"/>
                <a:cs typeface="Calibri"/>
              </a:rPr>
              <a:t>Node.js, Express,  </a:t>
            </a:r>
            <a:r>
              <a:rPr sz="1800" spc="-20" dirty="0">
                <a:latin typeface="Calibri"/>
                <a:cs typeface="Calibri"/>
              </a:rPr>
              <a:t>Molecular, </a:t>
            </a:r>
            <a:r>
              <a:rPr sz="1800" spc="-10" dirty="0">
                <a:latin typeface="Calibri"/>
                <a:cs typeface="Calibri"/>
              </a:rPr>
              <a:t>Seneca, </a:t>
            </a:r>
            <a:r>
              <a:rPr sz="1800" spc="-5" dirty="0">
                <a:latin typeface="Calibri"/>
                <a:cs typeface="Calibri"/>
              </a:rPr>
              <a:t>Sails,  Loopback, </a:t>
            </a:r>
            <a:r>
              <a:rPr sz="1800" spc="-15" dirty="0">
                <a:latin typeface="Calibri"/>
                <a:cs typeface="Calibri"/>
              </a:rPr>
              <a:t>Koa, </a:t>
            </a:r>
            <a:r>
              <a:rPr sz="1800" spc="-5" dirty="0">
                <a:latin typeface="Calibri"/>
                <a:cs typeface="Calibri"/>
              </a:rPr>
              <a:t>Devis,</a:t>
            </a:r>
            <a:r>
              <a:rPr sz="1800" spc="-40" dirty="0">
                <a:latin typeface="Calibri"/>
                <a:cs typeface="Calibri"/>
              </a:rPr>
              <a:t> </a:t>
            </a:r>
            <a:r>
              <a:rPr sz="1800" dirty="0">
                <a:latin typeface="Calibri"/>
                <a:cs typeface="Calibri"/>
              </a:rPr>
              <a:t>...</a:t>
            </a:r>
            <a:endParaRPr sz="1800">
              <a:latin typeface="Calibri"/>
              <a:cs typeface="Calibri"/>
            </a:endParaRPr>
          </a:p>
        </p:txBody>
      </p:sp>
      <p:sp>
        <p:nvSpPr>
          <p:cNvPr id="15" name="object 15"/>
          <p:cNvSpPr txBox="1"/>
          <p:nvPr/>
        </p:nvSpPr>
        <p:spPr>
          <a:xfrm>
            <a:off x="6935469" y="4338320"/>
            <a:ext cx="1416685" cy="848360"/>
          </a:xfrm>
          <a:prstGeom prst="rect">
            <a:avLst/>
          </a:prstGeom>
        </p:spPr>
        <p:txBody>
          <a:bodyPr vert="horz" wrap="square" lIns="0" tIns="12700" rIns="0" bIns="0" rtlCol="0">
            <a:spAutoFit/>
          </a:bodyPr>
          <a:lstStyle/>
          <a:p>
            <a:pPr marL="12700" marR="5080">
              <a:lnSpc>
                <a:spcPct val="100000"/>
              </a:lnSpc>
              <a:spcBef>
                <a:spcPts val="100"/>
              </a:spcBef>
            </a:pPr>
            <a:r>
              <a:rPr sz="1800" b="1" dirty="0">
                <a:latin typeface="Calibri"/>
                <a:cs typeface="Calibri"/>
              </a:rPr>
              <a:t>Python </a:t>
            </a:r>
            <a:r>
              <a:rPr sz="1800" b="1" spc="-5" dirty="0">
                <a:latin typeface="Calibri"/>
                <a:cs typeface="Calibri"/>
              </a:rPr>
              <a:t>...  </a:t>
            </a:r>
            <a:r>
              <a:rPr sz="1800" spc="-5" dirty="0">
                <a:latin typeface="Calibri"/>
                <a:cs typeface="Calibri"/>
              </a:rPr>
              <a:t>Flask,</a:t>
            </a:r>
            <a:r>
              <a:rPr sz="1800" spc="-55" dirty="0">
                <a:latin typeface="Calibri"/>
                <a:cs typeface="Calibri"/>
              </a:rPr>
              <a:t> </a:t>
            </a:r>
            <a:r>
              <a:rPr sz="1800" spc="-20" dirty="0">
                <a:latin typeface="Calibri"/>
                <a:cs typeface="Calibri"/>
              </a:rPr>
              <a:t>Nameko,  </a:t>
            </a:r>
            <a:r>
              <a:rPr sz="1800" spc="-10" dirty="0">
                <a:latin typeface="Calibri"/>
                <a:cs typeface="Calibri"/>
              </a:rPr>
              <a:t>appkernel,</a:t>
            </a:r>
            <a:r>
              <a:rPr sz="1800" spc="-25" dirty="0">
                <a:latin typeface="Calibri"/>
                <a:cs typeface="Calibri"/>
              </a:rPr>
              <a:t> </a:t>
            </a:r>
            <a:r>
              <a:rPr sz="1800" dirty="0">
                <a:latin typeface="Calibri"/>
                <a:cs typeface="Calibri"/>
              </a:rPr>
              <a:t>...</a:t>
            </a:r>
            <a:endParaRPr sz="1800">
              <a:latin typeface="Calibri"/>
              <a:cs typeface="Calibri"/>
            </a:endParaRPr>
          </a:p>
        </p:txBody>
      </p:sp>
      <p:grpSp>
        <p:nvGrpSpPr>
          <p:cNvPr id="16" name="object 16"/>
          <p:cNvGrpSpPr/>
          <p:nvPr/>
        </p:nvGrpSpPr>
        <p:grpSpPr>
          <a:xfrm>
            <a:off x="228600" y="1188719"/>
            <a:ext cx="11887200" cy="5056505"/>
            <a:chOff x="228600" y="1188719"/>
            <a:chExt cx="11887200" cy="5056505"/>
          </a:xfrm>
        </p:grpSpPr>
        <p:pic>
          <p:nvPicPr>
            <p:cNvPr id="17" name="object 17"/>
            <p:cNvPicPr/>
            <p:nvPr/>
          </p:nvPicPr>
          <p:blipFill>
            <a:blip r:embed="rId6" cstate="print"/>
            <a:stretch>
              <a:fillRect/>
            </a:stretch>
          </p:blipFill>
          <p:spPr>
            <a:xfrm>
              <a:off x="228600" y="1188719"/>
              <a:ext cx="9281160" cy="548639"/>
            </a:xfrm>
            <a:prstGeom prst="rect">
              <a:avLst/>
            </a:prstGeom>
          </p:spPr>
        </p:pic>
        <p:pic>
          <p:nvPicPr>
            <p:cNvPr id="18" name="object 18"/>
            <p:cNvPicPr/>
            <p:nvPr/>
          </p:nvPicPr>
          <p:blipFill>
            <a:blip r:embed="rId7" cstate="print"/>
            <a:stretch>
              <a:fillRect/>
            </a:stretch>
          </p:blipFill>
          <p:spPr>
            <a:xfrm>
              <a:off x="9418319" y="1188719"/>
              <a:ext cx="2697479" cy="548639"/>
            </a:xfrm>
            <a:prstGeom prst="rect">
              <a:avLst/>
            </a:prstGeom>
          </p:spPr>
        </p:pic>
        <p:pic>
          <p:nvPicPr>
            <p:cNvPr id="19" name="object 19"/>
            <p:cNvPicPr/>
            <p:nvPr/>
          </p:nvPicPr>
          <p:blipFill>
            <a:blip r:embed="rId8" cstate="print"/>
            <a:stretch>
              <a:fillRect/>
            </a:stretch>
          </p:blipFill>
          <p:spPr>
            <a:xfrm>
              <a:off x="10454437" y="1955661"/>
              <a:ext cx="1466492" cy="843557"/>
            </a:xfrm>
            <a:prstGeom prst="rect">
              <a:avLst/>
            </a:prstGeom>
          </p:spPr>
        </p:pic>
        <p:pic>
          <p:nvPicPr>
            <p:cNvPr id="20" name="object 20"/>
            <p:cNvPicPr/>
            <p:nvPr/>
          </p:nvPicPr>
          <p:blipFill>
            <a:blip r:embed="rId9" cstate="print"/>
            <a:stretch>
              <a:fillRect/>
            </a:stretch>
          </p:blipFill>
          <p:spPr>
            <a:xfrm>
              <a:off x="9656094" y="3336896"/>
              <a:ext cx="2321234" cy="816583"/>
            </a:xfrm>
            <a:prstGeom prst="rect">
              <a:avLst/>
            </a:prstGeom>
          </p:spPr>
        </p:pic>
        <p:pic>
          <p:nvPicPr>
            <p:cNvPr id="21" name="object 21"/>
            <p:cNvPicPr/>
            <p:nvPr/>
          </p:nvPicPr>
          <p:blipFill>
            <a:blip r:embed="rId10" cstate="print"/>
            <a:stretch>
              <a:fillRect/>
            </a:stretch>
          </p:blipFill>
          <p:spPr>
            <a:xfrm>
              <a:off x="10399014" y="4711446"/>
              <a:ext cx="1524000" cy="1533525"/>
            </a:xfrm>
            <a:prstGeom prst="rect">
              <a:avLst/>
            </a:prstGeom>
          </p:spPr>
        </p:pic>
      </p:grpSp>
      <p:sp>
        <p:nvSpPr>
          <p:cNvPr id="22" name="object 22"/>
          <p:cNvSpPr txBox="1"/>
          <p:nvPr/>
        </p:nvSpPr>
        <p:spPr>
          <a:xfrm>
            <a:off x="251459" y="697229"/>
            <a:ext cx="11437620" cy="859790"/>
          </a:xfrm>
          <a:prstGeom prst="rect">
            <a:avLst/>
          </a:prstGeom>
        </p:spPr>
        <p:txBody>
          <a:bodyPr vert="horz" wrap="square" lIns="0" tIns="155575" rIns="0" bIns="0" rtlCol="0">
            <a:spAutoFit/>
          </a:bodyPr>
          <a:lstStyle/>
          <a:p>
            <a:pPr marL="12700">
              <a:lnSpc>
                <a:spcPct val="100000"/>
              </a:lnSpc>
              <a:spcBef>
                <a:spcPts val="1225"/>
              </a:spcBef>
            </a:pPr>
            <a:r>
              <a:rPr sz="1800" dirty="0">
                <a:latin typeface="Calibri"/>
                <a:cs typeface="Calibri"/>
              </a:rPr>
              <a:t>A </a:t>
            </a:r>
            <a:r>
              <a:rPr sz="1800" spc="-5" dirty="0">
                <a:latin typeface="Calibri"/>
                <a:cs typeface="Calibri"/>
              </a:rPr>
              <a:t>microservice </a:t>
            </a:r>
            <a:r>
              <a:rPr sz="1800" spc="-10" dirty="0">
                <a:latin typeface="Calibri"/>
                <a:cs typeface="Calibri"/>
              </a:rPr>
              <a:t>can </a:t>
            </a:r>
            <a:r>
              <a:rPr sz="1800" spc="-5" dirty="0">
                <a:latin typeface="Calibri"/>
                <a:cs typeface="Calibri"/>
              </a:rPr>
              <a:t>be </a:t>
            </a:r>
            <a:r>
              <a:rPr sz="1800" spc="-10" dirty="0">
                <a:latin typeface="Calibri"/>
                <a:cs typeface="Calibri"/>
              </a:rPr>
              <a:t>developed </a:t>
            </a:r>
            <a:r>
              <a:rPr sz="1800" dirty="0">
                <a:latin typeface="Calibri"/>
                <a:cs typeface="Calibri"/>
              </a:rPr>
              <a:t>in </a:t>
            </a:r>
            <a:r>
              <a:rPr sz="1800" spc="-15" dirty="0">
                <a:latin typeface="Calibri"/>
                <a:cs typeface="Calibri"/>
              </a:rPr>
              <a:t>any </a:t>
            </a:r>
            <a:r>
              <a:rPr sz="1800" dirty="0">
                <a:latin typeface="Calibri"/>
                <a:cs typeface="Calibri"/>
              </a:rPr>
              <a:t>of </a:t>
            </a:r>
            <a:r>
              <a:rPr sz="1800" spc="-5" dirty="0">
                <a:latin typeface="Calibri"/>
                <a:cs typeface="Calibri"/>
              </a:rPr>
              <a:t>the </a:t>
            </a:r>
            <a:r>
              <a:rPr sz="1800" spc="-10" dirty="0">
                <a:latin typeface="Calibri"/>
                <a:cs typeface="Calibri"/>
              </a:rPr>
              <a:t>tech </a:t>
            </a:r>
            <a:r>
              <a:rPr sz="1800" spc="-15" dirty="0">
                <a:latin typeface="Calibri"/>
                <a:cs typeface="Calibri"/>
              </a:rPr>
              <a:t>stack </a:t>
            </a:r>
            <a:r>
              <a:rPr sz="1800" spc="-10" dirty="0">
                <a:latin typeface="Calibri"/>
                <a:cs typeface="Calibri"/>
              </a:rPr>
              <a:t>that provides </a:t>
            </a:r>
            <a:r>
              <a:rPr sz="1800" spc="-5" dirty="0">
                <a:latin typeface="Calibri"/>
                <a:cs typeface="Calibri"/>
              </a:rPr>
              <a:t>the necessary </a:t>
            </a:r>
            <a:r>
              <a:rPr sz="1800" spc="-10" dirty="0">
                <a:latin typeface="Calibri"/>
                <a:cs typeface="Calibri"/>
              </a:rPr>
              <a:t>requirments </a:t>
            </a:r>
            <a:r>
              <a:rPr sz="1800" spc="-5" dirty="0">
                <a:latin typeface="Calibri"/>
                <a:cs typeface="Calibri"/>
              </a:rPr>
              <a:t>(as mentioned</a:t>
            </a:r>
            <a:r>
              <a:rPr sz="1800" spc="145" dirty="0">
                <a:latin typeface="Calibri"/>
                <a:cs typeface="Calibri"/>
              </a:rPr>
              <a:t> </a:t>
            </a:r>
            <a:r>
              <a:rPr sz="1800" spc="-15" dirty="0">
                <a:latin typeface="Calibri"/>
                <a:cs typeface="Calibri"/>
              </a:rPr>
              <a:t>before).</a:t>
            </a:r>
            <a:endParaRPr sz="1800" dirty="0">
              <a:latin typeface="Calibri"/>
              <a:cs typeface="Calibri"/>
            </a:endParaRPr>
          </a:p>
          <a:p>
            <a:pPr marL="3569335">
              <a:lnSpc>
                <a:spcPct val="100000"/>
              </a:lnSpc>
              <a:spcBef>
                <a:spcPts val="1125"/>
              </a:spcBef>
              <a:tabLst>
                <a:tab pos="9558655" algn="l"/>
              </a:tabLst>
            </a:pPr>
            <a:r>
              <a:rPr sz="1800" spc="-10" dirty="0">
                <a:latin typeface="Calibri"/>
                <a:cs typeface="Calibri"/>
              </a:rPr>
              <a:t>Popular </a:t>
            </a:r>
            <a:r>
              <a:rPr sz="1800" spc="-45" dirty="0">
                <a:latin typeface="Calibri"/>
                <a:cs typeface="Calibri"/>
              </a:rPr>
              <a:t>Tech</a:t>
            </a:r>
            <a:r>
              <a:rPr sz="1800" spc="10" dirty="0">
                <a:latin typeface="Calibri"/>
                <a:cs typeface="Calibri"/>
              </a:rPr>
              <a:t> </a:t>
            </a:r>
            <a:r>
              <a:rPr sz="1800" spc="-10" dirty="0" smtClean="0">
                <a:latin typeface="Calibri"/>
                <a:cs typeface="Calibri"/>
              </a:rPr>
              <a:t>Stack</a:t>
            </a:r>
            <a:r>
              <a:rPr sz="1800" dirty="0" smtClean="0">
                <a:latin typeface="Calibri"/>
                <a:cs typeface="Calibri"/>
              </a:rPr>
              <a:t>...</a:t>
            </a:r>
            <a:r>
              <a:rPr sz="1800" dirty="0">
                <a:latin typeface="Calibri"/>
                <a:cs typeface="Calibri"/>
              </a:rPr>
              <a:t>	</a:t>
            </a:r>
            <a:r>
              <a:rPr sz="1800" spc="-5" dirty="0">
                <a:latin typeface="Calibri"/>
                <a:cs typeface="Calibri"/>
              </a:rPr>
              <a:t>Other </a:t>
            </a:r>
            <a:r>
              <a:rPr sz="1800" spc="-45" dirty="0">
                <a:latin typeface="Calibri"/>
                <a:cs typeface="Calibri"/>
              </a:rPr>
              <a:t>Tech </a:t>
            </a:r>
            <a:r>
              <a:rPr sz="1800" spc="-10" dirty="0">
                <a:latin typeface="Calibri"/>
                <a:cs typeface="Calibri"/>
              </a:rPr>
              <a:t>Stacks</a:t>
            </a:r>
            <a:r>
              <a:rPr sz="1800" spc="-35" dirty="0">
                <a:latin typeface="Calibri"/>
                <a:cs typeface="Calibri"/>
              </a:rPr>
              <a:t> </a:t>
            </a:r>
            <a:r>
              <a:rPr sz="1800" dirty="0">
                <a:latin typeface="Calibri"/>
                <a:cs typeface="Calibri"/>
              </a:rPr>
              <a:t>...</a:t>
            </a:r>
          </a:p>
        </p:txBody>
      </p:sp>
      <p:sp>
        <p:nvSpPr>
          <p:cNvPr id="23" name="object 2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23</a:t>
            </a:fld>
            <a:endParaRPr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1018540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Microsoft YaHei"/>
                <a:cs typeface="Microsoft YaHei"/>
              </a:rPr>
              <a:t>Heterogenous </a:t>
            </a:r>
            <a:r>
              <a:rPr sz="2400" b="1" spc="-5" dirty="0">
                <a:solidFill>
                  <a:srgbClr val="FFFFFF"/>
                </a:solidFill>
                <a:latin typeface="Microsoft YaHei"/>
                <a:cs typeface="Microsoft YaHei"/>
              </a:rPr>
              <a:t>tech stack example in </a:t>
            </a:r>
            <a:r>
              <a:rPr sz="2400" b="1" dirty="0">
                <a:solidFill>
                  <a:srgbClr val="FFFFFF"/>
                </a:solidFill>
                <a:latin typeface="Microsoft YaHei"/>
                <a:cs typeface="Microsoft YaHei"/>
              </a:rPr>
              <a:t>a microservice </a:t>
            </a:r>
            <a:r>
              <a:rPr sz="2400" b="1" spc="-10" dirty="0">
                <a:solidFill>
                  <a:srgbClr val="FFFFFF"/>
                </a:solidFill>
                <a:latin typeface="Microsoft YaHei"/>
                <a:cs typeface="Microsoft YaHei"/>
              </a:rPr>
              <a:t>architecture</a:t>
            </a:r>
            <a:r>
              <a:rPr sz="2400" b="1" spc="8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930907" y="874485"/>
              <a:ext cx="8269491" cy="5302286"/>
            </a:xfrm>
            <a:prstGeom prst="rect">
              <a:avLst/>
            </a:prstGeom>
          </p:spPr>
        </p:pic>
      </p:grpSp>
      <p:sp>
        <p:nvSpPr>
          <p:cNvPr id="9" name="object 9"/>
          <p:cNvSpPr txBox="1"/>
          <p:nvPr/>
        </p:nvSpPr>
        <p:spPr>
          <a:xfrm>
            <a:off x="2008504" y="6203950"/>
            <a:ext cx="778002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https://png2.kisspng.com/20180426/vfe/kisspng-architectural-pattern-architecture-microservices-s-simple-patterns-5ae22420b11bb8.9335747415247698247254.png</a:t>
            </a:r>
            <a:endParaRPr sz="900">
              <a:latin typeface="Calibri"/>
              <a:cs typeface="Calibri"/>
            </a:endParaRPr>
          </a:p>
        </p:txBody>
      </p:sp>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24</a:t>
            </a:fld>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73660"/>
          </a:xfrm>
          <a:custGeom>
            <a:avLst/>
            <a:gdLst/>
            <a:ahLst/>
            <a:cxnLst/>
            <a:rect l="l" t="t" r="r" b="b"/>
            <a:pathLst>
              <a:path w="12192000" h="73660">
                <a:moveTo>
                  <a:pt x="0" y="0"/>
                </a:moveTo>
                <a:lnTo>
                  <a:pt x="12192000" y="0"/>
                </a:lnTo>
                <a:lnTo>
                  <a:pt x="12192000" y="73152"/>
                </a:lnTo>
                <a:lnTo>
                  <a:pt x="0" y="73152"/>
                </a:lnTo>
                <a:lnTo>
                  <a:pt x="0" y="0"/>
                </a:lnTo>
                <a:close/>
              </a:path>
            </a:pathLst>
          </a:custGeom>
          <a:solidFill>
            <a:srgbClr val="F5CE52"/>
          </a:solidFill>
        </p:spPr>
        <p:txBody>
          <a:bodyPr wrap="square" lIns="0" tIns="0" rIns="0" bIns="0" rtlCol="0"/>
          <a:lstStyle/>
          <a:p>
            <a:endParaRPr/>
          </a:p>
        </p:txBody>
      </p:sp>
      <p:grpSp>
        <p:nvGrpSpPr>
          <p:cNvPr id="3" name="object 3"/>
          <p:cNvGrpSpPr/>
          <p:nvPr/>
        </p:nvGrpSpPr>
        <p:grpSpPr>
          <a:xfrm>
            <a:off x="0" y="6742176"/>
            <a:ext cx="12192000" cy="116205"/>
            <a:chOff x="0" y="6742176"/>
            <a:chExt cx="12192000" cy="116205"/>
          </a:xfrm>
        </p:grpSpPr>
        <p:sp>
          <p:nvSpPr>
            <p:cNvPr id="4" name="object 4"/>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5" name="object 5"/>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6" name="object 6"/>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pic>
        <p:nvPicPr>
          <p:cNvPr id="7" name="object 7"/>
          <p:cNvPicPr/>
          <p:nvPr/>
        </p:nvPicPr>
        <p:blipFill>
          <a:blip r:embed="rId2" cstate="print"/>
          <a:stretch>
            <a:fillRect/>
          </a:stretch>
        </p:blipFill>
        <p:spPr>
          <a:xfrm>
            <a:off x="2240279" y="1745672"/>
            <a:ext cx="8013469" cy="2364970"/>
          </a:xfrm>
          <a:prstGeom prst="rect">
            <a:avLst/>
          </a:prstGeom>
        </p:spPr>
      </p:pic>
      <p:pic>
        <p:nvPicPr>
          <p:cNvPr id="8" name="object 8"/>
          <p:cNvPicPr/>
          <p:nvPr/>
        </p:nvPicPr>
        <p:blipFill>
          <a:blip r:embed="rId3" cstate="print"/>
          <a:stretch>
            <a:fillRect/>
          </a:stretch>
        </p:blipFill>
        <p:spPr>
          <a:xfrm>
            <a:off x="2986384" y="4870921"/>
            <a:ext cx="2754599" cy="1047205"/>
          </a:xfrm>
          <a:prstGeom prst="rect">
            <a:avLst/>
          </a:prstGeom>
        </p:spPr>
      </p:pic>
      <p:pic>
        <p:nvPicPr>
          <p:cNvPr id="9" name="object 9"/>
          <p:cNvPicPr/>
          <p:nvPr/>
        </p:nvPicPr>
        <p:blipFill>
          <a:blip r:embed="rId4" cstate="print"/>
          <a:stretch>
            <a:fillRect/>
          </a:stretch>
        </p:blipFill>
        <p:spPr>
          <a:xfrm>
            <a:off x="6281806" y="4779138"/>
            <a:ext cx="2070875" cy="1358135"/>
          </a:xfrm>
          <a:prstGeom prst="rect">
            <a:avLst/>
          </a:prstGeom>
        </p:spPr>
      </p:pic>
      <p:pic>
        <p:nvPicPr>
          <p:cNvPr id="10" name="object 10"/>
          <p:cNvPicPr/>
          <p:nvPr/>
        </p:nvPicPr>
        <p:blipFill>
          <a:blip r:embed="rId5" cstate="print"/>
          <a:stretch>
            <a:fillRect/>
          </a:stretch>
        </p:blipFill>
        <p:spPr>
          <a:xfrm>
            <a:off x="8983980" y="4273296"/>
            <a:ext cx="2369820" cy="2369820"/>
          </a:xfrm>
          <a:prstGeom prst="rect">
            <a:avLst/>
          </a:prstGeom>
        </p:spPr>
      </p:pic>
      <p:pic>
        <p:nvPicPr>
          <p:cNvPr id="11" name="object 11"/>
          <p:cNvPicPr/>
          <p:nvPr/>
        </p:nvPicPr>
        <p:blipFill>
          <a:blip r:embed="rId6" cstate="print"/>
          <a:stretch>
            <a:fillRect/>
          </a:stretch>
        </p:blipFill>
        <p:spPr>
          <a:xfrm>
            <a:off x="613808" y="82296"/>
            <a:ext cx="1087338" cy="2141220"/>
          </a:xfrm>
          <a:prstGeom prst="rect">
            <a:avLst/>
          </a:prstGeom>
        </p:spPr>
      </p:pic>
      <p:grpSp>
        <p:nvGrpSpPr>
          <p:cNvPr id="12" name="object 12"/>
          <p:cNvGrpSpPr/>
          <p:nvPr/>
        </p:nvGrpSpPr>
        <p:grpSpPr>
          <a:xfrm>
            <a:off x="761" y="761"/>
            <a:ext cx="12190730" cy="6856730"/>
            <a:chOff x="761" y="761"/>
            <a:chExt cx="12190730" cy="6856730"/>
          </a:xfrm>
        </p:grpSpPr>
        <p:pic>
          <p:nvPicPr>
            <p:cNvPr id="13" name="object 13"/>
            <p:cNvPicPr/>
            <p:nvPr/>
          </p:nvPicPr>
          <p:blipFill>
            <a:blip r:embed="rId7" cstate="print"/>
            <a:stretch>
              <a:fillRect/>
            </a:stretch>
          </p:blipFill>
          <p:spPr>
            <a:xfrm>
              <a:off x="763964" y="4747869"/>
              <a:ext cx="1529215" cy="1529215"/>
            </a:xfrm>
            <a:prstGeom prst="rect">
              <a:avLst/>
            </a:prstGeom>
          </p:spPr>
        </p:pic>
        <p:sp>
          <p:nvSpPr>
            <p:cNvPr id="14" name="object 1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25</a:t>
            </a:fld>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19036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What is Spring</a:t>
            </a:r>
            <a:r>
              <a:rPr sz="2400" b="1" spc="-50" dirty="0">
                <a:solidFill>
                  <a:srgbClr val="FFFFFF"/>
                </a:solidFill>
                <a:latin typeface="Microsoft YaHei"/>
                <a:cs typeface="Microsoft YaHei"/>
              </a:rPr>
              <a:t> </a:t>
            </a:r>
            <a:r>
              <a:rPr sz="2400" b="1" spc="-5" dirty="0">
                <a:solidFill>
                  <a:srgbClr val="FFFFFF"/>
                </a:solidFill>
                <a:latin typeface="Microsoft YaHei"/>
                <a:cs typeface="Microsoft YaHei"/>
              </a:rPr>
              <a:t>framework?</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1459" y="840104"/>
            <a:ext cx="7167880" cy="54483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The Spring </a:t>
            </a:r>
            <a:r>
              <a:rPr sz="1800" spc="-10" dirty="0">
                <a:latin typeface="Calibri"/>
                <a:cs typeface="Calibri"/>
              </a:rPr>
              <a:t>Framework </a:t>
            </a:r>
            <a:r>
              <a:rPr sz="1800" dirty="0">
                <a:latin typeface="Calibri"/>
                <a:cs typeface="Calibri"/>
              </a:rPr>
              <a:t>...</a:t>
            </a:r>
            <a:endParaRPr sz="1800">
              <a:latin typeface="Calibri"/>
              <a:cs typeface="Calibri"/>
            </a:endParaRPr>
          </a:p>
          <a:p>
            <a:pPr marL="298450" indent="-285750">
              <a:lnSpc>
                <a:spcPct val="100000"/>
              </a:lnSpc>
              <a:spcBef>
                <a:spcPts val="10"/>
              </a:spcBef>
              <a:buFont typeface="Arial"/>
              <a:buChar char="•"/>
              <a:tabLst>
                <a:tab pos="297815" algn="l"/>
                <a:tab pos="298450" algn="l"/>
              </a:tabLst>
            </a:pPr>
            <a:r>
              <a:rPr sz="1600" spc="-5" dirty="0">
                <a:latin typeface="Calibri"/>
                <a:cs typeface="Calibri"/>
              </a:rPr>
              <a:t>is an </a:t>
            </a:r>
            <a:r>
              <a:rPr sz="1600" spc="-10" dirty="0">
                <a:latin typeface="Calibri"/>
                <a:cs typeface="Calibri"/>
              </a:rPr>
              <a:t>application framework </a:t>
            </a:r>
            <a:r>
              <a:rPr sz="1600" spc="-5" dirty="0">
                <a:latin typeface="Calibri"/>
                <a:cs typeface="Calibri"/>
              </a:rPr>
              <a:t>and </a:t>
            </a:r>
            <a:r>
              <a:rPr sz="1600" spc="-15" dirty="0">
                <a:latin typeface="Calibri"/>
                <a:cs typeface="Calibri"/>
              </a:rPr>
              <a:t>inversion </a:t>
            </a:r>
            <a:r>
              <a:rPr sz="1600" spc="-5" dirty="0">
                <a:latin typeface="Calibri"/>
                <a:cs typeface="Calibri"/>
              </a:rPr>
              <a:t>of </a:t>
            </a:r>
            <a:r>
              <a:rPr sz="1600" spc="-15" dirty="0">
                <a:latin typeface="Calibri"/>
                <a:cs typeface="Calibri"/>
              </a:rPr>
              <a:t>control </a:t>
            </a:r>
            <a:r>
              <a:rPr sz="1600" spc="-10" dirty="0">
                <a:latin typeface="Calibri"/>
                <a:cs typeface="Calibri"/>
              </a:rPr>
              <a:t>container </a:t>
            </a:r>
            <a:r>
              <a:rPr sz="1600" spc="-15" dirty="0">
                <a:latin typeface="Calibri"/>
                <a:cs typeface="Calibri"/>
              </a:rPr>
              <a:t>for </a:t>
            </a:r>
            <a:r>
              <a:rPr sz="1600" spc="-5" dirty="0">
                <a:latin typeface="Calibri"/>
                <a:cs typeface="Calibri"/>
              </a:rPr>
              <a:t>the </a:t>
            </a:r>
            <a:r>
              <a:rPr sz="1600" spc="-20" dirty="0">
                <a:latin typeface="Calibri"/>
                <a:cs typeface="Calibri"/>
              </a:rPr>
              <a:t>Java</a:t>
            </a:r>
            <a:r>
              <a:rPr sz="1600" spc="150" dirty="0">
                <a:latin typeface="Calibri"/>
                <a:cs typeface="Calibri"/>
              </a:rPr>
              <a:t> </a:t>
            </a:r>
            <a:r>
              <a:rPr sz="1600" spc="-10" dirty="0">
                <a:latin typeface="Calibri"/>
                <a:cs typeface="Calibri"/>
              </a:rPr>
              <a:t>platform</a:t>
            </a:r>
            <a:endParaRPr sz="1600">
              <a:latin typeface="Calibri"/>
              <a:cs typeface="Calibri"/>
            </a:endParaRPr>
          </a:p>
        </p:txBody>
      </p:sp>
      <p:sp>
        <p:nvSpPr>
          <p:cNvPr id="9" name="object 9"/>
          <p:cNvSpPr txBox="1"/>
          <p:nvPr/>
        </p:nvSpPr>
        <p:spPr>
          <a:xfrm>
            <a:off x="708659" y="1360169"/>
            <a:ext cx="7307580" cy="512445"/>
          </a:xfrm>
          <a:prstGeom prst="rect">
            <a:avLst/>
          </a:prstGeom>
        </p:spPr>
        <p:txBody>
          <a:bodyPr vert="horz" wrap="square" lIns="0" tIns="12065" rIns="0" bIns="0" rtlCol="0">
            <a:spAutoFit/>
          </a:bodyPr>
          <a:lstStyle/>
          <a:p>
            <a:pPr marL="298450" indent="-285750">
              <a:lnSpc>
                <a:spcPct val="100000"/>
              </a:lnSpc>
              <a:spcBef>
                <a:spcPts val="95"/>
              </a:spcBef>
              <a:buFont typeface="Arial"/>
              <a:buChar char="•"/>
              <a:tabLst>
                <a:tab pos="297815" algn="l"/>
                <a:tab pos="298450" algn="l"/>
              </a:tabLst>
            </a:pPr>
            <a:r>
              <a:rPr sz="1600" spc="-5" dirty="0">
                <a:latin typeface="Calibri"/>
                <a:cs typeface="Calibri"/>
              </a:rPr>
              <a:t>with </a:t>
            </a:r>
            <a:r>
              <a:rPr sz="1600" spc="-15" dirty="0">
                <a:latin typeface="Calibri"/>
                <a:cs typeface="Calibri"/>
              </a:rPr>
              <a:t>features </a:t>
            </a:r>
            <a:r>
              <a:rPr sz="1600" spc="-10" dirty="0">
                <a:latin typeface="Calibri"/>
                <a:cs typeface="Calibri"/>
              </a:rPr>
              <a:t>that can </a:t>
            </a:r>
            <a:r>
              <a:rPr sz="1600" spc="-5" dirty="0">
                <a:latin typeface="Calibri"/>
                <a:cs typeface="Calibri"/>
              </a:rPr>
              <a:t>be used </a:t>
            </a:r>
            <a:r>
              <a:rPr sz="1600" spc="-10" dirty="0">
                <a:latin typeface="Calibri"/>
                <a:cs typeface="Calibri"/>
              </a:rPr>
              <a:t>by </a:t>
            </a:r>
            <a:r>
              <a:rPr sz="1600" spc="-15" dirty="0">
                <a:latin typeface="Calibri"/>
                <a:cs typeface="Calibri"/>
              </a:rPr>
              <a:t>any </a:t>
            </a:r>
            <a:r>
              <a:rPr sz="1600" spc="-20" dirty="0">
                <a:latin typeface="Calibri"/>
                <a:cs typeface="Calibri"/>
              </a:rPr>
              <a:t>Java</a:t>
            </a:r>
            <a:r>
              <a:rPr sz="1600" spc="60" dirty="0">
                <a:latin typeface="Calibri"/>
                <a:cs typeface="Calibri"/>
              </a:rPr>
              <a:t> </a:t>
            </a:r>
            <a:r>
              <a:rPr sz="1600" spc="-10" dirty="0">
                <a:latin typeface="Calibri"/>
                <a:cs typeface="Calibri"/>
              </a:rPr>
              <a:t>application,</a:t>
            </a:r>
            <a:endParaRPr sz="160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but </a:t>
            </a:r>
            <a:r>
              <a:rPr sz="1600" spc="-10" dirty="0">
                <a:latin typeface="Calibri"/>
                <a:cs typeface="Calibri"/>
              </a:rPr>
              <a:t>there </a:t>
            </a:r>
            <a:r>
              <a:rPr sz="1600" spc="-15" dirty="0">
                <a:latin typeface="Calibri"/>
                <a:cs typeface="Calibri"/>
              </a:rPr>
              <a:t>are </a:t>
            </a:r>
            <a:r>
              <a:rPr sz="1600" spc="-10" dirty="0">
                <a:latin typeface="Calibri"/>
                <a:cs typeface="Calibri"/>
              </a:rPr>
              <a:t>extensions </a:t>
            </a:r>
            <a:r>
              <a:rPr sz="1600" spc="-15" dirty="0">
                <a:latin typeface="Calibri"/>
                <a:cs typeface="Calibri"/>
              </a:rPr>
              <a:t>for </a:t>
            </a:r>
            <a:r>
              <a:rPr sz="1600" spc="-5" dirty="0">
                <a:latin typeface="Calibri"/>
                <a:cs typeface="Calibri"/>
              </a:rPr>
              <a:t>building </a:t>
            </a:r>
            <a:r>
              <a:rPr sz="1600" spc="-10" dirty="0">
                <a:latin typeface="Calibri"/>
                <a:cs typeface="Calibri"/>
              </a:rPr>
              <a:t>web applications </a:t>
            </a:r>
            <a:r>
              <a:rPr sz="1600" spc="-5" dirty="0">
                <a:latin typeface="Calibri"/>
                <a:cs typeface="Calibri"/>
              </a:rPr>
              <a:t>on </a:t>
            </a:r>
            <a:r>
              <a:rPr sz="1600" spc="-10" dirty="0">
                <a:latin typeface="Calibri"/>
                <a:cs typeface="Calibri"/>
              </a:rPr>
              <a:t>top </a:t>
            </a:r>
            <a:r>
              <a:rPr sz="1600" spc="-5" dirty="0">
                <a:latin typeface="Calibri"/>
                <a:cs typeface="Calibri"/>
              </a:rPr>
              <a:t>of the </a:t>
            </a:r>
            <a:r>
              <a:rPr sz="1600" spc="-20" dirty="0">
                <a:latin typeface="Calibri"/>
                <a:cs typeface="Calibri"/>
              </a:rPr>
              <a:t>Java </a:t>
            </a:r>
            <a:r>
              <a:rPr sz="1600" spc="-5" dirty="0">
                <a:latin typeface="Calibri"/>
                <a:cs typeface="Calibri"/>
              </a:rPr>
              <a:t>EE</a:t>
            </a:r>
            <a:r>
              <a:rPr sz="1600" spc="175" dirty="0">
                <a:latin typeface="Calibri"/>
                <a:cs typeface="Calibri"/>
              </a:rPr>
              <a:t> </a:t>
            </a:r>
            <a:r>
              <a:rPr sz="1600" spc="-10" dirty="0">
                <a:latin typeface="Calibri"/>
                <a:cs typeface="Calibri"/>
              </a:rPr>
              <a:t>platform.</a:t>
            </a:r>
            <a:endParaRPr sz="1600">
              <a:latin typeface="Calibri"/>
              <a:cs typeface="Calibri"/>
            </a:endParaRPr>
          </a:p>
        </p:txBody>
      </p:sp>
      <p:sp>
        <p:nvSpPr>
          <p:cNvPr id="10" name="object 10"/>
          <p:cNvSpPr txBox="1"/>
          <p:nvPr/>
        </p:nvSpPr>
        <p:spPr>
          <a:xfrm>
            <a:off x="251459" y="1847850"/>
            <a:ext cx="7913370" cy="756285"/>
          </a:xfrm>
          <a:prstGeom prst="rect">
            <a:avLst/>
          </a:prstGeom>
        </p:spPr>
        <p:txBody>
          <a:bodyPr vert="horz" wrap="square" lIns="0" tIns="12065" rIns="0" bIns="0" rtlCol="0">
            <a:spAutoFit/>
          </a:bodyPr>
          <a:lstStyle/>
          <a:p>
            <a:pPr marL="297815" marR="5080" indent="-285750">
              <a:lnSpc>
                <a:spcPct val="100000"/>
              </a:lnSpc>
              <a:spcBef>
                <a:spcPts val="95"/>
              </a:spcBef>
              <a:buFont typeface="Arial"/>
              <a:buChar char="•"/>
              <a:tabLst>
                <a:tab pos="297815" algn="l"/>
                <a:tab pos="298450" algn="l"/>
              </a:tabLst>
            </a:pPr>
            <a:r>
              <a:rPr sz="1600" spc="-5" dirty="0">
                <a:latin typeface="Calibri"/>
                <a:cs typeface="Calibri"/>
              </a:rPr>
              <a:t>does not impose </a:t>
            </a:r>
            <a:r>
              <a:rPr sz="1600" spc="-15" dirty="0">
                <a:latin typeface="Calibri"/>
                <a:cs typeface="Calibri"/>
              </a:rPr>
              <a:t>any </a:t>
            </a:r>
            <a:r>
              <a:rPr sz="1600" spc="-5" dirty="0">
                <a:latin typeface="Calibri"/>
                <a:cs typeface="Calibri"/>
              </a:rPr>
              <a:t>specific </a:t>
            </a:r>
            <a:r>
              <a:rPr sz="1600" spc="-10" dirty="0">
                <a:latin typeface="Calibri"/>
                <a:cs typeface="Calibri"/>
              </a:rPr>
              <a:t>programming </a:t>
            </a:r>
            <a:r>
              <a:rPr sz="1600" spc="-5" dirty="0">
                <a:latin typeface="Calibri"/>
                <a:cs typeface="Calibri"/>
              </a:rPr>
              <a:t>model, and has become popular in the </a:t>
            </a:r>
            <a:r>
              <a:rPr sz="1600" spc="-20" dirty="0">
                <a:latin typeface="Calibri"/>
                <a:cs typeface="Calibri"/>
              </a:rPr>
              <a:t>Java  </a:t>
            </a:r>
            <a:r>
              <a:rPr sz="1600" spc="-5" dirty="0">
                <a:latin typeface="Calibri"/>
                <a:cs typeface="Calibri"/>
              </a:rPr>
              <a:t>community as an addition </a:t>
            </a:r>
            <a:r>
              <a:rPr sz="1600" spc="-20" dirty="0">
                <a:latin typeface="Calibri"/>
                <a:cs typeface="Calibri"/>
              </a:rPr>
              <a:t>to, </a:t>
            </a:r>
            <a:r>
              <a:rPr sz="1600" spc="-5" dirty="0">
                <a:latin typeface="Calibri"/>
                <a:cs typeface="Calibri"/>
              </a:rPr>
              <a:t>or </a:t>
            </a:r>
            <a:r>
              <a:rPr sz="1600" spc="-10" dirty="0">
                <a:latin typeface="Calibri"/>
                <a:cs typeface="Calibri"/>
              </a:rPr>
              <a:t>even replacement </a:t>
            </a:r>
            <a:r>
              <a:rPr sz="1600" spc="-15" dirty="0">
                <a:latin typeface="Calibri"/>
                <a:cs typeface="Calibri"/>
              </a:rPr>
              <a:t>for </a:t>
            </a:r>
            <a:r>
              <a:rPr sz="1600" spc="-5" dirty="0">
                <a:latin typeface="Calibri"/>
                <a:cs typeface="Calibri"/>
              </a:rPr>
              <a:t>the </a:t>
            </a:r>
            <a:r>
              <a:rPr sz="1600" spc="-10" dirty="0">
                <a:latin typeface="Calibri"/>
                <a:cs typeface="Calibri"/>
              </a:rPr>
              <a:t>Enterprise JavaBeans </a:t>
            </a:r>
            <a:r>
              <a:rPr sz="1600" spc="-5" dirty="0">
                <a:latin typeface="Calibri"/>
                <a:cs typeface="Calibri"/>
              </a:rPr>
              <a:t>(EJB)</a:t>
            </a:r>
            <a:r>
              <a:rPr sz="1600" spc="155" dirty="0">
                <a:latin typeface="Calibri"/>
                <a:cs typeface="Calibri"/>
              </a:rPr>
              <a:t> </a:t>
            </a:r>
            <a:r>
              <a:rPr sz="1600" spc="-5" dirty="0">
                <a:latin typeface="Calibri"/>
                <a:cs typeface="Calibri"/>
              </a:rPr>
              <a:t>model.</a:t>
            </a:r>
            <a:endParaRPr sz="160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is open </a:t>
            </a:r>
            <a:r>
              <a:rPr sz="1600" spc="-10" dirty="0">
                <a:latin typeface="Calibri"/>
                <a:cs typeface="Calibri"/>
              </a:rPr>
              <a:t>source.</a:t>
            </a:r>
            <a:endParaRPr sz="1600">
              <a:latin typeface="Calibri"/>
              <a:cs typeface="Calibri"/>
            </a:endParaRPr>
          </a:p>
        </p:txBody>
      </p:sp>
      <p:sp>
        <p:nvSpPr>
          <p:cNvPr id="11" name="object 11"/>
          <p:cNvSpPr txBox="1"/>
          <p:nvPr/>
        </p:nvSpPr>
        <p:spPr>
          <a:xfrm>
            <a:off x="251459" y="2874645"/>
            <a:ext cx="511556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Calibri"/>
                <a:cs typeface="Calibri"/>
              </a:rPr>
              <a:t>The </a:t>
            </a:r>
            <a:r>
              <a:rPr sz="1200" b="1" spc="-5" dirty="0">
                <a:latin typeface="Calibri"/>
                <a:cs typeface="Calibri"/>
              </a:rPr>
              <a:t>Spring </a:t>
            </a:r>
            <a:r>
              <a:rPr sz="1200" b="1" spc="-10" dirty="0">
                <a:latin typeface="Calibri"/>
                <a:cs typeface="Calibri"/>
              </a:rPr>
              <a:t>Framework </a:t>
            </a:r>
            <a:r>
              <a:rPr sz="1200" b="1" spc="-5" dirty="0">
                <a:latin typeface="Calibri"/>
                <a:cs typeface="Calibri"/>
              </a:rPr>
              <a:t>includes </a:t>
            </a:r>
            <a:r>
              <a:rPr sz="1200" b="1" spc="-10" dirty="0">
                <a:latin typeface="Calibri"/>
                <a:cs typeface="Calibri"/>
              </a:rPr>
              <a:t>several </a:t>
            </a:r>
            <a:r>
              <a:rPr sz="1200" b="1" spc="-5" dirty="0">
                <a:latin typeface="Calibri"/>
                <a:cs typeface="Calibri"/>
              </a:rPr>
              <a:t>modules </a:t>
            </a:r>
            <a:r>
              <a:rPr sz="1200" b="1" spc="-10" dirty="0">
                <a:latin typeface="Calibri"/>
                <a:cs typeface="Calibri"/>
              </a:rPr>
              <a:t>that </a:t>
            </a:r>
            <a:r>
              <a:rPr sz="1200" b="1" spc="-5" dirty="0">
                <a:latin typeface="Calibri"/>
                <a:cs typeface="Calibri"/>
              </a:rPr>
              <a:t>provide </a:t>
            </a:r>
            <a:r>
              <a:rPr sz="1200" b="1" dirty="0">
                <a:latin typeface="Calibri"/>
                <a:cs typeface="Calibri"/>
              </a:rPr>
              <a:t>a </a:t>
            </a:r>
            <a:r>
              <a:rPr sz="1200" b="1" spc="-15" dirty="0">
                <a:latin typeface="Calibri"/>
                <a:cs typeface="Calibri"/>
              </a:rPr>
              <a:t>range </a:t>
            </a:r>
            <a:r>
              <a:rPr sz="1200" b="1" spc="-5" dirty="0">
                <a:latin typeface="Calibri"/>
                <a:cs typeface="Calibri"/>
              </a:rPr>
              <a:t>of</a:t>
            </a:r>
            <a:r>
              <a:rPr sz="1200" b="1" spc="55" dirty="0">
                <a:latin typeface="Calibri"/>
                <a:cs typeface="Calibri"/>
              </a:rPr>
              <a:t> </a:t>
            </a:r>
            <a:r>
              <a:rPr sz="1200" b="1" dirty="0">
                <a:latin typeface="Calibri"/>
                <a:cs typeface="Calibri"/>
              </a:rPr>
              <a:t>services:</a:t>
            </a:r>
            <a:endParaRPr sz="1200">
              <a:latin typeface="Calibri"/>
              <a:cs typeface="Calibri"/>
            </a:endParaRPr>
          </a:p>
        </p:txBody>
      </p:sp>
      <p:sp>
        <p:nvSpPr>
          <p:cNvPr id="12" name="object 12"/>
          <p:cNvSpPr txBox="1"/>
          <p:nvPr/>
        </p:nvSpPr>
        <p:spPr>
          <a:xfrm>
            <a:off x="251459" y="3057525"/>
            <a:ext cx="10706735" cy="3134360"/>
          </a:xfrm>
          <a:prstGeom prst="rect">
            <a:avLst/>
          </a:prstGeom>
        </p:spPr>
        <p:txBody>
          <a:bodyPr vert="horz" wrap="square" lIns="0" tIns="12700" rIns="0" bIns="0" rtlCol="0">
            <a:spAutoFit/>
          </a:bodyPr>
          <a:lstStyle/>
          <a:p>
            <a:pPr marL="184150" indent="-171450">
              <a:lnSpc>
                <a:spcPct val="100000"/>
              </a:lnSpc>
              <a:spcBef>
                <a:spcPts val="100"/>
              </a:spcBef>
              <a:buFont typeface="Arial"/>
              <a:buChar char="•"/>
              <a:tabLst>
                <a:tab pos="184150" algn="l"/>
              </a:tabLst>
            </a:pPr>
            <a:r>
              <a:rPr sz="1200" b="1" spc="-5" dirty="0">
                <a:latin typeface="Calibri"/>
                <a:cs typeface="Calibri"/>
              </a:rPr>
              <a:t>Spring </a:t>
            </a:r>
            <a:r>
              <a:rPr sz="1200" b="1" spc="-10" dirty="0">
                <a:latin typeface="Calibri"/>
                <a:cs typeface="Calibri"/>
              </a:rPr>
              <a:t>Core Container</a:t>
            </a:r>
            <a:r>
              <a:rPr sz="1200" spc="-10" dirty="0">
                <a:latin typeface="Calibri"/>
                <a:cs typeface="Calibri"/>
              </a:rPr>
              <a:t>: </a:t>
            </a:r>
            <a:r>
              <a:rPr sz="1200" spc="-5" dirty="0">
                <a:latin typeface="Calibri"/>
                <a:cs typeface="Calibri"/>
              </a:rPr>
              <a:t>this is the base module </a:t>
            </a:r>
            <a:r>
              <a:rPr sz="1200" dirty="0">
                <a:latin typeface="Calibri"/>
                <a:cs typeface="Calibri"/>
              </a:rPr>
              <a:t>of </a:t>
            </a:r>
            <a:r>
              <a:rPr sz="1200" spc="-5" dirty="0">
                <a:latin typeface="Calibri"/>
                <a:cs typeface="Calibri"/>
              </a:rPr>
              <a:t>Spring and </a:t>
            </a:r>
            <a:r>
              <a:rPr sz="1200" spc="-10" dirty="0">
                <a:latin typeface="Calibri"/>
                <a:cs typeface="Calibri"/>
              </a:rPr>
              <a:t>provides </a:t>
            </a:r>
            <a:r>
              <a:rPr sz="1200" spc="-5" dirty="0">
                <a:latin typeface="Calibri"/>
                <a:cs typeface="Calibri"/>
              </a:rPr>
              <a:t>spring </a:t>
            </a:r>
            <a:r>
              <a:rPr sz="1200" spc="-10" dirty="0">
                <a:latin typeface="Calibri"/>
                <a:cs typeface="Calibri"/>
              </a:rPr>
              <a:t>containers (BeanFactory </a:t>
            </a:r>
            <a:r>
              <a:rPr sz="1200" spc="-5" dirty="0">
                <a:latin typeface="Calibri"/>
                <a:cs typeface="Calibri"/>
              </a:rPr>
              <a:t>and</a:t>
            </a:r>
            <a:r>
              <a:rPr sz="1200" spc="50" dirty="0">
                <a:latin typeface="Calibri"/>
                <a:cs typeface="Calibri"/>
              </a:rPr>
              <a:t> </a:t>
            </a:r>
            <a:r>
              <a:rPr sz="1200" spc="-10" dirty="0">
                <a:latin typeface="Calibri"/>
                <a:cs typeface="Calibri"/>
              </a:rPr>
              <a:t>ApplicationContext).</a:t>
            </a:r>
            <a:endParaRPr sz="1200">
              <a:latin typeface="Calibri"/>
              <a:cs typeface="Calibri"/>
            </a:endParaRPr>
          </a:p>
          <a:p>
            <a:pPr marL="184150" indent="-171450">
              <a:lnSpc>
                <a:spcPct val="100000"/>
              </a:lnSpc>
              <a:buFont typeface="Arial"/>
              <a:buChar char="•"/>
              <a:tabLst>
                <a:tab pos="184150" algn="l"/>
              </a:tabLst>
            </a:pPr>
            <a:r>
              <a:rPr sz="1200" b="1" spc="-5" dirty="0">
                <a:latin typeface="Calibri"/>
                <a:cs typeface="Calibri"/>
              </a:rPr>
              <a:t>Aspect-oriented </a:t>
            </a:r>
            <a:r>
              <a:rPr sz="1200" b="1" spc="-10" dirty="0">
                <a:latin typeface="Calibri"/>
                <a:cs typeface="Calibri"/>
              </a:rPr>
              <a:t>programming</a:t>
            </a:r>
            <a:r>
              <a:rPr sz="1200" spc="-10" dirty="0">
                <a:latin typeface="Calibri"/>
                <a:cs typeface="Calibri"/>
              </a:rPr>
              <a:t>: </a:t>
            </a:r>
            <a:r>
              <a:rPr sz="1200" spc="-5" dirty="0">
                <a:latin typeface="Calibri"/>
                <a:cs typeface="Calibri"/>
              </a:rPr>
              <a:t>enables implementing </a:t>
            </a:r>
            <a:r>
              <a:rPr sz="1200" spc="-10" dirty="0">
                <a:latin typeface="Calibri"/>
                <a:cs typeface="Calibri"/>
              </a:rPr>
              <a:t>cross-cutting</a:t>
            </a:r>
            <a:r>
              <a:rPr sz="1200" dirty="0">
                <a:latin typeface="Calibri"/>
                <a:cs typeface="Calibri"/>
              </a:rPr>
              <a:t> </a:t>
            </a:r>
            <a:r>
              <a:rPr sz="1200" spc="-5" dirty="0">
                <a:latin typeface="Calibri"/>
                <a:cs typeface="Calibri"/>
              </a:rPr>
              <a:t>concerns.</a:t>
            </a:r>
            <a:endParaRPr sz="1200">
              <a:latin typeface="Calibri"/>
              <a:cs typeface="Calibri"/>
            </a:endParaRPr>
          </a:p>
          <a:p>
            <a:pPr marL="183515" marR="281305" indent="-171450">
              <a:lnSpc>
                <a:spcPct val="100000"/>
              </a:lnSpc>
              <a:buFont typeface="Arial"/>
              <a:buChar char="•"/>
              <a:tabLst>
                <a:tab pos="184150" algn="l"/>
              </a:tabLst>
            </a:pPr>
            <a:r>
              <a:rPr sz="1200" b="1" spc="-10" dirty="0">
                <a:latin typeface="Calibri"/>
                <a:cs typeface="Calibri"/>
              </a:rPr>
              <a:t>Authentication </a:t>
            </a:r>
            <a:r>
              <a:rPr sz="1200" b="1" spc="-5" dirty="0">
                <a:latin typeface="Calibri"/>
                <a:cs typeface="Calibri"/>
              </a:rPr>
              <a:t>and </a:t>
            </a:r>
            <a:r>
              <a:rPr sz="1200" b="1" spc="-10" dirty="0">
                <a:latin typeface="Calibri"/>
                <a:cs typeface="Calibri"/>
              </a:rPr>
              <a:t>authorization</a:t>
            </a:r>
            <a:r>
              <a:rPr sz="1200" spc="-10" dirty="0">
                <a:latin typeface="Calibri"/>
                <a:cs typeface="Calibri"/>
              </a:rPr>
              <a:t>: configurable </a:t>
            </a:r>
            <a:r>
              <a:rPr sz="1200" spc="-5" dirty="0">
                <a:latin typeface="Calibri"/>
                <a:cs typeface="Calibri"/>
              </a:rPr>
              <a:t>security processes </a:t>
            </a:r>
            <a:r>
              <a:rPr sz="1200" spc="-10" dirty="0">
                <a:latin typeface="Calibri"/>
                <a:cs typeface="Calibri"/>
              </a:rPr>
              <a:t>that </a:t>
            </a:r>
            <a:r>
              <a:rPr sz="1200" spc="-5" dirty="0">
                <a:latin typeface="Calibri"/>
                <a:cs typeface="Calibri"/>
              </a:rPr>
              <a:t>support </a:t>
            </a:r>
            <a:r>
              <a:rPr sz="1200" dirty="0">
                <a:latin typeface="Calibri"/>
                <a:cs typeface="Calibri"/>
              </a:rPr>
              <a:t>a </a:t>
            </a:r>
            <a:r>
              <a:rPr sz="1200" spc="-10" dirty="0">
                <a:latin typeface="Calibri"/>
                <a:cs typeface="Calibri"/>
              </a:rPr>
              <a:t>range </a:t>
            </a:r>
            <a:r>
              <a:rPr sz="1200" dirty="0">
                <a:latin typeface="Calibri"/>
                <a:cs typeface="Calibri"/>
              </a:rPr>
              <a:t>of </a:t>
            </a:r>
            <a:r>
              <a:rPr sz="1200" spc="-10" dirty="0">
                <a:latin typeface="Calibri"/>
                <a:cs typeface="Calibri"/>
              </a:rPr>
              <a:t>standards, protocols, </a:t>
            </a:r>
            <a:r>
              <a:rPr sz="1200" spc="-5" dirty="0">
                <a:latin typeface="Calibri"/>
                <a:cs typeface="Calibri"/>
              </a:rPr>
              <a:t>tools and </a:t>
            </a:r>
            <a:r>
              <a:rPr sz="1200" spc="-10" dirty="0">
                <a:latin typeface="Calibri"/>
                <a:cs typeface="Calibri"/>
              </a:rPr>
              <a:t>practices </a:t>
            </a:r>
            <a:r>
              <a:rPr sz="1200" spc="-5" dirty="0">
                <a:latin typeface="Calibri"/>
                <a:cs typeface="Calibri"/>
              </a:rPr>
              <a:t>via the Spring Security sub-project  (formerly Acegi Security </a:t>
            </a:r>
            <a:r>
              <a:rPr sz="1200" spc="-15" dirty="0">
                <a:latin typeface="Calibri"/>
                <a:cs typeface="Calibri"/>
              </a:rPr>
              <a:t>System for</a:t>
            </a:r>
            <a:r>
              <a:rPr sz="1200" spc="20" dirty="0">
                <a:latin typeface="Calibri"/>
                <a:cs typeface="Calibri"/>
              </a:rPr>
              <a:t> </a:t>
            </a:r>
            <a:r>
              <a:rPr sz="1200" spc="-5" dirty="0">
                <a:latin typeface="Calibri"/>
                <a:cs typeface="Calibri"/>
              </a:rPr>
              <a:t>Spring).</a:t>
            </a:r>
            <a:endParaRPr sz="1200">
              <a:latin typeface="Calibri"/>
              <a:cs typeface="Calibri"/>
            </a:endParaRPr>
          </a:p>
          <a:p>
            <a:pPr marL="184150" indent="-171450">
              <a:lnSpc>
                <a:spcPct val="100000"/>
              </a:lnSpc>
              <a:buFont typeface="Arial"/>
              <a:buChar char="•"/>
              <a:tabLst>
                <a:tab pos="184150" algn="l"/>
              </a:tabLst>
            </a:pPr>
            <a:r>
              <a:rPr sz="1200" b="1" spc="-10" dirty="0">
                <a:latin typeface="Calibri"/>
                <a:cs typeface="Calibri"/>
              </a:rPr>
              <a:t>Convention over configuration</a:t>
            </a:r>
            <a:r>
              <a:rPr sz="1200" spc="-10" dirty="0">
                <a:latin typeface="Calibri"/>
                <a:cs typeface="Calibri"/>
              </a:rPr>
              <a:t>: </a:t>
            </a:r>
            <a:r>
              <a:rPr sz="1200" dirty="0">
                <a:latin typeface="Calibri"/>
                <a:cs typeface="Calibri"/>
              </a:rPr>
              <a:t>a </a:t>
            </a:r>
            <a:r>
              <a:rPr sz="1200" spc="-10" dirty="0">
                <a:latin typeface="Calibri"/>
                <a:cs typeface="Calibri"/>
              </a:rPr>
              <a:t>rapid application development </a:t>
            </a:r>
            <a:r>
              <a:rPr sz="1200" spc="-5" dirty="0">
                <a:latin typeface="Calibri"/>
                <a:cs typeface="Calibri"/>
              </a:rPr>
              <a:t>solution </a:t>
            </a:r>
            <a:r>
              <a:rPr sz="1200" spc="-15" dirty="0">
                <a:latin typeface="Calibri"/>
                <a:cs typeface="Calibri"/>
              </a:rPr>
              <a:t>for </a:t>
            </a:r>
            <a:r>
              <a:rPr sz="1200" spc="-5" dirty="0">
                <a:latin typeface="Calibri"/>
                <a:cs typeface="Calibri"/>
              </a:rPr>
              <a:t>Spring-based </a:t>
            </a:r>
            <a:r>
              <a:rPr sz="1200" spc="-10" dirty="0">
                <a:latin typeface="Calibri"/>
                <a:cs typeface="Calibri"/>
              </a:rPr>
              <a:t>enterprise applications </a:t>
            </a:r>
            <a:r>
              <a:rPr sz="1200" spc="-5" dirty="0">
                <a:latin typeface="Calibri"/>
                <a:cs typeface="Calibri"/>
              </a:rPr>
              <a:t>is </a:t>
            </a:r>
            <a:r>
              <a:rPr sz="1200" spc="-15" dirty="0">
                <a:latin typeface="Calibri"/>
                <a:cs typeface="Calibri"/>
              </a:rPr>
              <a:t>offered </a:t>
            </a:r>
            <a:r>
              <a:rPr sz="1200" spc="-5" dirty="0">
                <a:latin typeface="Calibri"/>
                <a:cs typeface="Calibri"/>
              </a:rPr>
              <a:t>in the Spring </a:t>
            </a:r>
            <a:r>
              <a:rPr sz="1200" spc="-10" dirty="0">
                <a:latin typeface="Calibri"/>
                <a:cs typeface="Calibri"/>
              </a:rPr>
              <a:t>Roo</a:t>
            </a:r>
            <a:r>
              <a:rPr sz="1200" spc="150" dirty="0">
                <a:latin typeface="Calibri"/>
                <a:cs typeface="Calibri"/>
              </a:rPr>
              <a:t> </a:t>
            </a:r>
            <a:r>
              <a:rPr sz="1200" spc="-5" dirty="0">
                <a:latin typeface="Calibri"/>
                <a:cs typeface="Calibri"/>
              </a:rPr>
              <a:t>module</a:t>
            </a:r>
            <a:endParaRPr sz="1200">
              <a:latin typeface="Calibri"/>
              <a:cs typeface="Calibri"/>
            </a:endParaRPr>
          </a:p>
          <a:p>
            <a:pPr marL="183515" marR="5080" indent="-171450">
              <a:lnSpc>
                <a:spcPct val="100000"/>
              </a:lnSpc>
              <a:buFont typeface="Arial"/>
              <a:buChar char="•"/>
              <a:tabLst>
                <a:tab pos="184150" algn="l"/>
              </a:tabLst>
            </a:pPr>
            <a:r>
              <a:rPr sz="1200" b="1" spc="-15" dirty="0">
                <a:latin typeface="Calibri"/>
                <a:cs typeface="Calibri"/>
              </a:rPr>
              <a:t>Data </a:t>
            </a:r>
            <a:r>
              <a:rPr sz="1200" b="1" spc="-5" dirty="0">
                <a:latin typeface="Calibri"/>
                <a:cs typeface="Calibri"/>
              </a:rPr>
              <a:t>access</a:t>
            </a:r>
            <a:r>
              <a:rPr sz="1200" spc="-5" dirty="0">
                <a:latin typeface="Calibri"/>
                <a:cs typeface="Calibri"/>
              </a:rPr>
              <a:t>: working with </a:t>
            </a:r>
            <a:r>
              <a:rPr sz="1200" spc="-10" dirty="0">
                <a:latin typeface="Calibri"/>
                <a:cs typeface="Calibri"/>
              </a:rPr>
              <a:t>relational database </a:t>
            </a:r>
            <a:r>
              <a:rPr sz="1200" spc="-5" dirty="0">
                <a:latin typeface="Calibri"/>
                <a:cs typeface="Calibri"/>
              </a:rPr>
              <a:t>management </a:t>
            </a:r>
            <a:r>
              <a:rPr sz="1200" spc="-15" dirty="0">
                <a:latin typeface="Calibri"/>
                <a:cs typeface="Calibri"/>
              </a:rPr>
              <a:t>systems </a:t>
            </a:r>
            <a:r>
              <a:rPr sz="1200" dirty="0">
                <a:latin typeface="Calibri"/>
                <a:cs typeface="Calibri"/>
              </a:rPr>
              <a:t>on </a:t>
            </a:r>
            <a:r>
              <a:rPr sz="1200" spc="-5" dirty="0">
                <a:latin typeface="Calibri"/>
                <a:cs typeface="Calibri"/>
              </a:rPr>
              <a:t>the </a:t>
            </a:r>
            <a:r>
              <a:rPr sz="1200" spc="-15" dirty="0">
                <a:latin typeface="Calibri"/>
                <a:cs typeface="Calibri"/>
              </a:rPr>
              <a:t>Java </a:t>
            </a:r>
            <a:r>
              <a:rPr sz="1200" spc="-10" dirty="0">
                <a:latin typeface="Calibri"/>
                <a:cs typeface="Calibri"/>
              </a:rPr>
              <a:t>platform </a:t>
            </a:r>
            <a:r>
              <a:rPr sz="1200" spc="-5" dirty="0">
                <a:latin typeface="Calibri"/>
                <a:cs typeface="Calibri"/>
              </a:rPr>
              <a:t>using </a:t>
            </a:r>
            <a:r>
              <a:rPr sz="1200" spc="-15" dirty="0">
                <a:latin typeface="Calibri"/>
                <a:cs typeface="Calibri"/>
              </a:rPr>
              <a:t>Java </a:t>
            </a:r>
            <a:r>
              <a:rPr sz="1200" spc="-5" dirty="0">
                <a:latin typeface="Calibri"/>
                <a:cs typeface="Calibri"/>
              </a:rPr>
              <a:t>Database Connectivity </a:t>
            </a:r>
            <a:r>
              <a:rPr sz="1200" dirty="0">
                <a:latin typeface="Calibri"/>
                <a:cs typeface="Calibri"/>
              </a:rPr>
              <a:t>(JDBC) </a:t>
            </a:r>
            <a:r>
              <a:rPr sz="1200" spc="-5" dirty="0">
                <a:latin typeface="Calibri"/>
                <a:cs typeface="Calibri"/>
              </a:rPr>
              <a:t>and </a:t>
            </a:r>
            <a:r>
              <a:rPr sz="1200" spc="-10" dirty="0">
                <a:latin typeface="Calibri"/>
                <a:cs typeface="Calibri"/>
              </a:rPr>
              <a:t>object-relational </a:t>
            </a:r>
            <a:r>
              <a:rPr sz="1200" spc="-5" dirty="0">
                <a:latin typeface="Calibri"/>
                <a:cs typeface="Calibri"/>
              </a:rPr>
              <a:t>mapping tools and  with NoSQL</a:t>
            </a:r>
            <a:r>
              <a:rPr sz="1200" spc="-10" dirty="0">
                <a:latin typeface="Calibri"/>
                <a:cs typeface="Calibri"/>
              </a:rPr>
              <a:t> databases</a:t>
            </a:r>
            <a:endParaRPr sz="1200">
              <a:latin typeface="Calibri"/>
              <a:cs typeface="Calibri"/>
            </a:endParaRPr>
          </a:p>
          <a:p>
            <a:pPr marL="184150" indent="-171450">
              <a:lnSpc>
                <a:spcPct val="100000"/>
              </a:lnSpc>
              <a:buFont typeface="Arial"/>
              <a:buChar char="•"/>
              <a:tabLst>
                <a:tab pos="184150" algn="l"/>
              </a:tabLst>
            </a:pPr>
            <a:r>
              <a:rPr sz="1200" b="1" spc="-10" dirty="0">
                <a:latin typeface="Calibri"/>
                <a:cs typeface="Calibri"/>
              </a:rPr>
              <a:t>Inversion </a:t>
            </a:r>
            <a:r>
              <a:rPr sz="1200" b="1" spc="-5" dirty="0">
                <a:latin typeface="Calibri"/>
                <a:cs typeface="Calibri"/>
              </a:rPr>
              <a:t>of </a:t>
            </a:r>
            <a:r>
              <a:rPr sz="1200" b="1" spc="-10" dirty="0">
                <a:latin typeface="Calibri"/>
                <a:cs typeface="Calibri"/>
              </a:rPr>
              <a:t>control container</a:t>
            </a:r>
            <a:r>
              <a:rPr sz="1200" spc="-10" dirty="0">
                <a:latin typeface="Calibri"/>
                <a:cs typeface="Calibri"/>
              </a:rPr>
              <a:t>: configuration </a:t>
            </a:r>
            <a:r>
              <a:rPr sz="1200" dirty="0">
                <a:latin typeface="Calibri"/>
                <a:cs typeface="Calibri"/>
              </a:rPr>
              <a:t>of </a:t>
            </a:r>
            <a:r>
              <a:rPr sz="1200" spc="-10" dirty="0">
                <a:latin typeface="Calibri"/>
                <a:cs typeface="Calibri"/>
              </a:rPr>
              <a:t>application components </a:t>
            </a:r>
            <a:r>
              <a:rPr sz="1200" spc="-5" dirty="0">
                <a:latin typeface="Calibri"/>
                <a:cs typeface="Calibri"/>
              </a:rPr>
              <a:t>and </a:t>
            </a:r>
            <a:r>
              <a:rPr sz="1200" spc="-10" dirty="0">
                <a:latin typeface="Calibri"/>
                <a:cs typeface="Calibri"/>
              </a:rPr>
              <a:t>lifecycle </a:t>
            </a:r>
            <a:r>
              <a:rPr sz="1200" spc="-5" dirty="0">
                <a:latin typeface="Calibri"/>
                <a:cs typeface="Calibri"/>
              </a:rPr>
              <a:t>management </a:t>
            </a:r>
            <a:r>
              <a:rPr sz="1200" dirty="0">
                <a:latin typeface="Calibri"/>
                <a:cs typeface="Calibri"/>
              </a:rPr>
              <a:t>of </a:t>
            </a:r>
            <a:r>
              <a:rPr sz="1200" spc="-15" dirty="0">
                <a:latin typeface="Calibri"/>
                <a:cs typeface="Calibri"/>
              </a:rPr>
              <a:t>Java </a:t>
            </a:r>
            <a:r>
              <a:rPr sz="1200" spc="-5" dirty="0">
                <a:latin typeface="Calibri"/>
                <a:cs typeface="Calibri"/>
              </a:rPr>
              <a:t>objects, done mainly via dependency</a:t>
            </a:r>
            <a:r>
              <a:rPr sz="1200" spc="110" dirty="0">
                <a:latin typeface="Calibri"/>
                <a:cs typeface="Calibri"/>
              </a:rPr>
              <a:t> </a:t>
            </a:r>
            <a:r>
              <a:rPr sz="1200" spc="-5" dirty="0">
                <a:latin typeface="Calibri"/>
                <a:cs typeface="Calibri"/>
              </a:rPr>
              <a:t>injection</a:t>
            </a:r>
            <a:endParaRPr sz="1200">
              <a:latin typeface="Calibri"/>
              <a:cs typeface="Calibri"/>
            </a:endParaRPr>
          </a:p>
          <a:p>
            <a:pPr marL="183515" marR="755015" indent="-171450">
              <a:lnSpc>
                <a:spcPct val="100000"/>
              </a:lnSpc>
              <a:buFont typeface="Arial"/>
              <a:buChar char="•"/>
              <a:tabLst>
                <a:tab pos="184150" algn="l"/>
              </a:tabLst>
            </a:pPr>
            <a:r>
              <a:rPr sz="1200" b="1" spc="-5" dirty="0">
                <a:latin typeface="Calibri"/>
                <a:cs typeface="Calibri"/>
              </a:rPr>
              <a:t>Messaging</a:t>
            </a:r>
            <a:r>
              <a:rPr sz="1200" spc="-5" dirty="0">
                <a:latin typeface="Calibri"/>
                <a:cs typeface="Calibri"/>
              </a:rPr>
              <a:t>: </a:t>
            </a:r>
            <a:r>
              <a:rPr sz="1200" spc="-10" dirty="0">
                <a:latin typeface="Calibri"/>
                <a:cs typeface="Calibri"/>
              </a:rPr>
              <a:t>configurative registration </a:t>
            </a:r>
            <a:r>
              <a:rPr sz="1200" dirty="0">
                <a:latin typeface="Calibri"/>
                <a:cs typeface="Calibri"/>
              </a:rPr>
              <a:t>of </a:t>
            </a:r>
            <a:r>
              <a:rPr sz="1200" spc="-5" dirty="0">
                <a:latin typeface="Calibri"/>
                <a:cs typeface="Calibri"/>
              </a:rPr>
              <a:t>message </a:t>
            </a:r>
            <a:r>
              <a:rPr sz="1200" spc="-10" dirty="0">
                <a:latin typeface="Calibri"/>
                <a:cs typeface="Calibri"/>
              </a:rPr>
              <a:t>listener </a:t>
            </a:r>
            <a:r>
              <a:rPr sz="1200" spc="-5" dirty="0">
                <a:latin typeface="Calibri"/>
                <a:cs typeface="Calibri"/>
              </a:rPr>
              <a:t>objects </a:t>
            </a:r>
            <a:r>
              <a:rPr sz="1200" spc="-15" dirty="0">
                <a:latin typeface="Calibri"/>
                <a:cs typeface="Calibri"/>
              </a:rPr>
              <a:t>for </a:t>
            </a:r>
            <a:r>
              <a:rPr sz="1200" spc="-10" dirty="0">
                <a:latin typeface="Calibri"/>
                <a:cs typeface="Calibri"/>
              </a:rPr>
              <a:t>transparent </a:t>
            </a:r>
            <a:r>
              <a:rPr sz="1200" spc="-5" dirty="0">
                <a:latin typeface="Calibri"/>
                <a:cs typeface="Calibri"/>
              </a:rPr>
              <a:t>message-consumption </a:t>
            </a:r>
            <a:r>
              <a:rPr sz="1200" spc="-10" dirty="0">
                <a:latin typeface="Calibri"/>
                <a:cs typeface="Calibri"/>
              </a:rPr>
              <a:t>from </a:t>
            </a:r>
            <a:r>
              <a:rPr sz="1200" spc="-5" dirty="0">
                <a:latin typeface="Calibri"/>
                <a:cs typeface="Calibri"/>
              </a:rPr>
              <a:t>message queues via </a:t>
            </a:r>
            <a:r>
              <a:rPr sz="1200" spc="-15" dirty="0">
                <a:latin typeface="Calibri"/>
                <a:cs typeface="Calibri"/>
              </a:rPr>
              <a:t>Java </a:t>
            </a:r>
            <a:r>
              <a:rPr sz="1200" spc="-5" dirty="0">
                <a:latin typeface="Calibri"/>
                <a:cs typeface="Calibri"/>
              </a:rPr>
              <a:t>Message Service (JMS),  </a:t>
            </a:r>
            <a:r>
              <a:rPr sz="1200" spc="-10" dirty="0">
                <a:latin typeface="Calibri"/>
                <a:cs typeface="Calibri"/>
              </a:rPr>
              <a:t>improvement </a:t>
            </a:r>
            <a:r>
              <a:rPr sz="1200" dirty="0">
                <a:latin typeface="Calibri"/>
                <a:cs typeface="Calibri"/>
              </a:rPr>
              <a:t>of </a:t>
            </a:r>
            <a:r>
              <a:rPr sz="1200" spc="-5" dirty="0">
                <a:latin typeface="Calibri"/>
                <a:cs typeface="Calibri"/>
              </a:rPr>
              <a:t>message sending </a:t>
            </a:r>
            <a:r>
              <a:rPr sz="1200" spc="-10" dirty="0">
                <a:latin typeface="Calibri"/>
                <a:cs typeface="Calibri"/>
              </a:rPr>
              <a:t>over standard </a:t>
            </a:r>
            <a:r>
              <a:rPr sz="1200" spc="-5" dirty="0">
                <a:latin typeface="Calibri"/>
                <a:cs typeface="Calibri"/>
              </a:rPr>
              <a:t>JMS</a:t>
            </a:r>
            <a:r>
              <a:rPr sz="1200" spc="5" dirty="0">
                <a:latin typeface="Calibri"/>
                <a:cs typeface="Calibri"/>
              </a:rPr>
              <a:t> </a:t>
            </a:r>
            <a:r>
              <a:rPr sz="1200" spc="-5" dirty="0">
                <a:latin typeface="Calibri"/>
                <a:cs typeface="Calibri"/>
              </a:rPr>
              <a:t>APIs</a:t>
            </a:r>
            <a:endParaRPr sz="1200">
              <a:latin typeface="Calibri"/>
              <a:cs typeface="Calibri"/>
            </a:endParaRPr>
          </a:p>
          <a:p>
            <a:pPr marL="183515" marR="45720" indent="-171450">
              <a:lnSpc>
                <a:spcPct val="100000"/>
              </a:lnSpc>
              <a:buFont typeface="Arial"/>
              <a:buChar char="•"/>
              <a:tabLst>
                <a:tab pos="184150" algn="l"/>
              </a:tabLst>
            </a:pPr>
            <a:r>
              <a:rPr sz="1200" b="1" spc="-5" dirty="0">
                <a:latin typeface="Calibri"/>
                <a:cs typeface="Calibri"/>
              </a:rPr>
              <a:t>Model–view–controller</a:t>
            </a:r>
            <a:r>
              <a:rPr sz="1200" spc="-5" dirty="0">
                <a:latin typeface="Calibri"/>
                <a:cs typeface="Calibri"/>
              </a:rPr>
              <a:t>: </a:t>
            </a:r>
            <a:r>
              <a:rPr sz="1200" dirty="0">
                <a:latin typeface="Calibri"/>
                <a:cs typeface="Calibri"/>
              </a:rPr>
              <a:t>an HTTP- </a:t>
            </a:r>
            <a:r>
              <a:rPr sz="1200" spc="-5" dirty="0">
                <a:latin typeface="Calibri"/>
                <a:cs typeface="Calibri"/>
              </a:rPr>
              <a:t>and servlet-based </a:t>
            </a:r>
            <a:r>
              <a:rPr sz="1200" spc="-10" dirty="0">
                <a:latin typeface="Calibri"/>
                <a:cs typeface="Calibri"/>
              </a:rPr>
              <a:t>framework providing </a:t>
            </a:r>
            <a:r>
              <a:rPr sz="1200" spc="-5" dirty="0">
                <a:latin typeface="Calibri"/>
                <a:cs typeface="Calibri"/>
              </a:rPr>
              <a:t>hooks </a:t>
            </a:r>
            <a:r>
              <a:rPr sz="1200" spc="-15" dirty="0">
                <a:latin typeface="Calibri"/>
                <a:cs typeface="Calibri"/>
              </a:rPr>
              <a:t>for </a:t>
            </a:r>
            <a:r>
              <a:rPr sz="1200" spc="-10" dirty="0">
                <a:latin typeface="Calibri"/>
                <a:cs typeface="Calibri"/>
              </a:rPr>
              <a:t>extension </a:t>
            </a:r>
            <a:r>
              <a:rPr sz="1200" spc="-5" dirty="0">
                <a:latin typeface="Calibri"/>
                <a:cs typeface="Calibri"/>
              </a:rPr>
              <a:t>and </a:t>
            </a:r>
            <a:r>
              <a:rPr sz="1200" spc="-10" dirty="0">
                <a:latin typeface="Calibri"/>
                <a:cs typeface="Calibri"/>
              </a:rPr>
              <a:t>customization </a:t>
            </a:r>
            <a:r>
              <a:rPr sz="1200" spc="-15" dirty="0">
                <a:latin typeface="Calibri"/>
                <a:cs typeface="Calibri"/>
              </a:rPr>
              <a:t>for </a:t>
            </a:r>
            <a:r>
              <a:rPr sz="1200" spc="-10" dirty="0">
                <a:latin typeface="Calibri"/>
                <a:cs typeface="Calibri"/>
              </a:rPr>
              <a:t>web applications </a:t>
            </a:r>
            <a:r>
              <a:rPr sz="1200" spc="-5" dirty="0">
                <a:latin typeface="Calibri"/>
                <a:cs typeface="Calibri"/>
              </a:rPr>
              <a:t>and </a:t>
            </a:r>
            <a:r>
              <a:rPr sz="1200" spc="-10" dirty="0">
                <a:latin typeface="Calibri"/>
                <a:cs typeface="Calibri"/>
              </a:rPr>
              <a:t>RESTful (representational </a:t>
            </a:r>
            <a:r>
              <a:rPr sz="1200" spc="-15" dirty="0">
                <a:latin typeface="Calibri"/>
                <a:cs typeface="Calibri"/>
              </a:rPr>
              <a:t>state  </a:t>
            </a:r>
            <a:r>
              <a:rPr sz="1200" spc="-10" dirty="0">
                <a:latin typeface="Calibri"/>
                <a:cs typeface="Calibri"/>
              </a:rPr>
              <a:t>transfer) </a:t>
            </a:r>
            <a:r>
              <a:rPr sz="1200" spc="-20" dirty="0">
                <a:latin typeface="Calibri"/>
                <a:cs typeface="Calibri"/>
              </a:rPr>
              <a:t>Web</a:t>
            </a:r>
            <a:r>
              <a:rPr sz="1200" spc="-5" dirty="0">
                <a:latin typeface="Calibri"/>
                <a:cs typeface="Calibri"/>
              </a:rPr>
              <a:t> services.</a:t>
            </a:r>
            <a:endParaRPr sz="1200">
              <a:latin typeface="Calibri"/>
              <a:cs typeface="Calibri"/>
            </a:endParaRPr>
          </a:p>
          <a:p>
            <a:pPr marL="183515" marR="175260" indent="-171450">
              <a:lnSpc>
                <a:spcPct val="100000"/>
              </a:lnSpc>
              <a:buFont typeface="Arial"/>
              <a:buChar char="•"/>
              <a:tabLst>
                <a:tab pos="184150" algn="l"/>
              </a:tabLst>
            </a:pPr>
            <a:r>
              <a:rPr sz="1200" b="1" spc="-10" dirty="0">
                <a:latin typeface="Calibri"/>
                <a:cs typeface="Calibri"/>
              </a:rPr>
              <a:t>Remote </a:t>
            </a:r>
            <a:r>
              <a:rPr sz="1200" b="1" spc="-5" dirty="0">
                <a:latin typeface="Calibri"/>
                <a:cs typeface="Calibri"/>
              </a:rPr>
              <a:t>access </a:t>
            </a:r>
            <a:r>
              <a:rPr sz="1200" b="1" spc="-10" dirty="0">
                <a:latin typeface="Calibri"/>
                <a:cs typeface="Calibri"/>
              </a:rPr>
              <a:t>framework</a:t>
            </a:r>
            <a:r>
              <a:rPr sz="1200" spc="-10" dirty="0">
                <a:latin typeface="Calibri"/>
                <a:cs typeface="Calibri"/>
              </a:rPr>
              <a:t>: configurative remote procedure </a:t>
            </a:r>
            <a:r>
              <a:rPr sz="1200" spc="-5" dirty="0">
                <a:latin typeface="Calibri"/>
                <a:cs typeface="Calibri"/>
              </a:rPr>
              <a:t>call (RPC)-style marshalling </a:t>
            </a:r>
            <a:r>
              <a:rPr sz="1200" dirty="0">
                <a:latin typeface="Calibri"/>
                <a:cs typeface="Calibri"/>
              </a:rPr>
              <a:t>of </a:t>
            </a:r>
            <a:r>
              <a:rPr sz="1200" spc="-15" dirty="0">
                <a:latin typeface="Calibri"/>
                <a:cs typeface="Calibri"/>
              </a:rPr>
              <a:t>Java </a:t>
            </a:r>
            <a:r>
              <a:rPr sz="1200" spc="-5" dirty="0">
                <a:latin typeface="Calibri"/>
                <a:cs typeface="Calibri"/>
              </a:rPr>
              <a:t>objects </a:t>
            </a:r>
            <a:r>
              <a:rPr sz="1200" spc="-10" dirty="0">
                <a:latin typeface="Calibri"/>
                <a:cs typeface="Calibri"/>
              </a:rPr>
              <a:t>over networks </a:t>
            </a:r>
            <a:r>
              <a:rPr sz="1200" spc="-5" dirty="0">
                <a:latin typeface="Calibri"/>
                <a:cs typeface="Calibri"/>
              </a:rPr>
              <a:t>supporting </a:t>
            </a:r>
            <a:r>
              <a:rPr sz="1200" spc="-15" dirty="0">
                <a:latin typeface="Calibri"/>
                <a:cs typeface="Calibri"/>
              </a:rPr>
              <a:t>Java </a:t>
            </a:r>
            <a:r>
              <a:rPr sz="1200" spc="-10" dirty="0">
                <a:latin typeface="Calibri"/>
                <a:cs typeface="Calibri"/>
              </a:rPr>
              <a:t>remote </a:t>
            </a:r>
            <a:r>
              <a:rPr sz="1200" spc="-5" dirty="0">
                <a:latin typeface="Calibri"/>
                <a:cs typeface="Calibri"/>
              </a:rPr>
              <a:t>method </a:t>
            </a:r>
            <a:r>
              <a:rPr sz="1200" spc="-10" dirty="0">
                <a:latin typeface="Calibri"/>
                <a:cs typeface="Calibri"/>
              </a:rPr>
              <a:t>invocation </a:t>
            </a:r>
            <a:r>
              <a:rPr sz="1200" spc="-5" dirty="0">
                <a:latin typeface="Calibri"/>
                <a:cs typeface="Calibri"/>
              </a:rPr>
              <a:t>(RMI),  </a:t>
            </a:r>
            <a:r>
              <a:rPr sz="1200" spc="-10" dirty="0">
                <a:latin typeface="Calibri"/>
                <a:cs typeface="Calibri"/>
              </a:rPr>
              <a:t>CORBA </a:t>
            </a:r>
            <a:r>
              <a:rPr sz="1200" dirty="0">
                <a:latin typeface="Calibri"/>
                <a:cs typeface="Calibri"/>
              </a:rPr>
              <a:t>(Common </a:t>
            </a:r>
            <a:r>
              <a:rPr sz="1200" spc="-5" dirty="0">
                <a:latin typeface="Calibri"/>
                <a:cs typeface="Calibri"/>
              </a:rPr>
              <a:t>Object </a:t>
            </a:r>
            <a:r>
              <a:rPr sz="1200" spc="-10" dirty="0">
                <a:latin typeface="Calibri"/>
                <a:cs typeface="Calibri"/>
              </a:rPr>
              <a:t>Request </a:t>
            </a:r>
            <a:r>
              <a:rPr sz="1200" spc="-15" dirty="0">
                <a:latin typeface="Calibri"/>
                <a:cs typeface="Calibri"/>
              </a:rPr>
              <a:t>Broker </a:t>
            </a:r>
            <a:r>
              <a:rPr sz="1200" spc="-10" dirty="0">
                <a:latin typeface="Calibri"/>
                <a:cs typeface="Calibri"/>
              </a:rPr>
              <a:t>Architecture) </a:t>
            </a:r>
            <a:r>
              <a:rPr sz="1200" spc="-5" dirty="0">
                <a:latin typeface="Calibri"/>
                <a:cs typeface="Calibri"/>
              </a:rPr>
              <a:t>and </a:t>
            </a:r>
            <a:r>
              <a:rPr sz="1200" dirty="0">
                <a:latin typeface="Calibri"/>
                <a:cs typeface="Calibri"/>
              </a:rPr>
              <a:t>HTTP-based </a:t>
            </a:r>
            <a:r>
              <a:rPr sz="1200" spc="-10" dirty="0">
                <a:latin typeface="Calibri"/>
                <a:cs typeface="Calibri"/>
              </a:rPr>
              <a:t>protocols </a:t>
            </a:r>
            <a:r>
              <a:rPr sz="1200" spc="-5" dirty="0">
                <a:latin typeface="Calibri"/>
                <a:cs typeface="Calibri"/>
              </a:rPr>
              <a:t>including </a:t>
            </a:r>
            <a:r>
              <a:rPr sz="1200" spc="-20" dirty="0">
                <a:latin typeface="Calibri"/>
                <a:cs typeface="Calibri"/>
              </a:rPr>
              <a:t>Web </a:t>
            </a:r>
            <a:r>
              <a:rPr sz="1200" spc="-5" dirty="0">
                <a:latin typeface="Calibri"/>
                <a:cs typeface="Calibri"/>
              </a:rPr>
              <a:t>services (SOAP (Simple Object Access</a:t>
            </a:r>
            <a:r>
              <a:rPr sz="1200" spc="70" dirty="0">
                <a:latin typeface="Calibri"/>
                <a:cs typeface="Calibri"/>
              </a:rPr>
              <a:t> </a:t>
            </a:r>
            <a:r>
              <a:rPr sz="1200" spc="-10" dirty="0">
                <a:latin typeface="Calibri"/>
                <a:cs typeface="Calibri"/>
              </a:rPr>
              <a:t>Protocol))</a:t>
            </a:r>
            <a:endParaRPr sz="1200">
              <a:latin typeface="Calibri"/>
              <a:cs typeface="Calibri"/>
            </a:endParaRPr>
          </a:p>
          <a:p>
            <a:pPr marL="184150" indent="-171450">
              <a:lnSpc>
                <a:spcPct val="100000"/>
              </a:lnSpc>
              <a:buFont typeface="Arial"/>
              <a:buChar char="•"/>
              <a:tabLst>
                <a:tab pos="184150" algn="l"/>
              </a:tabLst>
            </a:pPr>
            <a:r>
              <a:rPr sz="1200" b="1" spc="-15" dirty="0">
                <a:latin typeface="Calibri"/>
                <a:cs typeface="Calibri"/>
              </a:rPr>
              <a:t>Transaction </a:t>
            </a:r>
            <a:r>
              <a:rPr sz="1200" b="1" spc="-5" dirty="0">
                <a:latin typeface="Calibri"/>
                <a:cs typeface="Calibri"/>
              </a:rPr>
              <a:t>management</a:t>
            </a:r>
            <a:r>
              <a:rPr sz="1200" spc="-5" dirty="0">
                <a:latin typeface="Calibri"/>
                <a:cs typeface="Calibri"/>
              </a:rPr>
              <a:t>: unifies </a:t>
            </a:r>
            <a:r>
              <a:rPr sz="1200" spc="-10" dirty="0">
                <a:latin typeface="Calibri"/>
                <a:cs typeface="Calibri"/>
              </a:rPr>
              <a:t>several </a:t>
            </a:r>
            <a:r>
              <a:rPr sz="1200" spc="-5" dirty="0">
                <a:latin typeface="Calibri"/>
                <a:cs typeface="Calibri"/>
              </a:rPr>
              <a:t>transaction management APIs and </a:t>
            </a:r>
            <a:r>
              <a:rPr sz="1200" spc="-10" dirty="0">
                <a:latin typeface="Calibri"/>
                <a:cs typeface="Calibri"/>
              </a:rPr>
              <a:t>coordinates </a:t>
            </a:r>
            <a:r>
              <a:rPr sz="1200" spc="-5" dirty="0">
                <a:latin typeface="Calibri"/>
                <a:cs typeface="Calibri"/>
              </a:rPr>
              <a:t>transactions </a:t>
            </a:r>
            <a:r>
              <a:rPr sz="1200" spc="-15" dirty="0">
                <a:latin typeface="Calibri"/>
                <a:cs typeface="Calibri"/>
              </a:rPr>
              <a:t>for Java</a:t>
            </a:r>
            <a:r>
              <a:rPr sz="1200" spc="30" dirty="0">
                <a:latin typeface="Calibri"/>
                <a:cs typeface="Calibri"/>
              </a:rPr>
              <a:t> </a:t>
            </a:r>
            <a:r>
              <a:rPr sz="1200" spc="-5" dirty="0">
                <a:latin typeface="Calibri"/>
                <a:cs typeface="Calibri"/>
              </a:rPr>
              <a:t>objects</a:t>
            </a:r>
            <a:endParaRPr sz="1200">
              <a:latin typeface="Calibri"/>
              <a:cs typeface="Calibri"/>
            </a:endParaRPr>
          </a:p>
          <a:p>
            <a:pPr marL="184150" indent="-171450">
              <a:lnSpc>
                <a:spcPct val="100000"/>
              </a:lnSpc>
              <a:buFont typeface="Arial"/>
              <a:buChar char="•"/>
              <a:tabLst>
                <a:tab pos="184150" algn="l"/>
              </a:tabLst>
            </a:pPr>
            <a:r>
              <a:rPr sz="1200" b="1" spc="-10" dirty="0">
                <a:latin typeface="Calibri"/>
                <a:cs typeface="Calibri"/>
              </a:rPr>
              <a:t>Remote </a:t>
            </a:r>
            <a:r>
              <a:rPr sz="1200" b="1" spc="-5" dirty="0">
                <a:latin typeface="Calibri"/>
                <a:cs typeface="Calibri"/>
              </a:rPr>
              <a:t>management</a:t>
            </a:r>
            <a:r>
              <a:rPr sz="1200" spc="-5" dirty="0">
                <a:latin typeface="Calibri"/>
                <a:cs typeface="Calibri"/>
              </a:rPr>
              <a:t>: </a:t>
            </a:r>
            <a:r>
              <a:rPr sz="1200" spc="-10" dirty="0">
                <a:latin typeface="Calibri"/>
                <a:cs typeface="Calibri"/>
              </a:rPr>
              <a:t>configurative exposure </a:t>
            </a:r>
            <a:r>
              <a:rPr sz="1200" spc="-5" dirty="0">
                <a:latin typeface="Calibri"/>
                <a:cs typeface="Calibri"/>
              </a:rPr>
              <a:t>and management </a:t>
            </a:r>
            <a:r>
              <a:rPr sz="1200" dirty="0">
                <a:latin typeface="Calibri"/>
                <a:cs typeface="Calibri"/>
              </a:rPr>
              <a:t>of </a:t>
            </a:r>
            <a:r>
              <a:rPr sz="1200" spc="-15" dirty="0">
                <a:latin typeface="Calibri"/>
                <a:cs typeface="Calibri"/>
              </a:rPr>
              <a:t>Java </a:t>
            </a:r>
            <a:r>
              <a:rPr sz="1200" spc="-5" dirty="0">
                <a:latin typeface="Calibri"/>
                <a:cs typeface="Calibri"/>
              </a:rPr>
              <a:t>objects </a:t>
            </a:r>
            <a:r>
              <a:rPr sz="1200" spc="-15" dirty="0">
                <a:latin typeface="Calibri"/>
                <a:cs typeface="Calibri"/>
              </a:rPr>
              <a:t>for </a:t>
            </a:r>
            <a:r>
              <a:rPr sz="1200" spc="-5" dirty="0">
                <a:latin typeface="Calibri"/>
                <a:cs typeface="Calibri"/>
              </a:rPr>
              <a:t>local </a:t>
            </a:r>
            <a:r>
              <a:rPr sz="1200" dirty="0">
                <a:latin typeface="Calibri"/>
                <a:cs typeface="Calibri"/>
              </a:rPr>
              <a:t>or </a:t>
            </a:r>
            <a:r>
              <a:rPr sz="1200" spc="-10" dirty="0">
                <a:latin typeface="Calibri"/>
                <a:cs typeface="Calibri"/>
              </a:rPr>
              <a:t>remote configuration </a:t>
            </a:r>
            <a:r>
              <a:rPr sz="1200" spc="-5" dirty="0">
                <a:latin typeface="Calibri"/>
                <a:cs typeface="Calibri"/>
              </a:rPr>
              <a:t>via </a:t>
            </a:r>
            <a:r>
              <a:rPr sz="1200" spc="-15" dirty="0">
                <a:latin typeface="Calibri"/>
                <a:cs typeface="Calibri"/>
              </a:rPr>
              <a:t>Java </a:t>
            </a:r>
            <a:r>
              <a:rPr sz="1200" spc="-5" dirty="0">
                <a:latin typeface="Calibri"/>
                <a:cs typeface="Calibri"/>
              </a:rPr>
              <a:t>Management Extensions</a:t>
            </a:r>
            <a:r>
              <a:rPr sz="1200" spc="80" dirty="0">
                <a:latin typeface="Calibri"/>
                <a:cs typeface="Calibri"/>
              </a:rPr>
              <a:t> </a:t>
            </a:r>
            <a:r>
              <a:rPr sz="1200" spc="-5" dirty="0">
                <a:latin typeface="Calibri"/>
                <a:cs typeface="Calibri"/>
              </a:rPr>
              <a:t>(JMX)</a:t>
            </a:r>
            <a:endParaRPr sz="1200">
              <a:latin typeface="Calibri"/>
              <a:cs typeface="Calibri"/>
            </a:endParaRPr>
          </a:p>
          <a:p>
            <a:pPr marL="184150" indent="-171450">
              <a:lnSpc>
                <a:spcPct val="100000"/>
              </a:lnSpc>
              <a:buFont typeface="Arial"/>
              <a:buChar char="•"/>
              <a:tabLst>
                <a:tab pos="184150" algn="l"/>
              </a:tabLst>
            </a:pPr>
            <a:r>
              <a:rPr sz="1200" b="1" spc="-20" dirty="0">
                <a:latin typeface="Calibri"/>
                <a:cs typeface="Calibri"/>
              </a:rPr>
              <a:t>Testing</a:t>
            </a:r>
            <a:r>
              <a:rPr sz="1200" spc="-20" dirty="0">
                <a:latin typeface="Calibri"/>
                <a:cs typeface="Calibri"/>
              </a:rPr>
              <a:t>: </a:t>
            </a:r>
            <a:r>
              <a:rPr sz="1200" spc="-5" dirty="0">
                <a:latin typeface="Calibri"/>
                <a:cs typeface="Calibri"/>
              </a:rPr>
              <a:t>support classes </a:t>
            </a:r>
            <a:r>
              <a:rPr sz="1200" spc="-15" dirty="0">
                <a:latin typeface="Calibri"/>
                <a:cs typeface="Calibri"/>
              </a:rPr>
              <a:t>for </a:t>
            </a:r>
            <a:r>
              <a:rPr sz="1200" spc="-5" dirty="0">
                <a:latin typeface="Calibri"/>
                <a:cs typeface="Calibri"/>
              </a:rPr>
              <a:t>writing unit </a:t>
            </a:r>
            <a:r>
              <a:rPr sz="1200" spc="-10" dirty="0">
                <a:latin typeface="Calibri"/>
                <a:cs typeface="Calibri"/>
              </a:rPr>
              <a:t>tests </a:t>
            </a:r>
            <a:r>
              <a:rPr sz="1200" spc="-5" dirty="0">
                <a:latin typeface="Calibri"/>
                <a:cs typeface="Calibri"/>
              </a:rPr>
              <a:t>and </a:t>
            </a:r>
            <a:r>
              <a:rPr sz="1200" spc="-10" dirty="0">
                <a:latin typeface="Calibri"/>
                <a:cs typeface="Calibri"/>
              </a:rPr>
              <a:t>integration</a:t>
            </a:r>
            <a:r>
              <a:rPr sz="1200" spc="30" dirty="0">
                <a:latin typeface="Calibri"/>
                <a:cs typeface="Calibri"/>
              </a:rPr>
              <a:t> </a:t>
            </a:r>
            <a:r>
              <a:rPr sz="1200" spc="-10" dirty="0">
                <a:latin typeface="Calibri"/>
                <a:cs typeface="Calibri"/>
              </a:rPr>
              <a:t>tests</a:t>
            </a:r>
            <a:endParaRPr sz="1200">
              <a:latin typeface="Calibri"/>
              <a:cs typeface="Calibri"/>
            </a:endParaRPr>
          </a:p>
        </p:txBody>
      </p:sp>
      <p:sp>
        <p:nvSpPr>
          <p:cNvPr id="13" name="object 13"/>
          <p:cNvSpPr txBox="1"/>
          <p:nvPr/>
        </p:nvSpPr>
        <p:spPr>
          <a:xfrm>
            <a:off x="10126980" y="5987796"/>
            <a:ext cx="1891664" cy="368935"/>
          </a:xfrm>
          <a:prstGeom prst="rect">
            <a:avLst/>
          </a:prstGeom>
          <a:solidFill>
            <a:srgbClr val="DAE2F3"/>
          </a:solidFill>
        </p:spPr>
        <p:txBody>
          <a:bodyPr vert="horz" wrap="square" lIns="0" tIns="33020" rIns="0" bIns="0" rtlCol="0">
            <a:spAutoFit/>
          </a:bodyPr>
          <a:lstStyle/>
          <a:p>
            <a:pPr marL="91440">
              <a:lnSpc>
                <a:spcPct val="100000"/>
              </a:lnSpc>
              <a:spcBef>
                <a:spcPts val="260"/>
              </a:spcBef>
            </a:pPr>
            <a:r>
              <a:rPr sz="1800" spc="-5" dirty="0">
                <a:latin typeface="Calibri"/>
                <a:cs typeface="Calibri"/>
              </a:rPr>
              <a:t>-- </a:t>
            </a:r>
            <a:r>
              <a:rPr sz="1800" spc="-10" dirty="0">
                <a:latin typeface="Calibri"/>
                <a:cs typeface="Calibri"/>
              </a:rPr>
              <a:t>from</a:t>
            </a:r>
            <a:r>
              <a:rPr sz="1800" spc="-25" dirty="0">
                <a:latin typeface="Calibri"/>
                <a:cs typeface="Calibri"/>
              </a:rPr>
              <a:t> </a:t>
            </a:r>
            <a:r>
              <a:rPr sz="1800" spc="-5" dirty="0">
                <a:latin typeface="Calibri"/>
                <a:cs typeface="Calibri"/>
              </a:rPr>
              <a:t>Wikipedia</a:t>
            </a:r>
            <a:endParaRPr sz="1800">
              <a:latin typeface="Calibri"/>
              <a:cs typeface="Calibri"/>
            </a:endParaRPr>
          </a:p>
        </p:txBody>
      </p:sp>
      <p:grpSp>
        <p:nvGrpSpPr>
          <p:cNvPr id="14" name="object 14"/>
          <p:cNvGrpSpPr/>
          <p:nvPr/>
        </p:nvGrpSpPr>
        <p:grpSpPr>
          <a:xfrm>
            <a:off x="7625715" y="109854"/>
            <a:ext cx="4399280" cy="381000"/>
            <a:chOff x="7625715" y="109854"/>
            <a:chExt cx="4399280" cy="381000"/>
          </a:xfrm>
        </p:grpSpPr>
        <p:sp>
          <p:nvSpPr>
            <p:cNvPr id="15" name="object 15"/>
            <p:cNvSpPr/>
            <p:nvPr/>
          </p:nvSpPr>
          <p:spPr>
            <a:xfrm>
              <a:off x="7632192" y="115823"/>
              <a:ext cx="4386580" cy="368935"/>
            </a:xfrm>
            <a:custGeom>
              <a:avLst/>
              <a:gdLst/>
              <a:ahLst/>
              <a:cxnLst/>
              <a:rect l="l" t="t" r="r" b="b"/>
              <a:pathLst>
                <a:path w="4386580" h="368934">
                  <a:moveTo>
                    <a:pt x="4386072" y="368807"/>
                  </a:moveTo>
                  <a:lnTo>
                    <a:pt x="0" y="368807"/>
                  </a:lnTo>
                  <a:lnTo>
                    <a:pt x="0" y="0"/>
                  </a:lnTo>
                  <a:lnTo>
                    <a:pt x="4386072" y="0"/>
                  </a:lnTo>
                  <a:lnTo>
                    <a:pt x="4386072" y="368807"/>
                  </a:lnTo>
                  <a:close/>
                </a:path>
              </a:pathLst>
            </a:custGeom>
            <a:solidFill>
              <a:srgbClr val="EC7C30"/>
            </a:solidFill>
          </p:spPr>
          <p:txBody>
            <a:bodyPr wrap="square" lIns="0" tIns="0" rIns="0" bIns="0" rtlCol="0"/>
            <a:lstStyle/>
            <a:p>
              <a:endParaRPr/>
            </a:p>
          </p:txBody>
        </p:sp>
        <p:sp>
          <p:nvSpPr>
            <p:cNvPr id="16" name="object 16"/>
            <p:cNvSpPr/>
            <p:nvPr/>
          </p:nvSpPr>
          <p:spPr>
            <a:xfrm>
              <a:off x="7625715" y="109854"/>
              <a:ext cx="4399280" cy="381000"/>
            </a:xfrm>
            <a:custGeom>
              <a:avLst/>
              <a:gdLst/>
              <a:ahLst/>
              <a:cxnLst/>
              <a:rect l="l" t="t" r="r" b="b"/>
              <a:pathLst>
                <a:path w="4399280" h="381000">
                  <a:moveTo>
                    <a:pt x="4392930" y="381000"/>
                  </a:moveTo>
                  <a:lnTo>
                    <a:pt x="6350" y="381000"/>
                  </a:lnTo>
                  <a:lnTo>
                    <a:pt x="4381" y="380695"/>
                  </a:lnTo>
                  <a:lnTo>
                    <a:pt x="2616" y="379793"/>
                  </a:lnTo>
                  <a:lnTo>
                    <a:pt x="1206" y="378383"/>
                  </a:lnTo>
                  <a:lnTo>
                    <a:pt x="304" y="376618"/>
                  </a:lnTo>
                  <a:lnTo>
                    <a:pt x="0" y="374650"/>
                  </a:lnTo>
                  <a:lnTo>
                    <a:pt x="0" y="6350"/>
                  </a:lnTo>
                  <a:lnTo>
                    <a:pt x="6350" y="0"/>
                  </a:lnTo>
                  <a:lnTo>
                    <a:pt x="4392930" y="0"/>
                  </a:lnTo>
                  <a:lnTo>
                    <a:pt x="4399280" y="6350"/>
                  </a:lnTo>
                  <a:lnTo>
                    <a:pt x="12700" y="6350"/>
                  </a:lnTo>
                  <a:lnTo>
                    <a:pt x="6350" y="12700"/>
                  </a:lnTo>
                  <a:lnTo>
                    <a:pt x="12700" y="12700"/>
                  </a:lnTo>
                  <a:lnTo>
                    <a:pt x="12700" y="368300"/>
                  </a:lnTo>
                  <a:lnTo>
                    <a:pt x="6350" y="368300"/>
                  </a:lnTo>
                  <a:lnTo>
                    <a:pt x="12700" y="374650"/>
                  </a:lnTo>
                  <a:lnTo>
                    <a:pt x="4399280" y="374650"/>
                  </a:lnTo>
                  <a:lnTo>
                    <a:pt x="4398962" y="376618"/>
                  </a:lnTo>
                  <a:lnTo>
                    <a:pt x="4398060" y="378383"/>
                  </a:lnTo>
                  <a:lnTo>
                    <a:pt x="4396663" y="379793"/>
                  </a:lnTo>
                  <a:lnTo>
                    <a:pt x="4394885" y="380695"/>
                  </a:lnTo>
                  <a:lnTo>
                    <a:pt x="4392930" y="381000"/>
                  </a:lnTo>
                  <a:close/>
                </a:path>
                <a:path w="4399280" h="381000">
                  <a:moveTo>
                    <a:pt x="12700" y="12700"/>
                  </a:moveTo>
                  <a:lnTo>
                    <a:pt x="6350" y="12700"/>
                  </a:lnTo>
                  <a:lnTo>
                    <a:pt x="12700" y="6350"/>
                  </a:lnTo>
                  <a:lnTo>
                    <a:pt x="12700" y="12700"/>
                  </a:lnTo>
                  <a:close/>
                </a:path>
                <a:path w="4399280" h="381000">
                  <a:moveTo>
                    <a:pt x="4386580" y="12700"/>
                  </a:moveTo>
                  <a:lnTo>
                    <a:pt x="12700" y="12700"/>
                  </a:lnTo>
                  <a:lnTo>
                    <a:pt x="12700" y="6350"/>
                  </a:lnTo>
                  <a:lnTo>
                    <a:pt x="4386580" y="6350"/>
                  </a:lnTo>
                  <a:lnTo>
                    <a:pt x="4386580" y="12700"/>
                  </a:lnTo>
                  <a:close/>
                </a:path>
                <a:path w="4399280" h="381000">
                  <a:moveTo>
                    <a:pt x="4386580" y="374650"/>
                  </a:moveTo>
                  <a:lnTo>
                    <a:pt x="4386580" y="6350"/>
                  </a:lnTo>
                  <a:lnTo>
                    <a:pt x="4392930" y="12700"/>
                  </a:lnTo>
                  <a:lnTo>
                    <a:pt x="4399280" y="12700"/>
                  </a:lnTo>
                  <a:lnTo>
                    <a:pt x="4399280" y="368300"/>
                  </a:lnTo>
                  <a:lnTo>
                    <a:pt x="4392930" y="368300"/>
                  </a:lnTo>
                  <a:lnTo>
                    <a:pt x="4386580" y="374650"/>
                  </a:lnTo>
                  <a:close/>
                </a:path>
                <a:path w="4399280" h="381000">
                  <a:moveTo>
                    <a:pt x="4399280" y="12700"/>
                  </a:moveTo>
                  <a:lnTo>
                    <a:pt x="4392930" y="12700"/>
                  </a:lnTo>
                  <a:lnTo>
                    <a:pt x="4386580" y="6350"/>
                  </a:lnTo>
                  <a:lnTo>
                    <a:pt x="4399280" y="6350"/>
                  </a:lnTo>
                  <a:lnTo>
                    <a:pt x="4399280" y="12700"/>
                  </a:lnTo>
                  <a:close/>
                </a:path>
                <a:path w="4399280" h="381000">
                  <a:moveTo>
                    <a:pt x="12700" y="374650"/>
                  </a:moveTo>
                  <a:lnTo>
                    <a:pt x="6350" y="368300"/>
                  </a:lnTo>
                  <a:lnTo>
                    <a:pt x="12700" y="368300"/>
                  </a:lnTo>
                  <a:lnTo>
                    <a:pt x="12700" y="374650"/>
                  </a:lnTo>
                  <a:close/>
                </a:path>
                <a:path w="4399280" h="381000">
                  <a:moveTo>
                    <a:pt x="4386580" y="374650"/>
                  </a:moveTo>
                  <a:lnTo>
                    <a:pt x="12700" y="374650"/>
                  </a:lnTo>
                  <a:lnTo>
                    <a:pt x="12700" y="368300"/>
                  </a:lnTo>
                  <a:lnTo>
                    <a:pt x="4386580" y="368300"/>
                  </a:lnTo>
                  <a:lnTo>
                    <a:pt x="4386580" y="374650"/>
                  </a:lnTo>
                  <a:close/>
                </a:path>
                <a:path w="4399280" h="381000">
                  <a:moveTo>
                    <a:pt x="4399280" y="374650"/>
                  </a:moveTo>
                  <a:lnTo>
                    <a:pt x="4386580" y="374650"/>
                  </a:lnTo>
                  <a:lnTo>
                    <a:pt x="4392930" y="368300"/>
                  </a:lnTo>
                  <a:lnTo>
                    <a:pt x="4399280" y="368300"/>
                  </a:lnTo>
                  <a:lnTo>
                    <a:pt x="4399280" y="374650"/>
                  </a:lnTo>
                  <a:close/>
                </a:path>
              </a:pathLst>
            </a:custGeom>
            <a:solidFill>
              <a:srgbClr val="FFFFFF"/>
            </a:solidFill>
          </p:spPr>
          <p:txBody>
            <a:bodyPr wrap="square" lIns="0" tIns="0" rIns="0" bIns="0" rtlCol="0"/>
            <a:lstStyle/>
            <a:p>
              <a:endParaRPr/>
            </a:p>
          </p:txBody>
        </p:sp>
      </p:grpSp>
      <p:sp>
        <p:nvSpPr>
          <p:cNvPr id="17" name="object 17"/>
          <p:cNvSpPr txBox="1"/>
          <p:nvPr/>
        </p:nvSpPr>
        <p:spPr>
          <a:xfrm>
            <a:off x="7710805" y="136525"/>
            <a:ext cx="410908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https://spring.io/projects/spring-framework</a:t>
            </a:r>
            <a:endParaRPr sz="1800">
              <a:latin typeface="Calibri"/>
              <a:cs typeface="Calibri"/>
            </a:endParaRPr>
          </a:p>
        </p:txBody>
      </p:sp>
      <p:pic>
        <p:nvPicPr>
          <p:cNvPr id="18" name="object 18"/>
          <p:cNvPicPr/>
          <p:nvPr/>
        </p:nvPicPr>
        <p:blipFill>
          <a:blip r:embed="rId2" cstate="print"/>
          <a:stretch>
            <a:fillRect/>
          </a:stretch>
        </p:blipFill>
        <p:spPr>
          <a:xfrm>
            <a:off x="8641080" y="810490"/>
            <a:ext cx="3458094" cy="2460567"/>
          </a:xfrm>
          <a:prstGeom prst="rect">
            <a:avLst/>
          </a:prstGeom>
        </p:spPr>
      </p:pic>
      <p:sp>
        <p:nvSpPr>
          <p:cNvPr id="19" name="object 19"/>
          <p:cNvSpPr txBox="1"/>
          <p:nvPr/>
        </p:nvSpPr>
        <p:spPr>
          <a:xfrm>
            <a:off x="8750934" y="840104"/>
            <a:ext cx="107505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FFFFFF"/>
                </a:solidFill>
                <a:latin typeface="Calibri"/>
                <a:cs typeface="Calibri"/>
              </a:rPr>
              <a:t>Provides</a:t>
            </a:r>
            <a:r>
              <a:rPr sz="1800" b="1" spc="-55"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20" name="object 20"/>
          <p:cNvSpPr txBox="1"/>
          <p:nvPr/>
        </p:nvSpPr>
        <p:spPr>
          <a:xfrm>
            <a:off x="8750934" y="1221104"/>
            <a:ext cx="3118485" cy="1945639"/>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spc="-5" dirty="0">
                <a:solidFill>
                  <a:srgbClr val="FFFFFF"/>
                </a:solidFill>
                <a:latin typeface="Calibri"/>
                <a:cs typeface="Calibri"/>
              </a:rPr>
              <a:t>Dependency</a:t>
            </a:r>
            <a:r>
              <a:rPr sz="1800" spc="-10" dirty="0">
                <a:solidFill>
                  <a:srgbClr val="FFFFFF"/>
                </a:solidFill>
                <a:latin typeface="Calibri"/>
                <a:cs typeface="Calibri"/>
              </a:rPr>
              <a:t> </a:t>
            </a:r>
            <a:r>
              <a:rPr sz="1800" spc="-5" dirty="0">
                <a:solidFill>
                  <a:srgbClr val="FFFFFF"/>
                </a:solidFill>
                <a:latin typeface="Calibri"/>
                <a:cs typeface="Calibri"/>
              </a:rPr>
              <a:t>Injection</a:t>
            </a:r>
            <a:endParaRPr sz="1800">
              <a:latin typeface="Calibri"/>
              <a:cs typeface="Calibri"/>
            </a:endParaRPr>
          </a:p>
          <a:p>
            <a:pPr marL="298450" indent="-285750">
              <a:lnSpc>
                <a:spcPct val="100000"/>
              </a:lnSpc>
              <a:buFont typeface="Arial"/>
              <a:buChar char="•"/>
              <a:tabLst>
                <a:tab pos="297815" algn="l"/>
                <a:tab pos="298450" algn="l"/>
              </a:tabLst>
            </a:pPr>
            <a:r>
              <a:rPr sz="1800" spc="-15" dirty="0">
                <a:solidFill>
                  <a:srgbClr val="FFFFFF"/>
                </a:solidFill>
                <a:latin typeface="Calibri"/>
                <a:cs typeface="Calibri"/>
              </a:rPr>
              <a:t>Proxy</a:t>
            </a:r>
            <a:r>
              <a:rPr sz="1800" spc="-10" dirty="0">
                <a:solidFill>
                  <a:srgbClr val="FFFFFF"/>
                </a:solidFill>
                <a:latin typeface="Calibri"/>
                <a:cs typeface="Calibri"/>
              </a:rPr>
              <a:t> </a:t>
            </a:r>
            <a:r>
              <a:rPr sz="1800" spc="-20" dirty="0">
                <a:solidFill>
                  <a:srgbClr val="FFFFFF"/>
                </a:solidFill>
                <a:latin typeface="Calibri"/>
                <a:cs typeface="Calibri"/>
              </a:rPr>
              <a:t>Pattern</a:t>
            </a:r>
            <a:endParaRPr sz="1800">
              <a:latin typeface="Calibri"/>
              <a:cs typeface="Calibri"/>
            </a:endParaRPr>
          </a:p>
          <a:p>
            <a:pPr marL="469900">
              <a:lnSpc>
                <a:spcPct val="100000"/>
              </a:lnSpc>
            </a:pPr>
            <a:r>
              <a:rPr sz="1800" dirty="0">
                <a:solidFill>
                  <a:srgbClr val="FFFFFF"/>
                </a:solidFill>
                <a:latin typeface="Arial"/>
                <a:cs typeface="Arial"/>
              </a:rPr>
              <a:t>→ </a:t>
            </a:r>
            <a:r>
              <a:rPr sz="1800" spc="-5" dirty="0">
                <a:solidFill>
                  <a:srgbClr val="FFFFFF"/>
                </a:solidFill>
                <a:latin typeface="Calibri"/>
                <a:cs typeface="Calibri"/>
              </a:rPr>
              <a:t>Dynamic</a:t>
            </a:r>
            <a:r>
              <a:rPr sz="1800" spc="-70" dirty="0">
                <a:solidFill>
                  <a:srgbClr val="FFFFFF"/>
                </a:solidFill>
                <a:latin typeface="Calibri"/>
                <a:cs typeface="Calibri"/>
              </a:rPr>
              <a:t> </a:t>
            </a:r>
            <a:r>
              <a:rPr sz="1800" spc="-15" dirty="0">
                <a:solidFill>
                  <a:srgbClr val="FFFFFF"/>
                </a:solidFill>
                <a:latin typeface="Calibri"/>
                <a:cs typeface="Calibri"/>
              </a:rPr>
              <a:t>proxy</a:t>
            </a:r>
            <a:endParaRPr sz="1800">
              <a:latin typeface="Calibri"/>
              <a:cs typeface="Calibri"/>
            </a:endParaRPr>
          </a:p>
          <a:p>
            <a:pPr marL="469900">
              <a:lnSpc>
                <a:spcPct val="100000"/>
              </a:lnSpc>
            </a:pPr>
            <a:r>
              <a:rPr sz="1800" dirty="0">
                <a:solidFill>
                  <a:srgbClr val="FFFFFF"/>
                </a:solidFill>
                <a:latin typeface="Arial"/>
                <a:cs typeface="Arial"/>
              </a:rPr>
              <a:t>→ </a:t>
            </a:r>
            <a:r>
              <a:rPr sz="1800" spc="-10" dirty="0">
                <a:solidFill>
                  <a:srgbClr val="FFFFFF"/>
                </a:solidFill>
                <a:latin typeface="Calibri"/>
                <a:cs typeface="Calibri"/>
              </a:rPr>
              <a:t>CGLib</a:t>
            </a:r>
            <a:r>
              <a:rPr sz="1800" spc="-70" dirty="0">
                <a:solidFill>
                  <a:srgbClr val="FFFFFF"/>
                </a:solidFill>
                <a:latin typeface="Calibri"/>
                <a:cs typeface="Calibri"/>
              </a:rPr>
              <a:t> </a:t>
            </a:r>
            <a:r>
              <a:rPr sz="1800" spc="-15" dirty="0">
                <a:solidFill>
                  <a:srgbClr val="FFFFFF"/>
                </a:solidFill>
                <a:latin typeface="Calibri"/>
                <a:cs typeface="Calibri"/>
              </a:rPr>
              <a:t>Proxy</a:t>
            </a:r>
            <a:endParaRPr sz="1800">
              <a:latin typeface="Calibri"/>
              <a:cs typeface="Calibri"/>
            </a:endParaRPr>
          </a:p>
          <a:p>
            <a:pPr marL="298450" indent="-285750">
              <a:lnSpc>
                <a:spcPct val="100000"/>
              </a:lnSpc>
              <a:buFont typeface="Arial"/>
              <a:buChar char="•"/>
              <a:tabLst>
                <a:tab pos="297815" algn="l"/>
                <a:tab pos="298450" algn="l"/>
              </a:tabLst>
            </a:pPr>
            <a:r>
              <a:rPr sz="1800" spc="-20" dirty="0">
                <a:solidFill>
                  <a:srgbClr val="FFFFFF"/>
                </a:solidFill>
                <a:latin typeface="Calibri"/>
                <a:cs typeface="Calibri"/>
              </a:rPr>
              <a:t>Transaction</a:t>
            </a:r>
            <a:r>
              <a:rPr sz="1800" spc="-10" dirty="0">
                <a:solidFill>
                  <a:srgbClr val="FFFFFF"/>
                </a:solidFill>
                <a:latin typeface="Calibri"/>
                <a:cs typeface="Calibri"/>
              </a:rPr>
              <a:t> Management</a:t>
            </a:r>
            <a:endParaRPr sz="1800">
              <a:latin typeface="Calibri"/>
              <a:cs typeface="Calibri"/>
            </a:endParaRPr>
          </a:p>
          <a:p>
            <a:pPr marL="298450" indent="-285750">
              <a:lnSpc>
                <a:spcPct val="100000"/>
              </a:lnSpc>
              <a:buFont typeface="Arial"/>
              <a:buChar char="•"/>
              <a:tabLst>
                <a:tab pos="297815" algn="l"/>
                <a:tab pos="298450" algn="l"/>
              </a:tabLst>
            </a:pPr>
            <a:r>
              <a:rPr sz="1800" spc="-5" dirty="0">
                <a:solidFill>
                  <a:srgbClr val="FFFFFF"/>
                </a:solidFill>
                <a:latin typeface="Calibri"/>
                <a:cs typeface="Calibri"/>
              </a:rPr>
              <a:t>Aspect </a:t>
            </a:r>
            <a:r>
              <a:rPr sz="1800" spc="-10" dirty="0">
                <a:solidFill>
                  <a:srgbClr val="FFFFFF"/>
                </a:solidFill>
                <a:latin typeface="Calibri"/>
                <a:cs typeface="Calibri"/>
              </a:rPr>
              <a:t>Oriented</a:t>
            </a:r>
            <a:r>
              <a:rPr sz="1800" spc="-40" dirty="0">
                <a:solidFill>
                  <a:srgbClr val="FFFFFF"/>
                </a:solidFill>
                <a:latin typeface="Calibri"/>
                <a:cs typeface="Calibri"/>
              </a:rPr>
              <a:t> </a:t>
            </a:r>
            <a:r>
              <a:rPr sz="1800" spc="-10" dirty="0">
                <a:solidFill>
                  <a:srgbClr val="FFFFFF"/>
                </a:solidFill>
                <a:latin typeface="Calibri"/>
                <a:cs typeface="Calibri"/>
              </a:rPr>
              <a:t>Programming</a:t>
            </a:r>
            <a:endParaRPr sz="1800">
              <a:latin typeface="Calibri"/>
              <a:cs typeface="Calibri"/>
            </a:endParaRPr>
          </a:p>
          <a:p>
            <a:pPr marL="298450" indent="-285750">
              <a:lnSpc>
                <a:spcPct val="100000"/>
              </a:lnSpc>
              <a:buFont typeface="Arial"/>
              <a:buChar char="•"/>
              <a:tabLst>
                <a:tab pos="297815" algn="l"/>
                <a:tab pos="298450" algn="l"/>
              </a:tabLst>
            </a:pPr>
            <a:r>
              <a:rPr sz="1800" spc="-10" dirty="0">
                <a:solidFill>
                  <a:srgbClr val="FFFFFF"/>
                </a:solidFill>
                <a:latin typeface="Calibri"/>
                <a:cs typeface="Calibri"/>
              </a:rPr>
              <a:t>Lazy </a:t>
            </a:r>
            <a:r>
              <a:rPr sz="1800" spc="-5" dirty="0">
                <a:solidFill>
                  <a:srgbClr val="FFFFFF"/>
                </a:solidFill>
                <a:latin typeface="Calibri"/>
                <a:cs typeface="Calibri"/>
              </a:rPr>
              <a:t>class loading</a:t>
            </a:r>
            <a:endParaRPr sz="1800">
              <a:latin typeface="Calibri"/>
              <a:cs typeface="Calibri"/>
            </a:endParaRPr>
          </a:p>
        </p:txBody>
      </p:sp>
      <p:sp>
        <p:nvSpPr>
          <p:cNvPr id="21" name="object 2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2" name="object 22"/>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26</a:t>
            </a:fld>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8977745" y="3811385"/>
            <a:ext cx="2464723" cy="1500447"/>
          </a:xfrm>
          <a:prstGeom prst="rect">
            <a:avLst/>
          </a:prstGeom>
        </p:spPr>
      </p:pic>
      <p:pic>
        <p:nvPicPr>
          <p:cNvPr id="3" name="object 3"/>
          <p:cNvPicPr/>
          <p:nvPr/>
        </p:nvPicPr>
        <p:blipFill>
          <a:blip r:embed="rId3" cstate="print"/>
          <a:stretch>
            <a:fillRect/>
          </a:stretch>
        </p:blipFill>
        <p:spPr>
          <a:xfrm>
            <a:off x="0" y="0"/>
            <a:ext cx="12192000" cy="699515"/>
          </a:xfrm>
          <a:prstGeom prst="rect">
            <a:avLst/>
          </a:prstGeom>
        </p:spPr>
      </p:pic>
      <p:sp>
        <p:nvSpPr>
          <p:cNvPr id="4" name="object 4"/>
          <p:cNvSpPr txBox="1">
            <a:spLocks noGrp="1"/>
          </p:cNvSpPr>
          <p:nvPr>
            <p:ph type="title"/>
          </p:nvPr>
        </p:nvSpPr>
        <p:spPr>
          <a:xfrm>
            <a:off x="614044" y="141604"/>
            <a:ext cx="32391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What is Spring</a:t>
            </a:r>
            <a:r>
              <a:rPr sz="2400" b="1" spc="-40" dirty="0">
                <a:solidFill>
                  <a:srgbClr val="FFFFFF"/>
                </a:solidFill>
                <a:latin typeface="Microsoft YaHei"/>
                <a:cs typeface="Microsoft YaHei"/>
              </a:rPr>
              <a:t> </a:t>
            </a:r>
            <a:r>
              <a:rPr sz="2400" b="1" spc="-25" dirty="0">
                <a:solidFill>
                  <a:srgbClr val="FFFFFF"/>
                </a:solidFill>
                <a:latin typeface="Microsoft YaHei"/>
                <a:cs typeface="Microsoft YaHei"/>
              </a:rPr>
              <a:t>Boot?</a:t>
            </a:r>
            <a:endParaRPr sz="2400">
              <a:latin typeface="Microsoft YaHei"/>
              <a:cs typeface="Microsoft YaHei"/>
            </a:endParaRPr>
          </a:p>
        </p:txBody>
      </p:sp>
      <p:grpSp>
        <p:nvGrpSpPr>
          <p:cNvPr id="5" name="object 5"/>
          <p:cNvGrpSpPr/>
          <p:nvPr/>
        </p:nvGrpSpPr>
        <p:grpSpPr>
          <a:xfrm>
            <a:off x="0" y="629412"/>
            <a:ext cx="12192000" cy="6228715"/>
            <a:chOff x="0" y="629412"/>
            <a:chExt cx="12192000" cy="6228715"/>
          </a:xfrm>
        </p:grpSpPr>
        <p:sp>
          <p:nvSpPr>
            <p:cNvPr id="6" name="object 6"/>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7" name="object 7"/>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8" name="object 8"/>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9" name="object 9"/>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10" name="object 10"/>
            <p:cNvPicPr/>
            <p:nvPr/>
          </p:nvPicPr>
          <p:blipFill>
            <a:blip r:embed="rId4" cstate="print"/>
            <a:stretch>
              <a:fillRect/>
            </a:stretch>
          </p:blipFill>
          <p:spPr>
            <a:xfrm>
              <a:off x="137160" y="2148840"/>
              <a:ext cx="8046720" cy="4355869"/>
            </a:xfrm>
            <a:prstGeom prst="rect">
              <a:avLst/>
            </a:prstGeom>
          </p:spPr>
        </p:pic>
      </p:grpSp>
      <p:sp>
        <p:nvSpPr>
          <p:cNvPr id="11" name="object 11"/>
          <p:cNvSpPr txBox="1"/>
          <p:nvPr/>
        </p:nvSpPr>
        <p:spPr>
          <a:xfrm>
            <a:off x="251459" y="838199"/>
            <a:ext cx="11343640" cy="2768600"/>
          </a:xfrm>
          <a:prstGeom prst="rect">
            <a:avLst/>
          </a:prstGeom>
        </p:spPr>
        <p:txBody>
          <a:bodyPr vert="horz" wrap="square" lIns="0" tIns="13335" rIns="0" bIns="0" rtlCol="0">
            <a:spAutoFit/>
          </a:bodyPr>
          <a:lstStyle/>
          <a:p>
            <a:pPr marL="12700">
              <a:lnSpc>
                <a:spcPct val="100000"/>
              </a:lnSpc>
              <a:spcBef>
                <a:spcPts val="105"/>
              </a:spcBef>
            </a:pPr>
            <a:r>
              <a:rPr sz="2000" dirty="0">
                <a:latin typeface="Calibri"/>
                <a:cs typeface="Calibri"/>
              </a:rPr>
              <a:t>A </a:t>
            </a:r>
            <a:r>
              <a:rPr sz="2000" spc="-5" dirty="0">
                <a:latin typeface="Calibri"/>
                <a:cs typeface="Calibri"/>
              </a:rPr>
              <a:t>microservice is</a:t>
            </a:r>
            <a:r>
              <a:rPr sz="2000" spc="-25" dirty="0">
                <a:latin typeface="Calibri"/>
                <a:cs typeface="Calibri"/>
              </a:rPr>
              <a:t> </a:t>
            </a:r>
            <a:r>
              <a:rPr sz="2000" dirty="0">
                <a:latin typeface="Calibri"/>
                <a:cs typeface="Calibri"/>
              </a:rPr>
              <a:t>a</a:t>
            </a:r>
            <a:endParaRPr sz="2000">
              <a:latin typeface="Calibri"/>
              <a:cs typeface="Calibri"/>
            </a:endParaRPr>
          </a:p>
          <a:p>
            <a:pPr marL="298450" indent="-285750">
              <a:lnSpc>
                <a:spcPct val="100000"/>
              </a:lnSpc>
              <a:buFont typeface="Arial"/>
              <a:buChar char="•"/>
              <a:tabLst>
                <a:tab pos="297815" algn="l"/>
                <a:tab pos="298450" algn="l"/>
              </a:tabLst>
            </a:pPr>
            <a:r>
              <a:rPr sz="2000" spc="-10" dirty="0">
                <a:latin typeface="Calibri"/>
                <a:cs typeface="Calibri"/>
              </a:rPr>
              <a:t>self-contained, </a:t>
            </a:r>
            <a:r>
              <a:rPr sz="2000" spc="-5" dirty="0">
                <a:latin typeface="Calibri"/>
                <a:cs typeface="Calibri"/>
              </a:rPr>
              <a:t>easily </a:t>
            </a:r>
            <a:r>
              <a:rPr sz="2000" spc="-10" dirty="0">
                <a:latin typeface="Calibri"/>
                <a:cs typeface="Calibri"/>
              </a:rPr>
              <a:t>deployable, </a:t>
            </a:r>
            <a:r>
              <a:rPr sz="2000" spc="-5" dirty="0">
                <a:latin typeface="Calibri"/>
                <a:cs typeface="Calibri"/>
              </a:rPr>
              <a:t>business </a:t>
            </a:r>
            <a:r>
              <a:rPr sz="2000" spc="-10" dirty="0">
                <a:latin typeface="Calibri"/>
                <a:cs typeface="Calibri"/>
              </a:rPr>
              <a:t>focused, </a:t>
            </a:r>
            <a:r>
              <a:rPr sz="2000" spc="-5" dirty="0">
                <a:latin typeface="Calibri"/>
                <a:cs typeface="Calibri"/>
              </a:rPr>
              <a:t>and </a:t>
            </a:r>
            <a:r>
              <a:rPr sz="2000" dirty="0">
                <a:latin typeface="Calibri"/>
                <a:cs typeface="Calibri"/>
              </a:rPr>
              <a:t>an </a:t>
            </a:r>
            <a:r>
              <a:rPr sz="2000" spc="-5" dirty="0">
                <a:latin typeface="Calibri"/>
                <a:cs typeface="Calibri"/>
              </a:rPr>
              <a:t>independent </a:t>
            </a:r>
            <a:r>
              <a:rPr sz="2000" spc="-10" dirty="0">
                <a:latin typeface="Calibri"/>
                <a:cs typeface="Calibri"/>
              </a:rPr>
              <a:t>application </a:t>
            </a:r>
            <a:r>
              <a:rPr sz="2000" spc="-5" dirty="0">
                <a:latin typeface="Calibri"/>
                <a:cs typeface="Calibri"/>
              </a:rPr>
              <a:t>...</a:t>
            </a:r>
            <a:r>
              <a:rPr sz="2000" spc="20" dirty="0">
                <a:latin typeface="Calibri"/>
                <a:cs typeface="Calibri"/>
              </a:rPr>
              <a:t> </a:t>
            </a:r>
            <a:r>
              <a:rPr sz="2000" spc="-10" dirty="0">
                <a:latin typeface="Calibri"/>
                <a:cs typeface="Calibri"/>
              </a:rPr>
              <a:t>that</a:t>
            </a:r>
            <a:endParaRPr sz="2000">
              <a:latin typeface="Calibri"/>
              <a:cs typeface="Calibri"/>
            </a:endParaRPr>
          </a:p>
          <a:p>
            <a:pPr marL="755650" lvl="1" indent="-285750">
              <a:lnSpc>
                <a:spcPct val="100000"/>
              </a:lnSpc>
              <a:buFont typeface="Arial"/>
              <a:buChar char="•"/>
              <a:tabLst>
                <a:tab pos="755015" algn="l"/>
                <a:tab pos="755650" algn="l"/>
              </a:tabLst>
            </a:pPr>
            <a:r>
              <a:rPr sz="2000" spc="-5" dirty="0">
                <a:latin typeface="Calibri"/>
                <a:cs typeface="Calibri"/>
              </a:rPr>
              <a:t>owns its </a:t>
            </a:r>
            <a:r>
              <a:rPr sz="2000" spc="-10" dirty="0">
                <a:latin typeface="Calibri"/>
                <a:cs typeface="Calibri"/>
              </a:rPr>
              <a:t>produced </a:t>
            </a:r>
            <a:r>
              <a:rPr sz="2000" spc="-15" dirty="0">
                <a:latin typeface="Calibri"/>
                <a:cs typeface="Calibri"/>
              </a:rPr>
              <a:t>data, operates </a:t>
            </a:r>
            <a:r>
              <a:rPr sz="2000" spc="-25" dirty="0">
                <a:latin typeface="Calibri"/>
                <a:cs typeface="Calibri"/>
              </a:rPr>
              <a:t>statelessly, </a:t>
            </a:r>
            <a:r>
              <a:rPr sz="2000" spc="-5" dirty="0">
                <a:latin typeface="Calibri"/>
                <a:cs typeface="Calibri"/>
              </a:rPr>
              <a:t>easily </a:t>
            </a:r>
            <a:r>
              <a:rPr sz="2000" spc="-10" dirty="0">
                <a:latin typeface="Calibri"/>
                <a:cs typeface="Calibri"/>
              </a:rPr>
              <a:t>discoverable, </a:t>
            </a:r>
            <a:r>
              <a:rPr sz="2000" spc="-5" dirty="0">
                <a:latin typeface="Calibri"/>
                <a:cs typeface="Calibri"/>
              </a:rPr>
              <a:t>and </a:t>
            </a:r>
            <a:r>
              <a:rPr sz="2000" spc="-10" dirty="0">
                <a:latin typeface="Calibri"/>
                <a:cs typeface="Calibri"/>
              </a:rPr>
              <a:t>works </a:t>
            </a:r>
            <a:r>
              <a:rPr sz="2000" spc="-5" dirty="0">
                <a:latin typeface="Calibri"/>
                <a:cs typeface="Calibri"/>
              </a:rPr>
              <a:t>with </a:t>
            </a:r>
            <a:r>
              <a:rPr sz="2000" spc="-15" dirty="0">
                <a:latin typeface="Calibri"/>
                <a:cs typeface="Calibri"/>
              </a:rPr>
              <a:t>remote</a:t>
            </a:r>
            <a:r>
              <a:rPr sz="2000" spc="90" dirty="0">
                <a:latin typeface="Calibri"/>
                <a:cs typeface="Calibri"/>
              </a:rPr>
              <a:t> </a:t>
            </a:r>
            <a:r>
              <a:rPr sz="2000" spc="-10" dirty="0">
                <a:latin typeface="Calibri"/>
                <a:cs typeface="Calibri"/>
              </a:rPr>
              <a:t>configuration.</a:t>
            </a:r>
            <a:endParaRPr sz="2000">
              <a:latin typeface="Calibri"/>
              <a:cs typeface="Calibri"/>
            </a:endParaRPr>
          </a:p>
          <a:p>
            <a:pPr lvl="1">
              <a:lnSpc>
                <a:spcPct val="100000"/>
              </a:lnSpc>
              <a:spcBef>
                <a:spcPts val="55"/>
              </a:spcBef>
              <a:buChar char="•"/>
            </a:pPr>
            <a:endParaRPr sz="2900">
              <a:latin typeface="Calibri"/>
              <a:cs typeface="Calibri"/>
            </a:endParaRPr>
          </a:p>
          <a:p>
            <a:pPr marL="12700">
              <a:lnSpc>
                <a:spcPct val="100000"/>
              </a:lnSpc>
            </a:pPr>
            <a:r>
              <a:rPr sz="1800" dirty="0">
                <a:latin typeface="Calibri"/>
                <a:cs typeface="Calibri"/>
              </a:rPr>
              <a:t>In </a:t>
            </a:r>
            <a:r>
              <a:rPr sz="1800" spc="-15" dirty="0">
                <a:latin typeface="Calibri"/>
                <a:cs typeface="Calibri"/>
              </a:rPr>
              <a:t>Java, </a:t>
            </a:r>
            <a:r>
              <a:rPr sz="1800" spc="-5" dirty="0">
                <a:latin typeface="Calibri"/>
                <a:cs typeface="Calibri"/>
              </a:rPr>
              <a:t>one </a:t>
            </a:r>
            <a:r>
              <a:rPr sz="1800" spc="-10" dirty="0">
                <a:latin typeface="Calibri"/>
                <a:cs typeface="Calibri"/>
              </a:rPr>
              <a:t>can </a:t>
            </a:r>
            <a:r>
              <a:rPr sz="1800" spc="-15" dirty="0">
                <a:latin typeface="Calibri"/>
                <a:cs typeface="Calibri"/>
              </a:rPr>
              <a:t>create </a:t>
            </a:r>
            <a:r>
              <a:rPr sz="1800" dirty="0">
                <a:latin typeface="Calibri"/>
                <a:cs typeface="Calibri"/>
              </a:rPr>
              <a:t>a </a:t>
            </a:r>
            <a:r>
              <a:rPr sz="1800" spc="-10" dirty="0">
                <a:latin typeface="Calibri"/>
                <a:cs typeface="Calibri"/>
              </a:rPr>
              <a:t>self-contained application </a:t>
            </a:r>
            <a:r>
              <a:rPr sz="1800" spc="-5" dirty="0">
                <a:latin typeface="Calibri"/>
                <a:cs typeface="Calibri"/>
              </a:rPr>
              <a:t>using </a:t>
            </a:r>
            <a:r>
              <a:rPr sz="1800" b="1" spc="-5" dirty="0">
                <a:latin typeface="Calibri"/>
                <a:cs typeface="Calibri"/>
              </a:rPr>
              <a:t>Spring </a:t>
            </a:r>
            <a:r>
              <a:rPr sz="1800" b="1" dirty="0">
                <a:latin typeface="Calibri"/>
                <a:cs typeface="Calibri"/>
              </a:rPr>
              <a:t>Boot</a:t>
            </a:r>
            <a:r>
              <a:rPr sz="1800" b="1" spc="25" dirty="0">
                <a:latin typeface="Calibri"/>
                <a:cs typeface="Calibri"/>
              </a:rPr>
              <a:t> </a:t>
            </a:r>
            <a:r>
              <a:rPr sz="1800" b="1" spc="-10" dirty="0">
                <a:latin typeface="Calibri"/>
                <a:cs typeface="Calibri"/>
              </a:rPr>
              <a:t>framework</a:t>
            </a:r>
            <a:r>
              <a:rPr sz="1800" spc="-10" dirty="0">
                <a:latin typeface="Calibri"/>
                <a:cs typeface="Calibri"/>
              </a:rPr>
              <a:t>.</a:t>
            </a:r>
            <a:endParaRPr sz="1800">
              <a:latin typeface="Calibri"/>
              <a:cs typeface="Calibri"/>
            </a:endParaRPr>
          </a:p>
          <a:p>
            <a:pPr>
              <a:lnSpc>
                <a:spcPct val="100000"/>
              </a:lnSpc>
              <a:spcBef>
                <a:spcPts val="20"/>
              </a:spcBef>
            </a:pPr>
            <a:endParaRPr sz="1750">
              <a:latin typeface="Calibri"/>
              <a:cs typeface="Calibri"/>
            </a:endParaRPr>
          </a:p>
          <a:p>
            <a:pPr marL="297815" marR="4020820" indent="-285750">
              <a:lnSpc>
                <a:spcPct val="100000"/>
              </a:lnSpc>
              <a:buFont typeface="Arial"/>
              <a:buChar char="•"/>
              <a:tabLst>
                <a:tab pos="297815" algn="l"/>
                <a:tab pos="298450" algn="l"/>
              </a:tabLst>
            </a:pPr>
            <a:r>
              <a:rPr sz="1800" dirty="0">
                <a:latin typeface="Calibri"/>
                <a:cs typeface="Calibri"/>
              </a:rPr>
              <a:t>It is </a:t>
            </a:r>
            <a:r>
              <a:rPr sz="1800" spc="-5" dirty="0">
                <a:latin typeface="Calibri"/>
                <a:cs typeface="Calibri"/>
              </a:rPr>
              <a:t>based </a:t>
            </a:r>
            <a:r>
              <a:rPr sz="1800" dirty="0">
                <a:latin typeface="Calibri"/>
                <a:cs typeface="Calibri"/>
              </a:rPr>
              <a:t>on </a:t>
            </a:r>
            <a:r>
              <a:rPr sz="1800" spc="-5" dirty="0">
                <a:latin typeface="Calibri"/>
                <a:cs typeface="Calibri"/>
              </a:rPr>
              <a:t>Spring </a:t>
            </a:r>
            <a:r>
              <a:rPr sz="1800" spc="-10" dirty="0">
                <a:latin typeface="Calibri"/>
                <a:cs typeface="Calibri"/>
              </a:rPr>
              <a:t>framework </a:t>
            </a:r>
            <a:r>
              <a:rPr sz="1800" spc="-5" dirty="0">
                <a:latin typeface="Calibri"/>
                <a:cs typeface="Calibri"/>
              </a:rPr>
              <a:t>with ease </a:t>
            </a:r>
            <a:r>
              <a:rPr sz="1800" dirty="0">
                <a:latin typeface="Calibri"/>
                <a:cs typeface="Calibri"/>
              </a:rPr>
              <a:t>of </a:t>
            </a:r>
            <a:r>
              <a:rPr sz="1800" spc="-10" dirty="0">
                <a:latin typeface="Calibri"/>
                <a:cs typeface="Calibri"/>
              </a:rPr>
              <a:t>application configuration </a:t>
            </a:r>
            <a:r>
              <a:rPr sz="1800" spc="-5" dirty="0">
                <a:latin typeface="Calibri"/>
                <a:cs typeface="Calibri"/>
              </a:rPr>
              <a:t>using  </a:t>
            </a:r>
            <a:r>
              <a:rPr sz="1800" spc="-10" dirty="0">
                <a:latin typeface="Calibri"/>
                <a:cs typeface="Calibri"/>
              </a:rPr>
              <a:t>annotations</a:t>
            </a:r>
            <a:endParaRPr sz="1800">
              <a:latin typeface="Calibri"/>
              <a:cs typeface="Calibri"/>
            </a:endParaRPr>
          </a:p>
          <a:p>
            <a:pPr marL="755650" lvl="1" indent="-285750">
              <a:lnSpc>
                <a:spcPct val="100000"/>
              </a:lnSpc>
              <a:buFont typeface="Arial"/>
              <a:buChar char="•"/>
              <a:tabLst>
                <a:tab pos="755015" algn="l"/>
                <a:tab pos="755650" algn="l"/>
              </a:tabLst>
            </a:pPr>
            <a:r>
              <a:rPr sz="1800" spc="-5" dirty="0">
                <a:latin typeface="Calibri"/>
                <a:cs typeface="Calibri"/>
              </a:rPr>
              <a:t>Means </a:t>
            </a:r>
            <a:r>
              <a:rPr sz="1800" dirty="0">
                <a:latin typeface="Calibri"/>
                <a:cs typeface="Calibri"/>
              </a:rPr>
              <a:t>... </a:t>
            </a:r>
            <a:r>
              <a:rPr sz="1800" spc="-5" dirty="0">
                <a:latin typeface="Calibri"/>
                <a:cs typeface="Calibri"/>
              </a:rPr>
              <a:t>No bulky </a:t>
            </a:r>
            <a:r>
              <a:rPr sz="1800" spc="-40" dirty="0">
                <a:latin typeface="Calibri"/>
                <a:cs typeface="Calibri"/>
              </a:rPr>
              <a:t>YAML </a:t>
            </a:r>
            <a:r>
              <a:rPr sz="1800" dirty="0">
                <a:latin typeface="Calibri"/>
                <a:cs typeface="Calibri"/>
              </a:rPr>
              <a:t>or XML </a:t>
            </a:r>
            <a:r>
              <a:rPr sz="1800" spc="-5" dirty="0">
                <a:latin typeface="Calibri"/>
                <a:cs typeface="Calibri"/>
              </a:rPr>
              <a:t>spring </a:t>
            </a:r>
            <a:r>
              <a:rPr sz="1800" spc="-10" dirty="0">
                <a:latin typeface="Calibri"/>
                <a:cs typeface="Calibri"/>
              </a:rPr>
              <a:t>configuration</a:t>
            </a:r>
            <a:r>
              <a:rPr sz="1800" spc="20" dirty="0">
                <a:latin typeface="Calibri"/>
                <a:cs typeface="Calibri"/>
              </a:rPr>
              <a:t> </a:t>
            </a:r>
            <a:r>
              <a:rPr sz="1800" spc="-5" dirty="0">
                <a:latin typeface="Calibri"/>
                <a:cs typeface="Calibri"/>
              </a:rPr>
              <a:t>files</a:t>
            </a:r>
            <a:endParaRPr sz="1800">
              <a:latin typeface="Calibri"/>
              <a:cs typeface="Calibri"/>
            </a:endParaRPr>
          </a:p>
        </p:txBody>
      </p:sp>
      <p:sp>
        <p:nvSpPr>
          <p:cNvPr id="12" name="object 12"/>
          <p:cNvSpPr txBox="1"/>
          <p:nvPr/>
        </p:nvSpPr>
        <p:spPr>
          <a:xfrm>
            <a:off x="251459" y="3581400"/>
            <a:ext cx="7600315" cy="167132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spc="-5" dirty="0">
                <a:latin typeface="Calibri"/>
                <a:cs typeface="Calibri"/>
              </a:rPr>
              <a:t>Embed </a:t>
            </a:r>
            <a:r>
              <a:rPr sz="1800" b="1" spc="-30" dirty="0">
                <a:latin typeface="Calibri"/>
                <a:cs typeface="Calibri"/>
              </a:rPr>
              <a:t>Tomcat</a:t>
            </a:r>
            <a:r>
              <a:rPr sz="1800" spc="-30" dirty="0">
                <a:latin typeface="Calibri"/>
                <a:cs typeface="Calibri"/>
              </a:rPr>
              <a:t>, </a:t>
            </a:r>
            <a:r>
              <a:rPr sz="1800" b="1" spc="-10" dirty="0">
                <a:latin typeface="Calibri"/>
                <a:cs typeface="Calibri"/>
              </a:rPr>
              <a:t>Jetty </a:t>
            </a:r>
            <a:r>
              <a:rPr sz="1800" dirty="0">
                <a:latin typeface="Calibri"/>
                <a:cs typeface="Calibri"/>
              </a:rPr>
              <a:t>or </a:t>
            </a:r>
            <a:r>
              <a:rPr sz="1800" b="1" spc="-10" dirty="0">
                <a:latin typeface="Calibri"/>
                <a:cs typeface="Calibri"/>
              </a:rPr>
              <a:t>Undertow </a:t>
            </a:r>
            <a:r>
              <a:rPr sz="1800" spc="-5" dirty="0">
                <a:latin typeface="Calibri"/>
                <a:cs typeface="Calibri"/>
              </a:rPr>
              <a:t>directly (no need </a:t>
            </a:r>
            <a:r>
              <a:rPr sz="1800" spc="-10" dirty="0">
                <a:latin typeface="Calibri"/>
                <a:cs typeface="Calibri"/>
              </a:rPr>
              <a:t>to </a:t>
            </a:r>
            <a:r>
              <a:rPr sz="1800" spc="-5" dirty="0">
                <a:latin typeface="Calibri"/>
                <a:cs typeface="Calibri"/>
              </a:rPr>
              <a:t>deploy </a:t>
            </a:r>
            <a:r>
              <a:rPr sz="1800" spc="-35" dirty="0">
                <a:latin typeface="Calibri"/>
                <a:cs typeface="Calibri"/>
              </a:rPr>
              <a:t>WAR</a:t>
            </a:r>
            <a:r>
              <a:rPr sz="1800" spc="45" dirty="0">
                <a:latin typeface="Calibri"/>
                <a:cs typeface="Calibri"/>
              </a:rPr>
              <a:t> </a:t>
            </a:r>
            <a:r>
              <a:rPr sz="1800" spc="-5" dirty="0">
                <a:latin typeface="Calibri"/>
                <a:cs typeface="Calibri"/>
              </a:rPr>
              <a:t>files)</a:t>
            </a:r>
            <a:endParaRPr sz="1800">
              <a:latin typeface="Calibri"/>
              <a:cs typeface="Calibri"/>
            </a:endParaRPr>
          </a:p>
          <a:p>
            <a:pPr marL="298450" indent="-285750">
              <a:lnSpc>
                <a:spcPct val="100000"/>
              </a:lnSpc>
              <a:buFont typeface="Arial"/>
              <a:buChar char="•"/>
              <a:tabLst>
                <a:tab pos="297815" algn="l"/>
                <a:tab pos="298450" algn="l"/>
              </a:tabLst>
            </a:pPr>
            <a:r>
              <a:rPr sz="1800" spc="-10" dirty="0">
                <a:latin typeface="Calibri"/>
                <a:cs typeface="Calibri"/>
              </a:rPr>
              <a:t>Provide opinionated 'starter' </a:t>
            </a:r>
            <a:r>
              <a:rPr sz="1800" spc="-5" dirty="0">
                <a:latin typeface="Calibri"/>
                <a:cs typeface="Calibri"/>
              </a:rPr>
              <a:t>dependencies </a:t>
            </a:r>
            <a:r>
              <a:rPr sz="1800" spc="-10" dirty="0">
                <a:latin typeface="Calibri"/>
                <a:cs typeface="Calibri"/>
              </a:rPr>
              <a:t>to </a:t>
            </a:r>
            <a:r>
              <a:rPr sz="1800" dirty="0">
                <a:latin typeface="Calibri"/>
                <a:cs typeface="Calibri"/>
              </a:rPr>
              <a:t>simplify </a:t>
            </a:r>
            <a:r>
              <a:rPr sz="1800" spc="-10" dirty="0">
                <a:latin typeface="Calibri"/>
                <a:cs typeface="Calibri"/>
              </a:rPr>
              <a:t>your </a:t>
            </a:r>
            <a:r>
              <a:rPr sz="1800" spc="-5" dirty="0">
                <a:latin typeface="Calibri"/>
                <a:cs typeface="Calibri"/>
              </a:rPr>
              <a:t>build</a:t>
            </a:r>
            <a:r>
              <a:rPr sz="1800" spc="40" dirty="0">
                <a:latin typeface="Calibri"/>
                <a:cs typeface="Calibri"/>
              </a:rPr>
              <a:t> </a:t>
            </a:r>
            <a:r>
              <a:rPr sz="1800" spc="-10" dirty="0">
                <a:latin typeface="Calibri"/>
                <a:cs typeface="Calibri"/>
              </a:rPr>
              <a:t>configuration</a:t>
            </a:r>
            <a:endParaRPr sz="1800">
              <a:latin typeface="Calibri"/>
              <a:cs typeface="Calibri"/>
            </a:endParaRPr>
          </a:p>
          <a:p>
            <a:pPr marL="298450" indent="-285750">
              <a:lnSpc>
                <a:spcPct val="100000"/>
              </a:lnSpc>
              <a:buFont typeface="Arial"/>
              <a:buChar char="•"/>
              <a:tabLst>
                <a:tab pos="297815" algn="l"/>
                <a:tab pos="298450" algn="l"/>
              </a:tabLst>
            </a:pPr>
            <a:r>
              <a:rPr sz="1800" spc="-10" dirty="0">
                <a:latin typeface="Calibri"/>
                <a:cs typeface="Calibri"/>
              </a:rPr>
              <a:t>Automatically configure </a:t>
            </a:r>
            <a:r>
              <a:rPr sz="1800" spc="-5" dirty="0">
                <a:latin typeface="Calibri"/>
                <a:cs typeface="Calibri"/>
              </a:rPr>
              <a:t>Spring and </a:t>
            </a:r>
            <a:r>
              <a:rPr sz="1800" spc="-10" dirty="0">
                <a:latin typeface="Calibri"/>
                <a:cs typeface="Calibri"/>
              </a:rPr>
              <a:t>3rd </a:t>
            </a:r>
            <a:r>
              <a:rPr sz="1800" spc="-5" dirty="0">
                <a:latin typeface="Calibri"/>
                <a:cs typeface="Calibri"/>
              </a:rPr>
              <a:t>party </a:t>
            </a:r>
            <a:r>
              <a:rPr sz="1800" spc="-10" dirty="0">
                <a:latin typeface="Calibri"/>
                <a:cs typeface="Calibri"/>
              </a:rPr>
              <a:t>libraries whenever</a:t>
            </a:r>
            <a:r>
              <a:rPr sz="1800" spc="50" dirty="0">
                <a:latin typeface="Calibri"/>
                <a:cs typeface="Calibri"/>
              </a:rPr>
              <a:t> </a:t>
            </a:r>
            <a:r>
              <a:rPr sz="1800" spc="-5" dirty="0">
                <a:latin typeface="Calibri"/>
                <a:cs typeface="Calibri"/>
              </a:rPr>
              <a:t>possible</a:t>
            </a:r>
            <a:endParaRPr sz="1800">
              <a:latin typeface="Calibri"/>
              <a:cs typeface="Calibri"/>
            </a:endParaRPr>
          </a:p>
          <a:p>
            <a:pPr marL="297815" marR="868680" indent="-285750">
              <a:lnSpc>
                <a:spcPct val="100000"/>
              </a:lnSpc>
              <a:buFont typeface="Arial"/>
              <a:buChar char="•"/>
              <a:tabLst>
                <a:tab pos="297815" algn="l"/>
                <a:tab pos="298450" algn="l"/>
              </a:tabLst>
            </a:pPr>
            <a:r>
              <a:rPr sz="1800" spc="-10" dirty="0">
                <a:latin typeface="Calibri"/>
                <a:cs typeface="Calibri"/>
              </a:rPr>
              <a:t>Provide production-ready </a:t>
            </a:r>
            <a:r>
              <a:rPr sz="1800" spc="-15" dirty="0">
                <a:latin typeface="Calibri"/>
                <a:cs typeface="Calibri"/>
              </a:rPr>
              <a:t>features </a:t>
            </a:r>
            <a:r>
              <a:rPr sz="1800" spc="-5" dirty="0">
                <a:latin typeface="Calibri"/>
                <a:cs typeface="Calibri"/>
              </a:rPr>
              <a:t>such as metrics, health </a:t>
            </a:r>
            <a:r>
              <a:rPr sz="1800" spc="-10" dirty="0">
                <a:latin typeface="Calibri"/>
                <a:cs typeface="Calibri"/>
              </a:rPr>
              <a:t>checks </a:t>
            </a:r>
            <a:r>
              <a:rPr sz="1800" spc="-5" dirty="0">
                <a:latin typeface="Calibri"/>
                <a:cs typeface="Calibri"/>
              </a:rPr>
              <a:t>and  </a:t>
            </a:r>
            <a:r>
              <a:rPr sz="1800" spc="-10" dirty="0">
                <a:latin typeface="Calibri"/>
                <a:cs typeface="Calibri"/>
              </a:rPr>
              <a:t>externalized configuration</a:t>
            </a:r>
            <a:endParaRPr sz="1800">
              <a:latin typeface="Calibri"/>
              <a:cs typeface="Calibri"/>
            </a:endParaRPr>
          </a:p>
          <a:p>
            <a:pPr marL="298450" indent="-285750">
              <a:lnSpc>
                <a:spcPct val="100000"/>
              </a:lnSpc>
              <a:buFont typeface="Arial"/>
              <a:buChar char="•"/>
              <a:tabLst>
                <a:tab pos="297815" algn="l"/>
                <a:tab pos="298450" algn="l"/>
              </a:tabLst>
            </a:pPr>
            <a:r>
              <a:rPr sz="1800" spc="-5" dirty="0">
                <a:latin typeface="Calibri"/>
                <a:cs typeface="Calibri"/>
              </a:rPr>
              <a:t>Absolutely no </a:t>
            </a:r>
            <a:r>
              <a:rPr sz="1800" spc="-10" dirty="0">
                <a:latin typeface="Calibri"/>
                <a:cs typeface="Calibri"/>
              </a:rPr>
              <a:t>code generation </a:t>
            </a:r>
            <a:r>
              <a:rPr sz="1800" spc="-5" dirty="0">
                <a:latin typeface="Calibri"/>
                <a:cs typeface="Calibri"/>
              </a:rPr>
              <a:t>and no </a:t>
            </a:r>
            <a:r>
              <a:rPr sz="1800" spc="-10" dirty="0">
                <a:latin typeface="Calibri"/>
                <a:cs typeface="Calibri"/>
              </a:rPr>
              <a:t>requirement </a:t>
            </a:r>
            <a:r>
              <a:rPr sz="1800" spc="-15" dirty="0">
                <a:latin typeface="Calibri"/>
                <a:cs typeface="Calibri"/>
              </a:rPr>
              <a:t>for </a:t>
            </a:r>
            <a:r>
              <a:rPr sz="1800" dirty="0">
                <a:latin typeface="Calibri"/>
                <a:cs typeface="Calibri"/>
              </a:rPr>
              <a:t>XML</a:t>
            </a:r>
            <a:r>
              <a:rPr sz="1800" spc="10" dirty="0">
                <a:latin typeface="Calibri"/>
                <a:cs typeface="Calibri"/>
              </a:rPr>
              <a:t> </a:t>
            </a:r>
            <a:r>
              <a:rPr sz="1800" spc="-10" dirty="0">
                <a:latin typeface="Calibri"/>
                <a:cs typeface="Calibri"/>
              </a:rPr>
              <a:t>configuration</a:t>
            </a:r>
            <a:endParaRPr sz="1800">
              <a:latin typeface="Calibri"/>
              <a:cs typeface="Calibri"/>
            </a:endParaRPr>
          </a:p>
        </p:txBody>
      </p:sp>
      <p:sp>
        <p:nvSpPr>
          <p:cNvPr id="13" name="object 13"/>
          <p:cNvSpPr txBox="1"/>
          <p:nvPr/>
        </p:nvSpPr>
        <p:spPr>
          <a:xfrm>
            <a:off x="251459" y="5501640"/>
            <a:ext cx="7461884" cy="848360"/>
          </a:xfrm>
          <a:prstGeom prst="rect">
            <a:avLst/>
          </a:prstGeom>
        </p:spPr>
        <p:txBody>
          <a:bodyPr vert="horz" wrap="square" lIns="0" tIns="12700" rIns="0" bIns="0" rtlCol="0">
            <a:spAutoFit/>
          </a:bodyPr>
          <a:lstStyle/>
          <a:p>
            <a:pPr marL="297815" marR="5080" indent="-285750">
              <a:lnSpc>
                <a:spcPct val="100000"/>
              </a:lnSpc>
              <a:spcBef>
                <a:spcPts val="100"/>
              </a:spcBef>
              <a:buFont typeface="Arial"/>
              <a:buChar char="•"/>
              <a:tabLst>
                <a:tab pos="297815" algn="l"/>
                <a:tab pos="298450" algn="l"/>
              </a:tabLst>
            </a:pPr>
            <a:r>
              <a:rPr sz="1800" b="1" spc="-5" dirty="0">
                <a:latin typeface="Calibri"/>
                <a:cs typeface="Calibri"/>
              </a:rPr>
              <a:t>Spring Cloud Services </a:t>
            </a:r>
            <a:r>
              <a:rPr sz="1800" spc="-5" dirty="0">
                <a:latin typeface="Calibri"/>
                <a:cs typeface="Calibri"/>
              </a:rPr>
              <a:t>and </a:t>
            </a:r>
            <a:r>
              <a:rPr sz="1800" b="1" spc="-5" dirty="0">
                <a:latin typeface="Calibri"/>
                <a:cs typeface="Calibri"/>
              </a:rPr>
              <a:t>Netflix OSS </a:t>
            </a:r>
            <a:r>
              <a:rPr sz="1800" spc="-10" dirty="0">
                <a:latin typeface="Calibri"/>
                <a:cs typeface="Calibri"/>
              </a:rPr>
              <a:t>are </a:t>
            </a:r>
            <a:r>
              <a:rPr sz="1800" spc="-5" dirty="0">
                <a:latin typeface="Calibri"/>
                <a:cs typeface="Calibri"/>
              </a:rPr>
              <a:t>the collection </a:t>
            </a:r>
            <a:r>
              <a:rPr sz="1800" dirty="0">
                <a:latin typeface="Calibri"/>
                <a:cs typeface="Calibri"/>
              </a:rPr>
              <a:t>of </a:t>
            </a:r>
            <a:r>
              <a:rPr sz="1800" spc="-15" dirty="0">
                <a:latin typeface="Calibri"/>
                <a:cs typeface="Calibri"/>
              </a:rPr>
              <a:t>frameworks </a:t>
            </a:r>
            <a:r>
              <a:rPr sz="1800" spc="-5" dirty="0">
                <a:latin typeface="Calibri"/>
                <a:cs typeface="Calibri"/>
              </a:rPr>
              <a:t>and  tools </a:t>
            </a:r>
            <a:r>
              <a:rPr sz="1800" spc="-10" dirty="0">
                <a:latin typeface="Calibri"/>
                <a:cs typeface="Calibri"/>
              </a:rPr>
              <a:t>that allows </a:t>
            </a:r>
            <a:r>
              <a:rPr sz="1800" dirty="0">
                <a:latin typeface="Calibri"/>
                <a:cs typeface="Calibri"/>
              </a:rPr>
              <a:t>a </a:t>
            </a:r>
            <a:r>
              <a:rPr sz="1800" spc="-5" dirty="0">
                <a:latin typeface="Calibri"/>
                <a:cs typeface="Calibri"/>
              </a:rPr>
              <a:t>spring boot </a:t>
            </a:r>
            <a:r>
              <a:rPr sz="1800" spc="-10" dirty="0">
                <a:latin typeface="Calibri"/>
                <a:cs typeface="Calibri"/>
              </a:rPr>
              <a:t>application to </a:t>
            </a:r>
            <a:r>
              <a:rPr sz="1800" spc="-5" dirty="0">
                <a:latin typeface="Calibri"/>
                <a:cs typeface="Calibri"/>
              </a:rPr>
              <a:t>become </a:t>
            </a:r>
            <a:r>
              <a:rPr sz="1800" dirty="0">
                <a:latin typeface="Calibri"/>
                <a:cs typeface="Calibri"/>
              </a:rPr>
              <a:t>a </a:t>
            </a:r>
            <a:r>
              <a:rPr sz="1800" spc="-5" dirty="0">
                <a:latin typeface="Calibri"/>
                <a:cs typeface="Calibri"/>
              </a:rPr>
              <a:t>part </a:t>
            </a:r>
            <a:r>
              <a:rPr sz="1800" dirty="0">
                <a:latin typeface="Calibri"/>
                <a:cs typeface="Calibri"/>
              </a:rPr>
              <a:t>of a </a:t>
            </a:r>
            <a:r>
              <a:rPr sz="1800" spc="-5" dirty="0">
                <a:latin typeface="Calibri"/>
                <a:cs typeface="Calibri"/>
              </a:rPr>
              <a:t>microservice  </a:t>
            </a:r>
            <a:r>
              <a:rPr sz="1800" spc="-10" dirty="0">
                <a:latin typeface="Calibri"/>
                <a:cs typeface="Calibri"/>
              </a:rPr>
              <a:t>architecture</a:t>
            </a:r>
            <a:endParaRPr sz="1800">
              <a:latin typeface="Calibri"/>
              <a:cs typeface="Calibri"/>
            </a:endParaRPr>
          </a:p>
        </p:txBody>
      </p:sp>
      <p:pic>
        <p:nvPicPr>
          <p:cNvPr id="14" name="object 14"/>
          <p:cNvPicPr/>
          <p:nvPr/>
        </p:nvPicPr>
        <p:blipFill>
          <a:blip r:embed="rId5" cstate="print"/>
          <a:stretch>
            <a:fillRect/>
          </a:stretch>
        </p:blipFill>
        <p:spPr>
          <a:xfrm>
            <a:off x="9128638" y="2215019"/>
            <a:ext cx="2070875" cy="1362738"/>
          </a:xfrm>
          <a:prstGeom prst="rect">
            <a:avLst/>
          </a:prstGeom>
        </p:spPr>
      </p:pic>
      <p:sp>
        <p:nvSpPr>
          <p:cNvPr id="15" name="object 15"/>
          <p:cNvSpPr txBox="1"/>
          <p:nvPr/>
        </p:nvSpPr>
        <p:spPr>
          <a:xfrm>
            <a:off x="9486900" y="3512184"/>
            <a:ext cx="119761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Spring</a:t>
            </a:r>
            <a:r>
              <a:rPr sz="1800" spc="-55" dirty="0">
                <a:latin typeface="Calibri"/>
                <a:cs typeface="Calibri"/>
              </a:rPr>
              <a:t> </a:t>
            </a:r>
            <a:r>
              <a:rPr sz="1800" spc="-5" dirty="0">
                <a:latin typeface="Calibri"/>
                <a:cs typeface="Calibri"/>
              </a:rPr>
              <a:t>Cloud</a:t>
            </a:r>
            <a:endParaRPr sz="1800">
              <a:latin typeface="Calibri"/>
              <a:cs typeface="Calibri"/>
            </a:endParaRPr>
          </a:p>
        </p:txBody>
      </p:sp>
      <p:pic>
        <p:nvPicPr>
          <p:cNvPr id="16" name="object 16"/>
          <p:cNvPicPr/>
          <p:nvPr/>
        </p:nvPicPr>
        <p:blipFill>
          <a:blip r:embed="rId6" cstate="print"/>
          <a:stretch>
            <a:fillRect/>
          </a:stretch>
        </p:blipFill>
        <p:spPr>
          <a:xfrm>
            <a:off x="9627107" y="4899659"/>
            <a:ext cx="1287779" cy="1287780"/>
          </a:xfrm>
          <a:prstGeom prst="rect">
            <a:avLst/>
          </a:prstGeom>
        </p:spPr>
      </p:pic>
      <p:sp>
        <p:nvSpPr>
          <p:cNvPr id="17" name="object 17"/>
          <p:cNvSpPr txBox="1"/>
          <p:nvPr/>
        </p:nvSpPr>
        <p:spPr>
          <a:xfrm>
            <a:off x="9596755" y="6179184"/>
            <a:ext cx="110426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Spring</a:t>
            </a:r>
            <a:r>
              <a:rPr sz="1800" spc="-75" dirty="0">
                <a:latin typeface="Calibri"/>
                <a:cs typeface="Calibri"/>
              </a:rPr>
              <a:t> </a:t>
            </a:r>
            <a:r>
              <a:rPr sz="1800" dirty="0">
                <a:latin typeface="Calibri"/>
                <a:cs typeface="Calibri"/>
              </a:rPr>
              <a:t>Boot</a:t>
            </a:r>
            <a:endParaRPr sz="1800">
              <a:latin typeface="Calibri"/>
              <a:cs typeface="Calibri"/>
            </a:endParaRPr>
          </a:p>
        </p:txBody>
      </p:sp>
      <p:grpSp>
        <p:nvGrpSpPr>
          <p:cNvPr id="18" name="object 18"/>
          <p:cNvGrpSpPr/>
          <p:nvPr/>
        </p:nvGrpSpPr>
        <p:grpSpPr>
          <a:xfrm>
            <a:off x="8106409" y="109854"/>
            <a:ext cx="3918585" cy="381000"/>
            <a:chOff x="8106409" y="109854"/>
            <a:chExt cx="3918585" cy="381000"/>
          </a:xfrm>
        </p:grpSpPr>
        <p:sp>
          <p:nvSpPr>
            <p:cNvPr id="19" name="object 19"/>
            <p:cNvSpPr/>
            <p:nvPr/>
          </p:nvSpPr>
          <p:spPr>
            <a:xfrm>
              <a:off x="8112251" y="115823"/>
              <a:ext cx="3906520" cy="368935"/>
            </a:xfrm>
            <a:custGeom>
              <a:avLst/>
              <a:gdLst/>
              <a:ahLst/>
              <a:cxnLst/>
              <a:rect l="l" t="t" r="r" b="b"/>
              <a:pathLst>
                <a:path w="3906520" h="368934">
                  <a:moveTo>
                    <a:pt x="3906011" y="368807"/>
                  </a:moveTo>
                  <a:lnTo>
                    <a:pt x="0" y="368807"/>
                  </a:lnTo>
                  <a:lnTo>
                    <a:pt x="0" y="0"/>
                  </a:lnTo>
                  <a:lnTo>
                    <a:pt x="3906011" y="0"/>
                  </a:lnTo>
                  <a:lnTo>
                    <a:pt x="3906011" y="368807"/>
                  </a:lnTo>
                  <a:close/>
                </a:path>
              </a:pathLst>
            </a:custGeom>
            <a:solidFill>
              <a:srgbClr val="EC7C30"/>
            </a:solidFill>
          </p:spPr>
          <p:txBody>
            <a:bodyPr wrap="square" lIns="0" tIns="0" rIns="0" bIns="0" rtlCol="0"/>
            <a:lstStyle/>
            <a:p>
              <a:endParaRPr/>
            </a:p>
          </p:txBody>
        </p:sp>
        <p:sp>
          <p:nvSpPr>
            <p:cNvPr id="20" name="object 20"/>
            <p:cNvSpPr/>
            <p:nvPr/>
          </p:nvSpPr>
          <p:spPr>
            <a:xfrm>
              <a:off x="8106409" y="109854"/>
              <a:ext cx="3918585" cy="381000"/>
            </a:xfrm>
            <a:custGeom>
              <a:avLst/>
              <a:gdLst/>
              <a:ahLst/>
              <a:cxnLst/>
              <a:rect l="l" t="t" r="r" b="b"/>
              <a:pathLst>
                <a:path w="3918584" h="381000">
                  <a:moveTo>
                    <a:pt x="3912235" y="381000"/>
                  </a:moveTo>
                  <a:lnTo>
                    <a:pt x="6350" y="381000"/>
                  </a:lnTo>
                  <a:lnTo>
                    <a:pt x="4394" y="380695"/>
                  </a:lnTo>
                  <a:lnTo>
                    <a:pt x="2616" y="379793"/>
                  </a:lnTo>
                  <a:lnTo>
                    <a:pt x="1219" y="378383"/>
                  </a:lnTo>
                  <a:lnTo>
                    <a:pt x="304" y="376618"/>
                  </a:lnTo>
                  <a:lnTo>
                    <a:pt x="0" y="374650"/>
                  </a:lnTo>
                  <a:lnTo>
                    <a:pt x="0" y="6350"/>
                  </a:lnTo>
                  <a:lnTo>
                    <a:pt x="6350" y="0"/>
                  </a:lnTo>
                  <a:lnTo>
                    <a:pt x="3912235" y="0"/>
                  </a:lnTo>
                  <a:lnTo>
                    <a:pt x="3918585" y="6350"/>
                  </a:lnTo>
                  <a:lnTo>
                    <a:pt x="12700" y="6350"/>
                  </a:lnTo>
                  <a:lnTo>
                    <a:pt x="6350" y="12700"/>
                  </a:lnTo>
                  <a:lnTo>
                    <a:pt x="12700" y="12700"/>
                  </a:lnTo>
                  <a:lnTo>
                    <a:pt x="12700" y="368300"/>
                  </a:lnTo>
                  <a:lnTo>
                    <a:pt x="6350" y="368300"/>
                  </a:lnTo>
                  <a:lnTo>
                    <a:pt x="12700" y="374650"/>
                  </a:lnTo>
                  <a:lnTo>
                    <a:pt x="3918585" y="374650"/>
                  </a:lnTo>
                  <a:lnTo>
                    <a:pt x="3918280" y="376618"/>
                  </a:lnTo>
                  <a:lnTo>
                    <a:pt x="3917365" y="378383"/>
                  </a:lnTo>
                  <a:lnTo>
                    <a:pt x="3915968" y="379793"/>
                  </a:lnTo>
                  <a:lnTo>
                    <a:pt x="3914190" y="380695"/>
                  </a:lnTo>
                  <a:lnTo>
                    <a:pt x="3912235" y="381000"/>
                  </a:lnTo>
                  <a:close/>
                </a:path>
                <a:path w="3918584" h="381000">
                  <a:moveTo>
                    <a:pt x="12700" y="12700"/>
                  </a:moveTo>
                  <a:lnTo>
                    <a:pt x="6350" y="12700"/>
                  </a:lnTo>
                  <a:lnTo>
                    <a:pt x="12700" y="6350"/>
                  </a:lnTo>
                  <a:lnTo>
                    <a:pt x="12700" y="12700"/>
                  </a:lnTo>
                  <a:close/>
                </a:path>
                <a:path w="3918584" h="381000">
                  <a:moveTo>
                    <a:pt x="3905885" y="12700"/>
                  </a:moveTo>
                  <a:lnTo>
                    <a:pt x="12700" y="12700"/>
                  </a:lnTo>
                  <a:lnTo>
                    <a:pt x="12700" y="6350"/>
                  </a:lnTo>
                  <a:lnTo>
                    <a:pt x="3905885" y="6350"/>
                  </a:lnTo>
                  <a:lnTo>
                    <a:pt x="3905885" y="12700"/>
                  </a:lnTo>
                  <a:close/>
                </a:path>
                <a:path w="3918584" h="381000">
                  <a:moveTo>
                    <a:pt x="3905885" y="374650"/>
                  </a:moveTo>
                  <a:lnTo>
                    <a:pt x="3905885" y="6350"/>
                  </a:lnTo>
                  <a:lnTo>
                    <a:pt x="3912235" y="12700"/>
                  </a:lnTo>
                  <a:lnTo>
                    <a:pt x="3918585" y="12700"/>
                  </a:lnTo>
                  <a:lnTo>
                    <a:pt x="3918585" y="368300"/>
                  </a:lnTo>
                  <a:lnTo>
                    <a:pt x="3912235" y="368300"/>
                  </a:lnTo>
                  <a:lnTo>
                    <a:pt x="3905885" y="374650"/>
                  </a:lnTo>
                  <a:close/>
                </a:path>
                <a:path w="3918584" h="381000">
                  <a:moveTo>
                    <a:pt x="3918585" y="12700"/>
                  </a:moveTo>
                  <a:lnTo>
                    <a:pt x="3912235" y="12700"/>
                  </a:lnTo>
                  <a:lnTo>
                    <a:pt x="3905885" y="6350"/>
                  </a:lnTo>
                  <a:lnTo>
                    <a:pt x="3918585" y="6350"/>
                  </a:lnTo>
                  <a:lnTo>
                    <a:pt x="3918585" y="12700"/>
                  </a:lnTo>
                  <a:close/>
                </a:path>
                <a:path w="3918584" h="381000">
                  <a:moveTo>
                    <a:pt x="12700" y="374650"/>
                  </a:moveTo>
                  <a:lnTo>
                    <a:pt x="6350" y="368300"/>
                  </a:lnTo>
                  <a:lnTo>
                    <a:pt x="12700" y="368300"/>
                  </a:lnTo>
                  <a:lnTo>
                    <a:pt x="12700" y="374650"/>
                  </a:lnTo>
                  <a:close/>
                </a:path>
                <a:path w="3918584" h="381000">
                  <a:moveTo>
                    <a:pt x="3905885" y="374650"/>
                  </a:moveTo>
                  <a:lnTo>
                    <a:pt x="12700" y="374650"/>
                  </a:lnTo>
                  <a:lnTo>
                    <a:pt x="12700" y="368300"/>
                  </a:lnTo>
                  <a:lnTo>
                    <a:pt x="3905885" y="368300"/>
                  </a:lnTo>
                  <a:lnTo>
                    <a:pt x="3905885" y="374650"/>
                  </a:lnTo>
                  <a:close/>
                </a:path>
                <a:path w="3918584" h="381000">
                  <a:moveTo>
                    <a:pt x="3918585" y="374650"/>
                  </a:moveTo>
                  <a:lnTo>
                    <a:pt x="3905885" y="374650"/>
                  </a:lnTo>
                  <a:lnTo>
                    <a:pt x="3912235" y="368300"/>
                  </a:lnTo>
                  <a:lnTo>
                    <a:pt x="3918585" y="368300"/>
                  </a:lnTo>
                  <a:lnTo>
                    <a:pt x="3918585" y="374650"/>
                  </a:lnTo>
                  <a:close/>
                </a:path>
              </a:pathLst>
            </a:custGeom>
            <a:solidFill>
              <a:srgbClr val="FFFFFF"/>
            </a:solidFill>
          </p:spPr>
          <p:txBody>
            <a:bodyPr wrap="square" lIns="0" tIns="0" rIns="0" bIns="0" rtlCol="0"/>
            <a:lstStyle/>
            <a:p>
              <a:endParaRPr/>
            </a:p>
          </p:txBody>
        </p:sp>
      </p:grpSp>
      <p:sp>
        <p:nvSpPr>
          <p:cNvPr id="21" name="object 21"/>
          <p:cNvSpPr txBox="1"/>
          <p:nvPr/>
        </p:nvSpPr>
        <p:spPr>
          <a:xfrm>
            <a:off x="8191500" y="136525"/>
            <a:ext cx="3532504"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https://spring.io/projects/spring-boot</a:t>
            </a:r>
            <a:endParaRPr sz="1800">
              <a:latin typeface="Calibri"/>
              <a:cs typeface="Calibri"/>
            </a:endParaRPr>
          </a:p>
        </p:txBody>
      </p:sp>
      <p:sp>
        <p:nvSpPr>
          <p:cNvPr id="22" name="object 2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27</a:t>
            </a:fld>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75678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What is Spring Cloud</a:t>
            </a:r>
            <a:r>
              <a:rPr sz="2400" b="1" spc="-10" dirty="0">
                <a:solidFill>
                  <a:srgbClr val="FFFFFF"/>
                </a:solidFill>
                <a:latin typeface="Microsoft YaHei"/>
                <a:cs typeface="Microsoft YaHei"/>
              </a:rPr>
              <a:t> </a:t>
            </a:r>
            <a:r>
              <a:rPr sz="2400" b="1" spc="5" dirty="0">
                <a:solidFill>
                  <a:srgbClr val="FFFFFF"/>
                </a:solidFill>
                <a:latin typeface="Microsoft YaHei"/>
                <a:cs typeface="Microsoft YaHei"/>
              </a:rPr>
              <a:t>Services?</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aphicFrame>
        <p:nvGraphicFramePr>
          <p:cNvPr id="8" name="object 8"/>
          <p:cNvGraphicFramePr>
            <a:graphicFrameLocks noGrp="1"/>
          </p:cNvGraphicFramePr>
          <p:nvPr/>
        </p:nvGraphicFramePr>
        <p:xfrm>
          <a:off x="327025" y="3951604"/>
          <a:ext cx="8277225" cy="2438400"/>
        </p:xfrm>
        <a:graphic>
          <a:graphicData uri="http://schemas.openxmlformats.org/drawingml/2006/table">
            <a:tbl>
              <a:tblPr firstRow="1" bandRow="1">
                <a:tableStyleId>{2D5ABB26-0587-4C30-8999-92F81FD0307C}</a:tableStyleId>
              </a:tblPr>
              <a:tblGrid>
                <a:gridCol w="2370455">
                  <a:extLst>
                    <a:ext uri="{9D8B030D-6E8A-4147-A177-3AD203B41FA5}">
                      <a16:colId xmlns:a16="http://schemas.microsoft.com/office/drawing/2014/main" val="20000"/>
                    </a:ext>
                  </a:extLst>
                </a:gridCol>
                <a:gridCol w="3273425">
                  <a:extLst>
                    <a:ext uri="{9D8B030D-6E8A-4147-A177-3AD203B41FA5}">
                      <a16:colId xmlns:a16="http://schemas.microsoft.com/office/drawing/2014/main" val="20001"/>
                    </a:ext>
                  </a:extLst>
                </a:gridCol>
                <a:gridCol w="2633345">
                  <a:extLst>
                    <a:ext uri="{9D8B030D-6E8A-4147-A177-3AD203B41FA5}">
                      <a16:colId xmlns:a16="http://schemas.microsoft.com/office/drawing/2014/main" val="20002"/>
                    </a:ext>
                  </a:extLst>
                </a:gridCol>
              </a:tblGrid>
              <a:tr h="304800">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5" dirty="0">
                          <a:latin typeface="Calibri"/>
                          <a:cs typeface="Calibri"/>
                        </a:rPr>
                        <a:t> </a:t>
                      </a:r>
                      <a:r>
                        <a:rPr sz="1400" spc="-5" dirty="0">
                          <a:latin typeface="Calibri"/>
                          <a:cs typeface="Calibri"/>
                        </a:rPr>
                        <a:t>Config</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890" indent="-172085">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Connectors</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Cluster</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0"/>
                  </a:ext>
                </a:extLst>
              </a:tr>
              <a:tr h="304800">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5" dirty="0">
                          <a:latin typeface="Calibri"/>
                          <a:cs typeface="Calibri"/>
                        </a:rPr>
                        <a:t> </a:t>
                      </a:r>
                      <a:r>
                        <a:rPr sz="1400" spc="-5" dirty="0">
                          <a:latin typeface="Calibri"/>
                          <a:cs typeface="Calibri"/>
                        </a:rPr>
                        <a:t>Netflix</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62890" indent="-172085">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a:t>
                      </a:r>
                      <a:r>
                        <a:rPr sz="1400" spc="-5" dirty="0">
                          <a:latin typeface="Calibri"/>
                          <a:cs typeface="Calibri"/>
                        </a:rPr>
                        <a:t>Sleuth</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a:t>
                      </a:r>
                      <a:r>
                        <a:rPr sz="1400" spc="-5" dirty="0">
                          <a:latin typeface="Calibri"/>
                          <a:cs typeface="Calibri"/>
                        </a:rPr>
                        <a:t>Consul</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1"/>
                  </a:ext>
                </a:extLst>
              </a:tr>
              <a:tr h="304800">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a:t>
                      </a:r>
                      <a:r>
                        <a:rPr sz="1400" spc="-5" dirty="0">
                          <a:latin typeface="Calibri"/>
                          <a:cs typeface="Calibri"/>
                        </a:rPr>
                        <a:t>Security</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890" indent="-172085">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a:t>
                      </a:r>
                      <a:r>
                        <a:rPr sz="1400" spc="-5" dirty="0">
                          <a:latin typeface="Calibri"/>
                          <a:cs typeface="Calibri"/>
                        </a:rPr>
                        <a:t>Stream</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5" dirty="0">
                          <a:latin typeface="Calibri"/>
                          <a:cs typeface="Calibri"/>
                        </a:rPr>
                        <a:t> </a:t>
                      </a:r>
                      <a:r>
                        <a:rPr sz="1400" spc="-10" dirty="0">
                          <a:latin typeface="Calibri"/>
                          <a:cs typeface="Calibri"/>
                        </a:rPr>
                        <a:t>Zookeeper</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2"/>
                  </a:ext>
                </a:extLst>
              </a:tr>
              <a:tr h="304800">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a:t>
                      </a:r>
                      <a:r>
                        <a:rPr sz="1400" spc="-20" dirty="0">
                          <a:latin typeface="Calibri"/>
                          <a:cs typeface="Calibri"/>
                        </a:rPr>
                        <a:t>Gateway</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62890" indent="-172085">
                        <a:lnSpc>
                          <a:spcPct val="100000"/>
                        </a:lnSpc>
                        <a:spcBef>
                          <a:spcPts val="285"/>
                        </a:spcBef>
                        <a:buFont typeface="Arial"/>
                        <a:buChar char="•"/>
                        <a:tabLst>
                          <a:tab pos="262890" algn="l"/>
                        </a:tabLst>
                      </a:pPr>
                      <a:r>
                        <a:rPr sz="1400" spc="-5" dirty="0">
                          <a:latin typeface="Calibri"/>
                          <a:cs typeface="Calibri"/>
                        </a:rPr>
                        <a:t>Spring Cloud Stream App</a:t>
                      </a:r>
                      <a:r>
                        <a:rPr sz="1400" spc="-15" dirty="0">
                          <a:latin typeface="Calibri"/>
                          <a:cs typeface="Calibri"/>
                        </a:rPr>
                        <a:t> </a:t>
                      </a:r>
                      <a:r>
                        <a:rPr sz="1400" spc="-10" dirty="0">
                          <a:latin typeface="Calibri"/>
                          <a:cs typeface="Calibri"/>
                        </a:rPr>
                        <a:t>Starters</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5" dirty="0">
                          <a:latin typeface="Calibri"/>
                          <a:cs typeface="Calibri"/>
                        </a:rPr>
                        <a:t> </a:t>
                      </a:r>
                      <a:r>
                        <a:rPr sz="1400" spc="-5" dirty="0">
                          <a:latin typeface="Calibri"/>
                          <a:cs typeface="Calibri"/>
                        </a:rPr>
                        <a:t>Cloudfoundry</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3"/>
                  </a:ext>
                </a:extLst>
              </a:tr>
              <a:tr h="304800">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OpenFeign</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890" indent="-172085">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a:t>
                      </a:r>
                      <a:r>
                        <a:rPr sz="1400" spc="-30" dirty="0">
                          <a:latin typeface="Calibri"/>
                          <a:cs typeface="Calibri"/>
                        </a:rPr>
                        <a:t>Task</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a:t>
                      </a:r>
                      <a:r>
                        <a:rPr sz="1400" spc="-25" dirty="0">
                          <a:latin typeface="Calibri"/>
                          <a:cs typeface="Calibri"/>
                        </a:rPr>
                        <a:t>AWS</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4"/>
                  </a:ext>
                </a:extLst>
              </a:tr>
              <a:tr h="304800">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 </a:t>
                      </a:r>
                      <a:r>
                        <a:rPr sz="1400" spc="-15" dirty="0">
                          <a:latin typeface="Calibri"/>
                          <a:cs typeface="Calibri"/>
                        </a:rPr>
                        <a:t>Data </a:t>
                      </a:r>
                      <a:r>
                        <a:rPr sz="1400" spc="-5" dirty="0">
                          <a:latin typeface="Calibri"/>
                          <a:cs typeface="Calibri"/>
                        </a:rPr>
                        <a:t>Flow</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62890" indent="-172085">
                        <a:lnSpc>
                          <a:spcPct val="100000"/>
                        </a:lnSpc>
                        <a:spcBef>
                          <a:spcPts val="285"/>
                        </a:spcBef>
                        <a:buFont typeface="Arial"/>
                        <a:buChar char="•"/>
                        <a:tabLst>
                          <a:tab pos="262890" algn="l"/>
                        </a:tabLst>
                      </a:pPr>
                      <a:r>
                        <a:rPr sz="1400" spc="-5" dirty="0">
                          <a:latin typeface="Calibri"/>
                          <a:cs typeface="Calibri"/>
                        </a:rPr>
                        <a:t>Spring Cloud </a:t>
                      </a:r>
                      <a:r>
                        <a:rPr sz="1400" spc="-30" dirty="0">
                          <a:latin typeface="Calibri"/>
                          <a:cs typeface="Calibri"/>
                        </a:rPr>
                        <a:t>Task </a:t>
                      </a:r>
                      <a:r>
                        <a:rPr sz="1400" spc="-5" dirty="0">
                          <a:latin typeface="Calibri"/>
                          <a:cs typeface="Calibri"/>
                        </a:rPr>
                        <a:t>App</a:t>
                      </a:r>
                      <a:r>
                        <a:rPr sz="1400" spc="5" dirty="0">
                          <a:latin typeface="Calibri"/>
                          <a:cs typeface="Calibri"/>
                        </a:rPr>
                        <a:t> </a:t>
                      </a:r>
                      <a:r>
                        <a:rPr sz="1400" spc="-10" dirty="0">
                          <a:latin typeface="Calibri"/>
                          <a:cs typeface="Calibri"/>
                        </a:rPr>
                        <a:t>Starters</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Starters</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5"/>
                  </a:ext>
                </a:extLst>
              </a:tr>
              <a:tr h="304800">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a:t>
                      </a:r>
                      <a:r>
                        <a:rPr sz="1400" spc="-5" dirty="0">
                          <a:latin typeface="Calibri"/>
                          <a:cs typeface="Calibri"/>
                        </a:rPr>
                        <a:t>Function</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890" indent="-172085">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Contract</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a:t>
                      </a:r>
                      <a:r>
                        <a:rPr sz="1400" spc="-5" dirty="0">
                          <a:latin typeface="Calibri"/>
                          <a:cs typeface="Calibri"/>
                        </a:rPr>
                        <a:t>CLI</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6"/>
                  </a:ext>
                </a:extLst>
              </a:tr>
              <a:tr h="304800">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a:t>
                      </a:r>
                      <a:r>
                        <a:rPr sz="1400" spc="-5" dirty="0">
                          <a:latin typeface="Calibri"/>
                          <a:cs typeface="Calibri"/>
                        </a:rPr>
                        <a:t>Bus</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62890" indent="-172085">
                        <a:lnSpc>
                          <a:spcPct val="100000"/>
                        </a:lnSpc>
                        <a:spcBef>
                          <a:spcPts val="285"/>
                        </a:spcBef>
                        <a:buFont typeface="Arial"/>
                        <a:buChar char="•"/>
                        <a:tabLst>
                          <a:tab pos="262890" algn="l"/>
                        </a:tabLst>
                      </a:pPr>
                      <a:r>
                        <a:rPr sz="1400" spc="-5" dirty="0">
                          <a:latin typeface="Calibri"/>
                          <a:cs typeface="Calibri"/>
                        </a:rPr>
                        <a:t>Spring Cloud Open Service</a:t>
                      </a:r>
                      <a:r>
                        <a:rPr sz="1400" spc="-15" dirty="0">
                          <a:latin typeface="Calibri"/>
                          <a:cs typeface="Calibri"/>
                        </a:rPr>
                        <a:t> Broker</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262890" indent="-171450">
                        <a:lnSpc>
                          <a:spcPct val="100000"/>
                        </a:lnSpc>
                        <a:spcBef>
                          <a:spcPts val="285"/>
                        </a:spcBef>
                        <a:buFont typeface="Arial"/>
                        <a:buChar char="•"/>
                        <a:tabLst>
                          <a:tab pos="262890" algn="l"/>
                        </a:tabLst>
                      </a:pPr>
                      <a:r>
                        <a:rPr sz="1400" spc="-5" dirty="0">
                          <a:latin typeface="Calibri"/>
                          <a:cs typeface="Calibri"/>
                        </a:rPr>
                        <a:t>Spring Cloud</a:t>
                      </a:r>
                      <a:r>
                        <a:rPr sz="1400" spc="-10" dirty="0">
                          <a:latin typeface="Calibri"/>
                          <a:cs typeface="Calibri"/>
                        </a:rPr>
                        <a:t> </a:t>
                      </a:r>
                      <a:r>
                        <a:rPr sz="1400" spc="-5" dirty="0">
                          <a:latin typeface="Calibri"/>
                          <a:cs typeface="Calibri"/>
                        </a:rPr>
                        <a:t>Pipelines</a:t>
                      </a:r>
                      <a:endParaRPr sz="1400">
                        <a:latin typeface="Calibri"/>
                        <a:cs typeface="Calibri"/>
                      </a:endParaRPr>
                    </a:p>
                  </a:txBody>
                  <a:tcPr marL="0" marR="0" marT="3619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7"/>
                  </a:ext>
                </a:extLst>
              </a:tr>
            </a:tbl>
          </a:graphicData>
        </a:graphic>
      </p:graphicFrame>
      <p:sp>
        <p:nvSpPr>
          <p:cNvPr id="9" name="object 9"/>
          <p:cNvSpPr txBox="1"/>
          <p:nvPr/>
        </p:nvSpPr>
        <p:spPr>
          <a:xfrm>
            <a:off x="251459" y="840104"/>
            <a:ext cx="8612505" cy="3042920"/>
          </a:xfrm>
          <a:prstGeom prst="rect">
            <a:avLst/>
          </a:prstGeom>
        </p:spPr>
        <p:txBody>
          <a:bodyPr vert="horz" wrap="square" lIns="0" tIns="12700" rIns="0" bIns="0" rtlCol="0">
            <a:spAutoFit/>
          </a:bodyPr>
          <a:lstStyle/>
          <a:p>
            <a:pPr marL="297815" marR="62865" indent="-285750">
              <a:lnSpc>
                <a:spcPct val="100000"/>
              </a:lnSpc>
              <a:spcBef>
                <a:spcPts val="100"/>
              </a:spcBef>
              <a:buFont typeface="Arial"/>
              <a:buChar char="•"/>
              <a:tabLst>
                <a:tab pos="297815" algn="l"/>
                <a:tab pos="298450" algn="l"/>
              </a:tabLst>
            </a:pPr>
            <a:r>
              <a:rPr sz="1800" spc="-5" dirty="0">
                <a:latin typeface="Calibri"/>
                <a:cs typeface="Calibri"/>
              </a:rPr>
              <a:t>Spring Cloud </a:t>
            </a:r>
            <a:r>
              <a:rPr sz="1800" spc="-10" dirty="0">
                <a:latin typeface="Calibri"/>
                <a:cs typeface="Calibri"/>
              </a:rPr>
              <a:t>provides </a:t>
            </a:r>
            <a:r>
              <a:rPr sz="1800" spc="-5" dirty="0">
                <a:latin typeface="Calibri"/>
                <a:cs typeface="Calibri"/>
              </a:rPr>
              <a:t>tools </a:t>
            </a:r>
            <a:r>
              <a:rPr sz="1800" spc="-15" dirty="0">
                <a:latin typeface="Calibri"/>
                <a:cs typeface="Calibri"/>
              </a:rPr>
              <a:t>for </a:t>
            </a:r>
            <a:r>
              <a:rPr sz="1800" spc="-10" dirty="0">
                <a:latin typeface="Calibri"/>
                <a:cs typeface="Calibri"/>
              </a:rPr>
              <a:t>developers to </a:t>
            </a:r>
            <a:r>
              <a:rPr sz="1800" spc="-5" dirty="0">
                <a:latin typeface="Calibri"/>
                <a:cs typeface="Calibri"/>
              </a:rPr>
              <a:t>quickly build </a:t>
            </a:r>
            <a:r>
              <a:rPr sz="1800" dirty="0">
                <a:latin typeface="Calibri"/>
                <a:cs typeface="Calibri"/>
              </a:rPr>
              <a:t>some of </a:t>
            </a:r>
            <a:r>
              <a:rPr sz="1800" spc="-5" dirty="0">
                <a:latin typeface="Calibri"/>
                <a:cs typeface="Calibri"/>
              </a:rPr>
              <a:t>the common </a:t>
            </a:r>
            <a:r>
              <a:rPr sz="1800" spc="-15" dirty="0">
                <a:latin typeface="Calibri"/>
                <a:cs typeface="Calibri"/>
              </a:rPr>
              <a:t>patterns  </a:t>
            </a:r>
            <a:r>
              <a:rPr sz="1800" spc="-5" dirty="0">
                <a:latin typeface="Calibri"/>
                <a:cs typeface="Calibri"/>
              </a:rPr>
              <a:t>(mentioned previously) </a:t>
            </a:r>
            <a:r>
              <a:rPr sz="1800" dirty="0">
                <a:latin typeface="Calibri"/>
                <a:cs typeface="Calibri"/>
              </a:rPr>
              <a:t>in </a:t>
            </a:r>
            <a:r>
              <a:rPr sz="1800" spc="-10" dirty="0">
                <a:latin typeface="Calibri"/>
                <a:cs typeface="Calibri"/>
              </a:rPr>
              <a:t>distributed</a:t>
            </a:r>
            <a:r>
              <a:rPr sz="1800" spc="-15" dirty="0">
                <a:latin typeface="Calibri"/>
                <a:cs typeface="Calibri"/>
              </a:rPr>
              <a:t> systems.</a:t>
            </a:r>
            <a:endParaRPr sz="1800">
              <a:latin typeface="Calibri"/>
              <a:cs typeface="Calibri"/>
            </a:endParaRPr>
          </a:p>
          <a:p>
            <a:pPr marL="297815" marR="5080" indent="-285750">
              <a:lnSpc>
                <a:spcPct val="100000"/>
              </a:lnSpc>
              <a:buFont typeface="Arial"/>
              <a:buChar char="•"/>
              <a:tabLst>
                <a:tab pos="297815" algn="l"/>
                <a:tab pos="298450" algn="l"/>
              </a:tabLst>
            </a:pPr>
            <a:r>
              <a:rPr sz="1800" spc="-5" dirty="0">
                <a:latin typeface="Calibri"/>
                <a:cs typeface="Calibri"/>
              </a:rPr>
              <a:t>Coordination </a:t>
            </a:r>
            <a:r>
              <a:rPr sz="1800" dirty="0">
                <a:latin typeface="Calibri"/>
                <a:cs typeface="Calibri"/>
              </a:rPr>
              <a:t>in a </a:t>
            </a:r>
            <a:r>
              <a:rPr sz="1800" spc="-10" dirty="0">
                <a:latin typeface="Calibri"/>
                <a:cs typeface="Calibri"/>
              </a:rPr>
              <a:t>distributed </a:t>
            </a:r>
            <a:r>
              <a:rPr sz="1800" spc="-20" dirty="0">
                <a:latin typeface="Calibri"/>
                <a:cs typeface="Calibri"/>
              </a:rPr>
              <a:t>system </a:t>
            </a:r>
            <a:r>
              <a:rPr sz="1800" spc="-5" dirty="0">
                <a:latin typeface="Calibri"/>
                <a:cs typeface="Calibri"/>
              </a:rPr>
              <a:t>leads </a:t>
            </a:r>
            <a:r>
              <a:rPr sz="1800" spc="-10" dirty="0">
                <a:latin typeface="Calibri"/>
                <a:cs typeface="Calibri"/>
              </a:rPr>
              <a:t>to </a:t>
            </a:r>
            <a:r>
              <a:rPr sz="1800" spc="-5" dirty="0">
                <a:latin typeface="Calibri"/>
                <a:cs typeface="Calibri"/>
              </a:rPr>
              <a:t>boiler </a:t>
            </a:r>
            <a:r>
              <a:rPr sz="1800" spc="-10" dirty="0">
                <a:latin typeface="Calibri"/>
                <a:cs typeface="Calibri"/>
              </a:rPr>
              <a:t>plate patterns, </a:t>
            </a:r>
            <a:r>
              <a:rPr sz="1800" spc="-5" dirty="0">
                <a:latin typeface="Calibri"/>
                <a:cs typeface="Calibri"/>
              </a:rPr>
              <a:t>and using Spring Cloud  </a:t>
            </a:r>
            <a:r>
              <a:rPr sz="1800" spc="-10" dirty="0">
                <a:latin typeface="Calibri"/>
                <a:cs typeface="Calibri"/>
              </a:rPr>
              <a:t>developers can </a:t>
            </a:r>
            <a:r>
              <a:rPr sz="1800" spc="-5" dirty="0">
                <a:latin typeface="Calibri"/>
                <a:cs typeface="Calibri"/>
              </a:rPr>
              <a:t>quickly </a:t>
            </a:r>
            <a:r>
              <a:rPr sz="1800" spc="-15" dirty="0">
                <a:latin typeface="Calibri"/>
                <a:cs typeface="Calibri"/>
              </a:rPr>
              <a:t>stand </a:t>
            </a:r>
            <a:r>
              <a:rPr sz="1800" spc="-5" dirty="0">
                <a:latin typeface="Calibri"/>
                <a:cs typeface="Calibri"/>
              </a:rPr>
              <a:t>up </a:t>
            </a:r>
            <a:r>
              <a:rPr sz="1800" dirty="0">
                <a:latin typeface="Calibri"/>
                <a:cs typeface="Calibri"/>
              </a:rPr>
              <a:t>services </a:t>
            </a:r>
            <a:r>
              <a:rPr sz="1800" spc="-5" dirty="0">
                <a:latin typeface="Calibri"/>
                <a:cs typeface="Calibri"/>
              </a:rPr>
              <a:t>and </a:t>
            </a:r>
            <a:r>
              <a:rPr sz="1800" spc="-10" dirty="0">
                <a:latin typeface="Calibri"/>
                <a:cs typeface="Calibri"/>
              </a:rPr>
              <a:t>applications that </a:t>
            </a:r>
            <a:r>
              <a:rPr sz="1800" spc="-5" dirty="0">
                <a:latin typeface="Calibri"/>
                <a:cs typeface="Calibri"/>
              </a:rPr>
              <a:t>implement those</a:t>
            </a:r>
            <a:r>
              <a:rPr sz="1800" spc="70" dirty="0">
                <a:latin typeface="Calibri"/>
                <a:cs typeface="Calibri"/>
              </a:rPr>
              <a:t> </a:t>
            </a:r>
            <a:r>
              <a:rPr sz="1800" spc="-10" dirty="0">
                <a:latin typeface="Calibri"/>
                <a:cs typeface="Calibri"/>
              </a:rPr>
              <a:t>patterns.</a:t>
            </a:r>
            <a:endParaRPr sz="1800">
              <a:latin typeface="Calibri"/>
              <a:cs typeface="Calibri"/>
            </a:endParaRPr>
          </a:p>
          <a:p>
            <a:pPr marL="297815" marR="22860" indent="-285750">
              <a:lnSpc>
                <a:spcPct val="100000"/>
              </a:lnSpc>
              <a:buFont typeface="Arial"/>
              <a:buChar char="•"/>
              <a:tabLst>
                <a:tab pos="297815" algn="l"/>
                <a:tab pos="298450" algn="l"/>
              </a:tabLst>
            </a:pPr>
            <a:r>
              <a:rPr sz="1800" spc="-10" dirty="0">
                <a:latin typeface="Calibri"/>
                <a:cs typeface="Calibri"/>
              </a:rPr>
              <a:t>They </a:t>
            </a:r>
            <a:r>
              <a:rPr sz="1800" spc="-5" dirty="0">
                <a:latin typeface="Calibri"/>
                <a:cs typeface="Calibri"/>
              </a:rPr>
              <a:t>will </a:t>
            </a:r>
            <a:r>
              <a:rPr sz="1800" spc="-10" dirty="0">
                <a:latin typeface="Calibri"/>
                <a:cs typeface="Calibri"/>
              </a:rPr>
              <a:t>work well </a:t>
            </a:r>
            <a:r>
              <a:rPr sz="1800" dirty="0">
                <a:latin typeface="Calibri"/>
                <a:cs typeface="Calibri"/>
              </a:rPr>
              <a:t>in </a:t>
            </a:r>
            <a:r>
              <a:rPr sz="1800" spc="-15" dirty="0">
                <a:latin typeface="Calibri"/>
                <a:cs typeface="Calibri"/>
              </a:rPr>
              <a:t>any </a:t>
            </a:r>
            <a:r>
              <a:rPr sz="1800" spc="-10" dirty="0">
                <a:latin typeface="Calibri"/>
                <a:cs typeface="Calibri"/>
              </a:rPr>
              <a:t>distributed environment, </a:t>
            </a:r>
            <a:r>
              <a:rPr sz="1800" spc="-5" dirty="0">
                <a:latin typeface="Calibri"/>
                <a:cs typeface="Calibri"/>
              </a:rPr>
              <a:t>including the </a:t>
            </a:r>
            <a:r>
              <a:rPr sz="1800" spc="-10" dirty="0">
                <a:latin typeface="Calibri"/>
                <a:cs typeface="Calibri"/>
              </a:rPr>
              <a:t>developer’s </a:t>
            </a:r>
            <a:r>
              <a:rPr sz="1800" spc="-5" dirty="0">
                <a:latin typeface="Calibri"/>
                <a:cs typeface="Calibri"/>
              </a:rPr>
              <a:t>own </a:t>
            </a:r>
            <a:r>
              <a:rPr sz="1800" spc="-10" dirty="0">
                <a:latin typeface="Calibri"/>
                <a:cs typeface="Calibri"/>
              </a:rPr>
              <a:t>laptop,  bare metal </a:t>
            </a:r>
            <a:r>
              <a:rPr sz="1800" spc="-15" dirty="0">
                <a:latin typeface="Calibri"/>
                <a:cs typeface="Calibri"/>
              </a:rPr>
              <a:t>data </a:t>
            </a:r>
            <a:r>
              <a:rPr sz="1800" spc="-10" dirty="0">
                <a:latin typeface="Calibri"/>
                <a:cs typeface="Calibri"/>
              </a:rPr>
              <a:t>centres, </a:t>
            </a:r>
            <a:r>
              <a:rPr sz="1800" spc="-5" dirty="0">
                <a:latin typeface="Calibri"/>
                <a:cs typeface="Calibri"/>
              </a:rPr>
              <a:t>and </a:t>
            </a:r>
            <a:r>
              <a:rPr sz="1800" spc="-10" dirty="0">
                <a:latin typeface="Calibri"/>
                <a:cs typeface="Calibri"/>
              </a:rPr>
              <a:t>managed platforms </a:t>
            </a:r>
            <a:r>
              <a:rPr sz="1800" spc="-15" dirty="0">
                <a:latin typeface="Calibri"/>
                <a:cs typeface="Calibri"/>
              </a:rPr>
              <a:t>like </a:t>
            </a:r>
            <a:r>
              <a:rPr sz="1800" spc="-60" dirty="0">
                <a:latin typeface="Calibri"/>
                <a:cs typeface="Calibri"/>
              </a:rPr>
              <a:t>GCP, </a:t>
            </a:r>
            <a:r>
              <a:rPr sz="1800" spc="-25" dirty="0">
                <a:latin typeface="Calibri"/>
                <a:cs typeface="Calibri"/>
              </a:rPr>
              <a:t>AWS, </a:t>
            </a:r>
            <a:r>
              <a:rPr sz="1800" spc="-15" dirty="0">
                <a:latin typeface="Calibri"/>
                <a:cs typeface="Calibri"/>
              </a:rPr>
              <a:t>CloudFoundary,</a:t>
            </a:r>
            <a:r>
              <a:rPr sz="1800" spc="135" dirty="0">
                <a:latin typeface="Calibri"/>
                <a:cs typeface="Calibri"/>
              </a:rPr>
              <a:t> </a:t>
            </a:r>
            <a:r>
              <a:rPr sz="1800" spc="-15" dirty="0">
                <a:latin typeface="Calibri"/>
                <a:cs typeface="Calibri"/>
              </a:rPr>
              <a:t>etc.</a:t>
            </a:r>
            <a:endParaRPr sz="1800">
              <a:latin typeface="Calibri"/>
              <a:cs typeface="Calibri"/>
            </a:endParaRPr>
          </a:p>
          <a:p>
            <a:pPr marL="297815" marR="285750" indent="-285750">
              <a:lnSpc>
                <a:spcPct val="100000"/>
              </a:lnSpc>
              <a:buFont typeface="Arial"/>
              <a:buChar char="•"/>
              <a:tabLst>
                <a:tab pos="297815" algn="l"/>
                <a:tab pos="298450" algn="l"/>
              </a:tabLst>
            </a:pPr>
            <a:r>
              <a:rPr sz="1800" spc="-5" dirty="0">
                <a:latin typeface="Calibri"/>
                <a:cs typeface="Calibri"/>
              </a:rPr>
              <a:t>Spring Cloud </a:t>
            </a:r>
            <a:r>
              <a:rPr sz="1800" spc="-10" dirty="0">
                <a:latin typeface="Calibri"/>
                <a:cs typeface="Calibri"/>
              </a:rPr>
              <a:t>focuses </a:t>
            </a:r>
            <a:r>
              <a:rPr sz="1800" dirty="0">
                <a:latin typeface="Calibri"/>
                <a:cs typeface="Calibri"/>
              </a:rPr>
              <a:t>on </a:t>
            </a:r>
            <a:r>
              <a:rPr sz="1800" spc="-10" dirty="0">
                <a:latin typeface="Calibri"/>
                <a:cs typeface="Calibri"/>
              </a:rPr>
              <a:t>providing </a:t>
            </a:r>
            <a:r>
              <a:rPr sz="1800" spc="-5" dirty="0">
                <a:latin typeface="Calibri"/>
                <a:cs typeface="Calibri"/>
              </a:rPr>
              <a:t>good out </a:t>
            </a:r>
            <a:r>
              <a:rPr sz="1800" dirty="0">
                <a:latin typeface="Calibri"/>
                <a:cs typeface="Calibri"/>
              </a:rPr>
              <a:t>of </a:t>
            </a:r>
            <a:r>
              <a:rPr sz="1800" spc="-15" dirty="0">
                <a:latin typeface="Calibri"/>
                <a:cs typeface="Calibri"/>
              </a:rPr>
              <a:t>box </a:t>
            </a:r>
            <a:r>
              <a:rPr sz="1800" spc="-10" dirty="0">
                <a:latin typeface="Calibri"/>
                <a:cs typeface="Calibri"/>
              </a:rPr>
              <a:t>experience </a:t>
            </a:r>
            <a:r>
              <a:rPr sz="1800" spc="-15" dirty="0">
                <a:latin typeface="Calibri"/>
                <a:cs typeface="Calibri"/>
              </a:rPr>
              <a:t>for </a:t>
            </a:r>
            <a:r>
              <a:rPr sz="1800" spc="-5" dirty="0">
                <a:latin typeface="Calibri"/>
                <a:cs typeface="Calibri"/>
              </a:rPr>
              <a:t>typical use </a:t>
            </a:r>
            <a:r>
              <a:rPr sz="1800" spc="-10" dirty="0">
                <a:latin typeface="Calibri"/>
                <a:cs typeface="Calibri"/>
              </a:rPr>
              <a:t>cases </a:t>
            </a:r>
            <a:r>
              <a:rPr sz="1800" spc="-5" dirty="0">
                <a:latin typeface="Calibri"/>
                <a:cs typeface="Calibri"/>
              </a:rPr>
              <a:t>and  extensibility mechanism </a:t>
            </a:r>
            <a:r>
              <a:rPr sz="1800" spc="-10" dirty="0">
                <a:latin typeface="Calibri"/>
                <a:cs typeface="Calibri"/>
              </a:rPr>
              <a:t>to </a:t>
            </a:r>
            <a:r>
              <a:rPr sz="1800" spc="-15" dirty="0">
                <a:latin typeface="Calibri"/>
                <a:cs typeface="Calibri"/>
              </a:rPr>
              <a:t>cover</a:t>
            </a:r>
            <a:r>
              <a:rPr sz="1800" spc="5" dirty="0">
                <a:latin typeface="Calibri"/>
                <a:cs typeface="Calibri"/>
              </a:rPr>
              <a:t> </a:t>
            </a:r>
            <a:r>
              <a:rPr sz="1800" spc="-10" dirty="0">
                <a:latin typeface="Calibri"/>
                <a:cs typeface="Calibri"/>
              </a:rPr>
              <a:t>others.</a:t>
            </a:r>
            <a:endParaRPr sz="1800">
              <a:latin typeface="Calibri"/>
              <a:cs typeface="Calibri"/>
            </a:endParaRPr>
          </a:p>
          <a:p>
            <a:pPr marL="297815" marR="57150" indent="-285750">
              <a:lnSpc>
                <a:spcPct val="100000"/>
              </a:lnSpc>
              <a:buFont typeface="Arial"/>
              <a:buChar char="•"/>
              <a:tabLst>
                <a:tab pos="297815" algn="l"/>
                <a:tab pos="298450" algn="l"/>
              </a:tabLst>
            </a:pPr>
            <a:r>
              <a:rPr sz="1800" spc="-5" dirty="0">
                <a:latin typeface="Calibri"/>
                <a:cs typeface="Calibri"/>
              </a:rPr>
              <a:t>Spring Cloud </a:t>
            </a:r>
            <a:r>
              <a:rPr sz="1800" spc="-20" dirty="0">
                <a:latin typeface="Calibri"/>
                <a:cs typeface="Calibri"/>
              </a:rPr>
              <a:t>takes </a:t>
            </a:r>
            <a:r>
              <a:rPr sz="1800" dirty="0">
                <a:latin typeface="Calibri"/>
                <a:cs typeface="Calibri"/>
              </a:rPr>
              <a:t>a </a:t>
            </a:r>
            <a:r>
              <a:rPr sz="1800" spc="-5" dirty="0">
                <a:latin typeface="Calibri"/>
                <a:cs typeface="Calibri"/>
              </a:rPr>
              <a:t>very </a:t>
            </a:r>
            <a:r>
              <a:rPr sz="1800" spc="-10" dirty="0">
                <a:latin typeface="Calibri"/>
                <a:cs typeface="Calibri"/>
              </a:rPr>
              <a:t>declarative approach, </a:t>
            </a:r>
            <a:r>
              <a:rPr sz="1800" spc="-5" dirty="0">
                <a:latin typeface="Calibri"/>
                <a:cs typeface="Calibri"/>
              </a:rPr>
              <a:t>and </a:t>
            </a:r>
            <a:r>
              <a:rPr sz="1800" spc="-10" dirty="0">
                <a:latin typeface="Calibri"/>
                <a:cs typeface="Calibri"/>
              </a:rPr>
              <a:t>developers </a:t>
            </a:r>
            <a:r>
              <a:rPr sz="1800" spc="-5" dirty="0">
                <a:latin typeface="Calibri"/>
                <a:cs typeface="Calibri"/>
              </a:rPr>
              <a:t>often </a:t>
            </a:r>
            <a:r>
              <a:rPr sz="1800" spc="-15" dirty="0">
                <a:latin typeface="Calibri"/>
                <a:cs typeface="Calibri"/>
              </a:rPr>
              <a:t>get </a:t>
            </a:r>
            <a:r>
              <a:rPr sz="1800" dirty="0">
                <a:latin typeface="Calibri"/>
                <a:cs typeface="Calibri"/>
              </a:rPr>
              <a:t>a lot of </a:t>
            </a:r>
            <a:r>
              <a:rPr sz="1800" spc="-20" dirty="0">
                <a:latin typeface="Calibri"/>
                <a:cs typeface="Calibri"/>
              </a:rPr>
              <a:t>fetaures  </a:t>
            </a:r>
            <a:r>
              <a:rPr sz="1800" spc="-5" dirty="0">
                <a:latin typeface="Calibri"/>
                <a:cs typeface="Calibri"/>
              </a:rPr>
              <a:t>with </a:t>
            </a:r>
            <a:r>
              <a:rPr sz="1800" spc="-10" dirty="0">
                <a:latin typeface="Calibri"/>
                <a:cs typeface="Calibri"/>
              </a:rPr>
              <a:t>just </a:t>
            </a:r>
            <a:r>
              <a:rPr sz="1800" dirty="0">
                <a:latin typeface="Calibri"/>
                <a:cs typeface="Calibri"/>
              </a:rPr>
              <a:t>a </a:t>
            </a:r>
            <a:r>
              <a:rPr sz="1800" spc="-5" dirty="0">
                <a:latin typeface="Calibri"/>
                <a:cs typeface="Calibri"/>
              </a:rPr>
              <a:t>classpath </a:t>
            </a:r>
            <a:r>
              <a:rPr sz="1800" spc="-10" dirty="0">
                <a:latin typeface="Calibri"/>
                <a:cs typeface="Calibri"/>
              </a:rPr>
              <a:t>change and/or </a:t>
            </a:r>
            <a:r>
              <a:rPr sz="1800" spc="-5" dirty="0">
                <a:latin typeface="Calibri"/>
                <a:cs typeface="Calibri"/>
              </a:rPr>
              <a:t>an</a:t>
            </a:r>
            <a:r>
              <a:rPr sz="1800" spc="10" dirty="0">
                <a:latin typeface="Calibri"/>
                <a:cs typeface="Calibri"/>
              </a:rPr>
              <a:t> </a:t>
            </a:r>
            <a:r>
              <a:rPr sz="1800" spc="-10" dirty="0">
                <a:latin typeface="Calibri"/>
                <a:cs typeface="Calibri"/>
              </a:rPr>
              <a:t>annotation.</a:t>
            </a:r>
            <a:endParaRPr sz="1800">
              <a:latin typeface="Calibri"/>
              <a:cs typeface="Calibri"/>
            </a:endParaRPr>
          </a:p>
          <a:p>
            <a:pPr marL="298450" indent="-285750">
              <a:lnSpc>
                <a:spcPct val="100000"/>
              </a:lnSpc>
              <a:buFont typeface="Arial"/>
              <a:buChar char="•"/>
              <a:tabLst>
                <a:tab pos="297815" algn="l"/>
                <a:tab pos="298450" algn="l"/>
              </a:tabLst>
            </a:pPr>
            <a:r>
              <a:rPr sz="1800" spc="-5" dirty="0">
                <a:latin typeface="Calibri"/>
                <a:cs typeface="Calibri"/>
              </a:rPr>
              <a:t>Spring cloud </a:t>
            </a:r>
            <a:r>
              <a:rPr sz="1800" dirty="0">
                <a:latin typeface="Calibri"/>
                <a:cs typeface="Calibri"/>
              </a:rPr>
              <a:t>services </a:t>
            </a:r>
            <a:r>
              <a:rPr sz="1800" spc="-5" dirty="0">
                <a:latin typeface="Calibri"/>
                <a:cs typeface="Calibri"/>
              </a:rPr>
              <a:t>has </a:t>
            </a:r>
            <a:r>
              <a:rPr sz="1800" dirty="0">
                <a:latin typeface="Calibri"/>
                <a:cs typeface="Calibri"/>
              </a:rPr>
              <a:t>a lot of </a:t>
            </a:r>
            <a:r>
              <a:rPr sz="1800" spc="-10" dirty="0">
                <a:latin typeface="Calibri"/>
                <a:cs typeface="Calibri"/>
              </a:rPr>
              <a:t>projects </a:t>
            </a:r>
            <a:r>
              <a:rPr sz="1800" dirty="0">
                <a:latin typeface="Calibri"/>
                <a:cs typeface="Calibri"/>
              </a:rPr>
              <a:t>... some of </a:t>
            </a:r>
            <a:r>
              <a:rPr sz="1800" spc="-5" dirty="0">
                <a:latin typeface="Calibri"/>
                <a:cs typeface="Calibri"/>
              </a:rPr>
              <a:t>the </a:t>
            </a:r>
            <a:r>
              <a:rPr sz="1800" spc="-10" dirty="0">
                <a:latin typeface="Calibri"/>
                <a:cs typeface="Calibri"/>
              </a:rPr>
              <a:t>important </a:t>
            </a:r>
            <a:r>
              <a:rPr sz="1800" spc="-5" dirty="0">
                <a:latin typeface="Calibri"/>
                <a:cs typeface="Calibri"/>
              </a:rPr>
              <a:t>ones </a:t>
            </a:r>
            <a:r>
              <a:rPr sz="1800" spc="-10" dirty="0">
                <a:latin typeface="Calibri"/>
                <a:cs typeface="Calibri"/>
              </a:rPr>
              <a:t>are </a:t>
            </a:r>
            <a:r>
              <a:rPr sz="1800" spc="-5" dirty="0">
                <a:latin typeface="Calibri"/>
                <a:cs typeface="Calibri"/>
              </a:rPr>
              <a:t>as</a:t>
            </a:r>
            <a:r>
              <a:rPr sz="1800" dirty="0">
                <a:latin typeface="Calibri"/>
                <a:cs typeface="Calibri"/>
              </a:rPr>
              <a:t> </a:t>
            </a:r>
            <a:r>
              <a:rPr sz="1800" spc="-10" dirty="0">
                <a:latin typeface="Calibri"/>
                <a:cs typeface="Calibri"/>
              </a:rPr>
              <a:t>follows:</a:t>
            </a:r>
            <a:endParaRPr sz="1800">
              <a:latin typeface="Calibri"/>
              <a:cs typeface="Calibri"/>
            </a:endParaRPr>
          </a:p>
        </p:txBody>
      </p:sp>
      <p:grpSp>
        <p:nvGrpSpPr>
          <p:cNvPr id="10" name="object 10"/>
          <p:cNvGrpSpPr/>
          <p:nvPr/>
        </p:nvGrpSpPr>
        <p:grpSpPr>
          <a:xfrm>
            <a:off x="8189594" y="109854"/>
            <a:ext cx="3835400" cy="381000"/>
            <a:chOff x="8189594" y="109854"/>
            <a:chExt cx="3835400" cy="381000"/>
          </a:xfrm>
        </p:grpSpPr>
        <p:sp>
          <p:nvSpPr>
            <p:cNvPr id="11" name="object 11"/>
            <p:cNvSpPr/>
            <p:nvPr/>
          </p:nvSpPr>
          <p:spPr>
            <a:xfrm>
              <a:off x="8196071" y="115823"/>
              <a:ext cx="3822700" cy="368935"/>
            </a:xfrm>
            <a:custGeom>
              <a:avLst/>
              <a:gdLst/>
              <a:ahLst/>
              <a:cxnLst/>
              <a:rect l="l" t="t" r="r" b="b"/>
              <a:pathLst>
                <a:path w="3822700" h="368934">
                  <a:moveTo>
                    <a:pt x="3822191" y="368807"/>
                  </a:moveTo>
                  <a:lnTo>
                    <a:pt x="0" y="368807"/>
                  </a:lnTo>
                  <a:lnTo>
                    <a:pt x="0" y="0"/>
                  </a:lnTo>
                  <a:lnTo>
                    <a:pt x="3822191" y="0"/>
                  </a:lnTo>
                  <a:lnTo>
                    <a:pt x="3822191" y="368807"/>
                  </a:lnTo>
                  <a:close/>
                </a:path>
              </a:pathLst>
            </a:custGeom>
            <a:solidFill>
              <a:srgbClr val="EC7C30"/>
            </a:solidFill>
          </p:spPr>
          <p:txBody>
            <a:bodyPr wrap="square" lIns="0" tIns="0" rIns="0" bIns="0" rtlCol="0"/>
            <a:lstStyle/>
            <a:p>
              <a:endParaRPr/>
            </a:p>
          </p:txBody>
        </p:sp>
        <p:sp>
          <p:nvSpPr>
            <p:cNvPr id="12" name="object 12"/>
            <p:cNvSpPr/>
            <p:nvPr/>
          </p:nvSpPr>
          <p:spPr>
            <a:xfrm>
              <a:off x="8189594" y="109854"/>
              <a:ext cx="3835400" cy="381000"/>
            </a:xfrm>
            <a:custGeom>
              <a:avLst/>
              <a:gdLst/>
              <a:ahLst/>
              <a:cxnLst/>
              <a:rect l="l" t="t" r="r" b="b"/>
              <a:pathLst>
                <a:path w="3835400" h="381000">
                  <a:moveTo>
                    <a:pt x="3829050" y="381000"/>
                  </a:moveTo>
                  <a:lnTo>
                    <a:pt x="6350" y="381000"/>
                  </a:lnTo>
                  <a:lnTo>
                    <a:pt x="4381" y="380695"/>
                  </a:lnTo>
                  <a:lnTo>
                    <a:pt x="2616" y="379793"/>
                  </a:lnTo>
                  <a:lnTo>
                    <a:pt x="1206" y="378383"/>
                  </a:lnTo>
                  <a:lnTo>
                    <a:pt x="304" y="376618"/>
                  </a:lnTo>
                  <a:lnTo>
                    <a:pt x="0" y="374650"/>
                  </a:lnTo>
                  <a:lnTo>
                    <a:pt x="0" y="6350"/>
                  </a:lnTo>
                  <a:lnTo>
                    <a:pt x="6350" y="0"/>
                  </a:lnTo>
                  <a:lnTo>
                    <a:pt x="3829050" y="0"/>
                  </a:lnTo>
                  <a:lnTo>
                    <a:pt x="3835400" y="6350"/>
                  </a:lnTo>
                  <a:lnTo>
                    <a:pt x="12700" y="6350"/>
                  </a:lnTo>
                  <a:lnTo>
                    <a:pt x="6350" y="12700"/>
                  </a:lnTo>
                  <a:lnTo>
                    <a:pt x="12700" y="12700"/>
                  </a:lnTo>
                  <a:lnTo>
                    <a:pt x="12700" y="368300"/>
                  </a:lnTo>
                  <a:lnTo>
                    <a:pt x="6350" y="368300"/>
                  </a:lnTo>
                  <a:lnTo>
                    <a:pt x="12700" y="374650"/>
                  </a:lnTo>
                  <a:lnTo>
                    <a:pt x="3835400" y="374650"/>
                  </a:lnTo>
                  <a:lnTo>
                    <a:pt x="3835095" y="376618"/>
                  </a:lnTo>
                  <a:lnTo>
                    <a:pt x="3834180" y="378383"/>
                  </a:lnTo>
                  <a:lnTo>
                    <a:pt x="3832783" y="379793"/>
                  </a:lnTo>
                  <a:lnTo>
                    <a:pt x="3831005" y="380695"/>
                  </a:lnTo>
                  <a:lnTo>
                    <a:pt x="3829050" y="381000"/>
                  </a:lnTo>
                  <a:close/>
                </a:path>
                <a:path w="3835400" h="381000">
                  <a:moveTo>
                    <a:pt x="12700" y="12700"/>
                  </a:moveTo>
                  <a:lnTo>
                    <a:pt x="6350" y="12700"/>
                  </a:lnTo>
                  <a:lnTo>
                    <a:pt x="12700" y="6350"/>
                  </a:lnTo>
                  <a:lnTo>
                    <a:pt x="12700" y="12700"/>
                  </a:lnTo>
                  <a:close/>
                </a:path>
                <a:path w="3835400" h="381000">
                  <a:moveTo>
                    <a:pt x="3822700" y="12700"/>
                  </a:moveTo>
                  <a:lnTo>
                    <a:pt x="12700" y="12700"/>
                  </a:lnTo>
                  <a:lnTo>
                    <a:pt x="12700" y="6350"/>
                  </a:lnTo>
                  <a:lnTo>
                    <a:pt x="3822700" y="6350"/>
                  </a:lnTo>
                  <a:lnTo>
                    <a:pt x="3822700" y="12700"/>
                  </a:lnTo>
                  <a:close/>
                </a:path>
                <a:path w="3835400" h="381000">
                  <a:moveTo>
                    <a:pt x="3822700" y="374650"/>
                  </a:moveTo>
                  <a:lnTo>
                    <a:pt x="3822700" y="6350"/>
                  </a:lnTo>
                  <a:lnTo>
                    <a:pt x="3829050" y="12700"/>
                  </a:lnTo>
                  <a:lnTo>
                    <a:pt x="3835400" y="12700"/>
                  </a:lnTo>
                  <a:lnTo>
                    <a:pt x="3835400" y="368300"/>
                  </a:lnTo>
                  <a:lnTo>
                    <a:pt x="3829050" y="368300"/>
                  </a:lnTo>
                  <a:lnTo>
                    <a:pt x="3822700" y="374650"/>
                  </a:lnTo>
                  <a:close/>
                </a:path>
                <a:path w="3835400" h="381000">
                  <a:moveTo>
                    <a:pt x="3835400" y="12700"/>
                  </a:moveTo>
                  <a:lnTo>
                    <a:pt x="3829050" y="12700"/>
                  </a:lnTo>
                  <a:lnTo>
                    <a:pt x="3822700" y="6350"/>
                  </a:lnTo>
                  <a:lnTo>
                    <a:pt x="3835400" y="6350"/>
                  </a:lnTo>
                  <a:lnTo>
                    <a:pt x="3835400" y="12700"/>
                  </a:lnTo>
                  <a:close/>
                </a:path>
                <a:path w="3835400" h="381000">
                  <a:moveTo>
                    <a:pt x="12700" y="374650"/>
                  </a:moveTo>
                  <a:lnTo>
                    <a:pt x="6350" y="368300"/>
                  </a:lnTo>
                  <a:lnTo>
                    <a:pt x="12700" y="368300"/>
                  </a:lnTo>
                  <a:lnTo>
                    <a:pt x="12700" y="374650"/>
                  </a:lnTo>
                  <a:close/>
                </a:path>
                <a:path w="3835400" h="381000">
                  <a:moveTo>
                    <a:pt x="3822700" y="374650"/>
                  </a:moveTo>
                  <a:lnTo>
                    <a:pt x="12700" y="374650"/>
                  </a:lnTo>
                  <a:lnTo>
                    <a:pt x="12700" y="368300"/>
                  </a:lnTo>
                  <a:lnTo>
                    <a:pt x="3822700" y="368300"/>
                  </a:lnTo>
                  <a:lnTo>
                    <a:pt x="3822700" y="374650"/>
                  </a:lnTo>
                  <a:close/>
                </a:path>
                <a:path w="3835400" h="381000">
                  <a:moveTo>
                    <a:pt x="3835400" y="374650"/>
                  </a:moveTo>
                  <a:lnTo>
                    <a:pt x="3822700" y="374650"/>
                  </a:lnTo>
                  <a:lnTo>
                    <a:pt x="3829050" y="368300"/>
                  </a:lnTo>
                  <a:lnTo>
                    <a:pt x="3835400" y="368300"/>
                  </a:lnTo>
                  <a:lnTo>
                    <a:pt x="3835400" y="374650"/>
                  </a:lnTo>
                  <a:close/>
                </a:path>
              </a:pathLst>
            </a:custGeom>
            <a:solidFill>
              <a:srgbClr val="FFFFFF"/>
            </a:solidFill>
          </p:spPr>
          <p:txBody>
            <a:bodyPr wrap="square" lIns="0" tIns="0" rIns="0" bIns="0" rtlCol="0"/>
            <a:lstStyle/>
            <a:p>
              <a:endParaRPr/>
            </a:p>
          </p:txBody>
        </p:sp>
      </p:grpSp>
      <p:sp>
        <p:nvSpPr>
          <p:cNvPr id="13" name="object 13"/>
          <p:cNvSpPr txBox="1"/>
          <p:nvPr/>
        </p:nvSpPr>
        <p:spPr>
          <a:xfrm>
            <a:off x="8274684" y="136525"/>
            <a:ext cx="360489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https://spring.io/projects/spring-cloud</a:t>
            </a:r>
            <a:endParaRPr sz="1800">
              <a:latin typeface="Calibri"/>
              <a:cs typeface="Calibri"/>
            </a:endParaRPr>
          </a:p>
        </p:txBody>
      </p:sp>
      <p:pic>
        <p:nvPicPr>
          <p:cNvPr id="14" name="object 14"/>
          <p:cNvPicPr/>
          <p:nvPr/>
        </p:nvPicPr>
        <p:blipFill>
          <a:blip r:embed="rId2" cstate="print"/>
          <a:stretch>
            <a:fillRect/>
          </a:stretch>
        </p:blipFill>
        <p:spPr>
          <a:xfrm>
            <a:off x="8869680" y="889461"/>
            <a:ext cx="3225338" cy="5220392"/>
          </a:xfrm>
          <a:prstGeom prst="rect">
            <a:avLst/>
          </a:prstGeom>
        </p:spPr>
      </p:pic>
      <p:sp>
        <p:nvSpPr>
          <p:cNvPr id="15" name="object 15"/>
          <p:cNvSpPr txBox="1"/>
          <p:nvPr/>
        </p:nvSpPr>
        <p:spPr>
          <a:xfrm>
            <a:off x="8983344" y="918845"/>
            <a:ext cx="1073150" cy="299720"/>
          </a:xfrm>
          <a:prstGeom prst="rect">
            <a:avLst/>
          </a:prstGeom>
        </p:spPr>
        <p:txBody>
          <a:bodyPr vert="horz" wrap="square" lIns="0" tIns="12700" rIns="0" bIns="0" rtlCol="0">
            <a:spAutoFit/>
          </a:bodyPr>
          <a:lstStyle/>
          <a:p>
            <a:pPr marL="12700">
              <a:lnSpc>
                <a:spcPct val="100000"/>
              </a:lnSpc>
              <a:spcBef>
                <a:spcPts val="100"/>
              </a:spcBef>
            </a:pPr>
            <a:r>
              <a:rPr sz="1800" b="1" spc="-15" dirty="0">
                <a:solidFill>
                  <a:srgbClr val="FFFFFF"/>
                </a:solidFill>
                <a:latin typeface="Calibri"/>
                <a:cs typeface="Calibri"/>
              </a:rPr>
              <a:t>Features</a:t>
            </a:r>
            <a:r>
              <a:rPr sz="1800" b="1" spc="-55"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16" name="object 16"/>
          <p:cNvSpPr txBox="1"/>
          <p:nvPr/>
        </p:nvSpPr>
        <p:spPr>
          <a:xfrm>
            <a:off x="8983344" y="1299845"/>
            <a:ext cx="2660650" cy="4688840"/>
          </a:xfrm>
          <a:prstGeom prst="rect">
            <a:avLst/>
          </a:prstGeom>
        </p:spPr>
        <p:txBody>
          <a:bodyPr vert="horz" wrap="square" lIns="0" tIns="12700" rIns="0" bIns="0" rtlCol="0">
            <a:spAutoFit/>
          </a:bodyPr>
          <a:lstStyle/>
          <a:p>
            <a:pPr marL="298450" marR="321945" indent="-285750">
              <a:lnSpc>
                <a:spcPct val="100000"/>
              </a:lnSpc>
              <a:spcBef>
                <a:spcPts val="100"/>
              </a:spcBef>
              <a:buFont typeface="Arial"/>
              <a:buChar char="•"/>
              <a:tabLst>
                <a:tab pos="297815" algn="l"/>
                <a:tab pos="298450" algn="l"/>
              </a:tabLst>
            </a:pPr>
            <a:r>
              <a:rPr sz="1800" spc="-10" dirty="0">
                <a:solidFill>
                  <a:srgbClr val="FFFFFF"/>
                </a:solidFill>
                <a:latin typeface="Calibri"/>
                <a:cs typeface="Calibri"/>
              </a:rPr>
              <a:t>Distributed/versioned  configuration</a:t>
            </a:r>
            <a:endParaRPr sz="1800">
              <a:latin typeface="Calibri"/>
              <a:cs typeface="Calibri"/>
            </a:endParaRPr>
          </a:p>
          <a:p>
            <a:pPr marL="298450" marR="169545" indent="-285750">
              <a:lnSpc>
                <a:spcPct val="100000"/>
              </a:lnSpc>
              <a:buFont typeface="Arial"/>
              <a:buChar char="•"/>
              <a:tabLst>
                <a:tab pos="297815" algn="l"/>
                <a:tab pos="298450" algn="l"/>
              </a:tabLst>
            </a:pPr>
            <a:r>
              <a:rPr sz="1800" dirty="0">
                <a:solidFill>
                  <a:srgbClr val="FFFFFF"/>
                </a:solidFill>
                <a:latin typeface="Calibri"/>
                <a:cs typeface="Calibri"/>
              </a:rPr>
              <a:t>Service </a:t>
            </a:r>
            <a:r>
              <a:rPr sz="1800" spc="-15" dirty="0">
                <a:solidFill>
                  <a:srgbClr val="FFFFFF"/>
                </a:solidFill>
                <a:latin typeface="Calibri"/>
                <a:cs typeface="Calibri"/>
              </a:rPr>
              <a:t>registration </a:t>
            </a:r>
            <a:r>
              <a:rPr sz="1800" spc="-5" dirty="0">
                <a:solidFill>
                  <a:srgbClr val="FFFFFF"/>
                </a:solidFill>
                <a:latin typeface="Calibri"/>
                <a:cs typeface="Calibri"/>
              </a:rPr>
              <a:t>and  </a:t>
            </a:r>
            <a:r>
              <a:rPr sz="1800" spc="-10" dirty="0">
                <a:solidFill>
                  <a:srgbClr val="FFFFFF"/>
                </a:solidFill>
                <a:latin typeface="Calibri"/>
                <a:cs typeface="Calibri"/>
              </a:rPr>
              <a:t>discovery</a:t>
            </a:r>
            <a:endParaRPr sz="1800">
              <a:latin typeface="Calibri"/>
              <a:cs typeface="Calibri"/>
            </a:endParaRPr>
          </a:p>
          <a:p>
            <a:pPr marL="298450" indent="-285750">
              <a:lnSpc>
                <a:spcPct val="100000"/>
              </a:lnSpc>
              <a:buFont typeface="Arial"/>
              <a:buChar char="•"/>
              <a:tabLst>
                <a:tab pos="297815" algn="l"/>
                <a:tab pos="298450" algn="l"/>
              </a:tabLst>
            </a:pPr>
            <a:r>
              <a:rPr sz="1800" spc="-10" dirty="0">
                <a:solidFill>
                  <a:srgbClr val="FFFFFF"/>
                </a:solidFill>
                <a:latin typeface="Calibri"/>
                <a:cs typeface="Calibri"/>
              </a:rPr>
              <a:t>Routing</a:t>
            </a:r>
            <a:endParaRPr sz="1800">
              <a:latin typeface="Calibri"/>
              <a:cs typeface="Calibri"/>
            </a:endParaRPr>
          </a:p>
          <a:p>
            <a:pPr marL="298450" indent="-285750">
              <a:lnSpc>
                <a:spcPct val="100000"/>
              </a:lnSpc>
              <a:buFont typeface="Arial"/>
              <a:buChar char="•"/>
              <a:tabLst>
                <a:tab pos="297815" algn="l"/>
                <a:tab pos="298450" algn="l"/>
              </a:tabLst>
            </a:pPr>
            <a:r>
              <a:rPr sz="1800" spc="-5" dirty="0">
                <a:solidFill>
                  <a:srgbClr val="FFFFFF"/>
                </a:solidFill>
                <a:latin typeface="Calibri"/>
                <a:cs typeface="Calibri"/>
              </a:rPr>
              <a:t>API</a:t>
            </a:r>
            <a:r>
              <a:rPr sz="1800" spc="-10" dirty="0">
                <a:solidFill>
                  <a:srgbClr val="FFFFFF"/>
                </a:solidFill>
                <a:latin typeface="Calibri"/>
                <a:cs typeface="Calibri"/>
              </a:rPr>
              <a:t> </a:t>
            </a:r>
            <a:r>
              <a:rPr sz="1800" spc="-25" dirty="0">
                <a:solidFill>
                  <a:srgbClr val="FFFFFF"/>
                </a:solidFill>
                <a:latin typeface="Calibri"/>
                <a:cs typeface="Calibri"/>
              </a:rPr>
              <a:t>gateway</a:t>
            </a:r>
            <a:endParaRPr sz="1800">
              <a:latin typeface="Calibri"/>
              <a:cs typeface="Calibri"/>
            </a:endParaRPr>
          </a:p>
          <a:p>
            <a:pPr marL="298450" indent="-285750">
              <a:lnSpc>
                <a:spcPct val="100000"/>
              </a:lnSpc>
              <a:buFont typeface="Arial"/>
              <a:buChar char="•"/>
              <a:tabLst>
                <a:tab pos="297815" algn="l"/>
                <a:tab pos="298450" algn="l"/>
              </a:tabLst>
            </a:pPr>
            <a:r>
              <a:rPr sz="1800" spc="-5" dirty="0">
                <a:solidFill>
                  <a:srgbClr val="FFFFFF"/>
                </a:solidFill>
                <a:latin typeface="Calibri"/>
                <a:cs typeface="Calibri"/>
              </a:rPr>
              <a:t>Service-to-service</a:t>
            </a:r>
            <a:r>
              <a:rPr sz="1800" spc="-15" dirty="0">
                <a:solidFill>
                  <a:srgbClr val="FFFFFF"/>
                </a:solidFill>
                <a:latin typeface="Calibri"/>
                <a:cs typeface="Calibri"/>
              </a:rPr>
              <a:t> </a:t>
            </a:r>
            <a:r>
              <a:rPr sz="1800" spc="-5" dirty="0">
                <a:solidFill>
                  <a:srgbClr val="FFFFFF"/>
                </a:solidFill>
                <a:latin typeface="Calibri"/>
                <a:cs typeface="Calibri"/>
              </a:rPr>
              <a:t>calls</a:t>
            </a:r>
            <a:endParaRPr sz="1800">
              <a:latin typeface="Calibri"/>
              <a:cs typeface="Calibri"/>
            </a:endParaRPr>
          </a:p>
          <a:p>
            <a:pPr marL="298450" indent="-285750">
              <a:lnSpc>
                <a:spcPct val="100000"/>
              </a:lnSpc>
              <a:buFont typeface="Arial"/>
              <a:buChar char="•"/>
              <a:tabLst>
                <a:tab pos="297815" algn="l"/>
                <a:tab pos="298450" algn="l"/>
              </a:tabLst>
            </a:pPr>
            <a:r>
              <a:rPr sz="1800" spc="-5" dirty="0">
                <a:solidFill>
                  <a:srgbClr val="FFFFFF"/>
                </a:solidFill>
                <a:latin typeface="Calibri"/>
                <a:cs typeface="Calibri"/>
              </a:rPr>
              <a:t>Load</a:t>
            </a:r>
            <a:r>
              <a:rPr sz="1800" spc="-10" dirty="0">
                <a:solidFill>
                  <a:srgbClr val="FFFFFF"/>
                </a:solidFill>
                <a:latin typeface="Calibri"/>
                <a:cs typeface="Calibri"/>
              </a:rPr>
              <a:t> </a:t>
            </a:r>
            <a:r>
              <a:rPr sz="1800" spc="-5" dirty="0">
                <a:solidFill>
                  <a:srgbClr val="FFFFFF"/>
                </a:solidFill>
                <a:latin typeface="Calibri"/>
                <a:cs typeface="Calibri"/>
              </a:rPr>
              <a:t>balancing</a:t>
            </a:r>
            <a:endParaRPr sz="1800">
              <a:latin typeface="Calibri"/>
              <a:cs typeface="Calibri"/>
            </a:endParaRPr>
          </a:p>
          <a:p>
            <a:pPr marL="298450" indent="-285750">
              <a:lnSpc>
                <a:spcPct val="100000"/>
              </a:lnSpc>
              <a:buFont typeface="Arial"/>
              <a:buChar char="•"/>
              <a:tabLst>
                <a:tab pos="297815" algn="l"/>
                <a:tab pos="298450" algn="l"/>
              </a:tabLst>
            </a:pPr>
            <a:r>
              <a:rPr sz="1800" spc="-10" dirty="0">
                <a:solidFill>
                  <a:srgbClr val="FFFFFF"/>
                </a:solidFill>
                <a:latin typeface="Calibri"/>
                <a:cs typeface="Calibri"/>
              </a:rPr>
              <a:t>Circuit</a:t>
            </a:r>
            <a:r>
              <a:rPr sz="1800" spc="-5" dirty="0">
                <a:solidFill>
                  <a:srgbClr val="FFFFFF"/>
                </a:solidFill>
                <a:latin typeface="Calibri"/>
                <a:cs typeface="Calibri"/>
              </a:rPr>
              <a:t> </a:t>
            </a:r>
            <a:r>
              <a:rPr sz="1800" spc="-20" dirty="0">
                <a:solidFill>
                  <a:srgbClr val="FFFFFF"/>
                </a:solidFill>
                <a:latin typeface="Calibri"/>
                <a:cs typeface="Calibri"/>
              </a:rPr>
              <a:t>Breakers</a:t>
            </a:r>
            <a:endParaRPr sz="1800">
              <a:latin typeface="Calibri"/>
              <a:cs typeface="Calibri"/>
            </a:endParaRPr>
          </a:p>
          <a:p>
            <a:pPr marL="298450" indent="-285750">
              <a:lnSpc>
                <a:spcPct val="100000"/>
              </a:lnSpc>
              <a:buFont typeface="Arial"/>
              <a:buChar char="•"/>
              <a:tabLst>
                <a:tab pos="297815" algn="l"/>
                <a:tab pos="298450" algn="l"/>
              </a:tabLst>
            </a:pPr>
            <a:r>
              <a:rPr sz="1800" spc="-5" dirty="0">
                <a:solidFill>
                  <a:srgbClr val="FFFFFF"/>
                </a:solidFill>
                <a:latin typeface="Calibri"/>
                <a:cs typeface="Calibri"/>
              </a:rPr>
              <a:t>Global locks</a:t>
            </a:r>
            <a:endParaRPr sz="1800">
              <a:latin typeface="Calibri"/>
              <a:cs typeface="Calibri"/>
            </a:endParaRPr>
          </a:p>
          <a:p>
            <a:pPr marL="298450" marR="144780" indent="-285750">
              <a:lnSpc>
                <a:spcPct val="100000"/>
              </a:lnSpc>
              <a:buFont typeface="Arial"/>
              <a:buChar char="•"/>
              <a:tabLst>
                <a:tab pos="297815" algn="l"/>
                <a:tab pos="298450" algn="l"/>
              </a:tabLst>
            </a:pPr>
            <a:r>
              <a:rPr sz="1800" spc="-10" dirty="0">
                <a:solidFill>
                  <a:srgbClr val="FFFFFF"/>
                </a:solidFill>
                <a:latin typeface="Calibri"/>
                <a:cs typeface="Calibri"/>
              </a:rPr>
              <a:t>Leadership </a:t>
            </a:r>
            <a:r>
              <a:rPr sz="1800" spc="-5" dirty="0">
                <a:solidFill>
                  <a:srgbClr val="FFFFFF"/>
                </a:solidFill>
                <a:latin typeface="Calibri"/>
                <a:cs typeface="Calibri"/>
              </a:rPr>
              <a:t>election and  </a:t>
            </a:r>
            <a:r>
              <a:rPr sz="1800" spc="-10" dirty="0">
                <a:solidFill>
                  <a:srgbClr val="FFFFFF"/>
                </a:solidFill>
                <a:latin typeface="Calibri"/>
                <a:cs typeface="Calibri"/>
              </a:rPr>
              <a:t>cluster</a:t>
            </a:r>
            <a:r>
              <a:rPr sz="1800" spc="-5" dirty="0">
                <a:solidFill>
                  <a:srgbClr val="FFFFFF"/>
                </a:solidFill>
                <a:latin typeface="Calibri"/>
                <a:cs typeface="Calibri"/>
              </a:rPr>
              <a:t> </a:t>
            </a:r>
            <a:r>
              <a:rPr sz="1800" spc="-20" dirty="0">
                <a:solidFill>
                  <a:srgbClr val="FFFFFF"/>
                </a:solidFill>
                <a:latin typeface="Calibri"/>
                <a:cs typeface="Calibri"/>
              </a:rPr>
              <a:t>state</a:t>
            </a:r>
            <a:endParaRPr sz="1800">
              <a:latin typeface="Calibri"/>
              <a:cs typeface="Calibri"/>
            </a:endParaRPr>
          </a:p>
          <a:p>
            <a:pPr marL="298450" indent="-285750">
              <a:lnSpc>
                <a:spcPct val="100000"/>
              </a:lnSpc>
              <a:buFont typeface="Arial"/>
              <a:buChar char="•"/>
              <a:tabLst>
                <a:tab pos="297815" algn="l"/>
                <a:tab pos="298450" algn="l"/>
              </a:tabLst>
            </a:pPr>
            <a:r>
              <a:rPr sz="1800" spc="-10" dirty="0">
                <a:solidFill>
                  <a:srgbClr val="FFFFFF"/>
                </a:solidFill>
                <a:latin typeface="Calibri"/>
                <a:cs typeface="Calibri"/>
              </a:rPr>
              <a:t>Distributed </a:t>
            </a:r>
            <a:r>
              <a:rPr sz="1800" spc="-5" dirty="0">
                <a:solidFill>
                  <a:srgbClr val="FFFFFF"/>
                </a:solidFill>
                <a:latin typeface="Calibri"/>
                <a:cs typeface="Calibri"/>
              </a:rPr>
              <a:t>messaging</a:t>
            </a:r>
            <a:endParaRPr sz="1800">
              <a:latin typeface="Calibri"/>
              <a:cs typeface="Calibri"/>
            </a:endParaRPr>
          </a:p>
          <a:p>
            <a:pPr marL="298450" indent="-285750">
              <a:lnSpc>
                <a:spcPct val="100000"/>
              </a:lnSpc>
              <a:buFont typeface="Arial"/>
              <a:buChar char="•"/>
              <a:tabLst>
                <a:tab pos="297815" algn="l"/>
                <a:tab pos="298450" algn="l"/>
              </a:tabLst>
            </a:pPr>
            <a:r>
              <a:rPr sz="1800" spc="-20" dirty="0">
                <a:solidFill>
                  <a:srgbClr val="FFFFFF"/>
                </a:solidFill>
                <a:latin typeface="Calibri"/>
                <a:cs typeface="Calibri"/>
              </a:rPr>
              <a:t>Event, </a:t>
            </a:r>
            <a:r>
              <a:rPr sz="1800" spc="-5" dirty="0">
                <a:solidFill>
                  <a:srgbClr val="FFFFFF"/>
                </a:solidFill>
                <a:latin typeface="Calibri"/>
                <a:cs typeface="Calibri"/>
              </a:rPr>
              <a:t>and message</a:t>
            </a:r>
            <a:r>
              <a:rPr sz="1800" spc="-20" dirty="0">
                <a:solidFill>
                  <a:srgbClr val="FFFFFF"/>
                </a:solidFill>
                <a:latin typeface="Calibri"/>
                <a:cs typeface="Calibri"/>
              </a:rPr>
              <a:t> </a:t>
            </a:r>
            <a:r>
              <a:rPr sz="1800" spc="-5" dirty="0">
                <a:solidFill>
                  <a:srgbClr val="FFFFFF"/>
                </a:solidFill>
                <a:latin typeface="Calibri"/>
                <a:cs typeface="Calibri"/>
              </a:rPr>
              <a:t>bus</a:t>
            </a:r>
            <a:endParaRPr sz="1800">
              <a:latin typeface="Calibri"/>
              <a:cs typeface="Calibri"/>
            </a:endParaRPr>
          </a:p>
          <a:p>
            <a:pPr marL="298450" marR="5080" indent="-285750">
              <a:lnSpc>
                <a:spcPct val="100000"/>
              </a:lnSpc>
              <a:buFont typeface="Arial"/>
              <a:buChar char="•"/>
              <a:tabLst>
                <a:tab pos="297815" algn="l"/>
                <a:tab pos="298450" algn="l"/>
              </a:tabLst>
            </a:pPr>
            <a:r>
              <a:rPr sz="1800" spc="-5" dirty="0">
                <a:solidFill>
                  <a:srgbClr val="FFFFFF"/>
                </a:solidFill>
                <a:latin typeface="Calibri"/>
                <a:cs typeface="Calibri"/>
              </a:rPr>
              <a:t>Support </a:t>
            </a:r>
            <a:r>
              <a:rPr sz="1800" spc="-15" dirty="0">
                <a:solidFill>
                  <a:srgbClr val="FFFFFF"/>
                </a:solidFill>
                <a:latin typeface="Calibri"/>
                <a:cs typeface="Calibri"/>
              </a:rPr>
              <a:t>for </a:t>
            </a:r>
            <a:r>
              <a:rPr sz="1800" spc="-10" dirty="0">
                <a:solidFill>
                  <a:srgbClr val="FFFFFF"/>
                </a:solidFill>
                <a:latin typeface="Calibri"/>
                <a:cs typeface="Calibri"/>
              </a:rPr>
              <a:t>Kubernetes,  </a:t>
            </a:r>
            <a:r>
              <a:rPr sz="1800" spc="-25" dirty="0">
                <a:solidFill>
                  <a:srgbClr val="FFFFFF"/>
                </a:solidFill>
                <a:latin typeface="Calibri"/>
                <a:cs typeface="Calibri"/>
              </a:rPr>
              <a:t>AWS, </a:t>
            </a:r>
            <a:r>
              <a:rPr sz="1800" spc="-5" dirty="0">
                <a:solidFill>
                  <a:srgbClr val="FFFFFF"/>
                </a:solidFill>
                <a:latin typeface="Calibri"/>
                <a:cs typeface="Calibri"/>
              </a:rPr>
              <a:t>and</a:t>
            </a:r>
            <a:r>
              <a:rPr sz="1800" spc="-65" dirty="0">
                <a:solidFill>
                  <a:srgbClr val="FFFFFF"/>
                </a:solidFill>
                <a:latin typeface="Calibri"/>
                <a:cs typeface="Calibri"/>
              </a:rPr>
              <a:t> </a:t>
            </a:r>
            <a:r>
              <a:rPr sz="1800" spc="-5" dirty="0">
                <a:solidFill>
                  <a:srgbClr val="FFFFFF"/>
                </a:solidFill>
                <a:latin typeface="Calibri"/>
                <a:cs typeface="Calibri"/>
              </a:rPr>
              <a:t>CloudFoundary</a:t>
            </a:r>
            <a:endParaRPr sz="1800">
              <a:latin typeface="Calibri"/>
              <a:cs typeface="Calibri"/>
            </a:endParaRPr>
          </a:p>
          <a:p>
            <a:pPr marL="298450" indent="-285750">
              <a:lnSpc>
                <a:spcPct val="100000"/>
              </a:lnSpc>
              <a:buFont typeface="Arial"/>
              <a:buChar char="•"/>
              <a:tabLst>
                <a:tab pos="297815" algn="l"/>
                <a:tab pos="298450" algn="l"/>
              </a:tabLst>
            </a:pPr>
            <a:r>
              <a:rPr sz="1800" spc="-10" dirty="0">
                <a:solidFill>
                  <a:srgbClr val="FFFFFF"/>
                </a:solidFill>
                <a:latin typeface="Calibri"/>
                <a:cs typeface="Calibri"/>
              </a:rPr>
              <a:t>Etc...</a:t>
            </a:r>
            <a:endParaRPr sz="1800">
              <a:latin typeface="Calibri"/>
              <a:cs typeface="Calibri"/>
            </a:endParaRPr>
          </a:p>
        </p:txBody>
      </p:sp>
      <p:sp>
        <p:nvSpPr>
          <p:cNvPr id="17" name="object 17"/>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28</a:t>
            </a:fld>
            <a:endParaRP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2763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What </a:t>
            </a:r>
            <a:r>
              <a:rPr sz="2400" b="1" spc="-10" dirty="0">
                <a:solidFill>
                  <a:srgbClr val="FFFFFF"/>
                </a:solidFill>
                <a:latin typeface="Microsoft YaHei"/>
                <a:cs typeface="Microsoft YaHei"/>
              </a:rPr>
              <a:t>are </a:t>
            </a:r>
            <a:r>
              <a:rPr sz="2400" b="1" spc="-5" dirty="0">
                <a:solidFill>
                  <a:srgbClr val="FFFFFF"/>
                </a:solidFill>
                <a:latin typeface="Microsoft YaHei"/>
                <a:cs typeface="Microsoft YaHei"/>
              </a:rPr>
              <a:t>Spring Boot</a:t>
            </a:r>
            <a:r>
              <a:rPr sz="2400" b="1" spc="-15" dirty="0">
                <a:solidFill>
                  <a:srgbClr val="FFFFFF"/>
                </a:solidFill>
                <a:latin typeface="Microsoft YaHei"/>
                <a:cs typeface="Microsoft YaHei"/>
              </a:rPr>
              <a:t> </a:t>
            </a:r>
            <a:r>
              <a:rPr sz="2400" b="1" spc="-5" dirty="0">
                <a:solidFill>
                  <a:srgbClr val="FFFFFF"/>
                </a:solidFill>
                <a:latin typeface="Microsoft YaHei"/>
                <a:cs typeface="Microsoft YaHei"/>
              </a:rPr>
              <a:t>projects/modules?</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1107419" y="6476365"/>
            <a:ext cx="154940" cy="152400"/>
          </a:xfrm>
          <a:prstGeom prst="rect">
            <a:avLst/>
          </a:prstGeom>
        </p:spPr>
        <p:txBody>
          <a:bodyPr vert="horz" wrap="square" lIns="0" tIns="0" rIns="0" bIns="0" rtlCol="0">
            <a:spAutoFit/>
          </a:bodyPr>
          <a:lstStyle/>
          <a:p>
            <a:pPr>
              <a:lnSpc>
                <a:spcPts val="1140"/>
              </a:lnSpc>
            </a:pPr>
            <a:r>
              <a:rPr sz="1200" dirty="0">
                <a:solidFill>
                  <a:srgbClr val="888888"/>
                </a:solidFill>
                <a:latin typeface="Calibri"/>
                <a:cs typeface="Calibri"/>
              </a:rPr>
              <a:t>32</a:t>
            </a:r>
            <a:endParaRPr sz="1200">
              <a:latin typeface="Calibri"/>
              <a:cs typeface="Calibri"/>
            </a:endParaRPr>
          </a:p>
        </p:txBody>
      </p:sp>
      <p:pic>
        <p:nvPicPr>
          <p:cNvPr id="9" name="object 9"/>
          <p:cNvPicPr/>
          <p:nvPr/>
        </p:nvPicPr>
        <p:blipFill>
          <a:blip r:embed="rId2" cstate="print"/>
          <a:stretch>
            <a:fillRect/>
          </a:stretch>
        </p:blipFill>
        <p:spPr>
          <a:xfrm>
            <a:off x="91439" y="810490"/>
            <a:ext cx="11937076" cy="5818909"/>
          </a:xfrm>
          <a:prstGeom prst="rect">
            <a:avLst/>
          </a:prstGeom>
        </p:spPr>
      </p:pic>
      <p:sp>
        <p:nvSpPr>
          <p:cNvPr id="10" name="object 10"/>
          <p:cNvSpPr txBox="1"/>
          <p:nvPr/>
        </p:nvSpPr>
        <p:spPr>
          <a:xfrm>
            <a:off x="194310" y="848994"/>
            <a:ext cx="83248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30" dirty="0">
                <a:latin typeface="Calibri"/>
                <a:cs typeface="Calibri"/>
              </a:rPr>
              <a:t> </a:t>
            </a:r>
            <a:r>
              <a:rPr sz="800" spc="-5" dirty="0">
                <a:latin typeface="Calibri"/>
                <a:cs typeface="Calibri"/>
              </a:rPr>
              <a:t>Config</a:t>
            </a:r>
            <a:endParaRPr sz="800">
              <a:latin typeface="Calibri"/>
              <a:cs typeface="Calibri"/>
            </a:endParaRPr>
          </a:p>
        </p:txBody>
      </p:sp>
      <p:sp>
        <p:nvSpPr>
          <p:cNvPr id="11" name="object 11"/>
          <p:cNvSpPr txBox="1"/>
          <p:nvPr/>
        </p:nvSpPr>
        <p:spPr>
          <a:xfrm>
            <a:off x="1898014" y="848994"/>
            <a:ext cx="810387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Centralized</a:t>
            </a:r>
            <a:r>
              <a:rPr sz="800" spc="10" dirty="0">
                <a:latin typeface="Calibri"/>
                <a:cs typeface="Calibri"/>
              </a:rPr>
              <a:t> </a:t>
            </a:r>
            <a:r>
              <a:rPr sz="800" spc="-5" dirty="0">
                <a:latin typeface="Calibri"/>
                <a:cs typeface="Calibri"/>
              </a:rPr>
              <a:t>external</a:t>
            </a:r>
            <a:r>
              <a:rPr sz="800" spc="15" dirty="0">
                <a:latin typeface="Calibri"/>
                <a:cs typeface="Calibri"/>
              </a:rPr>
              <a:t> </a:t>
            </a:r>
            <a:r>
              <a:rPr sz="800" spc="-5" dirty="0">
                <a:latin typeface="Calibri"/>
                <a:cs typeface="Calibri"/>
              </a:rPr>
              <a:t>configuration</a:t>
            </a:r>
            <a:r>
              <a:rPr sz="800" spc="15" dirty="0">
                <a:latin typeface="Calibri"/>
                <a:cs typeface="Calibri"/>
              </a:rPr>
              <a:t> </a:t>
            </a:r>
            <a:r>
              <a:rPr sz="800" spc="-5" dirty="0">
                <a:latin typeface="Calibri"/>
                <a:cs typeface="Calibri"/>
              </a:rPr>
              <a:t>management</a:t>
            </a:r>
            <a:r>
              <a:rPr sz="800" spc="10" dirty="0">
                <a:latin typeface="Calibri"/>
                <a:cs typeface="Calibri"/>
              </a:rPr>
              <a:t> </a:t>
            </a:r>
            <a:r>
              <a:rPr sz="800" spc="-5" dirty="0">
                <a:latin typeface="Calibri"/>
                <a:cs typeface="Calibri"/>
              </a:rPr>
              <a:t>backed</a:t>
            </a:r>
            <a:r>
              <a:rPr sz="800" spc="15" dirty="0">
                <a:latin typeface="Calibri"/>
                <a:cs typeface="Calibri"/>
              </a:rPr>
              <a:t> </a:t>
            </a:r>
            <a:r>
              <a:rPr sz="800" spc="-5" dirty="0">
                <a:latin typeface="Calibri"/>
                <a:cs typeface="Calibri"/>
              </a:rPr>
              <a:t>by</a:t>
            </a:r>
            <a:r>
              <a:rPr sz="800" spc="10" dirty="0">
                <a:latin typeface="Calibri"/>
                <a:cs typeface="Calibri"/>
              </a:rPr>
              <a:t> </a:t>
            </a:r>
            <a:r>
              <a:rPr sz="800" dirty="0">
                <a:latin typeface="Calibri"/>
                <a:cs typeface="Calibri"/>
              </a:rPr>
              <a:t>a</a:t>
            </a:r>
            <a:r>
              <a:rPr sz="800" spc="10" dirty="0">
                <a:latin typeface="Calibri"/>
                <a:cs typeface="Calibri"/>
              </a:rPr>
              <a:t> </a:t>
            </a:r>
            <a:r>
              <a:rPr sz="800" dirty="0">
                <a:latin typeface="Calibri"/>
                <a:cs typeface="Calibri"/>
              </a:rPr>
              <a:t>git</a:t>
            </a:r>
            <a:r>
              <a:rPr sz="800" spc="15" dirty="0">
                <a:latin typeface="Calibri"/>
                <a:cs typeface="Calibri"/>
              </a:rPr>
              <a:t> </a:t>
            </a:r>
            <a:r>
              <a:rPr sz="800" spc="-5" dirty="0">
                <a:latin typeface="Calibri"/>
                <a:cs typeface="Calibri"/>
              </a:rPr>
              <a:t>repository.</a:t>
            </a:r>
            <a:r>
              <a:rPr sz="800" spc="15" dirty="0">
                <a:latin typeface="Calibri"/>
                <a:cs typeface="Calibri"/>
              </a:rPr>
              <a:t> </a:t>
            </a:r>
            <a:r>
              <a:rPr sz="800" spc="-5" dirty="0">
                <a:latin typeface="Calibri"/>
                <a:cs typeface="Calibri"/>
              </a:rPr>
              <a:t>The</a:t>
            </a:r>
            <a:r>
              <a:rPr sz="800" spc="10" dirty="0">
                <a:latin typeface="Calibri"/>
                <a:cs typeface="Calibri"/>
              </a:rPr>
              <a:t> </a:t>
            </a:r>
            <a:r>
              <a:rPr sz="800" spc="-5" dirty="0">
                <a:latin typeface="Calibri"/>
                <a:cs typeface="Calibri"/>
              </a:rPr>
              <a:t>configuration</a:t>
            </a:r>
            <a:r>
              <a:rPr sz="800" spc="15" dirty="0">
                <a:latin typeface="Calibri"/>
                <a:cs typeface="Calibri"/>
              </a:rPr>
              <a:t> </a:t>
            </a:r>
            <a:r>
              <a:rPr sz="800" spc="-5" dirty="0">
                <a:latin typeface="Calibri"/>
                <a:cs typeface="Calibri"/>
              </a:rPr>
              <a:t>resources</a:t>
            </a:r>
            <a:r>
              <a:rPr sz="800" spc="15" dirty="0">
                <a:latin typeface="Calibri"/>
                <a:cs typeface="Calibri"/>
              </a:rPr>
              <a:t> </a:t>
            </a:r>
            <a:r>
              <a:rPr sz="800" spc="-5" dirty="0">
                <a:latin typeface="Calibri"/>
                <a:cs typeface="Calibri"/>
              </a:rPr>
              <a:t>map</a:t>
            </a:r>
            <a:r>
              <a:rPr sz="800" spc="15" dirty="0">
                <a:latin typeface="Calibri"/>
                <a:cs typeface="Calibri"/>
              </a:rPr>
              <a:t> </a:t>
            </a:r>
            <a:r>
              <a:rPr sz="800" spc="-5" dirty="0">
                <a:latin typeface="Calibri"/>
                <a:cs typeface="Calibri"/>
              </a:rPr>
              <a:t>directly</a:t>
            </a:r>
            <a:r>
              <a:rPr sz="800" spc="5" dirty="0">
                <a:latin typeface="Calibri"/>
                <a:cs typeface="Calibri"/>
              </a:rPr>
              <a:t> </a:t>
            </a:r>
            <a:r>
              <a:rPr sz="800" dirty="0">
                <a:latin typeface="Calibri"/>
                <a:cs typeface="Calibri"/>
              </a:rPr>
              <a:t>to</a:t>
            </a:r>
            <a:r>
              <a:rPr sz="800" spc="10" dirty="0">
                <a:latin typeface="Calibri"/>
                <a:cs typeface="Calibri"/>
              </a:rPr>
              <a:t> </a:t>
            </a:r>
            <a:r>
              <a:rPr sz="800" spc="-5" dirty="0">
                <a:latin typeface="Calibri"/>
                <a:cs typeface="Calibri"/>
              </a:rPr>
              <a:t>Spring</a:t>
            </a:r>
            <a:r>
              <a:rPr sz="800" spc="15" dirty="0">
                <a:latin typeface="Calibri"/>
                <a:cs typeface="Calibri"/>
              </a:rPr>
              <a:t> </a:t>
            </a:r>
            <a:r>
              <a:rPr sz="800" spc="-5" dirty="0">
                <a:latin typeface="Calibri"/>
                <a:cs typeface="Calibri"/>
              </a:rPr>
              <a:t>Environment</a:t>
            </a:r>
            <a:r>
              <a:rPr sz="800" spc="10" dirty="0">
                <a:latin typeface="Calibri"/>
                <a:cs typeface="Calibri"/>
              </a:rPr>
              <a:t> </a:t>
            </a:r>
            <a:r>
              <a:rPr sz="800" spc="-5" dirty="0">
                <a:latin typeface="Calibri"/>
                <a:cs typeface="Calibri"/>
              </a:rPr>
              <a:t>but</a:t>
            </a:r>
            <a:r>
              <a:rPr sz="800" spc="15" dirty="0">
                <a:latin typeface="Calibri"/>
                <a:cs typeface="Calibri"/>
              </a:rPr>
              <a:t> </a:t>
            </a:r>
            <a:r>
              <a:rPr sz="800" spc="-5" dirty="0">
                <a:latin typeface="Calibri"/>
                <a:cs typeface="Calibri"/>
              </a:rPr>
              <a:t>could</a:t>
            </a:r>
            <a:r>
              <a:rPr sz="800" spc="15" dirty="0">
                <a:latin typeface="Calibri"/>
                <a:cs typeface="Calibri"/>
              </a:rPr>
              <a:t> </a:t>
            </a:r>
            <a:r>
              <a:rPr sz="800" dirty="0">
                <a:latin typeface="Calibri"/>
                <a:cs typeface="Calibri"/>
              </a:rPr>
              <a:t>be</a:t>
            </a:r>
            <a:r>
              <a:rPr sz="800" spc="10" dirty="0">
                <a:latin typeface="Calibri"/>
                <a:cs typeface="Calibri"/>
              </a:rPr>
              <a:t> </a:t>
            </a:r>
            <a:r>
              <a:rPr sz="800" spc="-5" dirty="0">
                <a:latin typeface="Calibri"/>
                <a:cs typeface="Calibri"/>
              </a:rPr>
              <a:t>used</a:t>
            </a:r>
            <a:r>
              <a:rPr sz="800" spc="15" dirty="0">
                <a:latin typeface="Calibri"/>
                <a:cs typeface="Calibri"/>
              </a:rPr>
              <a:t> </a:t>
            </a:r>
            <a:r>
              <a:rPr sz="800" spc="-5" dirty="0">
                <a:latin typeface="Calibri"/>
                <a:cs typeface="Calibri"/>
              </a:rPr>
              <a:t>by</a:t>
            </a:r>
            <a:r>
              <a:rPr sz="800" spc="10" dirty="0">
                <a:latin typeface="Calibri"/>
                <a:cs typeface="Calibri"/>
              </a:rPr>
              <a:t> </a:t>
            </a:r>
            <a:r>
              <a:rPr sz="800" spc="-5" dirty="0">
                <a:latin typeface="Calibri"/>
                <a:cs typeface="Calibri"/>
              </a:rPr>
              <a:t>non-Spring</a:t>
            </a:r>
            <a:r>
              <a:rPr sz="800" spc="10" dirty="0">
                <a:latin typeface="Calibri"/>
                <a:cs typeface="Calibri"/>
              </a:rPr>
              <a:t> </a:t>
            </a:r>
            <a:r>
              <a:rPr sz="800" spc="-5" dirty="0">
                <a:latin typeface="Calibri"/>
                <a:cs typeface="Calibri"/>
              </a:rPr>
              <a:t>applications</a:t>
            </a:r>
            <a:r>
              <a:rPr sz="800" spc="15" dirty="0">
                <a:latin typeface="Calibri"/>
                <a:cs typeface="Calibri"/>
              </a:rPr>
              <a:t> </a:t>
            </a:r>
            <a:r>
              <a:rPr sz="800" dirty="0">
                <a:latin typeface="Calibri"/>
                <a:cs typeface="Calibri"/>
              </a:rPr>
              <a:t>if</a:t>
            </a:r>
            <a:r>
              <a:rPr sz="800" spc="15" dirty="0">
                <a:latin typeface="Calibri"/>
                <a:cs typeface="Calibri"/>
              </a:rPr>
              <a:t> </a:t>
            </a:r>
            <a:r>
              <a:rPr sz="800" spc="-5" dirty="0">
                <a:latin typeface="Calibri"/>
                <a:cs typeface="Calibri"/>
              </a:rPr>
              <a:t>desired.</a:t>
            </a:r>
            <a:endParaRPr sz="800">
              <a:latin typeface="Calibri"/>
              <a:cs typeface="Calibri"/>
            </a:endParaRPr>
          </a:p>
        </p:txBody>
      </p:sp>
      <p:sp>
        <p:nvSpPr>
          <p:cNvPr id="12" name="object 12"/>
          <p:cNvSpPr txBox="1"/>
          <p:nvPr/>
        </p:nvSpPr>
        <p:spPr>
          <a:xfrm>
            <a:off x="194310" y="1078864"/>
            <a:ext cx="84201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20" dirty="0">
                <a:latin typeface="Calibri"/>
                <a:cs typeface="Calibri"/>
              </a:rPr>
              <a:t> </a:t>
            </a:r>
            <a:r>
              <a:rPr sz="800" spc="-5" dirty="0">
                <a:latin typeface="Calibri"/>
                <a:cs typeface="Calibri"/>
              </a:rPr>
              <a:t>Netflix</a:t>
            </a:r>
            <a:endParaRPr sz="800">
              <a:latin typeface="Calibri"/>
              <a:cs typeface="Calibri"/>
            </a:endParaRPr>
          </a:p>
        </p:txBody>
      </p:sp>
      <p:sp>
        <p:nvSpPr>
          <p:cNvPr id="13" name="object 13"/>
          <p:cNvSpPr txBox="1"/>
          <p:nvPr/>
        </p:nvSpPr>
        <p:spPr>
          <a:xfrm>
            <a:off x="1898014" y="1078864"/>
            <a:ext cx="359727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Integration with various Netflix </a:t>
            </a:r>
            <a:r>
              <a:rPr sz="800" dirty="0">
                <a:latin typeface="Calibri"/>
                <a:cs typeface="Calibri"/>
              </a:rPr>
              <a:t>OSS </a:t>
            </a:r>
            <a:r>
              <a:rPr sz="800" spc="-5" dirty="0">
                <a:latin typeface="Calibri"/>
                <a:cs typeface="Calibri"/>
              </a:rPr>
              <a:t>components (Eureka, Hystrix, Zuul, Archaius,</a:t>
            </a:r>
            <a:r>
              <a:rPr sz="800" spc="160" dirty="0">
                <a:latin typeface="Calibri"/>
                <a:cs typeface="Calibri"/>
              </a:rPr>
              <a:t> </a:t>
            </a:r>
            <a:r>
              <a:rPr sz="800" spc="-5" dirty="0">
                <a:latin typeface="Calibri"/>
                <a:cs typeface="Calibri"/>
              </a:rPr>
              <a:t>etc.).</a:t>
            </a:r>
            <a:endParaRPr sz="800">
              <a:latin typeface="Calibri"/>
              <a:cs typeface="Calibri"/>
            </a:endParaRPr>
          </a:p>
        </p:txBody>
      </p:sp>
      <p:sp>
        <p:nvSpPr>
          <p:cNvPr id="14" name="object 14"/>
          <p:cNvSpPr txBox="1"/>
          <p:nvPr/>
        </p:nvSpPr>
        <p:spPr>
          <a:xfrm>
            <a:off x="194310" y="1292224"/>
            <a:ext cx="902969"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20" dirty="0">
                <a:latin typeface="Calibri"/>
                <a:cs typeface="Calibri"/>
              </a:rPr>
              <a:t> </a:t>
            </a:r>
            <a:r>
              <a:rPr sz="800" spc="-5" dirty="0">
                <a:latin typeface="Calibri"/>
                <a:cs typeface="Calibri"/>
              </a:rPr>
              <a:t>Security</a:t>
            </a:r>
            <a:endParaRPr sz="800">
              <a:latin typeface="Calibri"/>
              <a:cs typeface="Calibri"/>
            </a:endParaRPr>
          </a:p>
        </p:txBody>
      </p:sp>
      <p:sp>
        <p:nvSpPr>
          <p:cNvPr id="15" name="object 15"/>
          <p:cNvSpPr txBox="1"/>
          <p:nvPr/>
        </p:nvSpPr>
        <p:spPr>
          <a:xfrm>
            <a:off x="1898014" y="1292224"/>
            <a:ext cx="429958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Provides support for load-balanced OAuth2 rest client and authentication header relays </a:t>
            </a:r>
            <a:r>
              <a:rPr sz="800" dirty="0">
                <a:latin typeface="Calibri"/>
                <a:cs typeface="Calibri"/>
              </a:rPr>
              <a:t>in a </a:t>
            </a:r>
            <a:r>
              <a:rPr sz="800" spc="-5" dirty="0">
                <a:latin typeface="Calibri"/>
                <a:cs typeface="Calibri"/>
              </a:rPr>
              <a:t>Zuul</a:t>
            </a:r>
            <a:r>
              <a:rPr sz="800" spc="10" dirty="0">
                <a:latin typeface="Calibri"/>
                <a:cs typeface="Calibri"/>
              </a:rPr>
              <a:t> </a:t>
            </a:r>
            <a:r>
              <a:rPr sz="800" spc="-5" dirty="0">
                <a:latin typeface="Calibri"/>
                <a:cs typeface="Calibri"/>
              </a:rPr>
              <a:t>proxy.</a:t>
            </a:r>
            <a:endParaRPr sz="800">
              <a:latin typeface="Calibri"/>
              <a:cs typeface="Calibri"/>
            </a:endParaRPr>
          </a:p>
        </p:txBody>
      </p:sp>
      <p:sp>
        <p:nvSpPr>
          <p:cNvPr id="16" name="object 16"/>
          <p:cNvSpPr txBox="1"/>
          <p:nvPr/>
        </p:nvSpPr>
        <p:spPr>
          <a:xfrm>
            <a:off x="194310" y="1505585"/>
            <a:ext cx="934719"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25" dirty="0">
                <a:latin typeface="Calibri"/>
                <a:cs typeface="Calibri"/>
              </a:rPr>
              <a:t> </a:t>
            </a:r>
            <a:r>
              <a:rPr sz="800" spc="-5" dirty="0">
                <a:latin typeface="Calibri"/>
                <a:cs typeface="Calibri"/>
              </a:rPr>
              <a:t>Gateway</a:t>
            </a:r>
            <a:endParaRPr sz="800">
              <a:latin typeface="Calibri"/>
              <a:cs typeface="Calibri"/>
            </a:endParaRPr>
          </a:p>
        </p:txBody>
      </p:sp>
      <p:sp>
        <p:nvSpPr>
          <p:cNvPr id="17" name="object 17"/>
          <p:cNvSpPr txBox="1"/>
          <p:nvPr/>
        </p:nvSpPr>
        <p:spPr>
          <a:xfrm>
            <a:off x="1898014" y="1505585"/>
            <a:ext cx="377317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 Gateway </a:t>
            </a:r>
            <a:r>
              <a:rPr sz="800" dirty="0">
                <a:latin typeface="Calibri"/>
                <a:cs typeface="Calibri"/>
              </a:rPr>
              <a:t>is an </a:t>
            </a:r>
            <a:r>
              <a:rPr sz="800" spc="-5" dirty="0">
                <a:latin typeface="Calibri"/>
                <a:cs typeface="Calibri"/>
              </a:rPr>
              <a:t>intelligent and programmable router based </a:t>
            </a:r>
            <a:r>
              <a:rPr sz="800" dirty="0">
                <a:latin typeface="Calibri"/>
                <a:cs typeface="Calibri"/>
              </a:rPr>
              <a:t>on </a:t>
            </a:r>
            <a:r>
              <a:rPr sz="800" spc="-5" dirty="0">
                <a:latin typeface="Calibri"/>
                <a:cs typeface="Calibri"/>
              </a:rPr>
              <a:t>Project</a:t>
            </a:r>
            <a:r>
              <a:rPr sz="800" spc="125" dirty="0">
                <a:latin typeface="Calibri"/>
                <a:cs typeface="Calibri"/>
              </a:rPr>
              <a:t> </a:t>
            </a:r>
            <a:r>
              <a:rPr sz="800" spc="-5" dirty="0">
                <a:latin typeface="Calibri"/>
                <a:cs typeface="Calibri"/>
              </a:rPr>
              <a:t>Reactor.</a:t>
            </a:r>
            <a:endParaRPr sz="800">
              <a:latin typeface="Calibri"/>
              <a:cs typeface="Calibri"/>
            </a:endParaRPr>
          </a:p>
        </p:txBody>
      </p:sp>
      <p:sp>
        <p:nvSpPr>
          <p:cNvPr id="18" name="object 18"/>
          <p:cNvSpPr txBox="1"/>
          <p:nvPr/>
        </p:nvSpPr>
        <p:spPr>
          <a:xfrm>
            <a:off x="194310" y="1735455"/>
            <a:ext cx="101663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15" dirty="0">
                <a:latin typeface="Calibri"/>
                <a:cs typeface="Calibri"/>
              </a:rPr>
              <a:t> </a:t>
            </a:r>
            <a:r>
              <a:rPr sz="800" spc="-5" dirty="0">
                <a:latin typeface="Calibri"/>
                <a:cs typeface="Calibri"/>
              </a:rPr>
              <a:t>OpenFeign</a:t>
            </a:r>
            <a:endParaRPr sz="800">
              <a:latin typeface="Calibri"/>
              <a:cs typeface="Calibri"/>
            </a:endParaRPr>
          </a:p>
        </p:txBody>
      </p:sp>
      <p:sp>
        <p:nvSpPr>
          <p:cNvPr id="19" name="object 19"/>
          <p:cNvSpPr txBox="1"/>
          <p:nvPr/>
        </p:nvSpPr>
        <p:spPr>
          <a:xfrm>
            <a:off x="1898014" y="1735455"/>
            <a:ext cx="742632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a:t>
            </a:r>
            <a:r>
              <a:rPr sz="800" spc="10" dirty="0">
                <a:latin typeface="Calibri"/>
                <a:cs typeface="Calibri"/>
              </a:rPr>
              <a:t> </a:t>
            </a:r>
            <a:r>
              <a:rPr sz="800" spc="-5" dirty="0">
                <a:latin typeface="Calibri"/>
                <a:cs typeface="Calibri"/>
              </a:rPr>
              <a:t>Cloud</a:t>
            </a:r>
            <a:r>
              <a:rPr sz="800" spc="15" dirty="0">
                <a:latin typeface="Calibri"/>
                <a:cs typeface="Calibri"/>
              </a:rPr>
              <a:t> </a:t>
            </a:r>
            <a:r>
              <a:rPr sz="800" spc="-5" dirty="0">
                <a:latin typeface="Calibri"/>
                <a:cs typeface="Calibri"/>
              </a:rPr>
              <a:t>OpenFeign</a:t>
            </a:r>
            <a:r>
              <a:rPr sz="800" spc="15" dirty="0">
                <a:latin typeface="Calibri"/>
                <a:cs typeface="Calibri"/>
              </a:rPr>
              <a:t> </a:t>
            </a:r>
            <a:r>
              <a:rPr sz="800" spc="-5" dirty="0">
                <a:latin typeface="Calibri"/>
                <a:cs typeface="Calibri"/>
              </a:rPr>
              <a:t>provides</a:t>
            </a:r>
            <a:r>
              <a:rPr sz="800" spc="10" dirty="0">
                <a:latin typeface="Calibri"/>
                <a:cs typeface="Calibri"/>
              </a:rPr>
              <a:t> </a:t>
            </a:r>
            <a:r>
              <a:rPr sz="800" spc="-5" dirty="0">
                <a:latin typeface="Calibri"/>
                <a:cs typeface="Calibri"/>
              </a:rPr>
              <a:t>integrations</a:t>
            </a:r>
            <a:r>
              <a:rPr sz="800" spc="15" dirty="0">
                <a:latin typeface="Calibri"/>
                <a:cs typeface="Calibri"/>
              </a:rPr>
              <a:t> </a:t>
            </a:r>
            <a:r>
              <a:rPr sz="800" spc="-5" dirty="0">
                <a:latin typeface="Calibri"/>
                <a:cs typeface="Calibri"/>
              </a:rPr>
              <a:t>for</a:t>
            </a:r>
            <a:r>
              <a:rPr sz="800" spc="15" dirty="0">
                <a:latin typeface="Calibri"/>
                <a:cs typeface="Calibri"/>
              </a:rPr>
              <a:t> </a:t>
            </a:r>
            <a:r>
              <a:rPr sz="800" spc="-5" dirty="0">
                <a:latin typeface="Calibri"/>
                <a:cs typeface="Calibri"/>
              </a:rPr>
              <a:t>Spring</a:t>
            </a:r>
            <a:r>
              <a:rPr sz="800" spc="10" dirty="0">
                <a:latin typeface="Calibri"/>
                <a:cs typeface="Calibri"/>
              </a:rPr>
              <a:t> </a:t>
            </a:r>
            <a:r>
              <a:rPr sz="800" spc="-5" dirty="0">
                <a:latin typeface="Calibri"/>
                <a:cs typeface="Calibri"/>
              </a:rPr>
              <a:t>Boot</a:t>
            </a:r>
            <a:r>
              <a:rPr sz="800" spc="15" dirty="0">
                <a:latin typeface="Calibri"/>
                <a:cs typeface="Calibri"/>
              </a:rPr>
              <a:t> </a:t>
            </a:r>
            <a:r>
              <a:rPr sz="800" spc="-5" dirty="0">
                <a:latin typeface="Calibri"/>
                <a:cs typeface="Calibri"/>
              </a:rPr>
              <a:t>apps</a:t>
            </a:r>
            <a:r>
              <a:rPr sz="800" spc="15" dirty="0">
                <a:latin typeface="Calibri"/>
                <a:cs typeface="Calibri"/>
              </a:rPr>
              <a:t> </a:t>
            </a:r>
            <a:r>
              <a:rPr sz="800" spc="-5" dirty="0">
                <a:latin typeface="Calibri"/>
                <a:cs typeface="Calibri"/>
              </a:rPr>
              <a:t>through</a:t>
            </a:r>
            <a:r>
              <a:rPr sz="800" spc="15" dirty="0">
                <a:latin typeface="Calibri"/>
                <a:cs typeface="Calibri"/>
              </a:rPr>
              <a:t> </a:t>
            </a:r>
            <a:r>
              <a:rPr sz="800" spc="-5" dirty="0">
                <a:latin typeface="Calibri"/>
                <a:cs typeface="Calibri"/>
              </a:rPr>
              <a:t>autoconfiguration</a:t>
            </a:r>
            <a:r>
              <a:rPr sz="800" spc="10" dirty="0">
                <a:latin typeface="Calibri"/>
                <a:cs typeface="Calibri"/>
              </a:rPr>
              <a:t> </a:t>
            </a:r>
            <a:r>
              <a:rPr sz="800" spc="-5" dirty="0">
                <a:latin typeface="Calibri"/>
                <a:cs typeface="Calibri"/>
              </a:rPr>
              <a:t>and</a:t>
            </a:r>
            <a:r>
              <a:rPr sz="800" spc="15" dirty="0">
                <a:latin typeface="Calibri"/>
                <a:cs typeface="Calibri"/>
              </a:rPr>
              <a:t> </a:t>
            </a:r>
            <a:r>
              <a:rPr sz="800" spc="-5" dirty="0">
                <a:latin typeface="Calibri"/>
                <a:cs typeface="Calibri"/>
              </a:rPr>
              <a:t>binding</a:t>
            </a:r>
            <a:r>
              <a:rPr sz="800" spc="15" dirty="0">
                <a:latin typeface="Calibri"/>
                <a:cs typeface="Calibri"/>
              </a:rPr>
              <a:t> </a:t>
            </a:r>
            <a:r>
              <a:rPr sz="800" dirty="0">
                <a:latin typeface="Calibri"/>
                <a:cs typeface="Calibri"/>
              </a:rPr>
              <a:t>to</a:t>
            </a:r>
            <a:r>
              <a:rPr sz="800" spc="5" dirty="0">
                <a:latin typeface="Calibri"/>
                <a:cs typeface="Calibri"/>
              </a:rPr>
              <a:t> </a:t>
            </a:r>
            <a:r>
              <a:rPr sz="800" dirty="0">
                <a:latin typeface="Calibri"/>
                <a:cs typeface="Calibri"/>
              </a:rPr>
              <a:t>the</a:t>
            </a:r>
            <a:r>
              <a:rPr sz="800" spc="15" dirty="0">
                <a:latin typeface="Calibri"/>
                <a:cs typeface="Calibri"/>
              </a:rPr>
              <a:t> </a:t>
            </a:r>
            <a:r>
              <a:rPr sz="800" spc="-5" dirty="0">
                <a:latin typeface="Calibri"/>
                <a:cs typeface="Calibri"/>
              </a:rPr>
              <a:t>Spring</a:t>
            </a:r>
            <a:r>
              <a:rPr sz="800" spc="15" dirty="0">
                <a:latin typeface="Calibri"/>
                <a:cs typeface="Calibri"/>
              </a:rPr>
              <a:t> </a:t>
            </a:r>
            <a:r>
              <a:rPr sz="800" spc="-5" dirty="0">
                <a:latin typeface="Calibri"/>
                <a:cs typeface="Calibri"/>
              </a:rPr>
              <a:t>Environment</a:t>
            </a:r>
            <a:r>
              <a:rPr sz="800" spc="15" dirty="0">
                <a:latin typeface="Calibri"/>
                <a:cs typeface="Calibri"/>
              </a:rPr>
              <a:t> </a:t>
            </a:r>
            <a:r>
              <a:rPr sz="800" spc="-5" dirty="0">
                <a:latin typeface="Calibri"/>
                <a:cs typeface="Calibri"/>
              </a:rPr>
              <a:t>and</a:t>
            </a:r>
            <a:r>
              <a:rPr sz="800" spc="10" dirty="0">
                <a:latin typeface="Calibri"/>
                <a:cs typeface="Calibri"/>
              </a:rPr>
              <a:t> </a:t>
            </a:r>
            <a:r>
              <a:rPr sz="800" spc="-5" dirty="0">
                <a:latin typeface="Calibri"/>
                <a:cs typeface="Calibri"/>
              </a:rPr>
              <a:t>other</a:t>
            </a:r>
            <a:r>
              <a:rPr sz="800" spc="15" dirty="0">
                <a:latin typeface="Calibri"/>
                <a:cs typeface="Calibri"/>
              </a:rPr>
              <a:t> </a:t>
            </a:r>
            <a:r>
              <a:rPr sz="800" spc="-5" dirty="0">
                <a:latin typeface="Calibri"/>
                <a:cs typeface="Calibri"/>
              </a:rPr>
              <a:t>Spring</a:t>
            </a:r>
            <a:r>
              <a:rPr sz="800" spc="15" dirty="0">
                <a:latin typeface="Calibri"/>
                <a:cs typeface="Calibri"/>
              </a:rPr>
              <a:t> </a:t>
            </a:r>
            <a:r>
              <a:rPr sz="800" spc="-5" dirty="0">
                <a:latin typeface="Calibri"/>
                <a:cs typeface="Calibri"/>
              </a:rPr>
              <a:t>programming</a:t>
            </a:r>
            <a:r>
              <a:rPr sz="800" spc="10" dirty="0">
                <a:latin typeface="Calibri"/>
                <a:cs typeface="Calibri"/>
              </a:rPr>
              <a:t> </a:t>
            </a:r>
            <a:r>
              <a:rPr sz="800" spc="-5" dirty="0">
                <a:latin typeface="Calibri"/>
                <a:cs typeface="Calibri"/>
              </a:rPr>
              <a:t>model</a:t>
            </a:r>
            <a:r>
              <a:rPr sz="800" spc="15" dirty="0">
                <a:latin typeface="Calibri"/>
                <a:cs typeface="Calibri"/>
              </a:rPr>
              <a:t> </a:t>
            </a:r>
            <a:r>
              <a:rPr sz="800" dirty="0">
                <a:latin typeface="Calibri"/>
                <a:cs typeface="Calibri"/>
              </a:rPr>
              <a:t>idioms.</a:t>
            </a:r>
            <a:endParaRPr sz="800">
              <a:latin typeface="Calibri"/>
              <a:cs typeface="Calibri"/>
            </a:endParaRPr>
          </a:p>
        </p:txBody>
      </p:sp>
      <p:sp>
        <p:nvSpPr>
          <p:cNvPr id="20" name="object 20"/>
          <p:cNvSpPr txBox="1"/>
          <p:nvPr/>
        </p:nvSpPr>
        <p:spPr>
          <a:xfrm>
            <a:off x="194310" y="2016124"/>
            <a:ext cx="98361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 Data</a:t>
            </a:r>
            <a:r>
              <a:rPr sz="800" spc="-30" dirty="0">
                <a:latin typeface="Calibri"/>
                <a:cs typeface="Calibri"/>
              </a:rPr>
              <a:t> </a:t>
            </a:r>
            <a:r>
              <a:rPr sz="800" dirty="0">
                <a:latin typeface="Calibri"/>
                <a:cs typeface="Calibri"/>
              </a:rPr>
              <a:t>Flow</a:t>
            </a:r>
            <a:endParaRPr sz="800">
              <a:latin typeface="Calibri"/>
              <a:cs typeface="Calibri"/>
            </a:endParaRPr>
          </a:p>
        </p:txBody>
      </p:sp>
      <p:sp>
        <p:nvSpPr>
          <p:cNvPr id="21" name="object 21"/>
          <p:cNvSpPr txBox="1"/>
          <p:nvPr/>
        </p:nvSpPr>
        <p:spPr>
          <a:xfrm>
            <a:off x="1898014" y="2016124"/>
            <a:ext cx="969073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A</a:t>
            </a:r>
            <a:r>
              <a:rPr sz="800" spc="15" dirty="0">
                <a:latin typeface="Calibri"/>
                <a:cs typeface="Calibri"/>
              </a:rPr>
              <a:t> </a:t>
            </a:r>
            <a:r>
              <a:rPr sz="800" spc="-5" dirty="0">
                <a:latin typeface="Calibri"/>
                <a:cs typeface="Calibri"/>
              </a:rPr>
              <a:t>cloud-native</a:t>
            </a:r>
            <a:r>
              <a:rPr sz="800" spc="20" dirty="0">
                <a:latin typeface="Calibri"/>
                <a:cs typeface="Calibri"/>
              </a:rPr>
              <a:t> </a:t>
            </a:r>
            <a:r>
              <a:rPr sz="800" spc="-5" dirty="0">
                <a:latin typeface="Calibri"/>
                <a:cs typeface="Calibri"/>
              </a:rPr>
              <a:t>orchestration</a:t>
            </a:r>
            <a:r>
              <a:rPr sz="800" spc="20" dirty="0">
                <a:latin typeface="Calibri"/>
                <a:cs typeface="Calibri"/>
              </a:rPr>
              <a:t> </a:t>
            </a:r>
            <a:r>
              <a:rPr sz="800" spc="-5" dirty="0">
                <a:latin typeface="Calibri"/>
                <a:cs typeface="Calibri"/>
              </a:rPr>
              <a:t>service</a:t>
            </a:r>
            <a:r>
              <a:rPr sz="800" spc="15" dirty="0">
                <a:latin typeface="Calibri"/>
                <a:cs typeface="Calibri"/>
              </a:rPr>
              <a:t> </a:t>
            </a:r>
            <a:r>
              <a:rPr sz="800" spc="-5" dirty="0">
                <a:latin typeface="Calibri"/>
                <a:cs typeface="Calibri"/>
              </a:rPr>
              <a:t>for</a:t>
            </a:r>
            <a:r>
              <a:rPr sz="800" spc="20" dirty="0">
                <a:latin typeface="Calibri"/>
                <a:cs typeface="Calibri"/>
              </a:rPr>
              <a:t> </a:t>
            </a:r>
            <a:r>
              <a:rPr sz="800" spc="-5" dirty="0">
                <a:latin typeface="Calibri"/>
                <a:cs typeface="Calibri"/>
              </a:rPr>
              <a:t>composable</a:t>
            </a:r>
            <a:r>
              <a:rPr sz="800" spc="20" dirty="0">
                <a:latin typeface="Calibri"/>
                <a:cs typeface="Calibri"/>
              </a:rPr>
              <a:t> </a:t>
            </a:r>
            <a:r>
              <a:rPr sz="800" spc="-5" dirty="0">
                <a:latin typeface="Calibri"/>
                <a:cs typeface="Calibri"/>
              </a:rPr>
              <a:t>microservice</a:t>
            </a:r>
            <a:r>
              <a:rPr sz="800" spc="15" dirty="0">
                <a:latin typeface="Calibri"/>
                <a:cs typeface="Calibri"/>
              </a:rPr>
              <a:t> </a:t>
            </a:r>
            <a:r>
              <a:rPr sz="800" spc="-5" dirty="0">
                <a:latin typeface="Calibri"/>
                <a:cs typeface="Calibri"/>
              </a:rPr>
              <a:t>applications</a:t>
            </a:r>
            <a:r>
              <a:rPr sz="800" spc="20" dirty="0">
                <a:latin typeface="Calibri"/>
                <a:cs typeface="Calibri"/>
              </a:rPr>
              <a:t> </a:t>
            </a:r>
            <a:r>
              <a:rPr sz="800" dirty="0">
                <a:latin typeface="Calibri"/>
                <a:cs typeface="Calibri"/>
              </a:rPr>
              <a:t>on</a:t>
            </a:r>
            <a:r>
              <a:rPr sz="800" spc="20" dirty="0">
                <a:latin typeface="Calibri"/>
                <a:cs typeface="Calibri"/>
              </a:rPr>
              <a:t> </a:t>
            </a:r>
            <a:r>
              <a:rPr sz="800" spc="-5" dirty="0">
                <a:latin typeface="Calibri"/>
                <a:cs typeface="Calibri"/>
              </a:rPr>
              <a:t>modern</a:t>
            </a:r>
            <a:r>
              <a:rPr sz="800" spc="15" dirty="0">
                <a:latin typeface="Calibri"/>
                <a:cs typeface="Calibri"/>
              </a:rPr>
              <a:t> </a:t>
            </a:r>
            <a:r>
              <a:rPr sz="800" spc="-5" dirty="0">
                <a:latin typeface="Calibri"/>
                <a:cs typeface="Calibri"/>
              </a:rPr>
              <a:t>runtimes.</a:t>
            </a:r>
            <a:r>
              <a:rPr sz="800" spc="20" dirty="0">
                <a:latin typeface="Calibri"/>
                <a:cs typeface="Calibri"/>
              </a:rPr>
              <a:t> </a:t>
            </a:r>
            <a:r>
              <a:rPr sz="800" spc="-5" dirty="0">
                <a:latin typeface="Calibri"/>
                <a:cs typeface="Calibri"/>
              </a:rPr>
              <a:t>Easy-to-use</a:t>
            </a:r>
            <a:r>
              <a:rPr sz="800" spc="20" dirty="0">
                <a:latin typeface="Calibri"/>
                <a:cs typeface="Calibri"/>
              </a:rPr>
              <a:t> </a:t>
            </a:r>
            <a:r>
              <a:rPr sz="800" spc="-5" dirty="0">
                <a:latin typeface="Calibri"/>
                <a:cs typeface="Calibri"/>
              </a:rPr>
              <a:t>DSL,</a:t>
            </a:r>
            <a:r>
              <a:rPr sz="800" spc="20" dirty="0">
                <a:latin typeface="Calibri"/>
                <a:cs typeface="Calibri"/>
              </a:rPr>
              <a:t> </a:t>
            </a:r>
            <a:r>
              <a:rPr sz="800" spc="-5" dirty="0">
                <a:latin typeface="Calibri"/>
                <a:cs typeface="Calibri"/>
              </a:rPr>
              <a:t>drag-and-drop</a:t>
            </a:r>
            <a:r>
              <a:rPr sz="800" spc="15" dirty="0">
                <a:latin typeface="Calibri"/>
                <a:cs typeface="Calibri"/>
              </a:rPr>
              <a:t> </a:t>
            </a:r>
            <a:r>
              <a:rPr sz="800" spc="-5" dirty="0">
                <a:latin typeface="Calibri"/>
                <a:cs typeface="Calibri"/>
              </a:rPr>
              <a:t>GUI,</a:t>
            </a:r>
            <a:r>
              <a:rPr sz="800" spc="20" dirty="0">
                <a:latin typeface="Calibri"/>
                <a:cs typeface="Calibri"/>
              </a:rPr>
              <a:t> </a:t>
            </a:r>
            <a:r>
              <a:rPr sz="800" spc="-5" dirty="0">
                <a:latin typeface="Calibri"/>
                <a:cs typeface="Calibri"/>
              </a:rPr>
              <a:t>and</a:t>
            </a:r>
            <a:r>
              <a:rPr sz="800" spc="20" dirty="0">
                <a:latin typeface="Calibri"/>
                <a:cs typeface="Calibri"/>
              </a:rPr>
              <a:t> </a:t>
            </a:r>
            <a:r>
              <a:rPr sz="800" spc="-5" dirty="0">
                <a:latin typeface="Calibri"/>
                <a:cs typeface="Calibri"/>
              </a:rPr>
              <a:t>REST-APIs</a:t>
            </a:r>
            <a:r>
              <a:rPr sz="800" spc="15" dirty="0">
                <a:latin typeface="Calibri"/>
                <a:cs typeface="Calibri"/>
              </a:rPr>
              <a:t> </a:t>
            </a:r>
            <a:r>
              <a:rPr sz="800" spc="-5" dirty="0">
                <a:latin typeface="Calibri"/>
                <a:cs typeface="Calibri"/>
              </a:rPr>
              <a:t>together</a:t>
            </a:r>
            <a:r>
              <a:rPr sz="800" spc="20" dirty="0">
                <a:latin typeface="Calibri"/>
                <a:cs typeface="Calibri"/>
              </a:rPr>
              <a:t> </a:t>
            </a:r>
            <a:r>
              <a:rPr sz="800" spc="-5" dirty="0">
                <a:latin typeface="Calibri"/>
                <a:cs typeface="Calibri"/>
              </a:rPr>
              <a:t>simplifies</a:t>
            </a:r>
            <a:r>
              <a:rPr sz="800" spc="20" dirty="0">
                <a:latin typeface="Calibri"/>
                <a:cs typeface="Calibri"/>
              </a:rPr>
              <a:t> </a:t>
            </a:r>
            <a:r>
              <a:rPr sz="800" dirty="0">
                <a:latin typeface="Calibri"/>
                <a:cs typeface="Calibri"/>
              </a:rPr>
              <a:t>the</a:t>
            </a:r>
            <a:r>
              <a:rPr sz="800" spc="15" dirty="0">
                <a:latin typeface="Calibri"/>
                <a:cs typeface="Calibri"/>
              </a:rPr>
              <a:t> </a:t>
            </a:r>
            <a:r>
              <a:rPr sz="800" spc="-5" dirty="0">
                <a:latin typeface="Calibri"/>
                <a:cs typeface="Calibri"/>
              </a:rPr>
              <a:t>overall</a:t>
            </a:r>
            <a:r>
              <a:rPr sz="800" spc="20" dirty="0">
                <a:latin typeface="Calibri"/>
                <a:cs typeface="Calibri"/>
              </a:rPr>
              <a:t> </a:t>
            </a:r>
            <a:r>
              <a:rPr sz="800" spc="-5" dirty="0">
                <a:latin typeface="Calibri"/>
                <a:cs typeface="Calibri"/>
              </a:rPr>
              <a:t>orchestration</a:t>
            </a:r>
            <a:r>
              <a:rPr sz="800" spc="20" dirty="0">
                <a:latin typeface="Calibri"/>
                <a:cs typeface="Calibri"/>
              </a:rPr>
              <a:t> </a:t>
            </a:r>
            <a:r>
              <a:rPr sz="800" spc="-5" dirty="0">
                <a:latin typeface="Calibri"/>
                <a:cs typeface="Calibri"/>
              </a:rPr>
              <a:t>of</a:t>
            </a:r>
            <a:r>
              <a:rPr sz="800" spc="15" dirty="0">
                <a:latin typeface="Calibri"/>
                <a:cs typeface="Calibri"/>
              </a:rPr>
              <a:t> </a:t>
            </a:r>
            <a:r>
              <a:rPr sz="800" spc="-5" dirty="0">
                <a:latin typeface="Calibri"/>
                <a:cs typeface="Calibri"/>
              </a:rPr>
              <a:t>microservice</a:t>
            </a:r>
            <a:r>
              <a:rPr sz="800" spc="20" dirty="0">
                <a:latin typeface="Calibri"/>
                <a:cs typeface="Calibri"/>
              </a:rPr>
              <a:t> </a:t>
            </a:r>
            <a:r>
              <a:rPr sz="800" spc="-5" dirty="0">
                <a:latin typeface="Calibri"/>
                <a:cs typeface="Calibri"/>
              </a:rPr>
              <a:t>based</a:t>
            </a:r>
            <a:r>
              <a:rPr sz="800" spc="20" dirty="0">
                <a:latin typeface="Calibri"/>
                <a:cs typeface="Calibri"/>
              </a:rPr>
              <a:t> </a:t>
            </a:r>
            <a:r>
              <a:rPr sz="800" spc="-5" dirty="0">
                <a:latin typeface="Calibri"/>
                <a:cs typeface="Calibri"/>
              </a:rPr>
              <a:t>data</a:t>
            </a:r>
            <a:r>
              <a:rPr sz="800" spc="15" dirty="0">
                <a:latin typeface="Calibri"/>
                <a:cs typeface="Calibri"/>
              </a:rPr>
              <a:t> </a:t>
            </a:r>
            <a:r>
              <a:rPr sz="800" spc="-5" dirty="0">
                <a:latin typeface="Calibri"/>
                <a:cs typeface="Calibri"/>
              </a:rPr>
              <a:t>pipelines.</a:t>
            </a:r>
            <a:endParaRPr sz="800">
              <a:latin typeface="Calibri"/>
              <a:cs typeface="Calibri"/>
            </a:endParaRPr>
          </a:p>
        </p:txBody>
      </p:sp>
      <p:sp>
        <p:nvSpPr>
          <p:cNvPr id="22" name="object 22"/>
          <p:cNvSpPr txBox="1"/>
          <p:nvPr/>
        </p:nvSpPr>
        <p:spPr>
          <a:xfrm>
            <a:off x="194310" y="2296794"/>
            <a:ext cx="93091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15" dirty="0">
                <a:latin typeface="Calibri"/>
                <a:cs typeface="Calibri"/>
              </a:rPr>
              <a:t> </a:t>
            </a:r>
            <a:r>
              <a:rPr sz="800" spc="-5" dirty="0">
                <a:latin typeface="Calibri"/>
                <a:cs typeface="Calibri"/>
              </a:rPr>
              <a:t>Function</a:t>
            </a:r>
            <a:endParaRPr sz="800">
              <a:latin typeface="Calibri"/>
              <a:cs typeface="Calibri"/>
            </a:endParaRPr>
          </a:p>
        </p:txBody>
      </p:sp>
      <p:sp>
        <p:nvSpPr>
          <p:cNvPr id="23" name="object 23"/>
          <p:cNvSpPr txBox="1"/>
          <p:nvPr/>
        </p:nvSpPr>
        <p:spPr>
          <a:xfrm>
            <a:off x="1898014" y="2296794"/>
            <a:ext cx="888873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a:t>
            </a:r>
            <a:r>
              <a:rPr sz="800" spc="10" dirty="0">
                <a:latin typeface="Calibri"/>
                <a:cs typeface="Calibri"/>
              </a:rPr>
              <a:t> </a:t>
            </a:r>
            <a:r>
              <a:rPr sz="800" spc="-5" dirty="0">
                <a:latin typeface="Calibri"/>
                <a:cs typeface="Calibri"/>
              </a:rPr>
              <a:t>Cloud</a:t>
            </a:r>
            <a:r>
              <a:rPr sz="800" spc="10" dirty="0">
                <a:latin typeface="Calibri"/>
                <a:cs typeface="Calibri"/>
              </a:rPr>
              <a:t> </a:t>
            </a:r>
            <a:r>
              <a:rPr sz="800" spc="-5" dirty="0">
                <a:latin typeface="Calibri"/>
                <a:cs typeface="Calibri"/>
              </a:rPr>
              <a:t>Function</a:t>
            </a:r>
            <a:r>
              <a:rPr sz="800" spc="15" dirty="0">
                <a:latin typeface="Calibri"/>
                <a:cs typeface="Calibri"/>
              </a:rPr>
              <a:t> </a:t>
            </a:r>
            <a:r>
              <a:rPr sz="800" spc="-5" dirty="0">
                <a:latin typeface="Calibri"/>
                <a:cs typeface="Calibri"/>
              </a:rPr>
              <a:t>promotes</a:t>
            </a:r>
            <a:r>
              <a:rPr sz="800" spc="10" dirty="0">
                <a:latin typeface="Calibri"/>
                <a:cs typeface="Calibri"/>
              </a:rPr>
              <a:t> </a:t>
            </a:r>
            <a:r>
              <a:rPr sz="800" dirty="0">
                <a:latin typeface="Calibri"/>
                <a:cs typeface="Calibri"/>
              </a:rPr>
              <a:t>the</a:t>
            </a:r>
            <a:r>
              <a:rPr sz="800" spc="15" dirty="0">
                <a:latin typeface="Calibri"/>
                <a:cs typeface="Calibri"/>
              </a:rPr>
              <a:t> </a:t>
            </a:r>
            <a:r>
              <a:rPr sz="800" spc="-5" dirty="0">
                <a:latin typeface="Calibri"/>
                <a:cs typeface="Calibri"/>
              </a:rPr>
              <a:t>implementation</a:t>
            </a:r>
            <a:r>
              <a:rPr sz="800" spc="10" dirty="0">
                <a:latin typeface="Calibri"/>
                <a:cs typeface="Calibri"/>
              </a:rPr>
              <a:t> </a:t>
            </a:r>
            <a:r>
              <a:rPr sz="800" spc="-5" dirty="0">
                <a:latin typeface="Calibri"/>
                <a:cs typeface="Calibri"/>
              </a:rPr>
              <a:t>of</a:t>
            </a:r>
            <a:r>
              <a:rPr sz="800" spc="10" dirty="0">
                <a:latin typeface="Calibri"/>
                <a:cs typeface="Calibri"/>
              </a:rPr>
              <a:t> </a:t>
            </a:r>
            <a:r>
              <a:rPr sz="800" spc="-5" dirty="0">
                <a:latin typeface="Calibri"/>
                <a:cs typeface="Calibri"/>
              </a:rPr>
              <a:t>business</a:t>
            </a:r>
            <a:r>
              <a:rPr sz="800" spc="15" dirty="0">
                <a:latin typeface="Calibri"/>
                <a:cs typeface="Calibri"/>
              </a:rPr>
              <a:t> </a:t>
            </a:r>
            <a:r>
              <a:rPr sz="800" spc="-5" dirty="0">
                <a:latin typeface="Calibri"/>
                <a:cs typeface="Calibri"/>
              </a:rPr>
              <a:t>logic</a:t>
            </a:r>
            <a:r>
              <a:rPr sz="800" spc="10" dirty="0">
                <a:latin typeface="Calibri"/>
                <a:cs typeface="Calibri"/>
              </a:rPr>
              <a:t> </a:t>
            </a:r>
            <a:r>
              <a:rPr sz="800" dirty="0">
                <a:latin typeface="Calibri"/>
                <a:cs typeface="Calibri"/>
              </a:rPr>
              <a:t>via</a:t>
            </a:r>
            <a:r>
              <a:rPr sz="800" spc="15" dirty="0">
                <a:latin typeface="Calibri"/>
                <a:cs typeface="Calibri"/>
              </a:rPr>
              <a:t> </a:t>
            </a:r>
            <a:r>
              <a:rPr sz="800" spc="-5" dirty="0">
                <a:latin typeface="Calibri"/>
                <a:cs typeface="Calibri"/>
              </a:rPr>
              <a:t>functions.</a:t>
            </a:r>
            <a:r>
              <a:rPr sz="800" spc="10" dirty="0">
                <a:latin typeface="Calibri"/>
                <a:cs typeface="Calibri"/>
              </a:rPr>
              <a:t> </a:t>
            </a:r>
            <a:r>
              <a:rPr sz="800" spc="-5" dirty="0">
                <a:latin typeface="Calibri"/>
                <a:cs typeface="Calibri"/>
              </a:rPr>
              <a:t>It</a:t>
            </a:r>
            <a:r>
              <a:rPr sz="800" spc="15" dirty="0">
                <a:latin typeface="Calibri"/>
                <a:cs typeface="Calibri"/>
              </a:rPr>
              <a:t> </a:t>
            </a:r>
            <a:r>
              <a:rPr sz="800" spc="-5" dirty="0">
                <a:latin typeface="Calibri"/>
                <a:cs typeface="Calibri"/>
              </a:rPr>
              <a:t>supports</a:t>
            </a:r>
            <a:r>
              <a:rPr sz="800" spc="10" dirty="0">
                <a:latin typeface="Calibri"/>
                <a:cs typeface="Calibri"/>
              </a:rPr>
              <a:t> </a:t>
            </a:r>
            <a:r>
              <a:rPr sz="800" dirty="0">
                <a:latin typeface="Calibri"/>
                <a:cs typeface="Calibri"/>
              </a:rPr>
              <a:t>a</a:t>
            </a:r>
            <a:r>
              <a:rPr sz="800" spc="10" dirty="0">
                <a:latin typeface="Calibri"/>
                <a:cs typeface="Calibri"/>
              </a:rPr>
              <a:t> </a:t>
            </a:r>
            <a:r>
              <a:rPr sz="800" spc="-5" dirty="0">
                <a:latin typeface="Calibri"/>
                <a:cs typeface="Calibri"/>
              </a:rPr>
              <a:t>uniform</a:t>
            </a:r>
            <a:r>
              <a:rPr sz="800" spc="15" dirty="0">
                <a:latin typeface="Calibri"/>
                <a:cs typeface="Calibri"/>
              </a:rPr>
              <a:t> </a:t>
            </a:r>
            <a:r>
              <a:rPr sz="800" spc="-5" dirty="0">
                <a:latin typeface="Calibri"/>
                <a:cs typeface="Calibri"/>
              </a:rPr>
              <a:t>programming</a:t>
            </a:r>
            <a:r>
              <a:rPr sz="800" spc="10" dirty="0">
                <a:latin typeface="Calibri"/>
                <a:cs typeface="Calibri"/>
              </a:rPr>
              <a:t> </a:t>
            </a:r>
            <a:r>
              <a:rPr sz="800" spc="-5" dirty="0">
                <a:latin typeface="Calibri"/>
                <a:cs typeface="Calibri"/>
              </a:rPr>
              <a:t>model</a:t>
            </a:r>
            <a:r>
              <a:rPr sz="800" spc="15" dirty="0">
                <a:latin typeface="Calibri"/>
                <a:cs typeface="Calibri"/>
              </a:rPr>
              <a:t> </a:t>
            </a:r>
            <a:r>
              <a:rPr sz="800" spc="-5" dirty="0">
                <a:latin typeface="Calibri"/>
                <a:cs typeface="Calibri"/>
              </a:rPr>
              <a:t>across</a:t>
            </a:r>
            <a:r>
              <a:rPr sz="800" spc="10" dirty="0">
                <a:latin typeface="Calibri"/>
                <a:cs typeface="Calibri"/>
              </a:rPr>
              <a:t> </a:t>
            </a:r>
            <a:r>
              <a:rPr sz="800" spc="-5" dirty="0">
                <a:latin typeface="Calibri"/>
                <a:cs typeface="Calibri"/>
              </a:rPr>
              <a:t>serverless</a:t>
            </a:r>
            <a:r>
              <a:rPr sz="800" spc="15" dirty="0">
                <a:latin typeface="Calibri"/>
                <a:cs typeface="Calibri"/>
              </a:rPr>
              <a:t> </a:t>
            </a:r>
            <a:r>
              <a:rPr sz="800" spc="-5" dirty="0">
                <a:latin typeface="Calibri"/>
                <a:cs typeface="Calibri"/>
              </a:rPr>
              <a:t>providers,</a:t>
            </a:r>
            <a:r>
              <a:rPr sz="800" spc="10" dirty="0">
                <a:latin typeface="Calibri"/>
                <a:cs typeface="Calibri"/>
              </a:rPr>
              <a:t> </a:t>
            </a:r>
            <a:r>
              <a:rPr sz="800" spc="-5" dirty="0">
                <a:latin typeface="Calibri"/>
                <a:cs typeface="Calibri"/>
              </a:rPr>
              <a:t>as</a:t>
            </a:r>
            <a:r>
              <a:rPr sz="800" spc="10" dirty="0">
                <a:latin typeface="Calibri"/>
                <a:cs typeface="Calibri"/>
              </a:rPr>
              <a:t> </a:t>
            </a:r>
            <a:r>
              <a:rPr sz="800" spc="-5" dirty="0">
                <a:latin typeface="Calibri"/>
                <a:cs typeface="Calibri"/>
              </a:rPr>
              <a:t>well</a:t>
            </a:r>
            <a:r>
              <a:rPr sz="800" spc="15" dirty="0">
                <a:latin typeface="Calibri"/>
                <a:cs typeface="Calibri"/>
              </a:rPr>
              <a:t> </a:t>
            </a:r>
            <a:r>
              <a:rPr sz="800" spc="-5" dirty="0">
                <a:latin typeface="Calibri"/>
                <a:cs typeface="Calibri"/>
              </a:rPr>
              <a:t>as</a:t>
            </a:r>
            <a:r>
              <a:rPr sz="800" spc="10" dirty="0">
                <a:latin typeface="Calibri"/>
                <a:cs typeface="Calibri"/>
              </a:rPr>
              <a:t> </a:t>
            </a:r>
            <a:r>
              <a:rPr sz="800" dirty="0">
                <a:latin typeface="Calibri"/>
                <a:cs typeface="Calibri"/>
              </a:rPr>
              <a:t>the</a:t>
            </a:r>
            <a:r>
              <a:rPr sz="800" spc="15" dirty="0">
                <a:latin typeface="Calibri"/>
                <a:cs typeface="Calibri"/>
              </a:rPr>
              <a:t> </a:t>
            </a:r>
            <a:r>
              <a:rPr sz="800" dirty="0">
                <a:latin typeface="Calibri"/>
                <a:cs typeface="Calibri"/>
              </a:rPr>
              <a:t>ability</a:t>
            </a:r>
            <a:r>
              <a:rPr sz="800" spc="5" dirty="0">
                <a:latin typeface="Calibri"/>
                <a:cs typeface="Calibri"/>
              </a:rPr>
              <a:t> </a:t>
            </a:r>
            <a:r>
              <a:rPr sz="800" dirty="0">
                <a:latin typeface="Calibri"/>
                <a:cs typeface="Calibri"/>
              </a:rPr>
              <a:t>to</a:t>
            </a:r>
            <a:r>
              <a:rPr sz="800" spc="5" dirty="0">
                <a:latin typeface="Calibri"/>
                <a:cs typeface="Calibri"/>
              </a:rPr>
              <a:t> </a:t>
            </a:r>
            <a:r>
              <a:rPr sz="800" spc="-5" dirty="0">
                <a:latin typeface="Calibri"/>
                <a:cs typeface="Calibri"/>
              </a:rPr>
              <a:t>run</a:t>
            </a:r>
            <a:r>
              <a:rPr sz="800" spc="15" dirty="0">
                <a:latin typeface="Calibri"/>
                <a:cs typeface="Calibri"/>
              </a:rPr>
              <a:t> </a:t>
            </a:r>
            <a:r>
              <a:rPr sz="800" spc="-5" dirty="0">
                <a:latin typeface="Calibri"/>
                <a:cs typeface="Calibri"/>
              </a:rPr>
              <a:t>standalone</a:t>
            </a:r>
            <a:r>
              <a:rPr sz="800" spc="10" dirty="0">
                <a:latin typeface="Calibri"/>
                <a:cs typeface="Calibri"/>
              </a:rPr>
              <a:t> </a:t>
            </a:r>
            <a:r>
              <a:rPr sz="800" spc="-5" dirty="0">
                <a:latin typeface="Calibri"/>
                <a:cs typeface="Calibri"/>
              </a:rPr>
              <a:t>(locally</a:t>
            </a:r>
            <a:r>
              <a:rPr sz="800" spc="10" dirty="0">
                <a:latin typeface="Calibri"/>
                <a:cs typeface="Calibri"/>
              </a:rPr>
              <a:t> </a:t>
            </a:r>
            <a:r>
              <a:rPr sz="800" spc="-5" dirty="0">
                <a:latin typeface="Calibri"/>
                <a:cs typeface="Calibri"/>
              </a:rPr>
              <a:t>or</a:t>
            </a:r>
            <a:r>
              <a:rPr sz="800" spc="10" dirty="0">
                <a:latin typeface="Calibri"/>
                <a:cs typeface="Calibri"/>
              </a:rPr>
              <a:t> </a:t>
            </a:r>
            <a:r>
              <a:rPr sz="800" dirty="0">
                <a:latin typeface="Calibri"/>
                <a:cs typeface="Calibri"/>
              </a:rPr>
              <a:t>in</a:t>
            </a:r>
            <a:r>
              <a:rPr sz="800" spc="10" dirty="0">
                <a:latin typeface="Calibri"/>
                <a:cs typeface="Calibri"/>
              </a:rPr>
              <a:t> </a:t>
            </a:r>
            <a:r>
              <a:rPr sz="800" dirty="0">
                <a:latin typeface="Calibri"/>
                <a:cs typeface="Calibri"/>
              </a:rPr>
              <a:t>a</a:t>
            </a:r>
            <a:r>
              <a:rPr sz="800" spc="15" dirty="0">
                <a:latin typeface="Calibri"/>
                <a:cs typeface="Calibri"/>
              </a:rPr>
              <a:t> </a:t>
            </a:r>
            <a:r>
              <a:rPr sz="800" spc="-5" dirty="0">
                <a:latin typeface="Calibri"/>
                <a:cs typeface="Calibri"/>
              </a:rPr>
              <a:t>PaaS).</a:t>
            </a:r>
            <a:endParaRPr sz="800">
              <a:latin typeface="Calibri"/>
              <a:cs typeface="Calibri"/>
            </a:endParaRPr>
          </a:p>
        </p:txBody>
      </p:sp>
      <p:sp>
        <p:nvSpPr>
          <p:cNvPr id="24" name="object 24"/>
          <p:cNvSpPr txBox="1"/>
          <p:nvPr/>
        </p:nvSpPr>
        <p:spPr>
          <a:xfrm>
            <a:off x="194310" y="2542539"/>
            <a:ext cx="71755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35" dirty="0">
                <a:latin typeface="Calibri"/>
                <a:cs typeface="Calibri"/>
              </a:rPr>
              <a:t> </a:t>
            </a:r>
            <a:r>
              <a:rPr sz="800" spc="-5" dirty="0">
                <a:latin typeface="Calibri"/>
                <a:cs typeface="Calibri"/>
              </a:rPr>
              <a:t>Bus</a:t>
            </a:r>
            <a:endParaRPr sz="800">
              <a:latin typeface="Calibri"/>
              <a:cs typeface="Calibri"/>
            </a:endParaRPr>
          </a:p>
        </p:txBody>
      </p:sp>
      <p:sp>
        <p:nvSpPr>
          <p:cNvPr id="25" name="object 25"/>
          <p:cNvSpPr txBox="1"/>
          <p:nvPr/>
        </p:nvSpPr>
        <p:spPr>
          <a:xfrm>
            <a:off x="1898014" y="2542539"/>
            <a:ext cx="7160259"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An</a:t>
            </a:r>
            <a:r>
              <a:rPr sz="800" spc="10" dirty="0">
                <a:latin typeface="Calibri"/>
                <a:cs typeface="Calibri"/>
              </a:rPr>
              <a:t> </a:t>
            </a:r>
            <a:r>
              <a:rPr sz="800" spc="-5" dirty="0">
                <a:latin typeface="Calibri"/>
                <a:cs typeface="Calibri"/>
              </a:rPr>
              <a:t>event</a:t>
            </a:r>
            <a:r>
              <a:rPr sz="800" spc="15" dirty="0">
                <a:latin typeface="Calibri"/>
                <a:cs typeface="Calibri"/>
              </a:rPr>
              <a:t> </a:t>
            </a:r>
            <a:r>
              <a:rPr sz="800" spc="-5" dirty="0">
                <a:latin typeface="Calibri"/>
                <a:cs typeface="Calibri"/>
              </a:rPr>
              <a:t>bus</a:t>
            </a:r>
            <a:r>
              <a:rPr sz="800" spc="15" dirty="0">
                <a:latin typeface="Calibri"/>
                <a:cs typeface="Calibri"/>
              </a:rPr>
              <a:t> </a:t>
            </a:r>
            <a:r>
              <a:rPr sz="800" spc="-5" dirty="0">
                <a:latin typeface="Calibri"/>
                <a:cs typeface="Calibri"/>
              </a:rPr>
              <a:t>for</a:t>
            </a:r>
            <a:r>
              <a:rPr sz="800" spc="10" dirty="0">
                <a:latin typeface="Calibri"/>
                <a:cs typeface="Calibri"/>
              </a:rPr>
              <a:t> </a:t>
            </a:r>
            <a:r>
              <a:rPr sz="800" spc="-5" dirty="0">
                <a:latin typeface="Calibri"/>
                <a:cs typeface="Calibri"/>
              </a:rPr>
              <a:t>linking</a:t>
            </a:r>
            <a:r>
              <a:rPr sz="800" spc="15" dirty="0">
                <a:latin typeface="Calibri"/>
                <a:cs typeface="Calibri"/>
              </a:rPr>
              <a:t> </a:t>
            </a:r>
            <a:r>
              <a:rPr sz="800" spc="-5" dirty="0">
                <a:latin typeface="Calibri"/>
                <a:cs typeface="Calibri"/>
              </a:rPr>
              <a:t>services</a:t>
            </a:r>
            <a:r>
              <a:rPr sz="800" spc="15" dirty="0">
                <a:latin typeface="Calibri"/>
                <a:cs typeface="Calibri"/>
              </a:rPr>
              <a:t> </a:t>
            </a:r>
            <a:r>
              <a:rPr sz="800" spc="-5" dirty="0">
                <a:latin typeface="Calibri"/>
                <a:cs typeface="Calibri"/>
              </a:rPr>
              <a:t>and</a:t>
            </a:r>
            <a:r>
              <a:rPr sz="800" spc="10" dirty="0">
                <a:latin typeface="Calibri"/>
                <a:cs typeface="Calibri"/>
              </a:rPr>
              <a:t> </a:t>
            </a:r>
            <a:r>
              <a:rPr sz="800" spc="-5" dirty="0">
                <a:latin typeface="Calibri"/>
                <a:cs typeface="Calibri"/>
              </a:rPr>
              <a:t>service</a:t>
            </a:r>
            <a:r>
              <a:rPr sz="800" spc="15" dirty="0">
                <a:latin typeface="Calibri"/>
                <a:cs typeface="Calibri"/>
              </a:rPr>
              <a:t> </a:t>
            </a:r>
            <a:r>
              <a:rPr sz="800" spc="-5" dirty="0">
                <a:latin typeface="Calibri"/>
                <a:cs typeface="Calibri"/>
              </a:rPr>
              <a:t>instances</a:t>
            </a:r>
            <a:r>
              <a:rPr sz="800" spc="15" dirty="0">
                <a:latin typeface="Calibri"/>
                <a:cs typeface="Calibri"/>
              </a:rPr>
              <a:t> </a:t>
            </a:r>
            <a:r>
              <a:rPr sz="800" spc="-5" dirty="0">
                <a:latin typeface="Calibri"/>
                <a:cs typeface="Calibri"/>
              </a:rPr>
              <a:t>together</a:t>
            </a:r>
            <a:r>
              <a:rPr sz="800" spc="10" dirty="0">
                <a:latin typeface="Calibri"/>
                <a:cs typeface="Calibri"/>
              </a:rPr>
              <a:t> </a:t>
            </a:r>
            <a:r>
              <a:rPr sz="800" spc="-5" dirty="0">
                <a:latin typeface="Calibri"/>
                <a:cs typeface="Calibri"/>
              </a:rPr>
              <a:t>with</a:t>
            </a:r>
            <a:r>
              <a:rPr sz="800" spc="15" dirty="0">
                <a:latin typeface="Calibri"/>
                <a:cs typeface="Calibri"/>
              </a:rPr>
              <a:t> </a:t>
            </a:r>
            <a:r>
              <a:rPr sz="800" spc="-5" dirty="0">
                <a:latin typeface="Calibri"/>
                <a:cs typeface="Calibri"/>
              </a:rPr>
              <a:t>distributed</a:t>
            </a:r>
            <a:r>
              <a:rPr sz="800" spc="15" dirty="0">
                <a:latin typeface="Calibri"/>
                <a:cs typeface="Calibri"/>
              </a:rPr>
              <a:t> </a:t>
            </a:r>
            <a:r>
              <a:rPr sz="800" spc="-5" dirty="0">
                <a:latin typeface="Calibri"/>
                <a:cs typeface="Calibri"/>
              </a:rPr>
              <a:t>messaging.</a:t>
            </a:r>
            <a:r>
              <a:rPr sz="800" spc="10" dirty="0">
                <a:latin typeface="Calibri"/>
                <a:cs typeface="Calibri"/>
              </a:rPr>
              <a:t> </a:t>
            </a:r>
            <a:r>
              <a:rPr sz="800" spc="-5" dirty="0">
                <a:latin typeface="Calibri"/>
                <a:cs typeface="Calibri"/>
              </a:rPr>
              <a:t>Useful</a:t>
            </a:r>
            <a:r>
              <a:rPr sz="800" spc="15" dirty="0">
                <a:latin typeface="Calibri"/>
                <a:cs typeface="Calibri"/>
              </a:rPr>
              <a:t> </a:t>
            </a:r>
            <a:r>
              <a:rPr sz="800" spc="-5" dirty="0">
                <a:latin typeface="Calibri"/>
                <a:cs typeface="Calibri"/>
              </a:rPr>
              <a:t>for</a:t>
            </a:r>
            <a:r>
              <a:rPr sz="800" spc="15" dirty="0">
                <a:latin typeface="Calibri"/>
                <a:cs typeface="Calibri"/>
              </a:rPr>
              <a:t> </a:t>
            </a:r>
            <a:r>
              <a:rPr sz="800" spc="-5" dirty="0">
                <a:latin typeface="Calibri"/>
                <a:cs typeface="Calibri"/>
              </a:rPr>
              <a:t>propagating</a:t>
            </a:r>
            <a:r>
              <a:rPr sz="800" spc="10" dirty="0">
                <a:latin typeface="Calibri"/>
                <a:cs typeface="Calibri"/>
              </a:rPr>
              <a:t> </a:t>
            </a:r>
            <a:r>
              <a:rPr sz="800" dirty="0">
                <a:latin typeface="Calibri"/>
                <a:cs typeface="Calibri"/>
              </a:rPr>
              <a:t>state</a:t>
            </a:r>
            <a:r>
              <a:rPr sz="800" spc="15" dirty="0">
                <a:latin typeface="Calibri"/>
                <a:cs typeface="Calibri"/>
              </a:rPr>
              <a:t> </a:t>
            </a:r>
            <a:r>
              <a:rPr sz="800" spc="-5" dirty="0">
                <a:latin typeface="Calibri"/>
                <a:cs typeface="Calibri"/>
              </a:rPr>
              <a:t>changes</a:t>
            </a:r>
            <a:r>
              <a:rPr sz="800" spc="15" dirty="0">
                <a:latin typeface="Calibri"/>
                <a:cs typeface="Calibri"/>
              </a:rPr>
              <a:t> </a:t>
            </a:r>
            <a:r>
              <a:rPr sz="800" spc="-5" dirty="0">
                <a:latin typeface="Calibri"/>
                <a:cs typeface="Calibri"/>
              </a:rPr>
              <a:t>across</a:t>
            </a:r>
            <a:r>
              <a:rPr sz="800" spc="10" dirty="0">
                <a:latin typeface="Calibri"/>
                <a:cs typeface="Calibri"/>
              </a:rPr>
              <a:t> </a:t>
            </a:r>
            <a:r>
              <a:rPr sz="800" dirty="0">
                <a:latin typeface="Calibri"/>
                <a:cs typeface="Calibri"/>
              </a:rPr>
              <a:t>a</a:t>
            </a:r>
            <a:r>
              <a:rPr sz="800" spc="15" dirty="0">
                <a:latin typeface="Calibri"/>
                <a:cs typeface="Calibri"/>
              </a:rPr>
              <a:t> </a:t>
            </a:r>
            <a:r>
              <a:rPr sz="800" spc="-5" dirty="0">
                <a:latin typeface="Calibri"/>
                <a:cs typeface="Calibri"/>
              </a:rPr>
              <a:t>cluster</a:t>
            </a:r>
            <a:r>
              <a:rPr sz="800" spc="15" dirty="0">
                <a:latin typeface="Calibri"/>
                <a:cs typeface="Calibri"/>
              </a:rPr>
              <a:t> </a:t>
            </a:r>
            <a:r>
              <a:rPr sz="800" spc="-5" dirty="0">
                <a:latin typeface="Calibri"/>
                <a:cs typeface="Calibri"/>
              </a:rPr>
              <a:t>(e.g.</a:t>
            </a:r>
            <a:r>
              <a:rPr sz="800" spc="10" dirty="0">
                <a:latin typeface="Calibri"/>
                <a:cs typeface="Calibri"/>
              </a:rPr>
              <a:t> </a:t>
            </a:r>
            <a:r>
              <a:rPr sz="800" spc="-5" dirty="0">
                <a:latin typeface="Calibri"/>
                <a:cs typeface="Calibri"/>
              </a:rPr>
              <a:t>config</a:t>
            </a:r>
            <a:r>
              <a:rPr sz="800" spc="15" dirty="0">
                <a:latin typeface="Calibri"/>
                <a:cs typeface="Calibri"/>
              </a:rPr>
              <a:t> </a:t>
            </a:r>
            <a:r>
              <a:rPr sz="800" spc="-5" dirty="0">
                <a:latin typeface="Calibri"/>
                <a:cs typeface="Calibri"/>
              </a:rPr>
              <a:t>change</a:t>
            </a:r>
            <a:r>
              <a:rPr sz="800" spc="15" dirty="0">
                <a:latin typeface="Calibri"/>
                <a:cs typeface="Calibri"/>
              </a:rPr>
              <a:t> </a:t>
            </a:r>
            <a:r>
              <a:rPr sz="800" spc="-5" dirty="0">
                <a:latin typeface="Calibri"/>
                <a:cs typeface="Calibri"/>
              </a:rPr>
              <a:t>events).</a:t>
            </a:r>
            <a:endParaRPr sz="800">
              <a:latin typeface="Calibri"/>
              <a:cs typeface="Calibri"/>
            </a:endParaRPr>
          </a:p>
        </p:txBody>
      </p:sp>
      <p:sp>
        <p:nvSpPr>
          <p:cNvPr id="26" name="object 26"/>
          <p:cNvSpPr txBox="1"/>
          <p:nvPr/>
        </p:nvSpPr>
        <p:spPr>
          <a:xfrm>
            <a:off x="194310" y="2788919"/>
            <a:ext cx="104013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20" dirty="0">
                <a:latin typeface="Calibri"/>
                <a:cs typeface="Calibri"/>
              </a:rPr>
              <a:t> </a:t>
            </a:r>
            <a:r>
              <a:rPr sz="800" spc="-5" dirty="0">
                <a:latin typeface="Calibri"/>
                <a:cs typeface="Calibri"/>
              </a:rPr>
              <a:t>Connectors</a:t>
            </a:r>
            <a:endParaRPr sz="800">
              <a:latin typeface="Calibri"/>
              <a:cs typeface="Calibri"/>
            </a:endParaRPr>
          </a:p>
        </p:txBody>
      </p:sp>
      <p:sp>
        <p:nvSpPr>
          <p:cNvPr id="27" name="object 27"/>
          <p:cNvSpPr txBox="1"/>
          <p:nvPr/>
        </p:nvSpPr>
        <p:spPr>
          <a:xfrm>
            <a:off x="1898014" y="2788919"/>
            <a:ext cx="7274559"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Makes</a:t>
            </a:r>
            <a:r>
              <a:rPr sz="800" spc="5" dirty="0">
                <a:latin typeface="Calibri"/>
                <a:cs typeface="Calibri"/>
              </a:rPr>
              <a:t> </a:t>
            </a:r>
            <a:r>
              <a:rPr sz="800" dirty="0">
                <a:latin typeface="Calibri"/>
                <a:cs typeface="Calibri"/>
              </a:rPr>
              <a:t>it</a:t>
            </a:r>
            <a:r>
              <a:rPr sz="800" spc="10" dirty="0">
                <a:latin typeface="Calibri"/>
                <a:cs typeface="Calibri"/>
              </a:rPr>
              <a:t> </a:t>
            </a:r>
            <a:r>
              <a:rPr sz="800" spc="-5" dirty="0">
                <a:latin typeface="Calibri"/>
                <a:cs typeface="Calibri"/>
              </a:rPr>
              <a:t>easy</a:t>
            </a:r>
            <a:r>
              <a:rPr sz="800" spc="5" dirty="0">
                <a:latin typeface="Calibri"/>
                <a:cs typeface="Calibri"/>
              </a:rPr>
              <a:t> </a:t>
            </a:r>
            <a:r>
              <a:rPr sz="800" spc="-5" dirty="0">
                <a:latin typeface="Calibri"/>
                <a:cs typeface="Calibri"/>
              </a:rPr>
              <a:t>for</a:t>
            </a:r>
            <a:r>
              <a:rPr sz="800" spc="10" dirty="0">
                <a:latin typeface="Calibri"/>
                <a:cs typeface="Calibri"/>
              </a:rPr>
              <a:t> </a:t>
            </a:r>
            <a:r>
              <a:rPr sz="800" spc="-5" dirty="0">
                <a:latin typeface="Calibri"/>
                <a:cs typeface="Calibri"/>
              </a:rPr>
              <a:t>PaaS</a:t>
            </a:r>
            <a:r>
              <a:rPr sz="800" spc="5" dirty="0">
                <a:latin typeface="Calibri"/>
                <a:cs typeface="Calibri"/>
              </a:rPr>
              <a:t> </a:t>
            </a:r>
            <a:r>
              <a:rPr sz="800" spc="-5" dirty="0">
                <a:latin typeface="Calibri"/>
                <a:cs typeface="Calibri"/>
              </a:rPr>
              <a:t>applications</a:t>
            </a:r>
            <a:r>
              <a:rPr sz="800" spc="10" dirty="0">
                <a:latin typeface="Calibri"/>
                <a:cs typeface="Calibri"/>
              </a:rPr>
              <a:t> </a:t>
            </a:r>
            <a:r>
              <a:rPr sz="800" dirty="0">
                <a:latin typeface="Calibri"/>
                <a:cs typeface="Calibri"/>
              </a:rPr>
              <a:t>in</a:t>
            </a:r>
            <a:r>
              <a:rPr sz="800" spc="10" dirty="0">
                <a:latin typeface="Calibri"/>
                <a:cs typeface="Calibri"/>
              </a:rPr>
              <a:t> </a:t>
            </a:r>
            <a:r>
              <a:rPr sz="800" dirty="0">
                <a:latin typeface="Calibri"/>
                <a:cs typeface="Calibri"/>
              </a:rPr>
              <a:t>a</a:t>
            </a:r>
            <a:r>
              <a:rPr sz="800" spc="10" dirty="0">
                <a:latin typeface="Calibri"/>
                <a:cs typeface="Calibri"/>
              </a:rPr>
              <a:t> </a:t>
            </a:r>
            <a:r>
              <a:rPr sz="800" spc="-5" dirty="0">
                <a:latin typeface="Calibri"/>
                <a:cs typeface="Calibri"/>
              </a:rPr>
              <a:t>variety</a:t>
            </a:r>
            <a:r>
              <a:rPr sz="800" spc="5" dirty="0">
                <a:latin typeface="Calibri"/>
                <a:cs typeface="Calibri"/>
              </a:rPr>
              <a:t> </a:t>
            </a:r>
            <a:r>
              <a:rPr sz="800" spc="-5" dirty="0">
                <a:latin typeface="Calibri"/>
                <a:cs typeface="Calibri"/>
              </a:rPr>
              <a:t>of</a:t>
            </a:r>
            <a:r>
              <a:rPr sz="800" spc="5" dirty="0">
                <a:latin typeface="Calibri"/>
                <a:cs typeface="Calibri"/>
              </a:rPr>
              <a:t> </a:t>
            </a:r>
            <a:r>
              <a:rPr sz="800" spc="-5" dirty="0">
                <a:latin typeface="Calibri"/>
                <a:cs typeface="Calibri"/>
              </a:rPr>
              <a:t>platforms</a:t>
            </a:r>
            <a:r>
              <a:rPr sz="800" spc="10" dirty="0">
                <a:latin typeface="Calibri"/>
                <a:cs typeface="Calibri"/>
              </a:rPr>
              <a:t> </a:t>
            </a:r>
            <a:r>
              <a:rPr sz="800" dirty="0">
                <a:latin typeface="Calibri"/>
                <a:cs typeface="Calibri"/>
              </a:rPr>
              <a:t>to</a:t>
            </a:r>
            <a:r>
              <a:rPr sz="800" spc="5" dirty="0">
                <a:latin typeface="Calibri"/>
                <a:cs typeface="Calibri"/>
              </a:rPr>
              <a:t> </a:t>
            </a:r>
            <a:r>
              <a:rPr sz="800" spc="-5" dirty="0">
                <a:latin typeface="Calibri"/>
                <a:cs typeface="Calibri"/>
              </a:rPr>
              <a:t>connect</a:t>
            </a:r>
            <a:r>
              <a:rPr sz="800" spc="10" dirty="0">
                <a:latin typeface="Calibri"/>
                <a:cs typeface="Calibri"/>
              </a:rPr>
              <a:t> </a:t>
            </a:r>
            <a:r>
              <a:rPr sz="800" dirty="0">
                <a:latin typeface="Calibri"/>
                <a:cs typeface="Calibri"/>
              </a:rPr>
              <a:t>to </a:t>
            </a:r>
            <a:r>
              <a:rPr sz="800" spc="-5" dirty="0">
                <a:latin typeface="Calibri"/>
                <a:cs typeface="Calibri"/>
              </a:rPr>
              <a:t>backend</a:t>
            </a:r>
            <a:r>
              <a:rPr sz="800" spc="10" dirty="0">
                <a:latin typeface="Calibri"/>
                <a:cs typeface="Calibri"/>
              </a:rPr>
              <a:t> </a:t>
            </a:r>
            <a:r>
              <a:rPr sz="800" spc="-5" dirty="0">
                <a:latin typeface="Calibri"/>
                <a:cs typeface="Calibri"/>
              </a:rPr>
              <a:t>services</a:t>
            </a:r>
            <a:r>
              <a:rPr sz="800" spc="10" dirty="0">
                <a:latin typeface="Calibri"/>
                <a:cs typeface="Calibri"/>
              </a:rPr>
              <a:t> </a:t>
            </a:r>
            <a:r>
              <a:rPr sz="800" dirty="0">
                <a:latin typeface="Calibri"/>
                <a:cs typeface="Calibri"/>
              </a:rPr>
              <a:t>like</a:t>
            </a:r>
            <a:r>
              <a:rPr sz="800" spc="10" dirty="0">
                <a:latin typeface="Calibri"/>
                <a:cs typeface="Calibri"/>
              </a:rPr>
              <a:t> </a:t>
            </a:r>
            <a:r>
              <a:rPr sz="800" spc="-5" dirty="0">
                <a:latin typeface="Calibri"/>
                <a:cs typeface="Calibri"/>
              </a:rPr>
              <a:t>databases</a:t>
            </a:r>
            <a:r>
              <a:rPr sz="800" spc="10" dirty="0">
                <a:latin typeface="Calibri"/>
                <a:cs typeface="Calibri"/>
              </a:rPr>
              <a:t> </a:t>
            </a:r>
            <a:r>
              <a:rPr sz="800" spc="-5" dirty="0">
                <a:latin typeface="Calibri"/>
                <a:cs typeface="Calibri"/>
              </a:rPr>
              <a:t>and</a:t>
            </a:r>
            <a:r>
              <a:rPr sz="800" spc="5" dirty="0">
                <a:latin typeface="Calibri"/>
                <a:cs typeface="Calibri"/>
              </a:rPr>
              <a:t> </a:t>
            </a:r>
            <a:r>
              <a:rPr sz="800" spc="-5" dirty="0">
                <a:latin typeface="Calibri"/>
                <a:cs typeface="Calibri"/>
              </a:rPr>
              <a:t>message</a:t>
            </a:r>
            <a:r>
              <a:rPr sz="800" spc="10" dirty="0">
                <a:latin typeface="Calibri"/>
                <a:cs typeface="Calibri"/>
              </a:rPr>
              <a:t> </a:t>
            </a:r>
            <a:r>
              <a:rPr sz="800" spc="-5" dirty="0">
                <a:latin typeface="Calibri"/>
                <a:cs typeface="Calibri"/>
              </a:rPr>
              <a:t>brokers</a:t>
            </a:r>
            <a:r>
              <a:rPr sz="800" spc="10" dirty="0">
                <a:latin typeface="Calibri"/>
                <a:cs typeface="Calibri"/>
              </a:rPr>
              <a:t> </a:t>
            </a:r>
            <a:r>
              <a:rPr sz="800" dirty="0">
                <a:latin typeface="Calibri"/>
                <a:cs typeface="Calibri"/>
              </a:rPr>
              <a:t>(the</a:t>
            </a:r>
            <a:r>
              <a:rPr sz="800" spc="10" dirty="0">
                <a:latin typeface="Calibri"/>
                <a:cs typeface="Calibri"/>
              </a:rPr>
              <a:t> </a:t>
            </a:r>
            <a:r>
              <a:rPr sz="800" spc="-5" dirty="0">
                <a:latin typeface="Calibri"/>
                <a:cs typeface="Calibri"/>
              </a:rPr>
              <a:t>project</a:t>
            </a:r>
            <a:r>
              <a:rPr sz="800" spc="10" dirty="0">
                <a:latin typeface="Calibri"/>
                <a:cs typeface="Calibri"/>
              </a:rPr>
              <a:t> </a:t>
            </a:r>
            <a:r>
              <a:rPr sz="800" spc="-5" dirty="0">
                <a:latin typeface="Calibri"/>
                <a:cs typeface="Calibri"/>
              </a:rPr>
              <a:t>formerly</a:t>
            </a:r>
            <a:r>
              <a:rPr sz="800" dirty="0">
                <a:latin typeface="Calibri"/>
                <a:cs typeface="Calibri"/>
              </a:rPr>
              <a:t> </a:t>
            </a:r>
            <a:r>
              <a:rPr sz="800" spc="-5" dirty="0">
                <a:latin typeface="Calibri"/>
                <a:cs typeface="Calibri"/>
              </a:rPr>
              <a:t>known</a:t>
            </a:r>
            <a:r>
              <a:rPr sz="800" spc="10" dirty="0">
                <a:latin typeface="Calibri"/>
                <a:cs typeface="Calibri"/>
              </a:rPr>
              <a:t> </a:t>
            </a:r>
            <a:r>
              <a:rPr sz="800" spc="-5" dirty="0">
                <a:latin typeface="Calibri"/>
                <a:cs typeface="Calibri"/>
              </a:rPr>
              <a:t>as</a:t>
            </a:r>
            <a:r>
              <a:rPr sz="800" spc="10" dirty="0">
                <a:latin typeface="Calibri"/>
                <a:cs typeface="Calibri"/>
              </a:rPr>
              <a:t> </a:t>
            </a:r>
            <a:r>
              <a:rPr sz="800" spc="-5" dirty="0">
                <a:latin typeface="Calibri"/>
                <a:cs typeface="Calibri"/>
              </a:rPr>
              <a:t>"Spring</a:t>
            </a:r>
            <a:r>
              <a:rPr sz="800" spc="10" dirty="0">
                <a:latin typeface="Calibri"/>
                <a:cs typeface="Calibri"/>
              </a:rPr>
              <a:t> </a:t>
            </a:r>
            <a:r>
              <a:rPr sz="800" spc="-5" dirty="0">
                <a:latin typeface="Calibri"/>
                <a:cs typeface="Calibri"/>
              </a:rPr>
              <a:t>Cloud").</a:t>
            </a:r>
            <a:endParaRPr sz="800">
              <a:latin typeface="Calibri"/>
              <a:cs typeface="Calibri"/>
            </a:endParaRPr>
          </a:p>
        </p:txBody>
      </p:sp>
      <p:sp>
        <p:nvSpPr>
          <p:cNvPr id="28" name="object 28"/>
          <p:cNvSpPr txBox="1"/>
          <p:nvPr/>
        </p:nvSpPr>
        <p:spPr>
          <a:xfrm>
            <a:off x="194310" y="3018789"/>
            <a:ext cx="83185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45" dirty="0">
                <a:latin typeface="Calibri"/>
                <a:cs typeface="Calibri"/>
              </a:rPr>
              <a:t> </a:t>
            </a:r>
            <a:r>
              <a:rPr sz="800" dirty="0">
                <a:latin typeface="Calibri"/>
                <a:cs typeface="Calibri"/>
              </a:rPr>
              <a:t>Sleuth</a:t>
            </a:r>
            <a:endParaRPr sz="800">
              <a:latin typeface="Calibri"/>
              <a:cs typeface="Calibri"/>
            </a:endParaRPr>
          </a:p>
        </p:txBody>
      </p:sp>
      <p:sp>
        <p:nvSpPr>
          <p:cNvPr id="29" name="object 29"/>
          <p:cNvSpPr txBox="1"/>
          <p:nvPr/>
        </p:nvSpPr>
        <p:spPr>
          <a:xfrm>
            <a:off x="1898014" y="3018789"/>
            <a:ext cx="467804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Distributed</a:t>
            </a:r>
            <a:r>
              <a:rPr sz="800" spc="10" dirty="0">
                <a:latin typeface="Calibri"/>
                <a:cs typeface="Calibri"/>
              </a:rPr>
              <a:t> </a:t>
            </a:r>
            <a:r>
              <a:rPr sz="800" spc="-5" dirty="0">
                <a:latin typeface="Calibri"/>
                <a:cs typeface="Calibri"/>
              </a:rPr>
              <a:t>tracing</a:t>
            </a:r>
            <a:r>
              <a:rPr sz="800" spc="15" dirty="0">
                <a:latin typeface="Calibri"/>
                <a:cs typeface="Calibri"/>
              </a:rPr>
              <a:t> </a:t>
            </a:r>
            <a:r>
              <a:rPr sz="800" spc="-5" dirty="0">
                <a:latin typeface="Calibri"/>
                <a:cs typeface="Calibri"/>
              </a:rPr>
              <a:t>for</a:t>
            </a:r>
            <a:r>
              <a:rPr sz="800" spc="15" dirty="0">
                <a:latin typeface="Calibri"/>
                <a:cs typeface="Calibri"/>
              </a:rPr>
              <a:t> </a:t>
            </a:r>
            <a:r>
              <a:rPr sz="800" spc="-5" dirty="0">
                <a:latin typeface="Calibri"/>
                <a:cs typeface="Calibri"/>
              </a:rPr>
              <a:t>Spring</a:t>
            </a:r>
            <a:r>
              <a:rPr sz="800" spc="15" dirty="0">
                <a:latin typeface="Calibri"/>
                <a:cs typeface="Calibri"/>
              </a:rPr>
              <a:t> </a:t>
            </a:r>
            <a:r>
              <a:rPr sz="800" spc="-5" dirty="0">
                <a:latin typeface="Calibri"/>
                <a:cs typeface="Calibri"/>
              </a:rPr>
              <a:t>Cloud</a:t>
            </a:r>
            <a:r>
              <a:rPr sz="800" spc="15" dirty="0">
                <a:latin typeface="Calibri"/>
                <a:cs typeface="Calibri"/>
              </a:rPr>
              <a:t> </a:t>
            </a:r>
            <a:r>
              <a:rPr sz="800" spc="-5" dirty="0">
                <a:latin typeface="Calibri"/>
                <a:cs typeface="Calibri"/>
              </a:rPr>
              <a:t>applications,</a:t>
            </a:r>
            <a:r>
              <a:rPr sz="800" spc="15" dirty="0">
                <a:latin typeface="Calibri"/>
                <a:cs typeface="Calibri"/>
              </a:rPr>
              <a:t> </a:t>
            </a:r>
            <a:r>
              <a:rPr sz="800" spc="-5" dirty="0">
                <a:latin typeface="Calibri"/>
                <a:cs typeface="Calibri"/>
              </a:rPr>
              <a:t>compatible</a:t>
            </a:r>
            <a:r>
              <a:rPr sz="800" spc="15" dirty="0">
                <a:latin typeface="Calibri"/>
                <a:cs typeface="Calibri"/>
              </a:rPr>
              <a:t> </a:t>
            </a:r>
            <a:r>
              <a:rPr sz="800" spc="-5" dirty="0">
                <a:latin typeface="Calibri"/>
                <a:cs typeface="Calibri"/>
              </a:rPr>
              <a:t>with</a:t>
            </a:r>
            <a:r>
              <a:rPr sz="800" spc="15" dirty="0">
                <a:latin typeface="Calibri"/>
                <a:cs typeface="Calibri"/>
              </a:rPr>
              <a:t> </a:t>
            </a:r>
            <a:r>
              <a:rPr sz="800" spc="-5" dirty="0">
                <a:latin typeface="Calibri"/>
                <a:cs typeface="Calibri"/>
              </a:rPr>
              <a:t>Zipkin,</a:t>
            </a:r>
            <a:r>
              <a:rPr sz="800" spc="15" dirty="0">
                <a:latin typeface="Calibri"/>
                <a:cs typeface="Calibri"/>
              </a:rPr>
              <a:t> </a:t>
            </a:r>
            <a:r>
              <a:rPr sz="800" spc="-5" dirty="0">
                <a:latin typeface="Calibri"/>
                <a:cs typeface="Calibri"/>
              </a:rPr>
              <a:t>HTrace</a:t>
            </a:r>
            <a:r>
              <a:rPr sz="800" spc="15" dirty="0">
                <a:latin typeface="Calibri"/>
                <a:cs typeface="Calibri"/>
              </a:rPr>
              <a:t> </a:t>
            </a:r>
            <a:r>
              <a:rPr sz="800" spc="-5" dirty="0">
                <a:latin typeface="Calibri"/>
                <a:cs typeface="Calibri"/>
              </a:rPr>
              <a:t>and</a:t>
            </a:r>
            <a:r>
              <a:rPr sz="800" spc="15" dirty="0">
                <a:latin typeface="Calibri"/>
                <a:cs typeface="Calibri"/>
              </a:rPr>
              <a:t> </a:t>
            </a:r>
            <a:r>
              <a:rPr sz="800" spc="-5" dirty="0">
                <a:latin typeface="Calibri"/>
                <a:cs typeface="Calibri"/>
              </a:rPr>
              <a:t>log-based</a:t>
            </a:r>
            <a:r>
              <a:rPr sz="800" spc="15" dirty="0">
                <a:latin typeface="Calibri"/>
                <a:cs typeface="Calibri"/>
              </a:rPr>
              <a:t> </a:t>
            </a:r>
            <a:r>
              <a:rPr sz="800" spc="-5" dirty="0">
                <a:latin typeface="Calibri"/>
                <a:cs typeface="Calibri"/>
              </a:rPr>
              <a:t>(e.g.</a:t>
            </a:r>
            <a:r>
              <a:rPr sz="800" spc="15" dirty="0">
                <a:latin typeface="Calibri"/>
                <a:cs typeface="Calibri"/>
              </a:rPr>
              <a:t> </a:t>
            </a:r>
            <a:r>
              <a:rPr sz="800" spc="-5" dirty="0">
                <a:latin typeface="Calibri"/>
                <a:cs typeface="Calibri"/>
              </a:rPr>
              <a:t>ELK)</a:t>
            </a:r>
            <a:r>
              <a:rPr sz="800" spc="20" dirty="0">
                <a:latin typeface="Calibri"/>
                <a:cs typeface="Calibri"/>
              </a:rPr>
              <a:t> </a:t>
            </a:r>
            <a:r>
              <a:rPr sz="800" spc="-5" dirty="0">
                <a:latin typeface="Calibri"/>
                <a:cs typeface="Calibri"/>
              </a:rPr>
              <a:t>tracing.</a:t>
            </a:r>
            <a:endParaRPr sz="800">
              <a:latin typeface="Calibri"/>
              <a:cs typeface="Calibri"/>
            </a:endParaRPr>
          </a:p>
        </p:txBody>
      </p:sp>
      <p:sp>
        <p:nvSpPr>
          <p:cNvPr id="30" name="object 30"/>
          <p:cNvSpPr txBox="1"/>
          <p:nvPr/>
        </p:nvSpPr>
        <p:spPr>
          <a:xfrm>
            <a:off x="194310" y="3282950"/>
            <a:ext cx="86741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25" dirty="0">
                <a:latin typeface="Calibri"/>
                <a:cs typeface="Calibri"/>
              </a:rPr>
              <a:t> </a:t>
            </a:r>
            <a:r>
              <a:rPr sz="800" spc="-5" dirty="0">
                <a:latin typeface="Calibri"/>
                <a:cs typeface="Calibri"/>
              </a:rPr>
              <a:t>Stream</a:t>
            </a:r>
            <a:endParaRPr sz="800">
              <a:latin typeface="Calibri"/>
              <a:cs typeface="Calibri"/>
            </a:endParaRPr>
          </a:p>
        </p:txBody>
      </p:sp>
      <p:sp>
        <p:nvSpPr>
          <p:cNvPr id="31" name="object 31"/>
          <p:cNvSpPr txBox="1"/>
          <p:nvPr/>
        </p:nvSpPr>
        <p:spPr>
          <a:xfrm>
            <a:off x="1898014" y="3282950"/>
            <a:ext cx="9775825"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A</a:t>
            </a:r>
            <a:r>
              <a:rPr sz="800" spc="10" dirty="0">
                <a:latin typeface="Calibri"/>
                <a:cs typeface="Calibri"/>
              </a:rPr>
              <a:t> </a:t>
            </a:r>
            <a:r>
              <a:rPr sz="800" spc="-5" dirty="0">
                <a:latin typeface="Calibri"/>
                <a:cs typeface="Calibri"/>
              </a:rPr>
              <a:t>lightweight</a:t>
            </a:r>
            <a:r>
              <a:rPr sz="800" spc="10" dirty="0">
                <a:latin typeface="Calibri"/>
                <a:cs typeface="Calibri"/>
              </a:rPr>
              <a:t> </a:t>
            </a:r>
            <a:r>
              <a:rPr sz="800" spc="-5" dirty="0">
                <a:latin typeface="Calibri"/>
                <a:cs typeface="Calibri"/>
              </a:rPr>
              <a:t>event-driven</a:t>
            </a:r>
            <a:r>
              <a:rPr sz="800" spc="10" dirty="0">
                <a:latin typeface="Calibri"/>
                <a:cs typeface="Calibri"/>
              </a:rPr>
              <a:t> </a:t>
            </a:r>
            <a:r>
              <a:rPr sz="800" spc="-5" dirty="0">
                <a:latin typeface="Calibri"/>
                <a:cs typeface="Calibri"/>
              </a:rPr>
              <a:t>microservices</a:t>
            </a:r>
            <a:r>
              <a:rPr sz="800" spc="10" dirty="0">
                <a:latin typeface="Calibri"/>
                <a:cs typeface="Calibri"/>
              </a:rPr>
              <a:t> </a:t>
            </a:r>
            <a:r>
              <a:rPr sz="800" spc="-5" dirty="0">
                <a:latin typeface="Calibri"/>
                <a:cs typeface="Calibri"/>
              </a:rPr>
              <a:t>framework</a:t>
            </a:r>
            <a:r>
              <a:rPr sz="800" spc="15" dirty="0">
                <a:latin typeface="Calibri"/>
                <a:cs typeface="Calibri"/>
              </a:rPr>
              <a:t> </a:t>
            </a:r>
            <a:r>
              <a:rPr sz="800" dirty="0">
                <a:latin typeface="Calibri"/>
                <a:cs typeface="Calibri"/>
              </a:rPr>
              <a:t>to</a:t>
            </a:r>
            <a:r>
              <a:rPr sz="800" spc="5" dirty="0">
                <a:latin typeface="Calibri"/>
                <a:cs typeface="Calibri"/>
              </a:rPr>
              <a:t> </a:t>
            </a:r>
            <a:r>
              <a:rPr sz="800" spc="-5" dirty="0">
                <a:latin typeface="Calibri"/>
                <a:cs typeface="Calibri"/>
              </a:rPr>
              <a:t>quickly</a:t>
            </a:r>
            <a:r>
              <a:rPr sz="800" spc="5" dirty="0">
                <a:latin typeface="Calibri"/>
                <a:cs typeface="Calibri"/>
              </a:rPr>
              <a:t> </a:t>
            </a:r>
            <a:r>
              <a:rPr sz="800" dirty="0">
                <a:latin typeface="Calibri"/>
                <a:cs typeface="Calibri"/>
              </a:rPr>
              <a:t>build</a:t>
            </a:r>
            <a:r>
              <a:rPr sz="800" spc="10" dirty="0">
                <a:latin typeface="Calibri"/>
                <a:cs typeface="Calibri"/>
              </a:rPr>
              <a:t> </a:t>
            </a:r>
            <a:r>
              <a:rPr sz="800" spc="-5" dirty="0">
                <a:latin typeface="Calibri"/>
                <a:cs typeface="Calibri"/>
              </a:rPr>
              <a:t>applications</a:t>
            </a:r>
            <a:r>
              <a:rPr sz="800" spc="10" dirty="0">
                <a:latin typeface="Calibri"/>
                <a:cs typeface="Calibri"/>
              </a:rPr>
              <a:t> </a:t>
            </a:r>
            <a:r>
              <a:rPr sz="800" spc="-5" dirty="0">
                <a:latin typeface="Calibri"/>
                <a:cs typeface="Calibri"/>
              </a:rPr>
              <a:t>that</a:t>
            </a:r>
            <a:r>
              <a:rPr sz="800" spc="15" dirty="0">
                <a:latin typeface="Calibri"/>
                <a:cs typeface="Calibri"/>
              </a:rPr>
              <a:t> </a:t>
            </a:r>
            <a:r>
              <a:rPr sz="800" spc="-5" dirty="0">
                <a:latin typeface="Calibri"/>
                <a:cs typeface="Calibri"/>
              </a:rPr>
              <a:t>can</a:t>
            </a:r>
            <a:r>
              <a:rPr sz="800" spc="10" dirty="0">
                <a:latin typeface="Calibri"/>
                <a:cs typeface="Calibri"/>
              </a:rPr>
              <a:t> </a:t>
            </a:r>
            <a:r>
              <a:rPr sz="800" spc="-5" dirty="0">
                <a:latin typeface="Calibri"/>
                <a:cs typeface="Calibri"/>
              </a:rPr>
              <a:t>connect</a:t>
            </a:r>
            <a:r>
              <a:rPr sz="800" spc="10" dirty="0">
                <a:latin typeface="Calibri"/>
                <a:cs typeface="Calibri"/>
              </a:rPr>
              <a:t> </a:t>
            </a:r>
            <a:r>
              <a:rPr sz="800" dirty="0">
                <a:latin typeface="Calibri"/>
                <a:cs typeface="Calibri"/>
              </a:rPr>
              <a:t>to</a:t>
            </a:r>
            <a:r>
              <a:rPr sz="800" spc="5" dirty="0">
                <a:latin typeface="Calibri"/>
                <a:cs typeface="Calibri"/>
              </a:rPr>
              <a:t> </a:t>
            </a:r>
            <a:r>
              <a:rPr sz="800" spc="-5" dirty="0">
                <a:latin typeface="Calibri"/>
                <a:cs typeface="Calibri"/>
              </a:rPr>
              <a:t>external</a:t>
            </a:r>
            <a:r>
              <a:rPr sz="800" spc="15" dirty="0">
                <a:latin typeface="Calibri"/>
                <a:cs typeface="Calibri"/>
              </a:rPr>
              <a:t> </a:t>
            </a:r>
            <a:r>
              <a:rPr sz="800" dirty="0">
                <a:latin typeface="Calibri"/>
                <a:cs typeface="Calibri"/>
              </a:rPr>
              <a:t>systems.</a:t>
            </a:r>
            <a:r>
              <a:rPr sz="800" spc="10" dirty="0">
                <a:latin typeface="Calibri"/>
                <a:cs typeface="Calibri"/>
              </a:rPr>
              <a:t> </a:t>
            </a:r>
            <a:r>
              <a:rPr sz="800" dirty="0">
                <a:latin typeface="Calibri"/>
                <a:cs typeface="Calibri"/>
              </a:rPr>
              <a:t>Simple</a:t>
            </a:r>
            <a:r>
              <a:rPr sz="800" spc="10" dirty="0">
                <a:latin typeface="Calibri"/>
                <a:cs typeface="Calibri"/>
              </a:rPr>
              <a:t> </a:t>
            </a:r>
            <a:r>
              <a:rPr sz="800" spc="-5" dirty="0">
                <a:latin typeface="Calibri"/>
                <a:cs typeface="Calibri"/>
              </a:rPr>
              <a:t>declarative</a:t>
            </a:r>
            <a:r>
              <a:rPr sz="800" spc="10" dirty="0">
                <a:latin typeface="Calibri"/>
                <a:cs typeface="Calibri"/>
              </a:rPr>
              <a:t> </a:t>
            </a:r>
            <a:r>
              <a:rPr sz="800" spc="-5" dirty="0">
                <a:latin typeface="Calibri"/>
                <a:cs typeface="Calibri"/>
              </a:rPr>
              <a:t>model</a:t>
            </a:r>
            <a:r>
              <a:rPr sz="800" spc="10" dirty="0">
                <a:latin typeface="Calibri"/>
                <a:cs typeface="Calibri"/>
              </a:rPr>
              <a:t> </a:t>
            </a:r>
            <a:r>
              <a:rPr sz="800" dirty="0">
                <a:latin typeface="Calibri"/>
                <a:cs typeface="Calibri"/>
              </a:rPr>
              <a:t>to</a:t>
            </a:r>
            <a:r>
              <a:rPr sz="800" spc="10" dirty="0">
                <a:latin typeface="Calibri"/>
                <a:cs typeface="Calibri"/>
              </a:rPr>
              <a:t> </a:t>
            </a:r>
            <a:r>
              <a:rPr sz="800" spc="-5" dirty="0">
                <a:latin typeface="Calibri"/>
                <a:cs typeface="Calibri"/>
              </a:rPr>
              <a:t>send</a:t>
            </a:r>
            <a:r>
              <a:rPr sz="800" spc="10" dirty="0">
                <a:latin typeface="Calibri"/>
                <a:cs typeface="Calibri"/>
              </a:rPr>
              <a:t> </a:t>
            </a:r>
            <a:r>
              <a:rPr sz="800" spc="-5" dirty="0">
                <a:latin typeface="Calibri"/>
                <a:cs typeface="Calibri"/>
              </a:rPr>
              <a:t>and</a:t>
            </a:r>
            <a:r>
              <a:rPr sz="800" spc="10" dirty="0">
                <a:latin typeface="Calibri"/>
                <a:cs typeface="Calibri"/>
              </a:rPr>
              <a:t> </a:t>
            </a:r>
            <a:r>
              <a:rPr sz="800" spc="-5" dirty="0">
                <a:latin typeface="Calibri"/>
                <a:cs typeface="Calibri"/>
              </a:rPr>
              <a:t>receive</a:t>
            </a:r>
            <a:r>
              <a:rPr sz="800" spc="10" dirty="0">
                <a:latin typeface="Calibri"/>
                <a:cs typeface="Calibri"/>
              </a:rPr>
              <a:t> </a:t>
            </a:r>
            <a:r>
              <a:rPr sz="800" spc="-5" dirty="0">
                <a:latin typeface="Calibri"/>
                <a:cs typeface="Calibri"/>
              </a:rPr>
              <a:t>messages</a:t>
            </a:r>
            <a:r>
              <a:rPr sz="800" spc="15" dirty="0">
                <a:latin typeface="Calibri"/>
                <a:cs typeface="Calibri"/>
              </a:rPr>
              <a:t> </a:t>
            </a:r>
            <a:r>
              <a:rPr sz="800" dirty="0">
                <a:latin typeface="Calibri"/>
                <a:cs typeface="Calibri"/>
              </a:rPr>
              <a:t>using</a:t>
            </a:r>
            <a:r>
              <a:rPr sz="800" spc="10" dirty="0">
                <a:latin typeface="Calibri"/>
                <a:cs typeface="Calibri"/>
              </a:rPr>
              <a:t> </a:t>
            </a:r>
            <a:r>
              <a:rPr sz="800" spc="-5" dirty="0">
                <a:latin typeface="Calibri"/>
                <a:cs typeface="Calibri"/>
              </a:rPr>
              <a:t>Apache</a:t>
            </a:r>
            <a:r>
              <a:rPr sz="800" spc="10" dirty="0">
                <a:latin typeface="Calibri"/>
                <a:cs typeface="Calibri"/>
              </a:rPr>
              <a:t> </a:t>
            </a:r>
            <a:r>
              <a:rPr sz="800" spc="-5" dirty="0">
                <a:latin typeface="Calibri"/>
                <a:cs typeface="Calibri"/>
              </a:rPr>
              <a:t>Kafka</a:t>
            </a:r>
            <a:r>
              <a:rPr sz="800" spc="10" dirty="0">
                <a:latin typeface="Calibri"/>
                <a:cs typeface="Calibri"/>
              </a:rPr>
              <a:t> </a:t>
            </a:r>
            <a:r>
              <a:rPr sz="800" spc="-5" dirty="0">
                <a:latin typeface="Calibri"/>
                <a:cs typeface="Calibri"/>
              </a:rPr>
              <a:t>or</a:t>
            </a:r>
            <a:r>
              <a:rPr sz="800" spc="15" dirty="0">
                <a:latin typeface="Calibri"/>
                <a:cs typeface="Calibri"/>
              </a:rPr>
              <a:t> </a:t>
            </a:r>
            <a:r>
              <a:rPr sz="800" spc="-5" dirty="0">
                <a:latin typeface="Calibri"/>
                <a:cs typeface="Calibri"/>
              </a:rPr>
              <a:t>RabbitMQ</a:t>
            </a:r>
            <a:r>
              <a:rPr sz="800" spc="10" dirty="0">
                <a:latin typeface="Calibri"/>
                <a:cs typeface="Calibri"/>
              </a:rPr>
              <a:t> </a:t>
            </a:r>
            <a:r>
              <a:rPr sz="800" spc="-5" dirty="0">
                <a:latin typeface="Calibri"/>
                <a:cs typeface="Calibri"/>
              </a:rPr>
              <a:t>between</a:t>
            </a:r>
            <a:r>
              <a:rPr sz="800" spc="10" dirty="0">
                <a:latin typeface="Calibri"/>
                <a:cs typeface="Calibri"/>
              </a:rPr>
              <a:t> </a:t>
            </a:r>
            <a:r>
              <a:rPr sz="800" spc="-5" dirty="0">
                <a:latin typeface="Calibri"/>
                <a:cs typeface="Calibri"/>
              </a:rPr>
              <a:t>Spring</a:t>
            </a:r>
            <a:r>
              <a:rPr sz="800" spc="10" dirty="0">
                <a:latin typeface="Calibri"/>
                <a:cs typeface="Calibri"/>
              </a:rPr>
              <a:t> </a:t>
            </a:r>
            <a:r>
              <a:rPr sz="800" spc="-5" dirty="0">
                <a:latin typeface="Calibri"/>
                <a:cs typeface="Calibri"/>
              </a:rPr>
              <a:t>Boot</a:t>
            </a:r>
            <a:r>
              <a:rPr sz="800" spc="10" dirty="0">
                <a:latin typeface="Calibri"/>
                <a:cs typeface="Calibri"/>
              </a:rPr>
              <a:t> </a:t>
            </a:r>
            <a:r>
              <a:rPr sz="800" spc="-5" dirty="0">
                <a:latin typeface="Calibri"/>
                <a:cs typeface="Calibri"/>
              </a:rPr>
              <a:t>apps.</a:t>
            </a:r>
            <a:endParaRPr sz="800">
              <a:latin typeface="Calibri"/>
              <a:cs typeface="Calibri"/>
            </a:endParaRPr>
          </a:p>
        </p:txBody>
      </p:sp>
      <p:sp>
        <p:nvSpPr>
          <p:cNvPr id="32" name="object 32"/>
          <p:cNvSpPr txBox="1"/>
          <p:nvPr/>
        </p:nvSpPr>
        <p:spPr>
          <a:xfrm>
            <a:off x="194310" y="3547745"/>
            <a:ext cx="140462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 Stream App</a:t>
            </a:r>
            <a:r>
              <a:rPr sz="800" spc="15" dirty="0">
                <a:latin typeface="Calibri"/>
                <a:cs typeface="Calibri"/>
              </a:rPr>
              <a:t> </a:t>
            </a:r>
            <a:r>
              <a:rPr sz="800" spc="-5" dirty="0">
                <a:latin typeface="Calibri"/>
                <a:cs typeface="Calibri"/>
              </a:rPr>
              <a:t>Starters</a:t>
            </a:r>
            <a:endParaRPr sz="800">
              <a:latin typeface="Calibri"/>
              <a:cs typeface="Calibri"/>
            </a:endParaRPr>
          </a:p>
        </p:txBody>
      </p:sp>
      <p:sp>
        <p:nvSpPr>
          <p:cNvPr id="33" name="object 33"/>
          <p:cNvSpPr txBox="1"/>
          <p:nvPr/>
        </p:nvSpPr>
        <p:spPr>
          <a:xfrm>
            <a:off x="1898014" y="3547745"/>
            <a:ext cx="558736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a:t>
            </a:r>
            <a:r>
              <a:rPr sz="800" spc="10" dirty="0">
                <a:latin typeface="Calibri"/>
                <a:cs typeface="Calibri"/>
              </a:rPr>
              <a:t> </a:t>
            </a:r>
            <a:r>
              <a:rPr sz="800" spc="-5" dirty="0">
                <a:latin typeface="Calibri"/>
                <a:cs typeface="Calibri"/>
              </a:rPr>
              <a:t>Cloud</a:t>
            </a:r>
            <a:r>
              <a:rPr sz="800" spc="15" dirty="0">
                <a:latin typeface="Calibri"/>
                <a:cs typeface="Calibri"/>
              </a:rPr>
              <a:t> </a:t>
            </a:r>
            <a:r>
              <a:rPr sz="800" spc="-5" dirty="0">
                <a:latin typeface="Calibri"/>
                <a:cs typeface="Calibri"/>
              </a:rPr>
              <a:t>Stream</a:t>
            </a:r>
            <a:r>
              <a:rPr sz="800" spc="15" dirty="0">
                <a:latin typeface="Calibri"/>
                <a:cs typeface="Calibri"/>
              </a:rPr>
              <a:t> </a:t>
            </a:r>
            <a:r>
              <a:rPr sz="800" spc="-5" dirty="0">
                <a:latin typeface="Calibri"/>
                <a:cs typeface="Calibri"/>
              </a:rPr>
              <a:t>App</a:t>
            </a:r>
            <a:r>
              <a:rPr sz="800" spc="15" dirty="0">
                <a:latin typeface="Calibri"/>
                <a:cs typeface="Calibri"/>
              </a:rPr>
              <a:t> </a:t>
            </a:r>
            <a:r>
              <a:rPr sz="800" spc="-5" dirty="0">
                <a:latin typeface="Calibri"/>
                <a:cs typeface="Calibri"/>
              </a:rPr>
              <a:t>Starters</a:t>
            </a:r>
            <a:r>
              <a:rPr sz="800" spc="15" dirty="0">
                <a:latin typeface="Calibri"/>
                <a:cs typeface="Calibri"/>
              </a:rPr>
              <a:t> </a:t>
            </a:r>
            <a:r>
              <a:rPr sz="800" spc="-5" dirty="0">
                <a:latin typeface="Calibri"/>
                <a:cs typeface="Calibri"/>
              </a:rPr>
              <a:t>are</a:t>
            </a:r>
            <a:r>
              <a:rPr sz="800" spc="15" dirty="0">
                <a:latin typeface="Calibri"/>
                <a:cs typeface="Calibri"/>
              </a:rPr>
              <a:t> </a:t>
            </a:r>
            <a:r>
              <a:rPr sz="800" spc="-5" dirty="0">
                <a:latin typeface="Calibri"/>
                <a:cs typeface="Calibri"/>
              </a:rPr>
              <a:t>Spring</a:t>
            </a:r>
            <a:r>
              <a:rPr sz="800" spc="10" dirty="0">
                <a:latin typeface="Calibri"/>
                <a:cs typeface="Calibri"/>
              </a:rPr>
              <a:t> </a:t>
            </a:r>
            <a:r>
              <a:rPr sz="800" spc="-5" dirty="0">
                <a:latin typeface="Calibri"/>
                <a:cs typeface="Calibri"/>
              </a:rPr>
              <a:t>Boot</a:t>
            </a:r>
            <a:r>
              <a:rPr sz="800" spc="15" dirty="0">
                <a:latin typeface="Calibri"/>
                <a:cs typeface="Calibri"/>
              </a:rPr>
              <a:t> </a:t>
            </a:r>
            <a:r>
              <a:rPr sz="800" spc="-5" dirty="0">
                <a:latin typeface="Calibri"/>
                <a:cs typeface="Calibri"/>
              </a:rPr>
              <a:t>based</a:t>
            </a:r>
            <a:r>
              <a:rPr sz="800" spc="15" dirty="0">
                <a:latin typeface="Calibri"/>
                <a:cs typeface="Calibri"/>
              </a:rPr>
              <a:t> </a:t>
            </a:r>
            <a:r>
              <a:rPr sz="800" spc="-5" dirty="0">
                <a:latin typeface="Calibri"/>
                <a:cs typeface="Calibri"/>
              </a:rPr>
              <a:t>Spring</a:t>
            </a:r>
            <a:r>
              <a:rPr sz="800" spc="15" dirty="0">
                <a:latin typeface="Calibri"/>
                <a:cs typeface="Calibri"/>
              </a:rPr>
              <a:t> </a:t>
            </a:r>
            <a:r>
              <a:rPr sz="800" spc="-5" dirty="0">
                <a:latin typeface="Calibri"/>
                <a:cs typeface="Calibri"/>
              </a:rPr>
              <a:t>Integration</a:t>
            </a:r>
            <a:r>
              <a:rPr sz="800" spc="15" dirty="0">
                <a:latin typeface="Calibri"/>
                <a:cs typeface="Calibri"/>
              </a:rPr>
              <a:t> </a:t>
            </a:r>
            <a:r>
              <a:rPr sz="800" spc="-5" dirty="0">
                <a:latin typeface="Calibri"/>
                <a:cs typeface="Calibri"/>
              </a:rPr>
              <a:t>applications</a:t>
            </a:r>
            <a:r>
              <a:rPr sz="800" spc="15" dirty="0">
                <a:latin typeface="Calibri"/>
                <a:cs typeface="Calibri"/>
              </a:rPr>
              <a:t> </a:t>
            </a:r>
            <a:r>
              <a:rPr sz="800" spc="-5" dirty="0">
                <a:latin typeface="Calibri"/>
                <a:cs typeface="Calibri"/>
              </a:rPr>
              <a:t>that</a:t>
            </a:r>
            <a:r>
              <a:rPr sz="800" spc="10" dirty="0">
                <a:latin typeface="Calibri"/>
                <a:cs typeface="Calibri"/>
              </a:rPr>
              <a:t> </a:t>
            </a:r>
            <a:r>
              <a:rPr sz="800" spc="-5" dirty="0">
                <a:latin typeface="Calibri"/>
                <a:cs typeface="Calibri"/>
              </a:rPr>
              <a:t>provide</a:t>
            </a:r>
            <a:r>
              <a:rPr sz="800" spc="15" dirty="0">
                <a:latin typeface="Calibri"/>
                <a:cs typeface="Calibri"/>
              </a:rPr>
              <a:t> </a:t>
            </a:r>
            <a:r>
              <a:rPr sz="800" spc="-5" dirty="0">
                <a:latin typeface="Calibri"/>
                <a:cs typeface="Calibri"/>
              </a:rPr>
              <a:t>integration</a:t>
            </a:r>
            <a:r>
              <a:rPr sz="800" spc="15" dirty="0">
                <a:latin typeface="Calibri"/>
                <a:cs typeface="Calibri"/>
              </a:rPr>
              <a:t> </a:t>
            </a:r>
            <a:r>
              <a:rPr sz="800" spc="-5" dirty="0">
                <a:latin typeface="Calibri"/>
                <a:cs typeface="Calibri"/>
              </a:rPr>
              <a:t>with</a:t>
            </a:r>
            <a:r>
              <a:rPr sz="800" spc="15" dirty="0">
                <a:latin typeface="Calibri"/>
                <a:cs typeface="Calibri"/>
              </a:rPr>
              <a:t> </a:t>
            </a:r>
            <a:r>
              <a:rPr sz="800" spc="-5" dirty="0">
                <a:latin typeface="Calibri"/>
                <a:cs typeface="Calibri"/>
              </a:rPr>
              <a:t>external</a:t>
            </a:r>
            <a:r>
              <a:rPr sz="800" spc="15" dirty="0">
                <a:latin typeface="Calibri"/>
                <a:cs typeface="Calibri"/>
              </a:rPr>
              <a:t> </a:t>
            </a:r>
            <a:r>
              <a:rPr sz="800" dirty="0">
                <a:latin typeface="Calibri"/>
                <a:cs typeface="Calibri"/>
              </a:rPr>
              <a:t>systems.</a:t>
            </a:r>
            <a:endParaRPr sz="800">
              <a:latin typeface="Calibri"/>
              <a:cs typeface="Calibri"/>
            </a:endParaRPr>
          </a:p>
        </p:txBody>
      </p:sp>
      <p:sp>
        <p:nvSpPr>
          <p:cNvPr id="34" name="object 34"/>
          <p:cNvSpPr txBox="1"/>
          <p:nvPr/>
        </p:nvSpPr>
        <p:spPr>
          <a:xfrm>
            <a:off x="194310" y="3776979"/>
            <a:ext cx="75438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30" dirty="0">
                <a:latin typeface="Calibri"/>
                <a:cs typeface="Calibri"/>
              </a:rPr>
              <a:t> </a:t>
            </a:r>
            <a:r>
              <a:rPr sz="800" spc="-5" dirty="0">
                <a:latin typeface="Calibri"/>
                <a:cs typeface="Calibri"/>
              </a:rPr>
              <a:t>Task</a:t>
            </a:r>
            <a:endParaRPr sz="800">
              <a:latin typeface="Calibri"/>
              <a:cs typeface="Calibri"/>
            </a:endParaRPr>
          </a:p>
        </p:txBody>
      </p:sp>
      <p:sp>
        <p:nvSpPr>
          <p:cNvPr id="35" name="object 35"/>
          <p:cNvSpPr txBox="1"/>
          <p:nvPr/>
        </p:nvSpPr>
        <p:spPr>
          <a:xfrm>
            <a:off x="1898014" y="3776979"/>
            <a:ext cx="8704580" cy="148590"/>
          </a:xfrm>
          <a:prstGeom prst="rect">
            <a:avLst/>
          </a:prstGeom>
        </p:spPr>
        <p:txBody>
          <a:bodyPr vert="horz" wrap="square" lIns="0" tIns="13335" rIns="0" bIns="0" rtlCol="0">
            <a:spAutoFit/>
          </a:bodyPr>
          <a:lstStyle/>
          <a:p>
            <a:pPr marL="12700">
              <a:lnSpc>
                <a:spcPct val="100000"/>
              </a:lnSpc>
              <a:spcBef>
                <a:spcPts val="105"/>
              </a:spcBef>
            </a:pPr>
            <a:r>
              <a:rPr sz="800" dirty="0">
                <a:latin typeface="Calibri"/>
                <a:cs typeface="Calibri"/>
              </a:rPr>
              <a:t>A</a:t>
            </a:r>
            <a:r>
              <a:rPr sz="800" spc="10" dirty="0">
                <a:latin typeface="Calibri"/>
                <a:cs typeface="Calibri"/>
              </a:rPr>
              <a:t> </a:t>
            </a:r>
            <a:r>
              <a:rPr sz="800" spc="-5" dirty="0">
                <a:latin typeface="Calibri"/>
                <a:cs typeface="Calibri"/>
              </a:rPr>
              <a:t>short-lived</a:t>
            </a:r>
            <a:r>
              <a:rPr sz="800" spc="15" dirty="0">
                <a:latin typeface="Calibri"/>
                <a:cs typeface="Calibri"/>
              </a:rPr>
              <a:t> </a:t>
            </a:r>
            <a:r>
              <a:rPr sz="800" spc="-5" dirty="0">
                <a:latin typeface="Calibri"/>
                <a:cs typeface="Calibri"/>
              </a:rPr>
              <a:t>microservices</a:t>
            </a:r>
            <a:r>
              <a:rPr sz="800" spc="10" dirty="0">
                <a:latin typeface="Calibri"/>
                <a:cs typeface="Calibri"/>
              </a:rPr>
              <a:t> </a:t>
            </a:r>
            <a:r>
              <a:rPr sz="800" spc="-5" dirty="0">
                <a:latin typeface="Calibri"/>
                <a:cs typeface="Calibri"/>
              </a:rPr>
              <a:t>framework</a:t>
            </a:r>
            <a:r>
              <a:rPr sz="800" spc="15" dirty="0">
                <a:latin typeface="Calibri"/>
                <a:cs typeface="Calibri"/>
              </a:rPr>
              <a:t> </a:t>
            </a:r>
            <a:r>
              <a:rPr sz="800" dirty="0">
                <a:latin typeface="Calibri"/>
                <a:cs typeface="Calibri"/>
              </a:rPr>
              <a:t>to</a:t>
            </a:r>
            <a:r>
              <a:rPr sz="800" spc="5" dirty="0">
                <a:latin typeface="Calibri"/>
                <a:cs typeface="Calibri"/>
              </a:rPr>
              <a:t> </a:t>
            </a:r>
            <a:r>
              <a:rPr sz="800" spc="-5" dirty="0">
                <a:latin typeface="Calibri"/>
                <a:cs typeface="Calibri"/>
              </a:rPr>
              <a:t>quickly</a:t>
            </a:r>
            <a:r>
              <a:rPr sz="800" spc="10" dirty="0">
                <a:latin typeface="Calibri"/>
                <a:cs typeface="Calibri"/>
              </a:rPr>
              <a:t> </a:t>
            </a:r>
            <a:r>
              <a:rPr sz="800" dirty="0">
                <a:latin typeface="Calibri"/>
                <a:cs typeface="Calibri"/>
              </a:rPr>
              <a:t>build</a:t>
            </a:r>
            <a:r>
              <a:rPr sz="800" spc="10" dirty="0">
                <a:latin typeface="Calibri"/>
                <a:cs typeface="Calibri"/>
              </a:rPr>
              <a:t> </a:t>
            </a:r>
            <a:r>
              <a:rPr sz="800" spc="-5" dirty="0">
                <a:latin typeface="Calibri"/>
                <a:cs typeface="Calibri"/>
              </a:rPr>
              <a:t>applications</a:t>
            </a:r>
            <a:r>
              <a:rPr sz="800" spc="15" dirty="0">
                <a:latin typeface="Calibri"/>
                <a:cs typeface="Calibri"/>
              </a:rPr>
              <a:t> </a:t>
            </a:r>
            <a:r>
              <a:rPr sz="800" spc="-5" dirty="0">
                <a:latin typeface="Calibri"/>
                <a:cs typeface="Calibri"/>
              </a:rPr>
              <a:t>that</a:t>
            </a:r>
            <a:r>
              <a:rPr sz="800" spc="10" dirty="0">
                <a:latin typeface="Calibri"/>
                <a:cs typeface="Calibri"/>
              </a:rPr>
              <a:t> </a:t>
            </a:r>
            <a:r>
              <a:rPr sz="800" spc="-5" dirty="0">
                <a:latin typeface="Calibri"/>
                <a:cs typeface="Calibri"/>
              </a:rPr>
              <a:t>perform</a:t>
            </a:r>
            <a:r>
              <a:rPr sz="800" spc="15" dirty="0">
                <a:latin typeface="Calibri"/>
                <a:cs typeface="Calibri"/>
              </a:rPr>
              <a:t> </a:t>
            </a:r>
            <a:r>
              <a:rPr sz="800" dirty="0">
                <a:latin typeface="Calibri"/>
                <a:cs typeface="Calibri"/>
              </a:rPr>
              <a:t>finite</a:t>
            </a:r>
            <a:r>
              <a:rPr sz="800" spc="10" dirty="0">
                <a:latin typeface="Calibri"/>
                <a:cs typeface="Calibri"/>
              </a:rPr>
              <a:t> </a:t>
            </a:r>
            <a:r>
              <a:rPr sz="800" spc="-5" dirty="0">
                <a:latin typeface="Calibri"/>
                <a:cs typeface="Calibri"/>
              </a:rPr>
              <a:t>amounts</a:t>
            </a:r>
            <a:r>
              <a:rPr sz="800" spc="15" dirty="0">
                <a:latin typeface="Calibri"/>
                <a:cs typeface="Calibri"/>
              </a:rPr>
              <a:t> </a:t>
            </a:r>
            <a:r>
              <a:rPr sz="800" spc="-5" dirty="0">
                <a:latin typeface="Calibri"/>
                <a:cs typeface="Calibri"/>
              </a:rPr>
              <a:t>of</a:t>
            </a:r>
            <a:r>
              <a:rPr sz="800" spc="10" dirty="0">
                <a:latin typeface="Calibri"/>
                <a:cs typeface="Calibri"/>
              </a:rPr>
              <a:t> </a:t>
            </a:r>
            <a:r>
              <a:rPr sz="800" spc="-5" dirty="0">
                <a:latin typeface="Calibri"/>
                <a:cs typeface="Calibri"/>
              </a:rPr>
              <a:t>data</a:t>
            </a:r>
            <a:r>
              <a:rPr sz="800" spc="15" dirty="0">
                <a:latin typeface="Calibri"/>
                <a:cs typeface="Calibri"/>
              </a:rPr>
              <a:t> </a:t>
            </a:r>
            <a:r>
              <a:rPr sz="800" spc="-5" dirty="0">
                <a:latin typeface="Calibri"/>
                <a:cs typeface="Calibri"/>
              </a:rPr>
              <a:t>processing.</a:t>
            </a:r>
            <a:r>
              <a:rPr sz="800" spc="15" dirty="0">
                <a:latin typeface="Calibri"/>
                <a:cs typeface="Calibri"/>
              </a:rPr>
              <a:t> </a:t>
            </a:r>
            <a:r>
              <a:rPr sz="800" dirty="0">
                <a:latin typeface="Calibri"/>
                <a:cs typeface="Calibri"/>
              </a:rPr>
              <a:t>Simple</a:t>
            </a:r>
            <a:r>
              <a:rPr sz="800" spc="10" dirty="0">
                <a:latin typeface="Calibri"/>
                <a:cs typeface="Calibri"/>
              </a:rPr>
              <a:t> </a:t>
            </a:r>
            <a:r>
              <a:rPr sz="800" spc="-5" dirty="0">
                <a:latin typeface="Calibri"/>
                <a:cs typeface="Calibri"/>
              </a:rPr>
              <a:t>declarative</a:t>
            </a:r>
            <a:r>
              <a:rPr sz="800" spc="15" dirty="0">
                <a:latin typeface="Calibri"/>
                <a:cs typeface="Calibri"/>
              </a:rPr>
              <a:t> </a:t>
            </a:r>
            <a:r>
              <a:rPr sz="800" spc="-5" dirty="0">
                <a:latin typeface="Calibri"/>
                <a:cs typeface="Calibri"/>
              </a:rPr>
              <a:t>for</a:t>
            </a:r>
            <a:r>
              <a:rPr sz="800" spc="10" dirty="0">
                <a:latin typeface="Calibri"/>
                <a:cs typeface="Calibri"/>
              </a:rPr>
              <a:t> </a:t>
            </a:r>
            <a:r>
              <a:rPr sz="800" spc="-5" dirty="0">
                <a:latin typeface="Calibri"/>
                <a:cs typeface="Calibri"/>
              </a:rPr>
              <a:t>adding</a:t>
            </a:r>
            <a:r>
              <a:rPr sz="800" spc="15" dirty="0">
                <a:latin typeface="Calibri"/>
                <a:cs typeface="Calibri"/>
              </a:rPr>
              <a:t> </a:t>
            </a:r>
            <a:r>
              <a:rPr sz="800" spc="-5" dirty="0">
                <a:latin typeface="Calibri"/>
                <a:cs typeface="Calibri"/>
              </a:rPr>
              <a:t>both</a:t>
            </a:r>
            <a:r>
              <a:rPr sz="800" spc="10" dirty="0">
                <a:latin typeface="Calibri"/>
                <a:cs typeface="Calibri"/>
              </a:rPr>
              <a:t> </a:t>
            </a:r>
            <a:r>
              <a:rPr sz="800" spc="-5" dirty="0">
                <a:latin typeface="Calibri"/>
                <a:cs typeface="Calibri"/>
              </a:rPr>
              <a:t>functional</a:t>
            </a:r>
            <a:r>
              <a:rPr sz="800" spc="15" dirty="0">
                <a:latin typeface="Calibri"/>
                <a:cs typeface="Calibri"/>
              </a:rPr>
              <a:t> </a:t>
            </a:r>
            <a:r>
              <a:rPr sz="800" spc="-5" dirty="0">
                <a:latin typeface="Calibri"/>
                <a:cs typeface="Calibri"/>
              </a:rPr>
              <a:t>and</a:t>
            </a:r>
            <a:r>
              <a:rPr sz="800" spc="10" dirty="0">
                <a:latin typeface="Calibri"/>
                <a:cs typeface="Calibri"/>
              </a:rPr>
              <a:t> </a:t>
            </a:r>
            <a:r>
              <a:rPr sz="800" spc="-5" dirty="0">
                <a:latin typeface="Calibri"/>
                <a:cs typeface="Calibri"/>
              </a:rPr>
              <a:t>non-functional</a:t>
            </a:r>
            <a:r>
              <a:rPr sz="800" spc="15" dirty="0">
                <a:latin typeface="Calibri"/>
                <a:cs typeface="Calibri"/>
              </a:rPr>
              <a:t> </a:t>
            </a:r>
            <a:r>
              <a:rPr sz="800" spc="-5" dirty="0">
                <a:latin typeface="Calibri"/>
                <a:cs typeface="Calibri"/>
              </a:rPr>
              <a:t>features</a:t>
            </a:r>
            <a:r>
              <a:rPr sz="800" spc="15" dirty="0">
                <a:latin typeface="Calibri"/>
                <a:cs typeface="Calibri"/>
              </a:rPr>
              <a:t> </a:t>
            </a:r>
            <a:r>
              <a:rPr sz="800" dirty="0">
                <a:latin typeface="Calibri"/>
                <a:cs typeface="Calibri"/>
              </a:rPr>
              <a:t>to</a:t>
            </a:r>
            <a:r>
              <a:rPr sz="800" spc="5" dirty="0">
                <a:latin typeface="Calibri"/>
                <a:cs typeface="Calibri"/>
              </a:rPr>
              <a:t> </a:t>
            </a:r>
            <a:r>
              <a:rPr sz="800" spc="-5" dirty="0">
                <a:latin typeface="Calibri"/>
                <a:cs typeface="Calibri"/>
              </a:rPr>
              <a:t>Spring</a:t>
            </a:r>
            <a:r>
              <a:rPr sz="800" spc="15" dirty="0">
                <a:latin typeface="Calibri"/>
                <a:cs typeface="Calibri"/>
              </a:rPr>
              <a:t> </a:t>
            </a:r>
            <a:r>
              <a:rPr sz="800" spc="-5" dirty="0">
                <a:latin typeface="Calibri"/>
                <a:cs typeface="Calibri"/>
              </a:rPr>
              <a:t>Boot</a:t>
            </a:r>
            <a:r>
              <a:rPr sz="800" spc="10" dirty="0">
                <a:latin typeface="Calibri"/>
                <a:cs typeface="Calibri"/>
              </a:rPr>
              <a:t> </a:t>
            </a:r>
            <a:r>
              <a:rPr sz="800" spc="-5" dirty="0">
                <a:latin typeface="Calibri"/>
                <a:cs typeface="Calibri"/>
              </a:rPr>
              <a:t>apps.</a:t>
            </a:r>
            <a:endParaRPr sz="800">
              <a:latin typeface="Calibri"/>
              <a:cs typeface="Calibri"/>
            </a:endParaRPr>
          </a:p>
        </p:txBody>
      </p:sp>
      <p:sp>
        <p:nvSpPr>
          <p:cNvPr id="36" name="object 36"/>
          <p:cNvSpPr txBox="1"/>
          <p:nvPr/>
        </p:nvSpPr>
        <p:spPr>
          <a:xfrm>
            <a:off x="194310" y="4022725"/>
            <a:ext cx="129159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 Task App</a:t>
            </a:r>
            <a:r>
              <a:rPr sz="800" spc="5" dirty="0">
                <a:latin typeface="Calibri"/>
                <a:cs typeface="Calibri"/>
              </a:rPr>
              <a:t> </a:t>
            </a:r>
            <a:r>
              <a:rPr sz="800" spc="-5" dirty="0">
                <a:latin typeface="Calibri"/>
                <a:cs typeface="Calibri"/>
              </a:rPr>
              <a:t>Starters</a:t>
            </a:r>
            <a:endParaRPr sz="800">
              <a:latin typeface="Calibri"/>
              <a:cs typeface="Calibri"/>
            </a:endParaRPr>
          </a:p>
        </p:txBody>
      </p:sp>
      <p:sp>
        <p:nvSpPr>
          <p:cNvPr id="37" name="object 37"/>
          <p:cNvSpPr txBox="1"/>
          <p:nvPr/>
        </p:nvSpPr>
        <p:spPr>
          <a:xfrm>
            <a:off x="1898014" y="4022725"/>
            <a:ext cx="805751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a:t>
            </a:r>
            <a:r>
              <a:rPr sz="800" spc="10" dirty="0">
                <a:latin typeface="Calibri"/>
                <a:cs typeface="Calibri"/>
              </a:rPr>
              <a:t> </a:t>
            </a:r>
            <a:r>
              <a:rPr sz="800" spc="-5" dirty="0">
                <a:latin typeface="Calibri"/>
                <a:cs typeface="Calibri"/>
              </a:rPr>
              <a:t>Cloud</a:t>
            </a:r>
            <a:r>
              <a:rPr sz="800" spc="10" dirty="0">
                <a:latin typeface="Calibri"/>
                <a:cs typeface="Calibri"/>
              </a:rPr>
              <a:t> </a:t>
            </a:r>
            <a:r>
              <a:rPr sz="800" spc="-5" dirty="0">
                <a:latin typeface="Calibri"/>
                <a:cs typeface="Calibri"/>
              </a:rPr>
              <a:t>Task</a:t>
            </a:r>
            <a:r>
              <a:rPr sz="800" spc="10" dirty="0">
                <a:latin typeface="Calibri"/>
                <a:cs typeface="Calibri"/>
              </a:rPr>
              <a:t> </a:t>
            </a:r>
            <a:r>
              <a:rPr sz="800" spc="-5" dirty="0">
                <a:latin typeface="Calibri"/>
                <a:cs typeface="Calibri"/>
              </a:rPr>
              <a:t>App</a:t>
            </a:r>
            <a:r>
              <a:rPr sz="800" spc="10" dirty="0">
                <a:latin typeface="Calibri"/>
                <a:cs typeface="Calibri"/>
              </a:rPr>
              <a:t> </a:t>
            </a:r>
            <a:r>
              <a:rPr sz="800" spc="-5" dirty="0">
                <a:latin typeface="Calibri"/>
                <a:cs typeface="Calibri"/>
              </a:rPr>
              <a:t>Starters</a:t>
            </a:r>
            <a:r>
              <a:rPr sz="800" spc="10" dirty="0">
                <a:latin typeface="Calibri"/>
                <a:cs typeface="Calibri"/>
              </a:rPr>
              <a:t> </a:t>
            </a:r>
            <a:r>
              <a:rPr sz="800" spc="-5" dirty="0">
                <a:latin typeface="Calibri"/>
                <a:cs typeface="Calibri"/>
              </a:rPr>
              <a:t>are</a:t>
            </a:r>
            <a:r>
              <a:rPr sz="800" spc="10" dirty="0">
                <a:latin typeface="Calibri"/>
                <a:cs typeface="Calibri"/>
              </a:rPr>
              <a:t> </a:t>
            </a:r>
            <a:r>
              <a:rPr sz="800" spc="-5" dirty="0">
                <a:latin typeface="Calibri"/>
                <a:cs typeface="Calibri"/>
              </a:rPr>
              <a:t>Spring</a:t>
            </a:r>
            <a:r>
              <a:rPr sz="800" spc="10" dirty="0">
                <a:latin typeface="Calibri"/>
                <a:cs typeface="Calibri"/>
              </a:rPr>
              <a:t> </a:t>
            </a:r>
            <a:r>
              <a:rPr sz="800" spc="-5" dirty="0">
                <a:latin typeface="Calibri"/>
                <a:cs typeface="Calibri"/>
              </a:rPr>
              <a:t>Boot</a:t>
            </a:r>
            <a:r>
              <a:rPr sz="800" spc="10" dirty="0">
                <a:latin typeface="Calibri"/>
                <a:cs typeface="Calibri"/>
              </a:rPr>
              <a:t> </a:t>
            </a:r>
            <a:r>
              <a:rPr sz="800" spc="-5" dirty="0">
                <a:latin typeface="Calibri"/>
                <a:cs typeface="Calibri"/>
              </a:rPr>
              <a:t>applications</a:t>
            </a:r>
            <a:r>
              <a:rPr sz="800" spc="10" dirty="0">
                <a:latin typeface="Calibri"/>
                <a:cs typeface="Calibri"/>
              </a:rPr>
              <a:t> </a:t>
            </a:r>
            <a:r>
              <a:rPr sz="800" spc="-5" dirty="0">
                <a:latin typeface="Calibri"/>
                <a:cs typeface="Calibri"/>
              </a:rPr>
              <a:t>that</a:t>
            </a:r>
            <a:r>
              <a:rPr sz="800" spc="15" dirty="0">
                <a:latin typeface="Calibri"/>
                <a:cs typeface="Calibri"/>
              </a:rPr>
              <a:t> </a:t>
            </a:r>
            <a:r>
              <a:rPr sz="800" spc="-5" dirty="0">
                <a:latin typeface="Calibri"/>
                <a:cs typeface="Calibri"/>
              </a:rPr>
              <a:t>may</a:t>
            </a:r>
            <a:r>
              <a:rPr sz="800" spc="5" dirty="0">
                <a:latin typeface="Calibri"/>
                <a:cs typeface="Calibri"/>
              </a:rPr>
              <a:t> </a:t>
            </a:r>
            <a:r>
              <a:rPr sz="800" dirty="0">
                <a:latin typeface="Calibri"/>
                <a:cs typeface="Calibri"/>
              </a:rPr>
              <a:t>be</a:t>
            </a:r>
            <a:r>
              <a:rPr sz="800" spc="10" dirty="0">
                <a:latin typeface="Calibri"/>
                <a:cs typeface="Calibri"/>
              </a:rPr>
              <a:t> </a:t>
            </a:r>
            <a:r>
              <a:rPr sz="800" spc="-5" dirty="0">
                <a:latin typeface="Calibri"/>
                <a:cs typeface="Calibri"/>
              </a:rPr>
              <a:t>any</a:t>
            </a:r>
            <a:r>
              <a:rPr sz="800" spc="5" dirty="0">
                <a:latin typeface="Calibri"/>
                <a:cs typeface="Calibri"/>
              </a:rPr>
              <a:t> </a:t>
            </a:r>
            <a:r>
              <a:rPr sz="800" spc="-5" dirty="0">
                <a:latin typeface="Calibri"/>
                <a:cs typeface="Calibri"/>
              </a:rPr>
              <a:t>process</a:t>
            </a:r>
            <a:r>
              <a:rPr sz="800" spc="10" dirty="0">
                <a:latin typeface="Calibri"/>
                <a:cs typeface="Calibri"/>
              </a:rPr>
              <a:t> </a:t>
            </a:r>
            <a:r>
              <a:rPr sz="800" spc="-5" dirty="0">
                <a:latin typeface="Calibri"/>
                <a:cs typeface="Calibri"/>
              </a:rPr>
              <a:t>including</a:t>
            </a:r>
            <a:r>
              <a:rPr sz="800" spc="10" dirty="0">
                <a:latin typeface="Calibri"/>
                <a:cs typeface="Calibri"/>
              </a:rPr>
              <a:t> </a:t>
            </a:r>
            <a:r>
              <a:rPr sz="800" spc="-5" dirty="0">
                <a:latin typeface="Calibri"/>
                <a:cs typeface="Calibri"/>
              </a:rPr>
              <a:t>Spring</a:t>
            </a:r>
            <a:r>
              <a:rPr sz="800" spc="10" dirty="0">
                <a:latin typeface="Calibri"/>
                <a:cs typeface="Calibri"/>
              </a:rPr>
              <a:t> </a:t>
            </a:r>
            <a:r>
              <a:rPr sz="800" spc="-5" dirty="0">
                <a:latin typeface="Calibri"/>
                <a:cs typeface="Calibri"/>
              </a:rPr>
              <a:t>Batch</a:t>
            </a:r>
            <a:r>
              <a:rPr sz="800" spc="10" dirty="0">
                <a:latin typeface="Calibri"/>
                <a:cs typeface="Calibri"/>
              </a:rPr>
              <a:t> </a:t>
            </a:r>
            <a:r>
              <a:rPr sz="800" spc="-5" dirty="0">
                <a:latin typeface="Calibri"/>
                <a:cs typeface="Calibri"/>
              </a:rPr>
              <a:t>jobs</a:t>
            </a:r>
            <a:r>
              <a:rPr sz="800" spc="10" dirty="0">
                <a:latin typeface="Calibri"/>
                <a:cs typeface="Calibri"/>
              </a:rPr>
              <a:t> </a:t>
            </a:r>
            <a:r>
              <a:rPr sz="800" spc="-5" dirty="0">
                <a:latin typeface="Calibri"/>
                <a:cs typeface="Calibri"/>
              </a:rPr>
              <a:t>that</a:t>
            </a:r>
            <a:r>
              <a:rPr sz="800" spc="10" dirty="0">
                <a:latin typeface="Calibri"/>
                <a:cs typeface="Calibri"/>
              </a:rPr>
              <a:t> </a:t>
            </a:r>
            <a:r>
              <a:rPr sz="800" dirty="0">
                <a:latin typeface="Calibri"/>
                <a:cs typeface="Calibri"/>
              </a:rPr>
              <a:t>do</a:t>
            </a:r>
            <a:r>
              <a:rPr sz="800" spc="5" dirty="0">
                <a:latin typeface="Calibri"/>
                <a:cs typeface="Calibri"/>
              </a:rPr>
              <a:t> </a:t>
            </a:r>
            <a:r>
              <a:rPr sz="800" spc="-5" dirty="0">
                <a:latin typeface="Calibri"/>
                <a:cs typeface="Calibri"/>
              </a:rPr>
              <a:t>not</a:t>
            </a:r>
            <a:r>
              <a:rPr sz="800" spc="15" dirty="0">
                <a:latin typeface="Calibri"/>
                <a:cs typeface="Calibri"/>
              </a:rPr>
              <a:t> </a:t>
            </a:r>
            <a:r>
              <a:rPr sz="800" spc="-5" dirty="0">
                <a:latin typeface="Calibri"/>
                <a:cs typeface="Calibri"/>
              </a:rPr>
              <a:t>run</a:t>
            </a:r>
            <a:r>
              <a:rPr sz="800" spc="10" dirty="0">
                <a:latin typeface="Calibri"/>
                <a:cs typeface="Calibri"/>
              </a:rPr>
              <a:t> </a:t>
            </a:r>
            <a:r>
              <a:rPr sz="800" spc="-5" dirty="0">
                <a:latin typeface="Calibri"/>
                <a:cs typeface="Calibri"/>
              </a:rPr>
              <a:t>forever,</a:t>
            </a:r>
            <a:r>
              <a:rPr sz="800" spc="10" dirty="0">
                <a:latin typeface="Calibri"/>
                <a:cs typeface="Calibri"/>
              </a:rPr>
              <a:t> </a:t>
            </a:r>
            <a:r>
              <a:rPr sz="800" spc="-5" dirty="0">
                <a:latin typeface="Calibri"/>
                <a:cs typeface="Calibri"/>
              </a:rPr>
              <a:t>and</a:t>
            </a:r>
            <a:r>
              <a:rPr sz="800" spc="10" dirty="0">
                <a:latin typeface="Calibri"/>
                <a:cs typeface="Calibri"/>
              </a:rPr>
              <a:t> </a:t>
            </a:r>
            <a:r>
              <a:rPr sz="800" spc="-5" dirty="0">
                <a:latin typeface="Calibri"/>
                <a:cs typeface="Calibri"/>
              </a:rPr>
              <a:t>they</a:t>
            </a:r>
            <a:r>
              <a:rPr sz="800" spc="5" dirty="0">
                <a:latin typeface="Calibri"/>
                <a:cs typeface="Calibri"/>
              </a:rPr>
              <a:t> </a:t>
            </a:r>
            <a:r>
              <a:rPr sz="800" spc="-5" dirty="0">
                <a:latin typeface="Calibri"/>
                <a:cs typeface="Calibri"/>
              </a:rPr>
              <a:t>end/stop</a:t>
            </a:r>
            <a:r>
              <a:rPr sz="800" spc="10" dirty="0">
                <a:latin typeface="Calibri"/>
                <a:cs typeface="Calibri"/>
              </a:rPr>
              <a:t> </a:t>
            </a:r>
            <a:r>
              <a:rPr sz="800" spc="-5" dirty="0">
                <a:latin typeface="Calibri"/>
                <a:cs typeface="Calibri"/>
              </a:rPr>
              <a:t>after</a:t>
            </a:r>
            <a:r>
              <a:rPr sz="800" spc="10" dirty="0">
                <a:latin typeface="Calibri"/>
                <a:cs typeface="Calibri"/>
              </a:rPr>
              <a:t> </a:t>
            </a:r>
            <a:r>
              <a:rPr sz="800" dirty="0">
                <a:latin typeface="Calibri"/>
                <a:cs typeface="Calibri"/>
              </a:rPr>
              <a:t>a</a:t>
            </a:r>
            <a:r>
              <a:rPr sz="800" spc="10" dirty="0">
                <a:latin typeface="Calibri"/>
                <a:cs typeface="Calibri"/>
              </a:rPr>
              <a:t> </a:t>
            </a:r>
            <a:r>
              <a:rPr sz="800" dirty="0">
                <a:latin typeface="Calibri"/>
                <a:cs typeface="Calibri"/>
              </a:rPr>
              <a:t>finite</a:t>
            </a:r>
            <a:r>
              <a:rPr sz="800" spc="10" dirty="0">
                <a:latin typeface="Calibri"/>
                <a:cs typeface="Calibri"/>
              </a:rPr>
              <a:t> </a:t>
            </a:r>
            <a:r>
              <a:rPr sz="800" spc="-5" dirty="0">
                <a:latin typeface="Calibri"/>
                <a:cs typeface="Calibri"/>
              </a:rPr>
              <a:t>period</a:t>
            </a:r>
            <a:r>
              <a:rPr sz="800" spc="10" dirty="0">
                <a:latin typeface="Calibri"/>
                <a:cs typeface="Calibri"/>
              </a:rPr>
              <a:t> </a:t>
            </a:r>
            <a:r>
              <a:rPr sz="800" spc="-5" dirty="0">
                <a:latin typeface="Calibri"/>
                <a:cs typeface="Calibri"/>
              </a:rPr>
              <a:t>of</a:t>
            </a:r>
            <a:r>
              <a:rPr sz="800" spc="15" dirty="0">
                <a:latin typeface="Calibri"/>
                <a:cs typeface="Calibri"/>
              </a:rPr>
              <a:t> </a:t>
            </a:r>
            <a:r>
              <a:rPr sz="800" spc="-5" dirty="0">
                <a:latin typeface="Calibri"/>
                <a:cs typeface="Calibri"/>
              </a:rPr>
              <a:t>data</a:t>
            </a:r>
            <a:r>
              <a:rPr sz="800" spc="10" dirty="0">
                <a:latin typeface="Calibri"/>
                <a:cs typeface="Calibri"/>
              </a:rPr>
              <a:t> </a:t>
            </a:r>
            <a:r>
              <a:rPr sz="800" spc="-5" dirty="0">
                <a:latin typeface="Calibri"/>
                <a:cs typeface="Calibri"/>
              </a:rPr>
              <a:t>processing.</a:t>
            </a:r>
            <a:endParaRPr sz="800">
              <a:latin typeface="Calibri"/>
              <a:cs typeface="Calibri"/>
            </a:endParaRPr>
          </a:p>
        </p:txBody>
      </p:sp>
      <p:sp>
        <p:nvSpPr>
          <p:cNvPr id="38" name="object 38"/>
          <p:cNvSpPr txBox="1"/>
          <p:nvPr/>
        </p:nvSpPr>
        <p:spPr>
          <a:xfrm>
            <a:off x="194310" y="4252595"/>
            <a:ext cx="92583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25" dirty="0">
                <a:latin typeface="Calibri"/>
                <a:cs typeface="Calibri"/>
              </a:rPr>
              <a:t> </a:t>
            </a:r>
            <a:r>
              <a:rPr sz="800" spc="-5" dirty="0">
                <a:latin typeface="Calibri"/>
                <a:cs typeface="Calibri"/>
              </a:rPr>
              <a:t>Contract</a:t>
            </a:r>
            <a:endParaRPr sz="800">
              <a:latin typeface="Calibri"/>
              <a:cs typeface="Calibri"/>
            </a:endParaRPr>
          </a:p>
        </p:txBody>
      </p:sp>
      <p:sp>
        <p:nvSpPr>
          <p:cNvPr id="39" name="object 39"/>
          <p:cNvSpPr txBox="1"/>
          <p:nvPr/>
        </p:nvSpPr>
        <p:spPr>
          <a:xfrm>
            <a:off x="1898014" y="4252595"/>
            <a:ext cx="618426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a:t>
            </a:r>
            <a:r>
              <a:rPr sz="800" spc="10" dirty="0">
                <a:latin typeface="Calibri"/>
                <a:cs typeface="Calibri"/>
              </a:rPr>
              <a:t> </a:t>
            </a:r>
            <a:r>
              <a:rPr sz="800" spc="-5" dirty="0">
                <a:latin typeface="Calibri"/>
                <a:cs typeface="Calibri"/>
              </a:rPr>
              <a:t>Cloud</a:t>
            </a:r>
            <a:r>
              <a:rPr sz="800" spc="15" dirty="0">
                <a:latin typeface="Calibri"/>
                <a:cs typeface="Calibri"/>
              </a:rPr>
              <a:t> </a:t>
            </a:r>
            <a:r>
              <a:rPr sz="800" spc="-5" dirty="0">
                <a:latin typeface="Calibri"/>
                <a:cs typeface="Calibri"/>
              </a:rPr>
              <a:t>Contract</a:t>
            </a:r>
            <a:r>
              <a:rPr sz="800" spc="10" dirty="0">
                <a:latin typeface="Calibri"/>
                <a:cs typeface="Calibri"/>
              </a:rPr>
              <a:t> </a:t>
            </a:r>
            <a:r>
              <a:rPr sz="800" dirty="0">
                <a:latin typeface="Calibri"/>
                <a:cs typeface="Calibri"/>
              </a:rPr>
              <a:t>is</a:t>
            </a:r>
            <a:r>
              <a:rPr sz="800" spc="15" dirty="0">
                <a:latin typeface="Calibri"/>
                <a:cs typeface="Calibri"/>
              </a:rPr>
              <a:t> </a:t>
            </a:r>
            <a:r>
              <a:rPr sz="800" dirty="0">
                <a:latin typeface="Calibri"/>
                <a:cs typeface="Calibri"/>
              </a:rPr>
              <a:t>an</a:t>
            </a:r>
            <a:r>
              <a:rPr sz="800" spc="15" dirty="0">
                <a:latin typeface="Calibri"/>
                <a:cs typeface="Calibri"/>
              </a:rPr>
              <a:t> </a:t>
            </a:r>
            <a:r>
              <a:rPr sz="800" spc="-5" dirty="0">
                <a:latin typeface="Calibri"/>
                <a:cs typeface="Calibri"/>
              </a:rPr>
              <a:t>umbrella</a:t>
            </a:r>
            <a:r>
              <a:rPr sz="800" spc="10" dirty="0">
                <a:latin typeface="Calibri"/>
                <a:cs typeface="Calibri"/>
              </a:rPr>
              <a:t> </a:t>
            </a:r>
            <a:r>
              <a:rPr sz="800" spc="-5" dirty="0">
                <a:latin typeface="Calibri"/>
                <a:cs typeface="Calibri"/>
              </a:rPr>
              <a:t>project</a:t>
            </a:r>
            <a:r>
              <a:rPr sz="800" spc="15" dirty="0">
                <a:latin typeface="Calibri"/>
                <a:cs typeface="Calibri"/>
              </a:rPr>
              <a:t> </a:t>
            </a:r>
            <a:r>
              <a:rPr sz="800" spc="-5" dirty="0">
                <a:latin typeface="Calibri"/>
                <a:cs typeface="Calibri"/>
              </a:rPr>
              <a:t>holding</a:t>
            </a:r>
            <a:r>
              <a:rPr sz="800" spc="15" dirty="0">
                <a:latin typeface="Calibri"/>
                <a:cs typeface="Calibri"/>
              </a:rPr>
              <a:t> </a:t>
            </a:r>
            <a:r>
              <a:rPr sz="800" spc="-5" dirty="0">
                <a:latin typeface="Calibri"/>
                <a:cs typeface="Calibri"/>
              </a:rPr>
              <a:t>solutions</a:t>
            </a:r>
            <a:r>
              <a:rPr sz="800" spc="10" dirty="0">
                <a:latin typeface="Calibri"/>
                <a:cs typeface="Calibri"/>
              </a:rPr>
              <a:t> </a:t>
            </a:r>
            <a:r>
              <a:rPr sz="800" spc="-5" dirty="0">
                <a:latin typeface="Calibri"/>
                <a:cs typeface="Calibri"/>
              </a:rPr>
              <a:t>that</a:t>
            </a:r>
            <a:r>
              <a:rPr sz="800" spc="15" dirty="0">
                <a:latin typeface="Calibri"/>
                <a:cs typeface="Calibri"/>
              </a:rPr>
              <a:t> </a:t>
            </a:r>
            <a:r>
              <a:rPr sz="800" spc="-5" dirty="0">
                <a:latin typeface="Calibri"/>
                <a:cs typeface="Calibri"/>
              </a:rPr>
              <a:t>help</a:t>
            </a:r>
            <a:r>
              <a:rPr sz="800" spc="15" dirty="0">
                <a:latin typeface="Calibri"/>
                <a:cs typeface="Calibri"/>
              </a:rPr>
              <a:t> </a:t>
            </a:r>
            <a:r>
              <a:rPr sz="800" spc="-5" dirty="0">
                <a:latin typeface="Calibri"/>
                <a:cs typeface="Calibri"/>
              </a:rPr>
              <a:t>users</a:t>
            </a:r>
            <a:r>
              <a:rPr sz="800" spc="10" dirty="0">
                <a:latin typeface="Calibri"/>
                <a:cs typeface="Calibri"/>
              </a:rPr>
              <a:t> </a:t>
            </a:r>
            <a:r>
              <a:rPr sz="800" dirty="0">
                <a:latin typeface="Calibri"/>
                <a:cs typeface="Calibri"/>
              </a:rPr>
              <a:t>in</a:t>
            </a:r>
            <a:r>
              <a:rPr sz="800" spc="15" dirty="0">
                <a:latin typeface="Calibri"/>
                <a:cs typeface="Calibri"/>
              </a:rPr>
              <a:t> </a:t>
            </a:r>
            <a:r>
              <a:rPr sz="800" spc="-5" dirty="0">
                <a:latin typeface="Calibri"/>
                <a:cs typeface="Calibri"/>
              </a:rPr>
              <a:t>successfully</a:t>
            </a:r>
            <a:r>
              <a:rPr sz="800" spc="10" dirty="0">
                <a:latin typeface="Calibri"/>
                <a:cs typeface="Calibri"/>
              </a:rPr>
              <a:t> </a:t>
            </a:r>
            <a:r>
              <a:rPr sz="800" spc="-5" dirty="0">
                <a:latin typeface="Calibri"/>
                <a:cs typeface="Calibri"/>
              </a:rPr>
              <a:t>implementing</a:t>
            </a:r>
            <a:r>
              <a:rPr sz="800" spc="10" dirty="0">
                <a:latin typeface="Calibri"/>
                <a:cs typeface="Calibri"/>
              </a:rPr>
              <a:t> </a:t>
            </a:r>
            <a:r>
              <a:rPr sz="800" dirty="0">
                <a:latin typeface="Calibri"/>
                <a:cs typeface="Calibri"/>
              </a:rPr>
              <a:t>the</a:t>
            </a:r>
            <a:r>
              <a:rPr sz="800" spc="15" dirty="0">
                <a:latin typeface="Calibri"/>
                <a:cs typeface="Calibri"/>
              </a:rPr>
              <a:t> </a:t>
            </a:r>
            <a:r>
              <a:rPr sz="800" spc="-5" dirty="0">
                <a:latin typeface="Calibri"/>
                <a:cs typeface="Calibri"/>
              </a:rPr>
              <a:t>Consumer</a:t>
            </a:r>
            <a:r>
              <a:rPr sz="800" spc="15" dirty="0">
                <a:latin typeface="Calibri"/>
                <a:cs typeface="Calibri"/>
              </a:rPr>
              <a:t> </a:t>
            </a:r>
            <a:r>
              <a:rPr sz="800" spc="-5" dirty="0">
                <a:latin typeface="Calibri"/>
                <a:cs typeface="Calibri"/>
              </a:rPr>
              <a:t>Driven</a:t>
            </a:r>
            <a:r>
              <a:rPr sz="800" spc="10" dirty="0">
                <a:latin typeface="Calibri"/>
                <a:cs typeface="Calibri"/>
              </a:rPr>
              <a:t> </a:t>
            </a:r>
            <a:r>
              <a:rPr sz="800" spc="-5" dirty="0">
                <a:latin typeface="Calibri"/>
                <a:cs typeface="Calibri"/>
              </a:rPr>
              <a:t>Contracts</a:t>
            </a:r>
            <a:r>
              <a:rPr sz="800" spc="15" dirty="0">
                <a:latin typeface="Calibri"/>
                <a:cs typeface="Calibri"/>
              </a:rPr>
              <a:t> </a:t>
            </a:r>
            <a:r>
              <a:rPr sz="800" spc="-5" dirty="0">
                <a:latin typeface="Calibri"/>
                <a:cs typeface="Calibri"/>
              </a:rPr>
              <a:t>approach.</a:t>
            </a:r>
            <a:endParaRPr sz="800">
              <a:latin typeface="Calibri"/>
              <a:cs typeface="Calibri"/>
            </a:endParaRPr>
          </a:p>
        </p:txBody>
      </p:sp>
      <p:sp>
        <p:nvSpPr>
          <p:cNvPr id="40" name="object 40"/>
          <p:cNvSpPr txBox="1"/>
          <p:nvPr/>
        </p:nvSpPr>
        <p:spPr>
          <a:xfrm>
            <a:off x="194310" y="4465954"/>
            <a:ext cx="141351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 Open Service</a:t>
            </a:r>
            <a:r>
              <a:rPr sz="800" spc="5" dirty="0">
                <a:latin typeface="Calibri"/>
                <a:cs typeface="Calibri"/>
              </a:rPr>
              <a:t> </a:t>
            </a:r>
            <a:r>
              <a:rPr sz="800" spc="-5" dirty="0">
                <a:latin typeface="Calibri"/>
                <a:cs typeface="Calibri"/>
              </a:rPr>
              <a:t>Broker</a:t>
            </a:r>
            <a:endParaRPr sz="800">
              <a:latin typeface="Calibri"/>
              <a:cs typeface="Calibri"/>
            </a:endParaRPr>
          </a:p>
        </p:txBody>
      </p:sp>
      <p:sp>
        <p:nvSpPr>
          <p:cNvPr id="41" name="object 41"/>
          <p:cNvSpPr txBox="1"/>
          <p:nvPr/>
        </p:nvSpPr>
        <p:spPr>
          <a:xfrm>
            <a:off x="1898014" y="4465954"/>
            <a:ext cx="413512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Provides </a:t>
            </a:r>
            <a:r>
              <a:rPr sz="800" dirty="0">
                <a:latin typeface="Calibri"/>
                <a:cs typeface="Calibri"/>
              </a:rPr>
              <a:t>a starting </a:t>
            </a:r>
            <a:r>
              <a:rPr sz="800" spc="-5" dirty="0">
                <a:latin typeface="Calibri"/>
                <a:cs typeface="Calibri"/>
              </a:rPr>
              <a:t>point for building </a:t>
            </a:r>
            <a:r>
              <a:rPr sz="800" dirty="0">
                <a:latin typeface="Calibri"/>
                <a:cs typeface="Calibri"/>
              </a:rPr>
              <a:t>a </a:t>
            </a:r>
            <a:r>
              <a:rPr sz="800" spc="-5" dirty="0">
                <a:latin typeface="Calibri"/>
                <a:cs typeface="Calibri"/>
              </a:rPr>
              <a:t>service broker that implements </a:t>
            </a:r>
            <a:r>
              <a:rPr sz="800" dirty="0">
                <a:latin typeface="Calibri"/>
                <a:cs typeface="Calibri"/>
              </a:rPr>
              <a:t>the </a:t>
            </a:r>
            <a:r>
              <a:rPr sz="800" spc="-5" dirty="0">
                <a:latin typeface="Calibri"/>
                <a:cs typeface="Calibri"/>
              </a:rPr>
              <a:t>Open Service Broker</a:t>
            </a:r>
            <a:r>
              <a:rPr sz="800" spc="145" dirty="0">
                <a:latin typeface="Calibri"/>
                <a:cs typeface="Calibri"/>
              </a:rPr>
              <a:t> </a:t>
            </a:r>
            <a:r>
              <a:rPr sz="800" spc="-5" dirty="0">
                <a:latin typeface="Calibri"/>
                <a:cs typeface="Calibri"/>
              </a:rPr>
              <a:t>API.</a:t>
            </a:r>
            <a:endParaRPr sz="800">
              <a:latin typeface="Calibri"/>
              <a:cs typeface="Calibri"/>
            </a:endParaRPr>
          </a:p>
        </p:txBody>
      </p:sp>
      <p:sp>
        <p:nvSpPr>
          <p:cNvPr id="42" name="object 42"/>
          <p:cNvSpPr txBox="1"/>
          <p:nvPr/>
        </p:nvSpPr>
        <p:spPr>
          <a:xfrm>
            <a:off x="194310" y="4679315"/>
            <a:ext cx="86106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20" dirty="0">
                <a:latin typeface="Calibri"/>
                <a:cs typeface="Calibri"/>
              </a:rPr>
              <a:t> </a:t>
            </a:r>
            <a:r>
              <a:rPr sz="800" spc="-5" dirty="0">
                <a:latin typeface="Calibri"/>
                <a:cs typeface="Calibri"/>
              </a:rPr>
              <a:t>Cluster</a:t>
            </a:r>
            <a:endParaRPr sz="800">
              <a:latin typeface="Calibri"/>
              <a:cs typeface="Calibri"/>
            </a:endParaRPr>
          </a:p>
        </p:txBody>
      </p:sp>
      <p:sp>
        <p:nvSpPr>
          <p:cNvPr id="43" name="object 43"/>
          <p:cNvSpPr txBox="1"/>
          <p:nvPr/>
        </p:nvSpPr>
        <p:spPr>
          <a:xfrm>
            <a:off x="1898014" y="4679315"/>
            <a:ext cx="547433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Leadership</a:t>
            </a:r>
            <a:r>
              <a:rPr sz="800" spc="15" dirty="0">
                <a:latin typeface="Calibri"/>
                <a:cs typeface="Calibri"/>
              </a:rPr>
              <a:t> </a:t>
            </a:r>
            <a:r>
              <a:rPr sz="800" spc="-5" dirty="0">
                <a:latin typeface="Calibri"/>
                <a:cs typeface="Calibri"/>
              </a:rPr>
              <a:t>election</a:t>
            </a:r>
            <a:r>
              <a:rPr sz="800" spc="15" dirty="0">
                <a:latin typeface="Calibri"/>
                <a:cs typeface="Calibri"/>
              </a:rPr>
              <a:t> </a:t>
            </a:r>
            <a:r>
              <a:rPr sz="800" spc="-5" dirty="0">
                <a:latin typeface="Calibri"/>
                <a:cs typeface="Calibri"/>
              </a:rPr>
              <a:t>and</a:t>
            </a:r>
            <a:r>
              <a:rPr sz="800" spc="15" dirty="0">
                <a:latin typeface="Calibri"/>
                <a:cs typeface="Calibri"/>
              </a:rPr>
              <a:t> </a:t>
            </a:r>
            <a:r>
              <a:rPr sz="800" spc="-5" dirty="0">
                <a:latin typeface="Calibri"/>
                <a:cs typeface="Calibri"/>
              </a:rPr>
              <a:t>common</a:t>
            </a:r>
            <a:r>
              <a:rPr sz="800" spc="15" dirty="0">
                <a:latin typeface="Calibri"/>
                <a:cs typeface="Calibri"/>
              </a:rPr>
              <a:t> </a:t>
            </a:r>
            <a:r>
              <a:rPr sz="800" spc="-5" dirty="0">
                <a:latin typeface="Calibri"/>
                <a:cs typeface="Calibri"/>
              </a:rPr>
              <a:t>stateful</a:t>
            </a:r>
            <a:r>
              <a:rPr sz="800" spc="15" dirty="0">
                <a:latin typeface="Calibri"/>
                <a:cs typeface="Calibri"/>
              </a:rPr>
              <a:t> </a:t>
            </a:r>
            <a:r>
              <a:rPr sz="800" spc="-5" dirty="0">
                <a:latin typeface="Calibri"/>
                <a:cs typeface="Calibri"/>
              </a:rPr>
              <a:t>patterns</a:t>
            </a:r>
            <a:r>
              <a:rPr sz="800" spc="20" dirty="0">
                <a:latin typeface="Calibri"/>
                <a:cs typeface="Calibri"/>
              </a:rPr>
              <a:t> </a:t>
            </a:r>
            <a:r>
              <a:rPr sz="800" spc="-5" dirty="0">
                <a:latin typeface="Calibri"/>
                <a:cs typeface="Calibri"/>
              </a:rPr>
              <a:t>with</a:t>
            </a:r>
            <a:r>
              <a:rPr sz="800" spc="15" dirty="0">
                <a:latin typeface="Calibri"/>
                <a:cs typeface="Calibri"/>
              </a:rPr>
              <a:t> </a:t>
            </a:r>
            <a:r>
              <a:rPr sz="800" dirty="0">
                <a:latin typeface="Calibri"/>
                <a:cs typeface="Calibri"/>
              </a:rPr>
              <a:t>an</a:t>
            </a:r>
            <a:r>
              <a:rPr sz="800" spc="15" dirty="0">
                <a:latin typeface="Calibri"/>
                <a:cs typeface="Calibri"/>
              </a:rPr>
              <a:t> </a:t>
            </a:r>
            <a:r>
              <a:rPr sz="800" spc="-5" dirty="0">
                <a:latin typeface="Calibri"/>
                <a:cs typeface="Calibri"/>
              </a:rPr>
              <a:t>abstraction</a:t>
            </a:r>
            <a:r>
              <a:rPr sz="800" spc="15" dirty="0">
                <a:latin typeface="Calibri"/>
                <a:cs typeface="Calibri"/>
              </a:rPr>
              <a:t> </a:t>
            </a:r>
            <a:r>
              <a:rPr sz="800" spc="-5" dirty="0">
                <a:latin typeface="Calibri"/>
                <a:cs typeface="Calibri"/>
              </a:rPr>
              <a:t>and</a:t>
            </a:r>
            <a:r>
              <a:rPr sz="800" spc="15" dirty="0">
                <a:latin typeface="Calibri"/>
                <a:cs typeface="Calibri"/>
              </a:rPr>
              <a:t> </a:t>
            </a:r>
            <a:r>
              <a:rPr sz="800" spc="-5" dirty="0">
                <a:latin typeface="Calibri"/>
                <a:cs typeface="Calibri"/>
              </a:rPr>
              <a:t>implementation</a:t>
            </a:r>
            <a:r>
              <a:rPr sz="800" spc="15" dirty="0">
                <a:latin typeface="Calibri"/>
                <a:cs typeface="Calibri"/>
              </a:rPr>
              <a:t> </a:t>
            </a:r>
            <a:r>
              <a:rPr sz="800" spc="-5" dirty="0">
                <a:latin typeface="Calibri"/>
                <a:cs typeface="Calibri"/>
              </a:rPr>
              <a:t>for</a:t>
            </a:r>
            <a:r>
              <a:rPr sz="800" spc="20" dirty="0">
                <a:latin typeface="Calibri"/>
                <a:cs typeface="Calibri"/>
              </a:rPr>
              <a:t> </a:t>
            </a:r>
            <a:r>
              <a:rPr sz="800" spc="-5" dirty="0">
                <a:latin typeface="Calibri"/>
                <a:cs typeface="Calibri"/>
              </a:rPr>
              <a:t>Zookeeper,</a:t>
            </a:r>
            <a:r>
              <a:rPr sz="800" spc="15" dirty="0">
                <a:latin typeface="Calibri"/>
                <a:cs typeface="Calibri"/>
              </a:rPr>
              <a:t> </a:t>
            </a:r>
            <a:r>
              <a:rPr sz="800" spc="-5" dirty="0">
                <a:latin typeface="Calibri"/>
                <a:cs typeface="Calibri"/>
              </a:rPr>
              <a:t>Redis,</a:t>
            </a:r>
            <a:r>
              <a:rPr sz="800" spc="15" dirty="0">
                <a:latin typeface="Calibri"/>
                <a:cs typeface="Calibri"/>
              </a:rPr>
              <a:t> </a:t>
            </a:r>
            <a:r>
              <a:rPr sz="800" spc="-5" dirty="0">
                <a:latin typeface="Calibri"/>
                <a:cs typeface="Calibri"/>
              </a:rPr>
              <a:t>Hazelcast,</a:t>
            </a:r>
            <a:r>
              <a:rPr sz="800" spc="15" dirty="0">
                <a:latin typeface="Calibri"/>
                <a:cs typeface="Calibri"/>
              </a:rPr>
              <a:t> </a:t>
            </a:r>
            <a:r>
              <a:rPr sz="800" spc="-5" dirty="0">
                <a:latin typeface="Calibri"/>
                <a:cs typeface="Calibri"/>
              </a:rPr>
              <a:t>Consul.</a:t>
            </a:r>
            <a:endParaRPr sz="800">
              <a:latin typeface="Calibri"/>
              <a:cs typeface="Calibri"/>
            </a:endParaRPr>
          </a:p>
        </p:txBody>
      </p:sp>
      <p:sp>
        <p:nvSpPr>
          <p:cNvPr id="44" name="object 44"/>
          <p:cNvSpPr txBox="1"/>
          <p:nvPr/>
        </p:nvSpPr>
        <p:spPr>
          <a:xfrm>
            <a:off x="194310" y="4892675"/>
            <a:ext cx="84645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25" dirty="0">
                <a:latin typeface="Calibri"/>
                <a:cs typeface="Calibri"/>
              </a:rPr>
              <a:t> </a:t>
            </a:r>
            <a:r>
              <a:rPr sz="800" spc="-5" dirty="0">
                <a:latin typeface="Calibri"/>
                <a:cs typeface="Calibri"/>
              </a:rPr>
              <a:t>Consul</a:t>
            </a:r>
            <a:endParaRPr sz="800">
              <a:latin typeface="Calibri"/>
              <a:cs typeface="Calibri"/>
            </a:endParaRPr>
          </a:p>
        </p:txBody>
      </p:sp>
      <p:sp>
        <p:nvSpPr>
          <p:cNvPr id="45" name="object 45"/>
          <p:cNvSpPr txBox="1"/>
          <p:nvPr/>
        </p:nvSpPr>
        <p:spPr>
          <a:xfrm>
            <a:off x="1898014" y="4892675"/>
            <a:ext cx="303530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Service discovery and configuration management with Hashicorp</a:t>
            </a:r>
            <a:r>
              <a:rPr sz="800" spc="105" dirty="0">
                <a:latin typeface="Calibri"/>
                <a:cs typeface="Calibri"/>
              </a:rPr>
              <a:t> </a:t>
            </a:r>
            <a:r>
              <a:rPr sz="800" spc="-5" dirty="0">
                <a:latin typeface="Calibri"/>
                <a:cs typeface="Calibri"/>
              </a:rPr>
              <a:t>Consul.</a:t>
            </a:r>
            <a:endParaRPr sz="800">
              <a:latin typeface="Calibri"/>
              <a:cs typeface="Calibri"/>
            </a:endParaRPr>
          </a:p>
        </p:txBody>
      </p:sp>
      <p:sp>
        <p:nvSpPr>
          <p:cNvPr id="46" name="object 46"/>
          <p:cNvSpPr txBox="1"/>
          <p:nvPr/>
        </p:nvSpPr>
        <p:spPr>
          <a:xfrm>
            <a:off x="194310" y="5106035"/>
            <a:ext cx="101155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25" dirty="0">
                <a:latin typeface="Calibri"/>
                <a:cs typeface="Calibri"/>
              </a:rPr>
              <a:t> </a:t>
            </a:r>
            <a:r>
              <a:rPr sz="800" spc="-5" dirty="0">
                <a:latin typeface="Calibri"/>
                <a:cs typeface="Calibri"/>
              </a:rPr>
              <a:t>Zookeeper</a:t>
            </a:r>
            <a:endParaRPr sz="800">
              <a:latin typeface="Calibri"/>
              <a:cs typeface="Calibri"/>
            </a:endParaRPr>
          </a:p>
        </p:txBody>
      </p:sp>
      <p:sp>
        <p:nvSpPr>
          <p:cNvPr id="47" name="object 47"/>
          <p:cNvSpPr txBox="1"/>
          <p:nvPr/>
        </p:nvSpPr>
        <p:spPr>
          <a:xfrm>
            <a:off x="1898014" y="5106035"/>
            <a:ext cx="309372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Service discovery and configuration management with Apache</a:t>
            </a:r>
            <a:r>
              <a:rPr sz="800" spc="90" dirty="0">
                <a:latin typeface="Calibri"/>
                <a:cs typeface="Calibri"/>
              </a:rPr>
              <a:t> </a:t>
            </a:r>
            <a:r>
              <a:rPr sz="800" spc="-5" dirty="0">
                <a:latin typeface="Calibri"/>
                <a:cs typeface="Calibri"/>
              </a:rPr>
              <a:t>Zookeeper.</a:t>
            </a:r>
            <a:endParaRPr sz="800">
              <a:latin typeface="Calibri"/>
              <a:cs typeface="Calibri"/>
            </a:endParaRPr>
          </a:p>
        </p:txBody>
      </p:sp>
      <p:sp>
        <p:nvSpPr>
          <p:cNvPr id="48" name="object 48"/>
          <p:cNvSpPr txBox="1"/>
          <p:nvPr/>
        </p:nvSpPr>
        <p:spPr>
          <a:xfrm>
            <a:off x="194310" y="5335270"/>
            <a:ext cx="113284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15" dirty="0">
                <a:latin typeface="Calibri"/>
                <a:cs typeface="Calibri"/>
              </a:rPr>
              <a:t> </a:t>
            </a:r>
            <a:r>
              <a:rPr sz="800" spc="-5" dirty="0">
                <a:latin typeface="Calibri"/>
                <a:cs typeface="Calibri"/>
              </a:rPr>
              <a:t>Cloudfoundry</a:t>
            </a:r>
            <a:endParaRPr sz="800">
              <a:latin typeface="Calibri"/>
              <a:cs typeface="Calibri"/>
            </a:endParaRPr>
          </a:p>
        </p:txBody>
      </p:sp>
      <p:sp>
        <p:nvSpPr>
          <p:cNvPr id="49" name="object 49"/>
          <p:cNvSpPr txBox="1"/>
          <p:nvPr/>
        </p:nvSpPr>
        <p:spPr>
          <a:xfrm>
            <a:off x="1898014" y="5335270"/>
            <a:ext cx="7284084"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Integrates</a:t>
            </a:r>
            <a:r>
              <a:rPr sz="800" spc="10" dirty="0">
                <a:latin typeface="Calibri"/>
                <a:cs typeface="Calibri"/>
              </a:rPr>
              <a:t> </a:t>
            </a:r>
            <a:r>
              <a:rPr sz="800" spc="-5" dirty="0">
                <a:latin typeface="Calibri"/>
                <a:cs typeface="Calibri"/>
              </a:rPr>
              <a:t>your</a:t>
            </a:r>
            <a:r>
              <a:rPr sz="800" spc="15" dirty="0">
                <a:latin typeface="Calibri"/>
                <a:cs typeface="Calibri"/>
              </a:rPr>
              <a:t> </a:t>
            </a:r>
            <a:r>
              <a:rPr sz="800" spc="-5" dirty="0">
                <a:latin typeface="Calibri"/>
                <a:cs typeface="Calibri"/>
              </a:rPr>
              <a:t>application</a:t>
            </a:r>
            <a:r>
              <a:rPr sz="800" spc="15" dirty="0">
                <a:latin typeface="Calibri"/>
                <a:cs typeface="Calibri"/>
              </a:rPr>
              <a:t> </a:t>
            </a:r>
            <a:r>
              <a:rPr sz="800" spc="-5" dirty="0">
                <a:latin typeface="Calibri"/>
                <a:cs typeface="Calibri"/>
              </a:rPr>
              <a:t>with</a:t>
            </a:r>
            <a:r>
              <a:rPr sz="800" spc="10" dirty="0">
                <a:latin typeface="Calibri"/>
                <a:cs typeface="Calibri"/>
              </a:rPr>
              <a:t> </a:t>
            </a:r>
            <a:r>
              <a:rPr sz="800" spc="-5" dirty="0">
                <a:latin typeface="Calibri"/>
                <a:cs typeface="Calibri"/>
              </a:rPr>
              <a:t>Pivotal</a:t>
            </a:r>
            <a:r>
              <a:rPr sz="800" spc="15" dirty="0">
                <a:latin typeface="Calibri"/>
                <a:cs typeface="Calibri"/>
              </a:rPr>
              <a:t> </a:t>
            </a:r>
            <a:r>
              <a:rPr sz="800" spc="-5" dirty="0">
                <a:latin typeface="Calibri"/>
                <a:cs typeface="Calibri"/>
              </a:rPr>
              <a:t>Cloud</a:t>
            </a:r>
            <a:r>
              <a:rPr sz="800" spc="15" dirty="0">
                <a:latin typeface="Calibri"/>
                <a:cs typeface="Calibri"/>
              </a:rPr>
              <a:t> </a:t>
            </a:r>
            <a:r>
              <a:rPr sz="800" spc="-5" dirty="0">
                <a:latin typeface="Calibri"/>
                <a:cs typeface="Calibri"/>
              </a:rPr>
              <a:t>Foundry.</a:t>
            </a:r>
            <a:r>
              <a:rPr sz="800" spc="10" dirty="0">
                <a:latin typeface="Calibri"/>
                <a:cs typeface="Calibri"/>
              </a:rPr>
              <a:t> </a:t>
            </a:r>
            <a:r>
              <a:rPr sz="800" spc="-5" dirty="0">
                <a:latin typeface="Calibri"/>
                <a:cs typeface="Calibri"/>
              </a:rPr>
              <a:t>Provides</a:t>
            </a:r>
            <a:r>
              <a:rPr sz="800" spc="15" dirty="0">
                <a:latin typeface="Calibri"/>
                <a:cs typeface="Calibri"/>
              </a:rPr>
              <a:t> </a:t>
            </a:r>
            <a:r>
              <a:rPr sz="800" dirty="0">
                <a:latin typeface="Calibri"/>
                <a:cs typeface="Calibri"/>
              </a:rPr>
              <a:t>a</a:t>
            </a:r>
            <a:r>
              <a:rPr sz="800" spc="15" dirty="0">
                <a:latin typeface="Calibri"/>
                <a:cs typeface="Calibri"/>
              </a:rPr>
              <a:t> </a:t>
            </a:r>
            <a:r>
              <a:rPr sz="800" spc="-5" dirty="0">
                <a:latin typeface="Calibri"/>
                <a:cs typeface="Calibri"/>
              </a:rPr>
              <a:t>service</a:t>
            </a:r>
            <a:r>
              <a:rPr sz="800" spc="10" dirty="0">
                <a:latin typeface="Calibri"/>
                <a:cs typeface="Calibri"/>
              </a:rPr>
              <a:t> </a:t>
            </a:r>
            <a:r>
              <a:rPr sz="800" spc="-5" dirty="0">
                <a:latin typeface="Calibri"/>
                <a:cs typeface="Calibri"/>
              </a:rPr>
              <a:t>discovery</a:t>
            </a:r>
            <a:r>
              <a:rPr sz="800" spc="10" dirty="0">
                <a:latin typeface="Calibri"/>
                <a:cs typeface="Calibri"/>
              </a:rPr>
              <a:t> </a:t>
            </a:r>
            <a:r>
              <a:rPr sz="800" spc="-5" dirty="0">
                <a:latin typeface="Calibri"/>
                <a:cs typeface="Calibri"/>
              </a:rPr>
              <a:t>implementation</a:t>
            </a:r>
            <a:r>
              <a:rPr sz="800" spc="10" dirty="0">
                <a:latin typeface="Calibri"/>
                <a:cs typeface="Calibri"/>
              </a:rPr>
              <a:t> </a:t>
            </a:r>
            <a:r>
              <a:rPr sz="800" spc="-5" dirty="0">
                <a:latin typeface="Calibri"/>
                <a:cs typeface="Calibri"/>
              </a:rPr>
              <a:t>and</a:t>
            </a:r>
            <a:r>
              <a:rPr sz="800" spc="15" dirty="0">
                <a:latin typeface="Calibri"/>
                <a:cs typeface="Calibri"/>
              </a:rPr>
              <a:t> </a:t>
            </a:r>
            <a:r>
              <a:rPr sz="800" dirty="0">
                <a:latin typeface="Calibri"/>
                <a:cs typeface="Calibri"/>
              </a:rPr>
              <a:t>also</a:t>
            </a:r>
            <a:r>
              <a:rPr sz="800" spc="10" dirty="0">
                <a:latin typeface="Calibri"/>
                <a:cs typeface="Calibri"/>
              </a:rPr>
              <a:t> </a:t>
            </a:r>
            <a:r>
              <a:rPr sz="800" spc="-5" dirty="0">
                <a:latin typeface="Calibri"/>
                <a:cs typeface="Calibri"/>
              </a:rPr>
              <a:t>makes</a:t>
            </a:r>
            <a:r>
              <a:rPr sz="800" spc="10" dirty="0">
                <a:latin typeface="Calibri"/>
                <a:cs typeface="Calibri"/>
              </a:rPr>
              <a:t> </a:t>
            </a:r>
            <a:r>
              <a:rPr sz="800" dirty="0">
                <a:latin typeface="Calibri"/>
                <a:cs typeface="Calibri"/>
              </a:rPr>
              <a:t>it</a:t>
            </a:r>
            <a:r>
              <a:rPr sz="800" spc="15" dirty="0">
                <a:latin typeface="Calibri"/>
                <a:cs typeface="Calibri"/>
              </a:rPr>
              <a:t> </a:t>
            </a:r>
            <a:r>
              <a:rPr sz="800" spc="-5" dirty="0">
                <a:latin typeface="Calibri"/>
                <a:cs typeface="Calibri"/>
              </a:rPr>
              <a:t>easy</a:t>
            </a:r>
            <a:r>
              <a:rPr sz="800" spc="10" dirty="0">
                <a:latin typeface="Calibri"/>
                <a:cs typeface="Calibri"/>
              </a:rPr>
              <a:t> </a:t>
            </a:r>
            <a:r>
              <a:rPr sz="800" dirty="0">
                <a:latin typeface="Calibri"/>
                <a:cs typeface="Calibri"/>
              </a:rPr>
              <a:t>to</a:t>
            </a:r>
            <a:r>
              <a:rPr sz="800" spc="5" dirty="0">
                <a:latin typeface="Calibri"/>
                <a:cs typeface="Calibri"/>
              </a:rPr>
              <a:t> </a:t>
            </a:r>
            <a:r>
              <a:rPr sz="800" spc="-5" dirty="0">
                <a:latin typeface="Calibri"/>
                <a:cs typeface="Calibri"/>
              </a:rPr>
              <a:t>implement</a:t>
            </a:r>
            <a:r>
              <a:rPr sz="800" spc="15" dirty="0">
                <a:latin typeface="Calibri"/>
                <a:cs typeface="Calibri"/>
              </a:rPr>
              <a:t> </a:t>
            </a:r>
            <a:r>
              <a:rPr sz="800" dirty="0">
                <a:latin typeface="Calibri"/>
                <a:cs typeface="Calibri"/>
              </a:rPr>
              <a:t>SSO</a:t>
            </a:r>
            <a:r>
              <a:rPr sz="800" spc="15" dirty="0">
                <a:latin typeface="Calibri"/>
                <a:cs typeface="Calibri"/>
              </a:rPr>
              <a:t> </a:t>
            </a:r>
            <a:r>
              <a:rPr sz="800" spc="-5" dirty="0">
                <a:latin typeface="Calibri"/>
                <a:cs typeface="Calibri"/>
              </a:rPr>
              <a:t>and</a:t>
            </a:r>
            <a:r>
              <a:rPr sz="800" spc="10" dirty="0">
                <a:latin typeface="Calibri"/>
                <a:cs typeface="Calibri"/>
              </a:rPr>
              <a:t> </a:t>
            </a:r>
            <a:r>
              <a:rPr sz="800" spc="-5" dirty="0">
                <a:latin typeface="Calibri"/>
                <a:cs typeface="Calibri"/>
              </a:rPr>
              <a:t>OAuth2</a:t>
            </a:r>
            <a:r>
              <a:rPr sz="800" spc="15" dirty="0">
                <a:latin typeface="Calibri"/>
                <a:cs typeface="Calibri"/>
              </a:rPr>
              <a:t> </a:t>
            </a:r>
            <a:r>
              <a:rPr sz="800" spc="-5" dirty="0">
                <a:latin typeface="Calibri"/>
                <a:cs typeface="Calibri"/>
              </a:rPr>
              <a:t>protected</a:t>
            </a:r>
            <a:r>
              <a:rPr sz="800" spc="15" dirty="0">
                <a:latin typeface="Calibri"/>
                <a:cs typeface="Calibri"/>
              </a:rPr>
              <a:t> </a:t>
            </a:r>
            <a:r>
              <a:rPr sz="800" spc="-5" dirty="0">
                <a:latin typeface="Calibri"/>
                <a:cs typeface="Calibri"/>
              </a:rPr>
              <a:t>resources.</a:t>
            </a:r>
            <a:endParaRPr sz="800">
              <a:latin typeface="Calibri"/>
              <a:cs typeface="Calibri"/>
            </a:endParaRPr>
          </a:p>
        </p:txBody>
      </p:sp>
      <p:sp>
        <p:nvSpPr>
          <p:cNvPr id="50" name="object 50"/>
          <p:cNvSpPr txBox="1"/>
          <p:nvPr/>
        </p:nvSpPr>
        <p:spPr>
          <a:xfrm>
            <a:off x="194310" y="5650229"/>
            <a:ext cx="76517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40" dirty="0">
                <a:latin typeface="Calibri"/>
                <a:cs typeface="Calibri"/>
              </a:rPr>
              <a:t> </a:t>
            </a:r>
            <a:r>
              <a:rPr sz="800" spc="-5" dirty="0">
                <a:latin typeface="Calibri"/>
                <a:cs typeface="Calibri"/>
              </a:rPr>
              <a:t>AWS</a:t>
            </a:r>
            <a:endParaRPr sz="800">
              <a:latin typeface="Calibri"/>
              <a:cs typeface="Calibri"/>
            </a:endParaRPr>
          </a:p>
        </p:txBody>
      </p:sp>
      <p:sp>
        <p:nvSpPr>
          <p:cNvPr id="51" name="object 51"/>
          <p:cNvSpPr txBox="1"/>
          <p:nvPr/>
        </p:nvSpPr>
        <p:spPr>
          <a:xfrm>
            <a:off x="1898014" y="5589270"/>
            <a:ext cx="9779635" cy="270510"/>
          </a:xfrm>
          <a:prstGeom prst="rect">
            <a:avLst/>
          </a:prstGeom>
        </p:spPr>
        <p:txBody>
          <a:bodyPr vert="horz" wrap="square" lIns="0" tIns="13335" rIns="0" bIns="0" rtlCol="0">
            <a:spAutoFit/>
          </a:bodyPr>
          <a:lstStyle/>
          <a:p>
            <a:pPr marL="12700" marR="5080">
              <a:lnSpc>
                <a:spcPct val="100000"/>
              </a:lnSpc>
              <a:spcBef>
                <a:spcPts val="105"/>
              </a:spcBef>
            </a:pPr>
            <a:r>
              <a:rPr sz="800" spc="-5" dirty="0">
                <a:latin typeface="Calibri"/>
                <a:cs typeface="Calibri"/>
              </a:rPr>
              <a:t>Easy integration with hosted Amazon Web Services. It offers </a:t>
            </a:r>
            <a:r>
              <a:rPr sz="800" dirty="0">
                <a:latin typeface="Calibri"/>
                <a:cs typeface="Calibri"/>
              </a:rPr>
              <a:t>a </a:t>
            </a:r>
            <a:r>
              <a:rPr sz="800" spc="-5" dirty="0">
                <a:latin typeface="Calibri"/>
                <a:cs typeface="Calibri"/>
              </a:rPr>
              <a:t>convenient way </a:t>
            </a:r>
            <a:r>
              <a:rPr sz="800" dirty="0">
                <a:latin typeface="Calibri"/>
                <a:cs typeface="Calibri"/>
              </a:rPr>
              <a:t>to </a:t>
            </a:r>
            <a:r>
              <a:rPr sz="800" spc="-5" dirty="0">
                <a:latin typeface="Calibri"/>
                <a:cs typeface="Calibri"/>
              </a:rPr>
              <a:t>interact with AWS provided services </a:t>
            </a:r>
            <a:r>
              <a:rPr sz="800" dirty="0">
                <a:latin typeface="Calibri"/>
                <a:cs typeface="Calibri"/>
              </a:rPr>
              <a:t>using </a:t>
            </a:r>
            <a:r>
              <a:rPr sz="800" spc="-5" dirty="0">
                <a:latin typeface="Calibri"/>
                <a:cs typeface="Calibri"/>
              </a:rPr>
              <a:t>well-known Spring idioms and APIs, such as </a:t>
            </a:r>
            <a:r>
              <a:rPr sz="800" dirty="0">
                <a:latin typeface="Calibri"/>
                <a:cs typeface="Calibri"/>
              </a:rPr>
              <a:t>the </a:t>
            </a:r>
            <a:r>
              <a:rPr sz="800" spc="-5" dirty="0">
                <a:latin typeface="Calibri"/>
                <a:cs typeface="Calibri"/>
              </a:rPr>
              <a:t>messaging or caching API. Developers can </a:t>
            </a:r>
            <a:r>
              <a:rPr sz="800" dirty="0">
                <a:latin typeface="Calibri"/>
                <a:cs typeface="Calibri"/>
              </a:rPr>
              <a:t>build </a:t>
            </a:r>
            <a:r>
              <a:rPr sz="800" spc="-5" dirty="0">
                <a:latin typeface="Calibri"/>
                <a:cs typeface="Calibri"/>
              </a:rPr>
              <a:t>their application  around </a:t>
            </a:r>
            <a:r>
              <a:rPr sz="800" dirty="0">
                <a:latin typeface="Calibri"/>
                <a:cs typeface="Calibri"/>
              </a:rPr>
              <a:t>the </a:t>
            </a:r>
            <a:r>
              <a:rPr sz="800" spc="-5" dirty="0">
                <a:latin typeface="Calibri"/>
                <a:cs typeface="Calibri"/>
              </a:rPr>
              <a:t>hosted services without having </a:t>
            </a:r>
            <a:r>
              <a:rPr sz="800" dirty="0">
                <a:latin typeface="Calibri"/>
                <a:cs typeface="Calibri"/>
              </a:rPr>
              <a:t>to </a:t>
            </a:r>
            <a:r>
              <a:rPr sz="800" spc="-5" dirty="0">
                <a:latin typeface="Calibri"/>
                <a:cs typeface="Calibri"/>
              </a:rPr>
              <a:t>care about infrastructure or</a:t>
            </a:r>
            <a:r>
              <a:rPr sz="800" spc="-15" dirty="0">
                <a:latin typeface="Calibri"/>
                <a:cs typeface="Calibri"/>
              </a:rPr>
              <a:t> </a:t>
            </a:r>
            <a:r>
              <a:rPr sz="800" spc="-5" dirty="0">
                <a:latin typeface="Calibri"/>
                <a:cs typeface="Calibri"/>
              </a:rPr>
              <a:t>maintenance.</a:t>
            </a:r>
            <a:endParaRPr sz="800">
              <a:latin typeface="Calibri"/>
              <a:cs typeface="Calibri"/>
            </a:endParaRPr>
          </a:p>
        </p:txBody>
      </p:sp>
      <p:sp>
        <p:nvSpPr>
          <p:cNvPr id="52" name="object 52"/>
          <p:cNvSpPr txBox="1"/>
          <p:nvPr/>
        </p:nvSpPr>
        <p:spPr>
          <a:xfrm>
            <a:off x="194310" y="5965190"/>
            <a:ext cx="89535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20" dirty="0">
                <a:latin typeface="Calibri"/>
                <a:cs typeface="Calibri"/>
              </a:rPr>
              <a:t> </a:t>
            </a:r>
            <a:r>
              <a:rPr sz="800" spc="-5" dirty="0">
                <a:latin typeface="Calibri"/>
                <a:cs typeface="Calibri"/>
              </a:rPr>
              <a:t>Starters</a:t>
            </a:r>
            <a:endParaRPr sz="800">
              <a:latin typeface="Calibri"/>
              <a:cs typeface="Calibri"/>
            </a:endParaRPr>
          </a:p>
        </p:txBody>
      </p:sp>
      <p:sp>
        <p:nvSpPr>
          <p:cNvPr id="53" name="object 53"/>
          <p:cNvSpPr txBox="1"/>
          <p:nvPr/>
        </p:nvSpPr>
        <p:spPr>
          <a:xfrm>
            <a:off x="1898014" y="5965190"/>
            <a:ext cx="742251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a:t>
            </a:r>
            <a:r>
              <a:rPr sz="800" spc="10" dirty="0">
                <a:latin typeface="Calibri"/>
                <a:cs typeface="Calibri"/>
              </a:rPr>
              <a:t> </a:t>
            </a:r>
            <a:r>
              <a:rPr sz="800" spc="-5" dirty="0">
                <a:latin typeface="Calibri"/>
                <a:cs typeface="Calibri"/>
              </a:rPr>
              <a:t>Boot-style</a:t>
            </a:r>
            <a:r>
              <a:rPr sz="800" spc="15" dirty="0">
                <a:latin typeface="Calibri"/>
                <a:cs typeface="Calibri"/>
              </a:rPr>
              <a:t> </a:t>
            </a:r>
            <a:r>
              <a:rPr sz="800" spc="-5" dirty="0">
                <a:latin typeface="Calibri"/>
                <a:cs typeface="Calibri"/>
              </a:rPr>
              <a:t>starter</a:t>
            </a:r>
            <a:r>
              <a:rPr sz="800" spc="10" dirty="0">
                <a:latin typeface="Calibri"/>
                <a:cs typeface="Calibri"/>
              </a:rPr>
              <a:t> </a:t>
            </a:r>
            <a:r>
              <a:rPr sz="800" spc="-5" dirty="0">
                <a:latin typeface="Calibri"/>
                <a:cs typeface="Calibri"/>
              </a:rPr>
              <a:t>projects</a:t>
            </a:r>
            <a:r>
              <a:rPr sz="800" spc="15" dirty="0">
                <a:latin typeface="Calibri"/>
                <a:cs typeface="Calibri"/>
              </a:rPr>
              <a:t> </a:t>
            </a:r>
            <a:r>
              <a:rPr sz="800" dirty="0">
                <a:latin typeface="Calibri"/>
                <a:cs typeface="Calibri"/>
              </a:rPr>
              <a:t>to</a:t>
            </a:r>
            <a:r>
              <a:rPr sz="800" spc="5" dirty="0">
                <a:latin typeface="Calibri"/>
                <a:cs typeface="Calibri"/>
              </a:rPr>
              <a:t> </a:t>
            </a:r>
            <a:r>
              <a:rPr sz="800" spc="-5" dirty="0">
                <a:latin typeface="Calibri"/>
                <a:cs typeface="Calibri"/>
              </a:rPr>
              <a:t>ease</a:t>
            </a:r>
            <a:r>
              <a:rPr sz="800" spc="10" dirty="0">
                <a:latin typeface="Calibri"/>
                <a:cs typeface="Calibri"/>
              </a:rPr>
              <a:t> </a:t>
            </a:r>
            <a:r>
              <a:rPr sz="800" spc="-5" dirty="0">
                <a:latin typeface="Calibri"/>
                <a:cs typeface="Calibri"/>
              </a:rPr>
              <a:t>dependency</a:t>
            </a:r>
            <a:r>
              <a:rPr sz="800" spc="10" dirty="0">
                <a:latin typeface="Calibri"/>
                <a:cs typeface="Calibri"/>
              </a:rPr>
              <a:t> </a:t>
            </a:r>
            <a:r>
              <a:rPr sz="800" spc="-5" dirty="0">
                <a:latin typeface="Calibri"/>
                <a:cs typeface="Calibri"/>
              </a:rPr>
              <a:t>management</a:t>
            </a:r>
            <a:r>
              <a:rPr sz="800" spc="10" dirty="0">
                <a:latin typeface="Calibri"/>
                <a:cs typeface="Calibri"/>
              </a:rPr>
              <a:t> </a:t>
            </a:r>
            <a:r>
              <a:rPr sz="800" spc="-5" dirty="0">
                <a:latin typeface="Calibri"/>
                <a:cs typeface="Calibri"/>
              </a:rPr>
              <a:t>for</a:t>
            </a:r>
            <a:r>
              <a:rPr sz="800" spc="15" dirty="0">
                <a:latin typeface="Calibri"/>
                <a:cs typeface="Calibri"/>
              </a:rPr>
              <a:t> </a:t>
            </a:r>
            <a:r>
              <a:rPr sz="800" spc="-5" dirty="0">
                <a:latin typeface="Calibri"/>
                <a:cs typeface="Calibri"/>
              </a:rPr>
              <a:t>consumers</a:t>
            </a:r>
            <a:r>
              <a:rPr sz="800" spc="10" dirty="0">
                <a:latin typeface="Calibri"/>
                <a:cs typeface="Calibri"/>
              </a:rPr>
              <a:t> </a:t>
            </a:r>
            <a:r>
              <a:rPr sz="800" spc="-5" dirty="0">
                <a:latin typeface="Calibri"/>
                <a:cs typeface="Calibri"/>
              </a:rPr>
              <a:t>of</a:t>
            </a:r>
            <a:r>
              <a:rPr sz="800" spc="15" dirty="0">
                <a:latin typeface="Calibri"/>
                <a:cs typeface="Calibri"/>
              </a:rPr>
              <a:t> </a:t>
            </a:r>
            <a:r>
              <a:rPr sz="800" spc="-5" dirty="0">
                <a:latin typeface="Calibri"/>
                <a:cs typeface="Calibri"/>
              </a:rPr>
              <a:t>Spring</a:t>
            </a:r>
            <a:r>
              <a:rPr sz="800" spc="10" dirty="0">
                <a:latin typeface="Calibri"/>
                <a:cs typeface="Calibri"/>
              </a:rPr>
              <a:t> </a:t>
            </a:r>
            <a:r>
              <a:rPr sz="800" spc="-5" dirty="0">
                <a:latin typeface="Calibri"/>
                <a:cs typeface="Calibri"/>
              </a:rPr>
              <a:t>Cloud.</a:t>
            </a:r>
            <a:r>
              <a:rPr sz="800" spc="15" dirty="0">
                <a:latin typeface="Calibri"/>
                <a:cs typeface="Calibri"/>
              </a:rPr>
              <a:t> </a:t>
            </a:r>
            <a:r>
              <a:rPr sz="800" spc="-5" dirty="0">
                <a:latin typeface="Calibri"/>
                <a:cs typeface="Calibri"/>
              </a:rPr>
              <a:t>(Discontinued</a:t>
            </a:r>
            <a:r>
              <a:rPr sz="800" spc="10" dirty="0">
                <a:latin typeface="Calibri"/>
                <a:cs typeface="Calibri"/>
              </a:rPr>
              <a:t> </a:t>
            </a:r>
            <a:r>
              <a:rPr sz="800" spc="-5" dirty="0">
                <a:latin typeface="Calibri"/>
                <a:cs typeface="Calibri"/>
              </a:rPr>
              <a:t>as</a:t>
            </a:r>
            <a:r>
              <a:rPr sz="800" spc="15" dirty="0">
                <a:latin typeface="Calibri"/>
                <a:cs typeface="Calibri"/>
              </a:rPr>
              <a:t> </a:t>
            </a:r>
            <a:r>
              <a:rPr sz="800" dirty="0">
                <a:latin typeface="Calibri"/>
                <a:cs typeface="Calibri"/>
              </a:rPr>
              <a:t>a</a:t>
            </a:r>
            <a:r>
              <a:rPr sz="800" spc="10" dirty="0">
                <a:latin typeface="Calibri"/>
                <a:cs typeface="Calibri"/>
              </a:rPr>
              <a:t> </a:t>
            </a:r>
            <a:r>
              <a:rPr sz="800" spc="-5" dirty="0">
                <a:latin typeface="Calibri"/>
                <a:cs typeface="Calibri"/>
              </a:rPr>
              <a:t>project</a:t>
            </a:r>
            <a:r>
              <a:rPr sz="800" spc="15" dirty="0">
                <a:latin typeface="Calibri"/>
                <a:cs typeface="Calibri"/>
              </a:rPr>
              <a:t> </a:t>
            </a:r>
            <a:r>
              <a:rPr sz="800" spc="-5" dirty="0">
                <a:latin typeface="Calibri"/>
                <a:cs typeface="Calibri"/>
              </a:rPr>
              <a:t>and</a:t>
            </a:r>
            <a:r>
              <a:rPr sz="800" spc="10" dirty="0">
                <a:latin typeface="Calibri"/>
                <a:cs typeface="Calibri"/>
              </a:rPr>
              <a:t> </a:t>
            </a:r>
            <a:r>
              <a:rPr sz="800" spc="-5" dirty="0">
                <a:latin typeface="Calibri"/>
                <a:cs typeface="Calibri"/>
              </a:rPr>
              <a:t>merged</a:t>
            </a:r>
            <a:r>
              <a:rPr sz="800" spc="15" dirty="0">
                <a:latin typeface="Calibri"/>
                <a:cs typeface="Calibri"/>
              </a:rPr>
              <a:t> </a:t>
            </a:r>
            <a:r>
              <a:rPr sz="800" spc="-5" dirty="0">
                <a:latin typeface="Calibri"/>
                <a:cs typeface="Calibri"/>
              </a:rPr>
              <a:t>with</a:t>
            </a:r>
            <a:r>
              <a:rPr sz="800" spc="10" dirty="0">
                <a:latin typeface="Calibri"/>
                <a:cs typeface="Calibri"/>
              </a:rPr>
              <a:t> </a:t>
            </a:r>
            <a:r>
              <a:rPr sz="800" dirty="0">
                <a:latin typeface="Calibri"/>
                <a:cs typeface="Calibri"/>
              </a:rPr>
              <a:t>the</a:t>
            </a:r>
            <a:r>
              <a:rPr sz="800" spc="15" dirty="0">
                <a:latin typeface="Calibri"/>
                <a:cs typeface="Calibri"/>
              </a:rPr>
              <a:t> </a:t>
            </a:r>
            <a:r>
              <a:rPr sz="800" spc="-5" dirty="0">
                <a:latin typeface="Calibri"/>
                <a:cs typeface="Calibri"/>
              </a:rPr>
              <a:t>other</a:t>
            </a:r>
            <a:r>
              <a:rPr sz="800" spc="15" dirty="0">
                <a:latin typeface="Calibri"/>
                <a:cs typeface="Calibri"/>
              </a:rPr>
              <a:t> </a:t>
            </a:r>
            <a:r>
              <a:rPr sz="800" spc="-5" dirty="0">
                <a:latin typeface="Calibri"/>
                <a:cs typeface="Calibri"/>
              </a:rPr>
              <a:t>projects</a:t>
            </a:r>
            <a:r>
              <a:rPr sz="800" spc="10" dirty="0">
                <a:latin typeface="Calibri"/>
                <a:cs typeface="Calibri"/>
              </a:rPr>
              <a:t> </a:t>
            </a:r>
            <a:r>
              <a:rPr sz="800" spc="-5" dirty="0">
                <a:latin typeface="Calibri"/>
                <a:cs typeface="Calibri"/>
              </a:rPr>
              <a:t>after</a:t>
            </a:r>
            <a:r>
              <a:rPr sz="800" spc="15" dirty="0">
                <a:latin typeface="Calibri"/>
                <a:cs typeface="Calibri"/>
              </a:rPr>
              <a:t> </a:t>
            </a:r>
            <a:r>
              <a:rPr sz="800" spc="-5" dirty="0">
                <a:latin typeface="Calibri"/>
                <a:cs typeface="Calibri"/>
              </a:rPr>
              <a:t>Angel.SR2.)</a:t>
            </a:r>
            <a:endParaRPr sz="800">
              <a:latin typeface="Calibri"/>
              <a:cs typeface="Calibri"/>
            </a:endParaRPr>
          </a:p>
        </p:txBody>
      </p:sp>
      <p:sp>
        <p:nvSpPr>
          <p:cNvPr id="54" name="object 54"/>
          <p:cNvSpPr txBox="1"/>
          <p:nvPr/>
        </p:nvSpPr>
        <p:spPr>
          <a:xfrm>
            <a:off x="194310" y="6195059"/>
            <a:ext cx="69151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35" dirty="0">
                <a:latin typeface="Calibri"/>
                <a:cs typeface="Calibri"/>
              </a:rPr>
              <a:t> </a:t>
            </a:r>
            <a:r>
              <a:rPr sz="800" spc="-5" dirty="0">
                <a:latin typeface="Calibri"/>
                <a:cs typeface="Calibri"/>
              </a:rPr>
              <a:t>CLI</a:t>
            </a:r>
            <a:endParaRPr sz="800">
              <a:latin typeface="Calibri"/>
              <a:cs typeface="Calibri"/>
            </a:endParaRPr>
          </a:p>
        </p:txBody>
      </p:sp>
      <p:sp>
        <p:nvSpPr>
          <p:cNvPr id="55" name="object 55"/>
          <p:cNvSpPr txBox="1"/>
          <p:nvPr/>
        </p:nvSpPr>
        <p:spPr>
          <a:xfrm>
            <a:off x="1898014" y="6195059"/>
            <a:ext cx="372745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Boot CLI plugin for creating Spring Cloud component applications quickly </a:t>
            </a:r>
            <a:r>
              <a:rPr sz="800" dirty="0">
                <a:latin typeface="Calibri"/>
                <a:cs typeface="Calibri"/>
              </a:rPr>
              <a:t>in</a:t>
            </a:r>
            <a:r>
              <a:rPr sz="800" spc="170" dirty="0">
                <a:latin typeface="Calibri"/>
                <a:cs typeface="Calibri"/>
              </a:rPr>
              <a:t> </a:t>
            </a:r>
            <a:r>
              <a:rPr sz="800" spc="-5" dirty="0">
                <a:latin typeface="Calibri"/>
                <a:cs typeface="Calibri"/>
              </a:rPr>
              <a:t>Groovy</a:t>
            </a:r>
            <a:endParaRPr sz="800">
              <a:latin typeface="Calibri"/>
              <a:cs typeface="Calibri"/>
            </a:endParaRPr>
          </a:p>
        </p:txBody>
      </p:sp>
      <p:sp>
        <p:nvSpPr>
          <p:cNvPr id="56" name="object 56"/>
          <p:cNvSpPr txBox="1"/>
          <p:nvPr/>
        </p:nvSpPr>
        <p:spPr>
          <a:xfrm>
            <a:off x="194310" y="6424295"/>
            <a:ext cx="940435"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 Cloud</a:t>
            </a:r>
            <a:r>
              <a:rPr sz="800" spc="-15" dirty="0">
                <a:latin typeface="Calibri"/>
                <a:cs typeface="Calibri"/>
              </a:rPr>
              <a:t> </a:t>
            </a:r>
            <a:r>
              <a:rPr sz="800" spc="-5" dirty="0">
                <a:latin typeface="Calibri"/>
                <a:cs typeface="Calibri"/>
              </a:rPr>
              <a:t>Pipelines</a:t>
            </a:r>
            <a:endParaRPr sz="800">
              <a:latin typeface="Calibri"/>
              <a:cs typeface="Calibri"/>
            </a:endParaRPr>
          </a:p>
        </p:txBody>
      </p:sp>
      <p:sp>
        <p:nvSpPr>
          <p:cNvPr id="57" name="object 57"/>
          <p:cNvSpPr txBox="1"/>
          <p:nvPr/>
        </p:nvSpPr>
        <p:spPr>
          <a:xfrm>
            <a:off x="1898014" y="6424295"/>
            <a:ext cx="8401050" cy="148590"/>
          </a:xfrm>
          <a:prstGeom prst="rect">
            <a:avLst/>
          </a:prstGeom>
        </p:spPr>
        <p:txBody>
          <a:bodyPr vert="horz" wrap="square" lIns="0" tIns="13335" rIns="0" bIns="0" rtlCol="0">
            <a:spAutoFit/>
          </a:bodyPr>
          <a:lstStyle/>
          <a:p>
            <a:pPr marL="12700">
              <a:lnSpc>
                <a:spcPct val="100000"/>
              </a:lnSpc>
              <a:spcBef>
                <a:spcPts val="105"/>
              </a:spcBef>
            </a:pPr>
            <a:r>
              <a:rPr sz="800" spc="-5" dirty="0">
                <a:latin typeface="Calibri"/>
                <a:cs typeface="Calibri"/>
              </a:rPr>
              <a:t>Spring</a:t>
            </a:r>
            <a:r>
              <a:rPr sz="800" spc="10" dirty="0">
                <a:latin typeface="Calibri"/>
                <a:cs typeface="Calibri"/>
              </a:rPr>
              <a:t> </a:t>
            </a:r>
            <a:r>
              <a:rPr sz="800" spc="-5" dirty="0">
                <a:latin typeface="Calibri"/>
                <a:cs typeface="Calibri"/>
              </a:rPr>
              <a:t>Cloud</a:t>
            </a:r>
            <a:r>
              <a:rPr sz="800" spc="10" dirty="0">
                <a:latin typeface="Calibri"/>
                <a:cs typeface="Calibri"/>
              </a:rPr>
              <a:t> </a:t>
            </a:r>
            <a:r>
              <a:rPr sz="800" spc="-5" dirty="0">
                <a:latin typeface="Calibri"/>
                <a:cs typeface="Calibri"/>
              </a:rPr>
              <a:t>Pipelines</a:t>
            </a:r>
            <a:r>
              <a:rPr sz="800" spc="10" dirty="0">
                <a:latin typeface="Calibri"/>
                <a:cs typeface="Calibri"/>
              </a:rPr>
              <a:t> </a:t>
            </a:r>
            <a:r>
              <a:rPr sz="800" spc="-5" dirty="0">
                <a:latin typeface="Calibri"/>
                <a:cs typeface="Calibri"/>
              </a:rPr>
              <a:t>provides</a:t>
            </a:r>
            <a:r>
              <a:rPr sz="800" spc="15" dirty="0">
                <a:latin typeface="Calibri"/>
                <a:cs typeface="Calibri"/>
              </a:rPr>
              <a:t> </a:t>
            </a:r>
            <a:r>
              <a:rPr sz="800" dirty="0">
                <a:latin typeface="Calibri"/>
                <a:cs typeface="Calibri"/>
              </a:rPr>
              <a:t>an</a:t>
            </a:r>
            <a:r>
              <a:rPr sz="800" spc="10" dirty="0">
                <a:latin typeface="Calibri"/>
                <a:cs typeface="Calibri"/>
              </a:rPr>
              <a:t> </a:t>
            </a:r>
            <a:r>
              <a:rPr sz="800" spc="-5" dirty="0">
                <a:latin typeface="Calibri"/>
                <a:cs typeface="Calibri"/>
              </a:rPr>
              <a:t>opinionated</a:t>
            </a:r>
            <a:r>
              <a:rPr sz="800" spc="10" dirty="0">
                <a:latin typeface="Calibri"/>
                <a:cs typeface="Calibri"/>
              </a:rPr>
              <a:t> </a:t>
            </a:r>
            <a:r>
              <a:rPr sz="800" spc="-5" dirty="0">
                <a:latin typeface="Calibri"/>
                <a:cs typeface="Calibri"/>
              </a:rPr>
              <a:t>deployment</a:t>
            </a:r>
            <a:r>
              <a:rPr sz="800" spc="10" dirty="0">
                <a:latin typeface="Calibri"/>
                <a:cs typeface="Calibri"/>
              </a:rPr>
              <a:t> </a:t>
            </a:r>
            <a:r>
              <a:rPr sz="800" spc="-5" dirty="0">
                <a:latin typeface="Calibri"/>
                <a:cs typeface="Calibri"/>
              </a:rPr>
              <a:t>pipeline</a:t>
            </a:r>
            <a:r>
              <a:rPr sz="800" spc="15" dirty="0">
                <a:latin typeface="Calibri"/>
                <a:cs typeface="Calibri"/>
              </a:rPr>
              <a:t> </a:t>
            </a:r>
            <a:r>
              <a:rPr sz="800" spc="-5" dirty="0">
                <a:latin typeface="Calibri"/>
                <a:cs typeface="Calibri"/>
              </a:rPr>
              <a:t>with</a:t>
            </a:r>
            <a:r>
              <a:rPr sz="800" spc="10" dirty="0">
                <a:latin typeface="Calibri"/>
                <a:cs typeface="Calibri"/>
              </a:rPr>
              <a:t> </a:t>
            </a:r>
            <a:r>
              <a:rPr sz="800" dirty="0">
                <a:latin typeface="Calibri"/>
                <a:cs typeface="Calibri"/>
              </a:rPr>
              <a:t>steps</a:t>
            </a:r>
            <a:r>
              <a:rPr sz="800" spc="10" dirty="0">
                <a:latin typeface="Calibri"/>
                <a:cs typeface="Calibri"/>
              </a:rPr>
              <a:t> </a:t>
            </a:r>
            <a:r>
              <a:rPr sz="800" dirty="0">
                <a:latin typeface="Calibri"/>
                <a:cs typeface="Calibri"/>
              </a:rPr>
              <a:t>to</a:t>
            </a:r>
            <a:r>
              <a:rPr sz="800" spc="5" dirty="0">
                <a:latin typeface="Calibri"/>
                <a:cs typeface="Calibri"/>
              </a:rPr>
              <a:t> </a:t>
            </a:r>
            <a:r>
              <a:rPr sz="800" spc="-5" dirty="0">
                <a:latin typeface="Calibri"/>
                <a:cs typeface="Calibri"/>
              </a:rPr>
              <a:t>ensure</a:t>
            </a:r>
            <a:r>
              <a:rPr sz="800" spc="15" dirty="0">
                <a:latin typeface="Calibri"/>
                <a:cs typeface="Calibri"/>
              </a:rPr>
              <a:t> </a:t>
            </a:r>
            <a:r>
              <a:rPr sz="800" spc="-5" dirty="0">
                <a:latin typeface="Calibri"/>
                <a:cs typeface="Calibri"/>
              </a:rPr>
              <a:t>that</a:t>
            </a:r>
            <a:r>
              <a:rPr sz="800" spc="10" dirty="0">
                <a:latin typeface="Calibri"/>
                <a:cs typeface="Calibri"/>
              </a:rPr>
              <a:t> </a:t>
            </a:r>
            <a:r>
              <a:rPr sz="800" spc="-5" dirty="0">
                <a:latin typeface="Calibri"/>
                <a:cs typeface="Calibri"/>
              </a:rPr>
              <a:t>your</a:t>
            </a:r>
            <a:r>
              <a:rPr sz="800" spc="10" dirty="0">
                <a:latin typeface="Calibri"/>
                <a:cs typeface="Calibri"/>
              </a:rPr>
              <a:t> </a:t>
            </a:r>
            <a:r>
              <a:rPr sz="800" spc="-5" dirty="0">
                <a:latin typeface="Calibri"/>
                <a:cs typeface="Calibri"/>
              </a:rPr>
              <a:t>application</a:t>
            </a:r>
            <a:r>
              <a:rPr sz="800" spc="10" dirty="0">
                <a:latin typeface="Calibri"/>
                <a:cs typeface="Calibri"/>
              </a:rPr>
              <a:t> </a:t>
            </a:r>
            <a:r>
              <a:rPr sz="800" spc="-5" dirty="0">
                <a:latin typeface="Calibri"/>
                <a:cs typeface="Calibri"/>
              </a:rPr>
              <a:t>can</a:t>
            </a:r>
            <a:r>
              <a:rPr sz="800" spc="15" dirty="0">
                <a:latin typeface="Calibri"/>
                <a:cs typeface="Calibri"/>
              </a:rPr>
              <a:t> </a:t>
            </a:r>
            <a:r>
              <a:rPr sz="800" dirty="0">
                <a:latin typeface="Calibri"/>
                <a:cs typeface="Calibri"/>
              </a:rPr>
              <a:t>be</a:t>
            </a:r>
            <a:r>
              <a:rPr sz="800" spc="10" dirty="0">
                <a:latin typeface="Calibri"/>
                <a:cs typeface="Calibri"/>
              </a:rPr>
              <a:t> </a:t>
            </a:r>
            <a:r>
              <a:rPr sz="800" spc="-5" dirty="0">
                <a:latin typeface="Calibri"/>
                <a:cs typeface="Calibri"/>
              </a:rPr>
              <a:t>deployed</a:t>
            </a:r>
            <a:r>
              <a:rPr sz="800" spc="10" dirty="0">
                <a:latin typeface="Calibri"/>
                <a:cs typeface="Calibri"/>
              </a:rPr>
              <a:t> </a:t>
            </a:r>
            <a:r>
              <a:rPr sz="800" dirty="0">
                <a:latin typeface="Calibri"/>
                <a:cs typeface="Calibri"/>
              </a:rPr>
              <a:t>in</a:t>
            </a:r>
            <a:r>
              <a:rPr sz="800" spc="10" dirty="0">
                <a:latin typeface="Calibri"/>
                <a:cs typeface="Calibri"/>
              </a:rPr>
              <a:t> </a:t>
            </a:r>
            <a:r>
              <a:rPr sz="800" spc="-5" dirty="0">
                <a:latin typeface="Calibri"/>
                <a:cs typeface="Calibri"/>
              </a:rPr>
              <a:t>zero</a:t>
            </a:r>
            <a:r>
              <a:rPr sz="800" spc="10" dirty="0">
                <a:latin typeface="Calibri"/>
                <a:cs typeface="Calibri"/>
              </a:rPr>
              <a:t> </a:t>
            </a:r>
            <a:r>
              <a:rPr sz="800" spc="-5" dirty="0">
                <a:latin typeface="Calibri"/>
                <a:cs typeface="Calibri"/>
              </a:rPr>
              <a:t>downtime</a:t>
            </a:r>
            <a:r>
              <a:rPr sz="800" spc="10" dirty="0">
                <a:latin typeface="Calibri"/>
                <a:cs typeface="Calibri"/>
              </a:rPr>
              <a:t> </a:t>
            </a:r>
            <a:r>
              <a:rPr sz="800" spc="-5" dirty="0">
                <a:latin typeface="Calibri"/>
                <a:cs typeface="Calibri"/>
              </a:rPr>
              <a:t>fashion</a:t>
            </a:r>
            <a:r>
              <a:rPr sz="800" spc="10" dirty="0">
                <a:latin typeface="Calibri"/>
                <a:cs typeface="Calibri"/>
              </a:rPr>
              <a:t> </a:t>
            </a:r>
            <a:r>
              <a:rPr sz="800" spc="-5" dirty="0">
                <a:latin typeface="Calibri"/>
                <a:cs typeface="Calibri"/>
              </a:rPr>
              <a:t>and</a:t>
            </a:r>
            <a:r>
              <a:rPr sz="800" spc="10" dirty="0">
                <a:latin typeface="Calibri"/>
                <a:cs typeface="Calibri"/>
              </a:rPr>
              <a:t> </a:t>
            </a:r>
            <a:r>
              <a:rPr sz="800" dirty="0">
                <a:latin typeface="Calibri"/>
                <a:cs typeface="Calibri"/>
              </a:rPr>
              <a:t>easilly</a:t>
            </a:r>
            <a:r>
              <a:rPr sz="800" spc="5" dirty="0">
                <a:latin typeface="Calibri"/>
                <a:cs typeface="Calibri"/>
              </a:rPr>
              <a:t> </a:t>
            </a:r>
            <a:r>
              <a:rPr sz="800" spc="-5" dirty="0">
                <a:latin typeface="Calibri"/>
                <a:cs typeface="Calibri"/>
              </a:rPr>
              <a:t>rolled</a:t>
            </a:r>
            <a:r>
              <a:rPr sz="800" spc="15" dirty="0">
                <a:latin typeface="Calibri"/>
                <a:cs typeface="Calibri"/>
              </a:rPr>
              <a:t> </a:t>
            </a:r>
            <a:r>
              <a:rPr sz="800" spc="-5" dirty="0">
                <a:latin typeface="Calibri"/>
                <a:cs typeface="Calibri"/>
              </a:rPr>
              <a:t>back</a:t>
            </a:r>
            <a:r>
              <a:rPr sz="800" spc="10" dirty="0">
                <a:latin typeface="Calibri"/>
                <a:cs typeface="Calibri"/>
              </a:rPr>
              <a:t> </a:t>
            </a:r>
            <a:r>
              <a:rPr sz="800" spc="-5" dirty="0">
                <a:latin typeface="Calibri"/>
                <a:cs typeface="Calibri"/>
              </a:rPr>
              <a:t>of</a:t>
            </a:r>
            <a:r>
              <a:rPr sz="800" spc="10" dirty="0">
                <a:latin typeface="Calibri"/>
                <a:cs typeface="Calibri"/>
              </a:rPr>
              <a:t> </a:t>
            </a:r>
            <a:r>
              <a:rPr sz="800" spc="-5" dirty="0">
                <a:latin typeface="Calibri"/>
                <a:cs typeface="Calibri"/>
              </a:rPr>
              <a:t>something</a:t>
            </a:r>
            <a:r>
              <a:rPr sz="800" spc="15" dirty="0">
                <a:latin typeface="Calibri"/>
                <a:cs typeface="Calibri"/>
              </a:rPr>
              <a:t> </a:t>
            </a:r>
            <a:r>
              <a:rPr sz="800" spc="-5" dirty="0">
                <a:latin typeface="Calibri"/>
                <a:cs typeface="Calibri"/>
              </a:rPr>
              <a:t>goes</a:t>
            </a:r>
            <a:r>
              <a:rPr sz="800" spc="10" dirty="0">
                <a:latin typeface="Calibri"/>
                <a:cs typeface="Calibri"/>
              </a:rPr>
              <a:t> </a:t>
            </a:r>
            <a:r>
              <a:rPr sz="800" spc="-5" dirty="0">
                <a:latin typeface="Calibri"/>
                <a:cs typeface="Calibri"/>
              </a:rPr>
              <a:t>wrong.</a:t>
            </a:r>
            <a:endParaRPr sz="800">
              <a:latin typeface="Calibri"/>
              <a:cs typeface="Calibri"/>
            </a:endParaRPr>
          </a:p>
        </p:txBody>
      </p:sp>
      <p:sp>
        <p:nvSpPr>
          <p:cNvPr id="58" name="object 5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4779"/>
            <a:ext cx="663575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What is </a:t>
            </a:r>
            <a:r>
              <a:rPr sz="2400" b="1" dirty="0">
                <a:solidFill>
                  <a:srgbClr val="FFFFFF"/>
                </a:solidFill>
                <a:latin typeface="Microsoft YaHei"/>
                <a:cs typeface="Microsoft YaHei"/>
              </a:rPr>
              <a:t>a </a:t>
            </a:r>
            <a:r>
              <a:rPr sz="2400" b="1" dirty="0">
                <a:solidFill>
                  <a:srgbClr val="FFFFFF"/>
                </a:solidFill>
                <a:latin typeface="Segoe UI"/>
                <a:cs typeface="Segoe UI"/>
              </a:rPr>
              <a:t>microservice </a:t>
            </a:r>
            <a:r>
              <a:rPr sz="2400" b="1" spc="-5" dirty="0">
                <a:solidFill>
                  <a:srgbClr val="FFFFFF"/>
                </a:solidFill>
                <a:latin typeface="Segoe UI"/>
                <a:cs typeface="Segoe UI"/>
              </a:rPr>
              <a:t>architecture</a:t>
            </a:r>
            <a:r>
              <a:rPr sz="2400" b="1" spc="-5" dirty="0">
                <a:solidFill>
                  <a:srgbClr val="FFFFFF"/>
                </a:solidFill>
                <a:latin typeface="Microsoft YaHei"/>
                <a:cs typeface="Microsoft YaHei"/>
              </a:rPr>
              <a:t>,</a:t>
            </a:r>
            <a:r>
              <a:rPr sz="2400" b="1" spc="-35" dirty="0">
                <a:solidFill>
                  <a:srgbClr val="FFFFFF"/>
                </a:solidFill>
                <a:latin typeface="Microsoft YaHei"/>
                <a:cs typeface="Microsoft YaHei"/>
              </a:rPr>
              <a:t> </a:t>
            </a:r>
            <a:r>
              <a:rPr sz="2400" b="1" spc="-5" dirty="0">
                <a:solidFill>
                  <a:srgbClr val="FFFFFF"/>
                </a:solidFill>
                <a:latin typeface="Microsoft YaHei"/>
                <a:cs typeface="Microsoft YaHei"/>
              </a:rPr>
              <a:t>anyway?</a:t>
            </a:r>
            <a:endParaRPr sz="2400">
              <a:latin typeface="Microsoft YaHei"/>
              <a:cs typeface="Microsoft YaHei"/>
            </a:endParaRPr>
          </a:p>
        </p:txBody>
      </p:sp>
      <p:grpSp>
        <p:nvGrpSpPr>
          <p:cNvPr id="3" name="object 3"/>
          <p:cNvGrpSpPr/>
          <p:nvPr/>
        </p:nvGrpSpPr>
        <p:grpSpPr>
          <a:xfrm>
            <a:off x="0" y="621791"/>
            <a:ext cx="12192000" cy="6236335"/>
            <a:chOff x="0" y="621791"/>
            <a:chExt cx="12192000" cy="6236335"/>
          </a:xfrm>
        </p:grpSpPr>
        <p:sp>
          <p:nvSpPr>
            <p:cNvPr id="4" name="object 4"/>
            <p:cNvSpPr/>
            <p:nvPr/>
          </p:nvSpPr>
          <p:spPr>
            <a:xfrm>
              <a:off x="0" y="621791"/>
              <a:ext cx="12192000" cy="83820"/>
            </a:xfrm>
            <a:custGeom>
              <a:avLst/>
              <a:gdLst/>
              <a:ahLst/>
              <a:cxnLst/>
              <a:rect l="l" t="t" r="r" b="b"/>
              <a:pathLst>
                <a:path w="12192000" h="83820">
                  <a:moveTo>
                    <a:pt x="12192000" y="83820"/>
                  </a:moveTo>
                  <a:lnTo>
                    <a:pt x="0" y="83820"/>
                  </a:lnTo>
                  <a:lnTo>
                    <a:pt x="0" y="0"/>
                  </a:lnTo>
                  <a:lnTo>
                    <a:pt x="12192000" y="0"/>
                  </a:lnTo>
                  <a:lnTo>
                    <a:pt x="12192000" y="83820"/>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08065" y="914400"/>
              <a:ext cx="12040985" cy="1600200"/>
            </a:xfrm>
            <a:prstGeom prst="rect">
              <a:avLst/>
            </a:prstGeom>
          </p:spPr>
        </p:pic>
        <p:pic>
          <p:nvPicPr>
            <p:cNvPr id="9" name="object 9"/>
            <p:cNvPicPr/>
            <p:nvPr/>
          </p:nvPicPr>
          <p:blipFill>
            <a:blip r:embed="rId3" cstate="print"/>
            <a:stretch>
              <a:fillRect/>
            </a:stretch>
          </p:blipFill>
          <p:spPr>
            <a:xfrm>
              <a:off x="9372600" y="2103119"/>
              <a:ext cx="2606039" cy="1371600"/>
            </a:xfrm>
            <a:prstGeom prst="rect">
              <a:avLst/>
            </a:prstGeom>
          </p:spPr>
        </p:pic>
        <p:pic>
          <p:nvPicPr>
            <p:cNvPr id="10" name="object 10"/>
            <p:cNvPicPr/>
            <p:nvPr/>
          </p:nvPicPr>
          <p:blipFill>
            <a:blip r:embed="rId4" cstate="print"/>
            <a:stretch>
              <a:fillRect/>
            </a:stretch>
          </p:blipFill>
          <p:spPr>
            <a:xfrm>
              <a:off x="9509759" y="3383280"/>
              <a:ext cx="960120" cy="274320"/>
            </a:xfrm>
            <a:prstGeom prst="rect">
              <a:avLst/>
            </a:prstGeom>
          </p:spPr>
        </p:pic>
        <p:pic>
          <p:nvPicPr>
            <p:cNvPr id="11" name="object 11"/>
            <p:cNvPicPr/>
            <p:nvPr/>
          </p:nvPicPr>
          <p:blipFill>
            <a:blip r:embed="rId5" cstate="print"/>
            <a:stretch>
              <a:fillRect/>
            </a:stretch>
          </p:blipFill>
          <p:spPr>
            <a:xfrm>
              <a:off x="10744200" y="3383280"/>
              <a:ext cx="1097279" cy="274320"/>
            </a:xfrm>
            <a:prstGeom prst="rect">
              <a:avLst/>
            </a:prstGeom>
          </p:spPr>
        </p:pic>
      </p:grpSp>
      <p:sp>
        <p:nvSpPr>
          <p:cNvPr id="12" name="object 12"/>
          <p:cNvSpPr txBox="1"/>
          <p:nvPr/>
        </p:nvSpPr>
        <p:spPr>
          <a:xfrm>
            <a:off x="194310" y="965200"/>
            <a:ext cx="11804650" cy="4631055"/>
          </a:xfrm>
          <a:prstGeom prst="rect">
            <a:avLst/>
          </a:prstGeom>
        </p:spPr>
        <p:txBody>
          <a:bodyPr vert="horz" wrap="square" lIns="0" tIns="12700" rIns="0" bIns="0" rtlCol="0">
            <a:spAutoFit/>
          </a:bodyPr>
          <a:lstStyle/>
          <a:p>
            <a:pPr marL="12700" marR="5080" algn="just">
              <a:lnSpc>
                <a:spcPct val="100000"/>
              </a:lnSpc>
              <a:spcBef>
                <a:spcPts val="100"/>
              </a:spcBef>
            </a:pPr>
            <a:r>
              <a:rPr sz="1800" dirty="0">
                <a:latin typeface="Calibri"/>
                <a:cs typeface="Calibri"/>
              </a:rPr>
              <a:t>“In </a:t>
            </a:r>
            <a:r>
              <a:rPr sz="1800" spc="-5" dirty="0">
                <a:latin typeface="Calibri"/>
                <a:cs typeface="Calibri"/>
              </a:rPr>
              <a:t>short, the microservice </a:t>
            </a:r>
            <a:r>
              <a:rPr sz="1800" spc="-10" dirty="0">
                <a:latin typeface="Calibri"/>
                <a:cs typeface="Calibri"/>
              </a:rPr>
              <a:t>architectural </a:t>
            </a:r>
            <a:r>
              <a:rPr sz="1800" spc="-5" dirty="0">
                <a:latin typeface="Calibri"/>
                <a:cs typeface="Calibri"/>
              </a:rPr>
              <a:t>style </a:t>
            </a:r>
            <a:r>
              <a:rPr sz="1800" dirty="0">
                <a:latin typeface="Calibri"/>
                <a:cs typeface="Calibri"/>
              </a:rPr>
              <a:t>is </a:t>
            </a:r>
            <a:r>
              <a:rPr sz="1800" spc="-5" dirty="0">
                <a:latin typeface="Calibri"/>
                <a:cs typeface="Calibri"/>
              </a:rPr>
              <a:t>an </a:t>
            </a:r>
            <a:r>
              <a:rPr sz="1800" spc="-10" dirty="0">
                <a:latin typeface="Calibri"/>
                <a:cs typeface="Calibri"/>
              </a:rPr>
              <a:t>approach to developing </a:t>
            </a:r>
            <a:r>
              <a:rPr sz="1800" dirty="0">
                <a:latin typeface="Calibri"/>
                <a:cs typeface="Calibri"/>
              </a:rPr>
              <a:t>a </a:t>
            </a:r>
            <a:r>
              <a:rPr sz="1800" spc="-5" dirty="0">
                <a:latin typeface="Calibri"/>
                <a:cs typeface="Calibri"/>
              </a:rPr>
              <a:t>single </a:t>
            </a:r>
            <a:r>
              <a:rPr sz="1800" spc="-10" dirty="0">
                <a:latin typeface="Calibri"/>
                <a:cs typeface="Calibri"/>
              </a:rPr>
              <a:t>application </a:t>
            </a:r>
            <a:r>
              <a:rPr sz="1800" spc="-5" dirty="0">
                <a:latin typeface="Calibri"/>
                <a:cs typeface="Calibri"/>
              </a:rPr>
              <a:t>as </a:t>
            </a:r>
            <a:r>
              <a:rPr sz="1800" dirty="0">
                <a:latin typeface="Calibri"/>
                <a:cs typeface="Calibri"/>
              </a:rPr>
              <a:t>a </a:t>
            </a:r>
            <a:r>
              <a:rPr sz="1800" spc="-5" dirty="0">
                <a:latin typeface="Calibri"/>
                <a:cs typeface="Calibri"/>
              </a:rPr>
              <a:t>suite </a:t>
            </a:r>
            <a:r>
              <a:rPr sz="1800" dirty="0">
                <a:latin typeface="Calibri"/>
                <a:cs typeface="Calibri"/>
              </a:rPr>
              <a:t>of </a:t>
            </a:r>
            <a:r>
              <a:rPr sz="1800" spc="-5" dirty="0">
                <a:latin typeface="Calibri"/>
                <a:cs typeface="Calibri"/>
              </a:rPr>
              <a:t>small </a:t>
            </a:r>
            <a:r>
              <a:rPr sz="1800" dirty="0">
                <a:latin typeface="Calibri"/>
                <a:cs typeface="Calibri"/>
              </a:rPr>
              <a:t>services, </a:t>
            </a:r>
            <a:r>
              <a:rPr sz="1800" spc="-5" dirty="0">
                <a:latin typeface="Calibri"/>
                <a:cs typeface="Calibri"/>
              </a:rPr>
              <a:t>each  </a:t>
            </a:r>
            <a:r>
              <a:rPr sz="1800" spc="10" dirty="0">
                <a:latin typeface="Calibri"/>
                <a:cs typeface="Calibri"/>
              </a:rPr>
              <a:t>running </a:t>
            </a:r>
            <a:r>
              <a:rPr sz="1800" spc="5" dirty="0">
                <a:latin typeface="Calibri"/>
                <a:cs typeface="Calibri"/>
              </a:rPr>
              <a:t>in </a:t>
            </a:r>
            <a:r>
              <a:rPr sz="1800" spc="10" dirty="0">
                <a:latin typeface="Calibri"/>
                <a:cs typeface="Calibri"/>
              </a:rPr>
              <a:t>its </a:t>
            </a:r>
            <a:r>
              <a:rPr sz="1800" spc="5" dirty="0">
                <a:latin typeface="Calibri"/>
                <a:cs typeface="Calibri"/>
              </a:rPr>
              <a:t>own process and communicating </a:t>
            </a:r>
            <a:r>
              <a:rPr sz="1800" spc="10" dirty="0">
                <a:latin typeface="Calibri"/>
                <a:cs typeface="Calibri"/>
              </a:rPr>
              <a:t>with </a:t>
            </a:r>
            <a:r>
              <a:rPr sz="1800" spc="5" dirty="0">
                <a:latin typeface="Calibri"/>
                <a:cs typeface="Calibri"/>
              </a:rPr>
              <a:t>lightweight </a:t>
            </a:r>
            <a:r>
              <a:rPr sz="1800" spc="15" dirty="0">
                <a:latin typeface="Calibri"/>
                <a:cs typeface="Calibri"/>
              </a:rPr>
              <a:t>mechanisms, </a:t>
            </a:r>
            <a:r>
              <a:rPr sz="1800" spc="10" dirty="0">
                <a:latin typeface="Calibri"/>
                <a:cs typeface="Calibri"/>
              </a:rPr>
              <a:t>often </a:t>
            </a:r>
            <a:r>
              <a:rPr sz="1800" spc="5" dirty="0">
                <a:latin typeface="Calibri"/>
                <a:cs typeface="Calibri"/>
              </a:rPr>
              <a:t>an </a:t>
            </a:r>
            <a:r>
              <a:rPr sz="1800" spc="15" dirty="0">
                <a:latin typeface="Calibri"/>
                <a:cs typeface="Calibri"/>
              </a:rPr>
              <a:t>HTTP </a:t>
            </a:r>
            <a:r>
              <a:rPr sz="1800" spc="5" dirty="0">
                <a:latin typeface="Calibri"/>
                <a:cs typeface="Calibri"/>
              </a:rPr>
              <a:t>resource </a:t>
            </a:r>
            <a:r>
              <a:rPr sz="1800" spc="10" dirty="0">
                <a:latin typeface="Calibri"/>
                <a:cs typeface="Calibri"/>
              </a:rPr>
              <a:t>API. These </a:t>
            </a:r>
            <a:r>
              <a:rPr sz="1800" spc="15" dirty="0">
                <a:latin typeface="Calibri"/>
                <a:cs typeface="Calibri"/>
              </a:rPr>
              <a:t>services </a:t>
            </a:r>
            <a:r>
              <a:rPr sz="1800" dirty="0">
                <a:latin typeface="Calibri"/>
                <a:cs typeface="Calibri"/>
              </a:rPr>
              <a:t>are  </a:t>
            </a:r>
            <a:r>
              <a:rPr sz="1800" spc="10" dirty="0">
                <a:latin typeface="Calibri"/>
                <a:cs typeface="Calibri"/>
              </a:rPr>
              <a:t>built around </a:t>
            </a:r>
            <a:r>
              <a:rPr sz="1800" spc="15" dirty="0">
                <a:latin typeface="Calibri"/>
                <a:cs typeface="Calibri"/>
              </a:rPr>
              <a:t>business capabilities </a:t>
            </a:r>
            <a:r>
              <a:rPr sz="1800" spc="10" dirty="0">
                <a:latin typeface="Calibri"/>
                <a:cs typeface="Calibri"/>
              </a:rPr>
              <a:t>and </a:t>
            </a:r>
            <a:r>
              <a:rPr sz="1800" spc="15" dirty="0">
                <a:latin typeface="Calibri"/>
                <a:cs typeface="Calibri"/>
              </a:rPr>
              <a:t>independently deployable </a:t>
            </a:r>
            <a:r>
              <a:rPr sz="1800" spc="5" dirty="0">
                <a:latin typeface="Calibri"/>
                <a:cs typeface="Calibri"/>
              </a:rPr>
              <a:t>by </a:t>
            </a:r>
            <a:r>
              <a:rPr sz="1800" spc="15" dirty="0">
                <a:latin typeface="Calibri"/>
                <a:cs typeface="Calibri"/>
              </a:rPr>
              <a:t>fully </a:t>
            </a:r>
            <a:r>
              <a:rPr sz="1800" spc="10" dirty="0">
                <a:latin typeface="Calibri"/>
                <a:cs typeface="Calibri"/>
              </a:rPr>
              <a:t>automated </a:t>
            </a:r>
            <a:r>
              <a:rPr sz="1800" spc="15" dirty="0">
                <a:latin typeface="Calibri"/>
                <a:cs typeface="Calibri"/>
              </a:rPr>
              <a:t>deployment </a:t>
            </a:r>
            <a:r>
              <a:rPr sz="1800" spc="5" dirty="0">
                <a:latin typeface="Calibri"/>
                <a:cs typeface="Calibri"/>
              </a:rPr>
              <a:t>machinery. </a:t>
            </a:r>
            <a:r>
              <a:rPr sz="1800" spc="10" dirty="0">
                <a:latin typeface="Calibri"/>
                <a:cs typeface="Calibri"/>
              </a:rPr>
              <a:t>There is </a:t>
            </a:r>
            <a:r>
              <a:rPr sz="1800" dirty="0">
                <a:latin typeface="Calibri"/>
                <a:cs typeface="Calibri"/>
              </a:rPr>
              <a:t>a </a:t>
            </a:r>
            <a:r>
              <a:rPr sz="1800" spc="10" dirty="0">
                <a:latin typeface="Calibri"/>
                <a:cs typeface="Calibri"/>
              </a:rPr>
              <a:t>bare  </a:t>
            </a:r>
            <a:r>
              <a:rPr sz="1800" spc="20" dirty="0">
                <a:latin typeface="Calibri"/>
                <a:cs typeface="Calibri"/>
              </a:rPr>
              <a:t>minimum </a:t>
            </a:r>
            <a:r>
              <a:rPr sz="1800" spc="15" dirty="0">
                <a:latin typeface="Calibri"/>
                <a:cs typeface="Calibri"/>
              </a:rPr>
              <a:t>of centralized </a:t>
            </a:r>
            <a:r>
              <a:rPr sz="1800" spc="20" dirty="0">
                <a:latin typeface="Calibri"/>
                <a:cs typeface="Calibri"/>
              </a:rPr>
              <a:t>management </a:t>
            </a:r>
            <a:r>
              <a:rPr sz="1800" spc="15" dirty="0">
                <a:latin typeface="Calibri"/>
                <a:cs typeface="Calibri"/>
              </a:rPr>
              <a:t>of </a:t>
            </a:r>
            <a:r>
              <a:rPr sz="1800" spc="20" dirty="0">
                <a:latin typeface="Calibri"/>
                <a:cs typeface="Calibri"/>
              </a:rPr>
              <a:t>these </a:t>
            </a:r>
            <a:r>
              <a:rPr sz="1800" spc="25" dirty="0">
                <a:latin typeface="Calibri"/>
                <a:cs typeface="Calibri"/>
              </a:rPr>
              <a:t>services, </a:t>
            </a:r>
            <a:r>
              <a:rPr sz="1800" spc="20" dirty="0">
                <a:latin typeface="Calibri"/>
                <a:cs typeface="Calibri"/>
              </a:rPr>
              <a:t>which </a:t>
            </a:r>
            <a:r>
              <a:rPr sz="1800" spc="5" dirty="0">
                <a:latin typeface="Calibri"/>
                <a:cs typeface="Calibri"/>
              </a:rPr>
              <a:t>may </a:t>
            </a:r>
            <a:r>
              <a:rPr sz="1800" spc="10" dirty="0">
                <a:latin typeface="Calibri"/>
                <a:cs typeface="Calibri"/>
              </a:rPr>
              <a:t>be </a:t>
            </a:r>
            <a:r>
              <a:rPr sz="1800" spc="15" dirty="0">
                <a:latin typeface="Calibri"/>
                <a:cs typeface="Calibri"/>
              </a:rPr>
              <a:t>written in </a:t>
            </a:r>
            <a:r>
              <a:rPr sz="1800" spc="10" dirty="0">
                <a:latin typeface="Calibri"/>
                <a:cs typeface="Calibri"/>
              </a:rPr>
              <a:t>different </a:t>
            </a:r>
            <a:r>
              <a:rPr sz="1800" spc="15" dirty="0">
                <a:latin typeface="Calibri"/>
                <a:cs typeface="Calibri"/>
              </a:rPr>
              <a:t>programming </a:t>
            </a:r>
            <a:r>
              <a:rPr sz="1800" spc="20" dirty="0">
                <a:latin typeface="Calibri"/>
                <a:cs typeface="Calibri"/>
              </a:rPr>
              <a:t>languages and use  </a:t>
            </a:r>
            <a:r>
              <a:rPr sz="1800" spc="-15" dirty="0">
                <a:latin typeface="Calibri"/>
                <a:cs typeface="Calibri"/>
              </a:rPr>
              <a:t>different data </a:t>
            </a:r>
            <a:r>
              <a:rPr sz="1800" spc="-20" dirty="0">
                <a:latin typeface="Calibri"/>
                <a:cs typeface="Calibri"/>
              </a:rPr>
              <a:t>storage</a:t>
            </a:r>
            <a:r>
              <a:rPr sz="1800" spc="15" dirty="0">
                <a:latin typeface="Calibri"/>
                <a:cs typeface="Calibri"/>
              </a:rPr>
              <a:t> </a:t>
            </a:r>
            <a:r>
              <a:rPr sz="1800" spc="-15" dirty="0">
                <a:latin typeface="Calibri"/>
                <a:cs typeface="Calibri"/>
              </a:rPr>
              <a:t>technologies.”</a:t>
            </a:r>
            <a:endParaRPr sz="1800">
              <a:latin typeface="Calibri"/>
              <a:cs typeface="Calibri"/>
            </a:endParaRPr>
          </a:p>
          <a:p>
            <a:pPr>
              <a:lnSpc>
                <a:spcPct val="100000"/>
              </a:lnSpc>
              <a:spcBef>
                <a:spcPts val="30"/>
              </a:spcBef>
            </a:pPr>
            <a:endParaRPr sz="2100">
              <a:latin typeface="Calibri"/>
              <a:cs typeface="Calibri"/>
            </a:endParaRPr>
          </a:p>
          <a:p>
            <a:pPr marL="193040">
              <a:lnSpc>
                <a:spcPct val="100000"/>
              </a:lnSpc>
            </a:pPr>
            <a:r>
              <a:rPr sz="2800" b="1" spc="-5" dirty="0">
                <a:solidFill>
                  <a:srgbClr val="FF0000"/>
                </a:solidFill>
                <a:latin typeface="Calibri"/>
                <a:cs typeface="Calibri"/>
              </a:rPr>
              <a:t>Microservice </a:t>
            </a:r>
            <a:r>
              <a:rPr sz="2800" b="1" spc="-15" dirty="0">
                <a:solidFill>
                  <a:srgbClr val="FF0000"/>
                </a:solidFill>
                <a:latin typeface="Calibri"/>
                <a:cs typeface="Calibri"/>
              </a:rPr>
              <a:t>architecture</a:t>
            </a:r>
            <a:endParaRPr sz="2800">
              <a:latin typeface="Calibri"/>
              <a:cs typeface="Calibri"/>
            </a:endParaRPr>
          </a:p>
          <a:p>
            <a:pPr marL="478790" indent="-285750">
              <a:lnSpc>
                <a:spcPct val="100000"/>
              </a:lnSpc>
              <a:spcBef>
                <a:spcPts val="70"/>
              </a:spcBef>
              <a:buChar char="•"/>
              <a:tabLst>
                <a:tab pos="478155" algn="l"/>
                <a:tab pos="478790" algn="l"/>
              </a:tabLst>
            </a:pPr>
            <a:r>
              <a:rPr sz="1800" dirty="0">
                <a:latin typeface="Arial"/>
                <a:cs typeface="Arial"/>
              </a:rPr>
              <a:t>is-a </a:t>
            </a:r>
            <a:r>
              <a:rPr sz="1800" u="sng" spc="-5" dirty="0">
                <a:uFill>
                  <a:solidFill>
                    <a:srgbClr val="000000"/>
                  </a:solidFill>
                </a:uFill>
                <a:latin typeface="Arial"/>
                <a:cs typeface="Arial"/>
              </a:rPr>
              <a:t>Distributed application architecture</a:t>
            </a:r>
            <a:r>
              <a:rPr sz="1800" spc="-15" dirty="0">
                <a:latin typeface="Arial"/>
                <a:cs typeface="Arial"/>
              </a:rPr>
              <a:t> </a:t>
            </a:r>
            <a:r>
              <a:rPr sz="1800" dirty="0">
                <a:latin typeface="Arial"/>
                <a:cs typeface="Arial"/>
              </a:rPr>
              <a:t>&gt;</a:t>
            </a:r>
            <a:endParaRPr sz="1800">
              <a:latin typeface="Arial"/>
              <a:cs typeface="Arial"/>
            </a:endParaRPr>
          </a:p>
          <a:p>
            <a:pPr marL="935990" lvl="1" indent="-285750">
              <a:lnSpc>
                <a:spcPct val="100000"/>
              </a:lnSpc>
              <a:buChar char="•"/>
              <a:tabLst>
                <a:tab pos="935355" algn="l"/>
                <a:tab pos="935990" algn="l"/>
              </a:tabLst>
            </a:pPr>
            <a:r>
              <a:rPr sz="1800" spc="-5" dirty="0">
                <a:latin typeface="Arial"/>
                <a:cs typeface="Arial"/>
              </a:rPr>
              <a:t>composes-of </a:t>
            </a:r>
            <a:r>
              <a:rPr sz="1800" u="sng" spc="-5" dirty="0">
                <a:uFill>
                  <a:solidFill>
                    <a:srgbClr val="000000"/>
                  </a:solidFill>
                </a:uFill>
                <a:latin typeface="Arial"/>
                <a:cs typeface="Arial"/>
              </a:rPr>
              <a:t>small light weight self-contained services</a:t>
            </a:r>
            <a:r>
              <a:rPr sz="1800" dirty="0">
                <a:latin typeface="Arial"/>
                <a:cs typeface="Arial"/>
              </a:rPr>
              <a:t> &gt;</a:t>
            </a:r>
            <a:endParaRPr sz="1800">
              <a:latin typeface="Arial"/>
              <a:cs typeface="Arial"/>
            </a:endParaRPr>
          </a:p>
          <a:p>
            <a:pPr marL="1393190" lvl="2" indent="-285750">
              <a:lnSpc>
                <a:spcPct val="100000"/>
              </a:lnSpc>
              <a:buChar char="•"/>
              <a:tabLst>
                <a:tab pos="1392555" algn="l"/>
                <a:tab pos="1393190" algn="l"/>
              </a:tabLst>
            </a:pPr>
            <a:r>
              <a:rPr sz="1800" spc="-5" dirty="0">
                <a:latin typeface="Arial"/>
                <a:cs typeface="Arial"/>
              </a:rPr>
              <a:t>each-is </a:t>
            </a:r>
            <a:r>
              <a:rPr sz="1800" u="sng" spc="-5" dirty="0">
                <a:uFill>
                  <a:solidFill>
                    <a:srgbClr val="000000"/>
                  </a:solidFill>
                </a:uFill>
                <a:latin typeface="Arial"/>
                <a:cs typeface="Arial"/>
              </a:rPr>
              <a:t>stateless</a:t>
            </a:r>
            <a:r>
              <a:rPr sz="1800" spc="-5" dirty="0">
                <a:latin typeface="Arial"/>
                <a:cs typeface="Arial"/>
              </a:rPr>
              <a:t>,</a:t>
            </a:r>
            <a:r>
              <a:rPr sz="1800" spc="-10" dirty="0">
                <a:latin typeface="Arial"/>
                <a:cs typeface="Arial"/>
              </a:rPr>
              <a:t> </a:t>
            </a:r>
            <a:r>
              <a:rPr sz="1800" u="sng" spc="-5" dirty="0">
                <a:uFill>
                  <a:solidFill>
                    <a:srgbClr val="000000"/>
                  </a:solidFill>
                </a:uFill>
                <a:latin typeface="Arial"/>
                <a:cs typeface="Arial"/>
              </a:rPr>
              <a:t>self-discoverable</a:t>
            </a:r>
            <a:r>
              <a:rPr sz="1800" spc="-5" dirty="0">
                <a:latin typeface="Arial"/>
                <a:cs typeface="Arial"/>
              </a:rPr>
              <a:t>,</a:t>
            </a:r>
            <a:endParaRPr sz="1800">
              <a:latin typeface="Arial"/>
              <a:cs typeface="Arial"/>
            </a:endParaRPr>
          </a:p>
          <a:p>
            <a:pPr marL="1393190" lvl="2" indent="-285750">
              <a:lnSpc>
                <a:spcPct val="100000"/>
              </a:lnSpc>
              <a:buChar char="•"/>
              <a:tabLst>
                <a:tab pos="1392555" algn="l"/>
                <a:tab pos="1393190" algn="l"/>
              </a:tabLst>
            </a:pPr>
            <a:r>
              <a:rPr sz="1800" spc="-5" dirty="0">
                <a:latin typeface="Arial"/>
                <a:cs typeface="Arial"/>
              </a:rPr>
              <a:t>implements </a:t>
            </a:r>
            <a:r>
              <a:rPr sz="1800" dirty="0">
                <a:latin typeface="Arial"/>
                <a:cs typeface="Arial"/>
              </a:rPr>
              <a:t>a </a:t>
            </a:r>
            <a:r>
              <a:rPr sz="1800" u="sng" spc="-5" dirty="0">
                <a:uFill>
                  <a:solidFill>
                    <a:srgbClr val="000000"/>
                  </a:solidFill>
                </a:uFill>
                <a:latin typeface="Arial"/>
                <a:cs typeface="Arial"/>
              </a:rPr>
              <a:t>certain business capability or subdomain</a:t>
            </a:r>
            <a:r>
              <a:rPr sz="1800" spc="-5" dirty="0">
                <a:latin typeface="Arial"/>
                <a:cs typeface="Arial"/>
              </a:rPr>
              <a:t>,</a:t>
            </a:r>
            <a:endParaRPr sz="1800">
              <a:latin typeface="Arial"/>
              <a:cs typeface="Arial"/>
            </a:endParaRPr>
          </a:p>
          <a:p>
            <a:pPr marL="1393190" lvl="2" indent="-285750">
              <a:lnSpc>
                <a:spcPct val="100000"/>
              </a:lnSpc>
              <a:buChar char="•"/>
              <a:tabLst>
                <a:tab pos="1392555" algn="l"/>
                <a:tab pos="1393190" algn="l"/>
              </a:tabLst>
            </a:pPr>
            <a:r>
              <a:rPr sz="1800" dirty="0">
                <a:latin typeface="Arial"/>
                <a:cs typeface="Arial"/>
              </a:rPr>
              <a:t>is </a:t>
            </a:r>
            <a:r>
              <a:rPr sz="1800" spc="-5" dirty="0">
                <a:latin typeface="Arial"/>
                <a:cs typeface="Arial"/>
              </a:rPr>
              <a:t>independently </a:t>
            </a:r>
            <a:r>
              <a:rPr sz="1800" u="sng" spc="-5" dirty="0">
                <a:uFill>
                  <a:solidFill>
                    <a:srgbClr val="000000"/>
                  </a:solidFill>
                </a:uFill>
                <a:latin typeface="Arial"/>
                <a:cs typeface="Arial"/>
              </a:rPr>
              <a:t>maintainable</a:t>
            </a:r>
            <a:r>
              <a:rPr sz="1800" spc="-5" dirty="0">
                <a:latin typeface="Arial"/>
                <a:cs typeface="Arial"/>
              </a:rPr>
              <a:t>, </a:t>
            </a:r>
            <a:r>
              <a:rPr sz="1800" u="sng" spc="-5" dirty="0">
                <a:uFill>
                  <a:solidFill>
                    <a:srgbClr val="000000"/>
                  </a:solidFill>
                </a:uFill>
                <a:latin typeface="Arial"/>
                <a:cs typeface="Arial"/>
              </a:rPr>
              <a:t>testable</a:t>
            </a:r>
            <a:r>
              <a:rPr sz="1800" spc="-5" dirty="0">
                <a:latin typeface="Arial"/>
                <a:cs typeface="Arial"/>
              </a:rPr>
              <a:t> and </a:t>
            </a:r>
            <a:r>
              <a:rPr sz="1800" u="sng" spc="-5" dirty="0">
                <a:uFill>
                  <a:solidFill>
                    <a:srgbClr val="000000"/>
                  </a:solidFill>
                </a:uFill>
                <a:latin typeface="Arial"/>
                <a:cs typeface="Arial"/>
              </a:rPr>
              <a:t>deployable</a:t>
            </a:r>
            <a:r>
              <a:rPr sz="1800" spc="-5" dirty="0">
                <a:latin typeface="Arial"/>
                <a:cs typeface="Arial"/>
              </a:rPr>
              <a:t>,</a:t>
            </a:r>
            <a:r>
              <a:rPr sz="1800" spc="-15" dirty="0">
                <a:latin typeface="Arial"/>
                <a:cs typeface="Arial"/>
              </a:rPr>
              <a:t> </a:t>
            </a:r>
            <a:r>
              <a:rPr sz="1800" spc="-5" dirty="0">
                <a:latin typeface="Arial"/>
                <a:cs typeface="Arial"/>
              </a:rPr>
              <a:t>and</a:t>
            </a:r>
            <a:endParaRPr sz="1800">
              <a:latin typeface="Arial"/>
              <a:cs typeface="Arial"/>
            </a:endParaRPr>
          </a:p>
          <a:p>
            <a:pPr marL="1393190" lvl="2" indent="-285750">
              <a:lnSpc>
                <a:spcPct val="100000"/>
              </a:lnSpc>
              <a:buChar char="•"/>
              <a:tabLst>
                <a:tab pos="1392555" algn="l"/>
                <a:tab pos="1393190" algn="l"/>
              </a:tabLst>
            </a:pPr>
            <a:r>
              <a:rPr sz="1800" spc="-5" dirty="0">
                <a:latin typeface="Arial"/>
                <a:cs typeface="Arial"/>
              </a:rPr>
              <a:t>provides theoretically endless </a:t>
            </a:r>
            <a:r>
              <a:rPr sz="1800" u="sng" spc="-5" dirty="0">
                <a:uFill>
                  <a:solidFill>
                    <a:srgbClr val="000000"/>
                  </a:solidFill>
                </a:uFill>
                <a:latin typeface="Arial"/>
                <a:cs typeface="Arial"/>
              </a:rPr>
              <a:t>scalability</a:t>
            </a:r>
            <a:r>
              <a:rPr sz="1800" spc="-5" dirty="0">
                <a:latin typeface="Arial"/>
                <a:cs typeface="Arial"/>
              </a:rPr>
              <a:t> and</a:t>
            </a:r>
            <a:r>
              <a:rPr sz="1800" spc="35" dirty="0">
                <a:latin typeface="Arial"/>
                <a:cs typeface="Arial"/>
              </a:rPr>
              <a:t> </a:t>
            </a:r>
            <a:r>
              <a:rPr sz="1800" u="sng" spc="-5" dirty="0">
                <a:uFill>
                  <a:solidFill>
                    <a:srgbClr val="000000"/>
                  </a:solidFill>
                </a:uFill>
                <a:latin typeface="Arial"/>
                <a:cs typeface="Arial"/>
              </a:rPr>
              <a:t>resilience</a:t>
            </a:r>
            <a:r>
              <a:rPr sz="1800" spc="-5" dirty="0">
                <a:latin typeface="Arial"/>
                <a:cs typeface="Arial"/>
              </a:rPr>
              <a:t>.</a:t>
            </a:r>
            <a:endParaRPr sz="1800">
              <a:latin typeface="Arial"/>
              <a:cs typeface="Arial"/>
            </a:endParaRPr>
          </a:p>
          <a:p>
            <a:pPr lvl="2">
              <a:lnSpc>
                <a:spcPct val="100000"/>
              </a:lnSpc>
              <a:spcBef>
                <a:spcPts val="30"/>
              </a:spcBef>
              <a:buFont typeface="Arial"/>
              <a:buChar char="•"/>
            </a:pPr>
            <a:endParaRPr sz="1850">
              <a:latin typeface="Arial"/>
              <a:cs typeface="Arial"/>
            </a:endParaRPr>
          </a:p>
          <a:p>
            <a:pPr marL="478790" indent="-285750">
              <a:lnSpc>
                <a:spcPct val="100000"/>
              </a:lnSpc>
              <a:spcBef>
                <a:spcPts val="5"/>
              </a:spcBef>
              <a:buChar char="•"/>
              <a:tabLst>
                <a:tab pos="478155" algn="l"/>
                <a:tab pos="478790" algn="l"/>
              </a:tabLst>
            </a:pPr>
            <a:r>
              <a:rPr sz="1800" dirty="0">
                <a:latin typeface="Arial"/>
                <a:cs typeface="Arial"/>
              </a:rPr>
              <a:t>is </a:t>
            </a:r>
            <a:r>
              <a:rPr sz="1800" spc="-5" dirty="0">
                <a:latin typeface="Arial"/>
                <a:cs typeface="Arial"/>
              </a:rPr>
              <a:t>very </a:t>
            </a:r>
            <a:r>
              <a:rPr sz="1800" spc="-10" dirty="0">
                <a:latin typeface="Arial"/>
                <a:cs typeface="Arial"/>
              </a:rPr>
              <a:t>different </a:t>
            </a:r>
            <a:r>
              <a:rPr sz="1800" spc="-5" dirty="0">
                <a:latin typeface="Arial"/>
                <a:cs typeface="Arial"/>
              </a:rPr>
              <a:t>from </a:t>
            </a:r>
            <a:r>
              <a:rPr sz="1800" dirty="0">
                <a:latin typeface="Arial"/>
                <a:cs typeface="Arial"/>
              </a:rPr>
              <a:t>a </a:t>
            </a:r>
            <a:r>
              <a:rPr sz="1800" b="1" spc="-5" dirty="0">
                <a:solidFill>
                  <a:srgbClr val="EC7C30"/>
                </a:solidFill>
                <a:latin typeface="Arial"/>
                <a:cs typeface="Arial"/>
              </a:rPr>
              <a:t>monolithic architecture </a:t>
            </a:r>
            <a:r>
              <a:rPr sz="1800" b="1" dirty="0">
                <a:solidFill>
                  <a:srgbClr val="EC7C30"/>
                </a:solidFill>
                <a:latin typeface="Arial"/>
                <a:cs typeface="Arial"/>
              </a:rPr>
              <a:t>(the </a:t>
            </a:r>
            <a:r>
              <a:rPr sz="1800" b="1" spc="-5" dirty="0">
                <a:solidFill>
                  <a:srgbClr val="EC7C30"/>
                </a:solidFill>
                <a:latin typeface="Arial"/>
                <a:cs typeface="Arial"/>
              </a:rPr>
              <a:t>traditional</a:t>
            </a:r>
            <a:r>
              <a:rPr sz="1800" b="1" spc="50" dirty="0">
                <a:solidFill>
                  <a:srgbClr val="EC7C30"/>
                </a:solidFill>
                <a:latin typeface="Arial"/>
                <a:cs typeface="Arial"/>
              </a:rPr>
              <a:t> </a:t>
            </a:r>
            <a:r>
              <a:rPr sz="1800" b="1" spc="-5" dirty="0">
                <a:solidFill>
                  <a:srgbClr val="EC7C30"/>
                </a:solidFill>
                <a:latin typeface="Arial"/>
                <a:cs typeface="Arial"/>
              </a:rPr>
              <a:t>design)</a:t>
            </a:r>
            <a:r>
              <a:rPr sz="1800" spc="-5" dirty="0">
                <a:latin typeface="Arial"/>
                <a:cs typeface="Arial"/>
              </a:rPr>
              <a:t>.</a:t>
            </a:r>
            <a:endParaRPr sz="1800">
              <a:latin typeface="Arial"/>
              <a:cs typeface="Arial"/>
            </a:endParaRPr>
          </a:p>
          <a:p>
            <a:pPr marL="935990" lvl="1" indent="-285750">
              <a:lnSpc>
                <a:spcPct val="100000"/>
              </a:lnSpc>
              <a:buChar char="•"/>
              <a:tabLst>
                <a:tab pos="935355" algn="l"/>
                <a:tab pos="935990" algn="l"/>
              </a:tabLst>
            </a:pPr>
            <a:r>
              <a:rPr sz="1800" dirty="0">
                <a:latin typeface="Arial"/>
                <a:cs typeface="Arial"/>
              </a:rPr>
              <a:t>A </a:t>
            </a:r>
            <a:r>
              <a:rPr sz="1800" spc="-5" dirty="0">
                <a:latin typeface="Arial"/>
                <a:cs typeface="Arial"/>
              </a:rPr>
              <a:t>monolithic architecture</a:t>
            </a:r>
            <a:r>
              <a:rPr sz="1800" spc="-114" dirty="0">
                <a:latin typeface="Arial"/>
                <a:cs typeface="Arial"/>
              </a:rPr>
              <a:t> </a:t>
            </a:r>
            <a:r>
              <a:rPr sz="1800" dirty="0">
                <a:latin typeface="Arial"/>
                <a:cs typeface="Arial"/>
              </a:rPr>
              <a:t>is</a:t>
            </a:r>
            <a:endParaRPr sz="1800">
              <a:latin typeface="Arial"/>
              <a:cs typeface="Arial"/>
            </a:endParaRPr>
          </a:p>
        </p:txBody>
      </p:sp>
      <p:sp>
        <p:nvSpPr>
          <p:cNvPr id="13" name="object 13"/>
          <p:cNvSpPr txBox="1"/>
          <p:nvPr/>
        </p:nvSpPr>
        <p:spPr>
          <a:xfrm>
            <a:off x="1289050" y="5570854"/>
            <a:ext cx="7004684" cy="848360"/>
          </a:xfrm>
          <a:prstGeom prst="rect">
            <a:avLst/>
          </a:prstGeom>
        </p:spPr>
        <p:txBody>
          <a:bodyPr vert="horz" wrap="square" lIns="0" tIns="12700" rIns="0" bIns="0" rtlCol="0">
            <a:spAutoFit/>
          </a:bodyPr>
          <a:lstStyle/>
          <a:p>
            <a:pPr marL="298450" marR="5080" indent="-285750">
              <a:lnSpc>
                <a:spcPct val="100000"/>
              </a:lnSpc>
              <a:spcBef>
                <a:spcPts val="100"/>
              </a:spcBef>
              <a:buChar char="•"/>
              <a:tabLst>
                <a:tab pos="297815" algn="l"/>
                <a:tab pos="298450" algn="l"/>
              </a:tabLst>
            </a:pPr>
            <a:r>
              <a:rPr sz="1800" dirty="0">
                <a:latin typeface="Arial"/>
                <a:cs typeface="Arial"/>
              </a:rPr>
              <a:t>a </a:t>
            </a:r>
            <a:r>
              <a:rPr sz="1800" spc="-5" dirty="0">
                <a:latin typeface="Arial"/>
                <a:cs typeface="Arial"/>
              </a:rPr>
              <a:t>single software entity that implements all the business concerns,  capabilities or subdomains</a:t>
            </a:r>
            <a:endParaRPr sz="1800">
              <a:latin typeface="Arial"/>
              <a:cs typeface="Arial"/>
            </a:endParaRPr>
          </a:p>
          <a:p>
            <a:pPr marL="298450" indent="-285750">
              <a:lnSpc>
                <a:spcPct val="100000"/>
              </a:lnSpc>
              <a:buChar char="•"/>
              <a:tabLst>
                <a:tab pos="297815" algn="l"/>
                <a:tab pos="298450" algn="l"/>
              </a:tabLst>
            </a:pPr>
            <a:r>
              <a:rPr sz="1800" spc="-5" dirty="0">
                <a:latin typeface="Arial"/>
                <a:cs typeface="Arial"/>
              </a:rPr>
              <a:t>highly cohesive and tightly coupled within and outside the</a:t>
            </a:r>
            <a:r>
              <a:rPr sz="1800" spc="25" dirty="0">
                <a:latin typeface="Arial"/>
                <a:cs typeface="Arial"/>
              </a:rPr>
              <a:t> </a:t>
            </a:r>
            <a:r>
              <a:rPr sz="1800" spc="-5" dirty="0">
                <a:latin typeface="Arial"/>
                <a:cs typeface="Arial"/>
              </a:rPr>
              <a:t>system</a:t>
            </a:r>
            <a:endParaRPr sz="1800">
              <a:latin typeface="Arial"/>
              <a:cs typeface="Arial"/>
            </a:endParaRPr>
          </a:p>
        </p:txBody>
      </p:sp>
      <p:sp>
        <p:nvSpPr>
          <p:cNvPr id="14" name="object 14"/>
          <p:cNvSpPr txBox="1"/>
          <p:nvPr/>
        </p:nvSpPr>
        <p:spPr>
          <a:xfrm>
            <a:off x="11172190" y="6425565"/>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6</a:t>
            </a:r>
            <a:endParaRPr sz="1200">
              <a:latin typeface="Calibri"/>
              <a:cs typeface="Calibri"/>
            </a:endParaRPr>
          </a:p>
        </p:txBody>
      </p:sp>
      <p:pic>
        <p:nvPicPr>
          <p:cNvPr id="15" name="object 15"/>
          <p:cNvPicPr/>
          <p:nvPr/>
        </p:nvPicPr>
        <p:blipFill>
          <a:blip r:embed="rId6" cstate="print"/>
          <a:stretch>
            <a:fillRect/>
          </a:stretch>
        </p:blipFill>
        <p:spPr>
          <a:xfrm>
            <a:off x="9464040" y="5532120"/>
            <a:ext cx="2694692" cy="548640"/>
          </a:xfrm>
          <a:prstGeom prst="rect">
            <a:avLst/>
          </a:prstGeom>
        </p:spPr>
      </p:pic>
      <p:sp>
        <p:nvSpPr>
          <p:cNvPr id="16" name="object 16"/>
          <p:cNvSpPr txBox="1"/>
          <p:nvPr/>
        </p:nvSpPr>
        <p:spPr>
          <a:xfrm>
            <a:off x="9603740" y="5668645"/>
            <a:ext cx="1525270" cy="228600"/>
          </a:xfrm>
          <a:prstGeom prst="rect">
            <a:avLst/>
          </a:prstGeom>
        </p:spPr>
        <p:txBody>
          <a:bodyPr vert="horz" wrap="square" lIns="0" tIns="0" rIns="0" bIns="0" rtlCol="0">
            <a:spAutoFit/>
          </a:bodyPr>
          <a:lstStyle/>
          <a:p>
            <a:pPr>
              <a:lnSpc>
                <a:spcPts val="1710"/>
              </a:lnSpc>
            </a:pPr>
            <a:r>
              <a:rPr sz="1800" spc="-25" dirty="0">
                <a:solidFill>
                  <a:srgbClr val="FFFFFF"/>
                </a:solidFill>
                <a:latin typeface="Calibri"/>
                <a:cs typeface="Calibri"/>
              </a:rPr>
              <a:t>h</a:t>
            </a:r>
            <a:r>
              <a:rPr sz="1800" spc="-30" dirty="0">
                <a:solidFill>
                  <a:srgbClr val="FFFFFF"/>
                </a:solidFill>
                <a:latin typeface="Calibri"/>
                <a:cs typeface="Calibri"/>
              </a:rPr>
              <a:t>t</a:t>
            </a:r>
            <a:r>
              <a:rPr sz="1800" dirty="0">
                <a:solidFill>
                  <a:srgbClr val="FFFFFF"/>
                </a:solidFill>
                <a:latin typeface="Calibri"/>
                <a:cs typeface="Calibri"/>
              </a:rPr>
              <a:t>t</a:t>
            </a:r>
            <a:r>
              <a:rPr sz="1800" spc="-15" dirty="0">
                <a:solidFill>
                  <a:srgbClr val="FFFFFF"/>
                </a:solidFill>
                <a:latin typeface="Calibri"/>
                <a:cs typeface="Calibri"/>
              </a:rPr>
              <a:t>p</a:t>
            </a:r>
            <a:r>
              <a:rPr sz="1800" dirty="0">
                <a:solidFill>
                  <a:srgbClr val="FFFFFF"/>
                </a:solidFill>
                <a:latin typeface="Calibri"/>
                <a:cs typeface="Calibri"/>
              </a:rPr>
              <a:t>s</a:t>
            </a:r>
            <a:r>
              <a:rPr sz="1800" spc="-5" dirty="0">
                <a:solidFill>
                  <a:srgbClr val="FFFFFF"/>
                </a:solidFill>
                <a:latin typeface="Calibri"/>
                <a:cs typeface="Calibri"/>
              </a:rPr>
              <a:t>://</a:t>
            </a:r>
            <a:r>
              <a:rPr sz="1800" dirty="0">
                <a:solidFill>
                  <a:srgbClr val="FFFFFF"/>
                </a:solidFill>
                <a:latin typeface="Calibri"/>
                <a:cs typeface="Calibri"/>
              </a:rPr>
              <a:t>mi</a:t>
            </a:r>
            <a:r>
              <a:rPr sz="1800" spc="-5" dirty="0">
                <a:solidFill>
                  <a:srgbClr val="FFFFFF"/>
                </a:solidFill>
                <a:latin typeface="Calibri"/>
                <a:cs typeface="Calibri"/>
              </a:rPr>
              <a:t>c</a:t>
            </a:r>
            <a:r>
              <a:rPr sz="1800" spc="-30" dirty="0">
                <a:solidFill>
                  <a:srgbClr val="FFFFFF"/>
                </a:solidFill>
                <a:latin typeface="Calibri"/>
                <a:cs typeface="Calibri"/>
              </a:rPr>
              <a:t>r</a:t>
            </a:r>
            <a:r>
              <a:rPr sz="1800" dirty="0">
                <a:solidFill>
                  <a:srgbClr val="FFFFFF"/>
                </a:solidFill>
                <a:latin typeface="Calibri"/>
                <a:cs typeface="Calibri"/>
              </a:rPr>
              <a:t>os</a:t>
            </a:r>
            <a:r>
              <a:rPr sz="1800" spc="-5" dirty="0">
                <a:solidFill>
                  <a:srgbClr val="FFFFFF"/>
                </a:solidFill>
                <a:latin typeface="Calibri"/>
                <a:cs typeface="Calibri"/>
              </a:rPr>
              <a:t>e</a:t>
            </a:r>
            <a:r>
              <a:rPr sz="1800" dirty="0">
                <a:solidFill>
                  <a:srgbClr val="FFFFFF"/>
                </a:solidFill>
                <a:latin typeface="Calibri"/>
                <a:cs typeface="Calibri"/>
              </a:rPr>
              <a:t>r</a:t>
            </a:r>
            <a:endParaRPr sz="1800">
              <a:latin typeface="Calibri"/>
              <a:cs typeface="Calibri"/>
            </a:endParaRPr>
          </a:p>
        </p:txBody>
      </p:sp>
      <p:sp>
        <p:nvSpPr>
          <p:cNvPr id="17" name="object 17"/>
          <p:cNvSpPr txBox="1"/>
          <p:nvPr/>
        </p:nvSpPr>
        <p:spPr>
          <a:xfrm>
            <a:off x="11118215" y="5598795"/>
            <a:ext cx="8013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vices.io/</a:t>
            </a:r>
            <a:endParaRPr sz="1800">
              <a:latin typeface="Calibri"/>
              <a:cs typeface="Calibri"/>
            </a:endParaRPr>
          </a:p>
        </p:txBody>
      </p:sp>
      <p:pic>
        <p:nvPicPr>
          <p:cNvPr id="18" name="object 18"/>
          <p:cNvPicPr/>
          <p:nvPr/>
        </p:nvPicPr>
        <p:blipFill>
          <a:blip r:embed="rId7" cstate="print"/>
          <a:stretch>
            <a:fillRect/>
          </a:stretch>
        </p:blipFill>
        <p:spPr>
          <a:xfrm>
            <a:off x="8915400" y="5760720"/>
            <a:ext cx="2240279" cy="960119"/>
          </a:xfrm>
          <a:prstGeom prst="rect">
            <a:avLst/>
          </a:prstGeom>
        </p:spPr>
      </p:pic>
      <p:sp>
        <p:nvSpPr>
          <p:cNvPr id="19" name="object 19"/>
          <p:cNvSpPr txBox="1"/>
          <p:nvPr/>
        </p:nvSpPr>
        <p:spPr>
          <a:xfrm>
            <a:off x="9399269" y="6087109"/>
            <a:ext cx="1508125" cy="481965"/>
          </a:xfrm>
          <a:prstGeom prst="rect">
            <a:avLst/>
          </a:prstGeom>
        </p:spPr>
        <p:txBody>
          <a:bodyPr vert="horz" wrap="square" lIns="0" tIns="12065" rIns="0" bIns="0" rtlCol="0">
            <a:spAutoFit/>
          </a:bodyPr>
          <a:lstStyle/>
          <a:p>
            <a:pPr marL="12700" marR="5080" indent="-635" algn="ctr">
              <a:lnSpc>
                <a:spcPct val="100000"/>
              </a:lnSpc>
              <a:spcBef>
                <a:spcPts val="95"/>
              </a:spcBef>
            </a:pPr>
            <a:r>
              <a:rPr sz="1000" spc="-5" dirty="0">
                <a:solidFill>
                  <a:srgbClr val="FFFFFF"/>
                </a:solidFill>
                <a:latin typeface="Calibri"/>
                <a:cs typeface="Calibri"/>
              </a:rPr>
              <a:t>Main portal that aggregates  all the news and literature in  one place.</a:t>
            </a:r>
            <a:endParaRPr sz="1000">
              <a:latin typeface="Calibri"/>
              <a:cs typeface="Calibri"/>
            </a:endParaRPr>
          </a:p>
        </p:txBody>
      </p:sp>
      <p:sp>
        <p:nvSpPr>
          <p:cNvPr id="20" name="object 2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13346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What is Netflix Open Source</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Softwares?</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6376034" y="910590"/>
            <a:ext cx="5546090" cy="523748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b="1" spc="-5" dirty="0">
                <a:latin typeface="Calibri"/>
                <a:cs typeface="Calibri"/>
              </a:rPr>
              <a:t>Netflix OSS is </a:t>
            </a:r>
            <a:r>
              <a:rPr sz="1800" b="1" dirty="0">
                <a:latin typeface="Calibri"/>
                <a:cs typeface="Calibri"/>
              </a:rPr>
              <a:t>a </a:t>
            </a:r>
            <a:r>
              <a:rPr sz="1800" b="1" spc="-10" dirty="0">
                <a:latin typeface="Calibri"/>
                <a:cs typeface="Calibri"/>
              </a:rPr>
              <a:t>set </a:t>
            </a:r>
            <a:r>
              <a:rPr sz="1800" b="1" dirty="0">
                <a:latin typeface="Calibri"/>
                <a:cs typeface="Calibri"/>
              </a:rPr>
              <a:t>of </a:t>
            </a:r>
            <a:r>
              <a:rPr sz="1800" b="1" spc="-10" dirty="0">
                <a:latin typeface="Calibri"/>
                <a:cs typeface="Calibri"/>
              </a:rPr>
              <a:t>frameworks </a:t>
            </a:r>
            <a:r>
              <a:rPr sz="1800" b="1" spc="-5" dirty="0">
                <a:latin typeface="Calibri"/>
                <a:cs typeface="Calibri"/>
              </a:rPr>
              <a:t>and</a:t>
            </a:r>
            <a:r>
              <a:rPr sz="1800" b="1" spc="-10" dirty="0">
                <a:latin typeface="Calibri"/>
                <a:cs typeface="Calibri"/>
              </a:rPr>
              <a:t> libraries</a:t>
            </a:r>
            <a:endParaRPr sz="1800">
              <a:latin typeface="Calibri"/>
              <a:cs typeface="Calibri"/>
            </a:endParaRPr>
          </a:p>
          <a:p>
            <a:pPr marL="755015" marR="666750" lvl="1" indent="-285750">
              <a:lnSpc>
                <a:spcPct val="100000"/>
              </a:lnSpc>
              <a:buFont typeface="Arial"/>
              <a:buChar char="•"/>
              <a:tabLst>
                <a:tab pos="755015" algn="l"/>
                <a:tab pos="755650" algn="l"/>
              </a:tabLst>
            </a:pPr>
            <a:r>
              <a:rPr sz="1800" b="1" spc="-10" dirty="0">
                <a:latin typeface="Calibri"/>
                <a:cs typeface="Calibri"/>
              </a:rPr>
              <a:t>that </a:t>
            </a:r>
            <a:r>
              <a:rPr sz="1800" b="1" spc="-5" dirty="0">
                <a:latin typeface="Calibri"/>
                <a:cs typeface="Calibri"/>
              </a:rPr>
              <a:t>Netflix </a:t>
            </a:r>
            <a:r>
              <a:rPr sz="1800" b="1" spc="-15" dirty="0">
                <a:latin typeface="Calibri"/>
                <a:cs typeface="Calibri"/>
              </a:rPr>
              <a:t>wrote </a:t>
            </a:r>
            <a:r>
              <a:rPr sz="1800" b="1" spc="-10" dirty="0">
                <a:latin typeface="Calibri"/>
                <a:cs typeface="Calibri"/>
              </a:rPr>
              <a:t>to solve </a:t>
            </a:r>
            <a:r>
              <a:rPr sz="1800" b="1" dirty="0">
                <a:latin typeface="Calibri"/>
                <a:cs typeface="Calibri"/>
              </a:rPr>
              <a:t>some </a:t>
            </a:r>
            <a:r>
              <a:rPr sz="1800" b="1" spc="-15" dirty="0">
                <a:latin typeface="Calibri"/>
                <a:cs typeface="Calibri"/>
              </a:rPr>
              <a:t>interesting  </a:t>
            </a:r>
            <a:r>
              <a:rPr sz="1800" b="1" spc="-10" dirty="0">
                <a:latin typeface="Calibri"/>
                <a:cs typeface="Calibri"/>
              </a:rPr>
              <a:t>distributed-systems problems at</a:t>
            </a:r>
            <a:r>
              <a:rPr sz="1800" b="1" dirty="0">
                <a:latin typeface="Calibri"/>
                <a:cs typeface="Calibri"/>
              </a:rPr>
              <a:t> </a:t>
            </a:r>
            <a:r>
              <a:rPr sz="1800" b="1" spc="-5" dirty="0">
                <a:latin typeface="Calibri"/>
                <a:cs typeface="Calibri"/>
              </a:rPr>
              <a:t>scale.</a:t>
            </a:r>
            <a:endParaRPr sz="1800">
              <a:latin typeface="Calibri"/>
              <a:cs typeface="Calibri"/>
            </a:endParaRPr>
          </a:p>
          <a:p>
            <a:pPr lvl="1">
              <a:lnSpc>
                <a:spcPct val="100000"/>
              </a:lnSpc>
              <a:spcBef>
                <a:spcPts val="20"/>
              </a:spcBef>
              <a:buFont typeface="Arial"/>
              <a:buChar char="•"/>
            </a:pPr>
            <a:endParaRPr sz="1750">
              <a:latin typeface="Calibri"/>
              <a:cs typeface="Calibri"/>
            </a:endParaRPr>
          </a:p>
          <a:p>
            <a:pPr marL="297815" marR="163195" indent="-285750" algn="just">
              <a:lnSpc>
                <a:spcPct val="100000"/>
              </a:lnSpc>
              <a:buFont typeface="Arial"/>
              <a:buChar char="•"/>
              <a:tabLst>
                <a:tab pos="298450" algn="l"/>
              </a:tabLst>
            </a:pPr>
            <a:r>
              <a:rPr sz="1800" spc="-60" dirty="0">
                <a:latin typeface="Calibri"/>
                <a:cs typeface="Calibri"/>
              </a:rPr>
              <a:t>Today, </a:t>
            </a:r>
            <a:r>
              <a:rPr sz="1800" spc="-15" dirty="0">
                <a:latin typeface="Calibri"/>
                <a:cs typeface="Calibri"/>
              </a:rPr>
              <a:t>for </a:t>
            </a:r>
            <a:r>
              <a:rPr sz="1800" spc="-20" dirty="0">
                <a:latin typeface="Calibri"/>
                <a:cs typeface="Calibri"/>
              </a:rPr>
              <a:t>Java </a:t>
            </a:r>
            <a:r>
              <a:rPr sz="1800" spc="-10" dirty="0">
                <a:latin typeface="Calibri"/>
                <a:cs typeface="Calibri"/>
              </a:rPr>
              <a:t>developers, </a:t>
            </a:r>
            <a:r>
              <a:rPr sz="1800" spc="-15" dirty="0">
                <a:latin typeface="Calibri"/>
                <a:cs typeface="Calibri"/>
              </a:rPr>
              <a:t>it’s pretty </a:t>
            </a:r>
            <a:r>
              <a:rPr sz="1800" spc="-10" dirty="0">
                <a:latin typeface="Calibri"/>
                <a:cs typeface="Calibri"/>
              </a:rPr>
              <a:t>synonymous </a:t>
            </a:r>
            <a:r>
              <a:rPr sz="1800" spc="-5" dirty="0">
                <a:latin typeface="Calibri"/>
                <a:cs typeface="Calibri"/>
              </a:rPr>
              <a:t>with  </a:t>
            </a:r>
            <a:r>
              <a:rPr sz="1800" spc="-10" dirty="0">
                <a:latin typeface="Calibri"/>
                <a:cs typeface="Calibri"/>
              </a:rPr>
              <a:t>developing </a:t>
            </a:r>
            <a:r>
              <a:rPr sz="1800" spc="-5" dirty="0">
                <a:latin typeface="Calibri"/>
                <a:cs typeface="Calibri"/>
              </a:rPr>
              <a:t>microservices </a:t>
            </a:r>
            <a:r>
              <a:rPr sz="1800" dirty="0">
                <a:latin typeface="Calibri"/>
                <a:cs typeface="Calibri"/>
              </a:rPr>
              <a:t>in a </a:t>
            </a:r>
            <a:r>
              <a:rPr sz="1800" spc="-5" dirty="0">
                <a:latin typeface="Calibri"/>
                <a:cs typeface="Calibri"/>
              </a:rPr>
              <a:t>cloud</a:t>
            </a:r>
            <a:r>
              <a:rPr sz="1800" spc="-10" dirty="0">
                <a:latin typeface="Calibri"/>
                <a:cs typeface="Calibri"/>
              </a:rPr>
              <a:t> environment.</a:t>
            </a:r>
            <a:endParaRPr sz="1800">
              <a:latin typeface="Calibri"/>
              <a:cs typeface="Calibri"/>
            </a:endParaRPr>
          </a:p>
          <a:p>
            <a:pPr marL="297815" marR="478155" indent="-285750" algn="just">
              <a:lnSpc>
                <a:spcPct val="100000"/>
              </a:lnSpc>
              <a:buFont typeface="Arial"/>
              <a:buChar char="•"/>
              <a:tabLst>
                <a:tab pos="298450" algn="l"/>
              </a:tabLst>
            </a:pPr>
            <a:r>
              <a:rPr sz="1800" spc="-20" dirty="0">
                <a:latin typeface="Calibri"/>
                <a:cs typeface="Calibri"/>
              </a:rPr>
              <a:t>Patterns </a:t>
            </a:r>
            <a:r>
              <a:rPr sz="1800" spc="-15" dirty="0">
                <a:latin typeface="Calibri"/>
                <a:cs typeface="Calibri"/>
              </a:rPr>
              <a:t>for </a:t>
            </a:r>
            <a:r>
              <a:rPr sz="1800" dirty="0">
                <a:latin typeface="Calibri"/>
                <a:cs typeface="Calibri"/>
              </a:rPr>
              <a:t>service </a:t>
            </a:r>
            <a:r>
              <a:rPr sz="1800" spc="-20" dirty="0">
                <a:latin typeface="Calibri"/>
                <a:cs typeface="Calibri"/>
              </a:rPr>
              <a:t>discovery, </a:t>
            </a:r>
            <a:r>
              <a:rPr sz="1800" spc="-5" dirty="0">
                <a:latin typeface="Calibri"/>
                <a:cs typeface="Calibri"/>
              </a:rPr>
              <a:t>load balancing, </a:t>
            </a:r>
            <a:r>
              <a:rPr sz="1800" spc="-10" dirty="0">
                <a:latin typeface="Calibri"/>
                <a:cs typeface="Calibri"/>
              </a:rPr>
              <a:t>fault-  tolerance, </a:t>
            </a:r>
            <a:r>
              <a:rPr sz="1800" spc="-15" dirty="0">
                <a:latin typeface="Calibri"/>
                <a:cs typeface="Calibri"/>
              </a:rPr>
              <a:t>etc </a:t>
            </a:r>
            <a:r>
              <a:rPr sz="1800" spc="-10" dirty="0">
                <a:latin typeface="Calibri"/>
                <a:cs typeface="Calibri"/>
              </a:rPr>
              <a:t>are </a:t>
            </a:r>
            <a:r>
              <a:rPr sz="1800" spc="-5" dirty="0">
                <a:latin typeface="Calibri"/>
                <a:cs typeface="Calibri"/>
              </a:rPr>
              <a:t>incredibly </a:t>
            </a:r>
            <a:r>
              <a:rPr sz="1800" spc="-10" dirty="0">
                <a:latin typeface="Calibri"/>
                <a:cs typeface="Calibri"/>
              </a:rPr>
              <a:t>important concepts </a:t>
            </a:r>
            <a:r>
              <a:rPr sz="1800" spc="-15" dirty="0">
                <a:latin typeface="Calibri"/>
                <a:cs typeface="Calibri"/>
              </a:rPr>
              <a:t>for  </a:t>
            </a:r>
            <a:r>
              <a:rPr sz="1800" spc="-5" dirty="0">
                <a:latin typeface="Calibri"/>
                <a:cs typeface="Calibri"/>
              </a:rPr>
              <a:t>scalable </a:t>
            </a:r>
            <a:r>
              <a:rPr sz="1800" spc="-10" dirty="0">
                <a:latin typeface="Calibri"/>
                <a:cs typeface="Calibri"/>
              </a:rPr>
              <a:t>distributed </a:t>
            </a:r>
            <a:r>
              <a:rPr sz="1800" spc="-15" dirty="0">
                <a:latin typeface="Calibri"/>
                <a:cs typeface="Calibri"/>
              </a:rPr>
              <a:t>systems </a:t>
            </a:r>
            <a:r>
              <a:rPr sz="1800" spc="-5" dirty="0">
                <a:latin typeface="Calibri"/>
                <a:cs typeface="Calibri"/>
              </a:rPr>
              <a:t>and Netflix brings nice  solutions </a:t>
            </a:r>
            <a:r>
              <a:rPr sz="1800" spc="-15" dirty="0">
                <a:latin typeface="Calibri"/>
                <a:cs typeface="Calibri"/>
              </a:rPr>
              <a:t>for</a:t>
            </a:r>
            <a:r>
              <a:rPr sz="1800" spc="-5" dirty="0">
                <a:latin typeface="Calibri"/>
                <a:cs typeface="Calibri"/>
              </a:rPr>
              <a:t> these.</a:t>
            </a:r>
            <a:endParaRPr sz="1800">
              <a:latin typeface="Calibri"/>
              <a:cs typeface="Calibri"/>
            </a:endParaRPr>
          </a:p>
          <a:p>
            <a:pPr>
              <a:lnSpc>
                <a:spcPct val="100000"/>
              </a:lnSpc>
              <a:spcBef>
                <a:spcPts val="25"/>
              </a:spcBef>
              <a:buFont typeface="Arial"/>
              <a:buChar char="•"/>
            </a:pPr>
            <a:endParaRPr sz="1750">
              <a:latin typeface="Calibri"/>
              <a:cs typeface="Calibri"/>
            </a:endParaRPr>
          </a:p>
          <a:p>
            <a:pPr marL="297815" marR="10160" indent="-285750">
              <a:lnSpc>
                <a:spcPct val="100000"/>
              </a:lnSpc>
              <a:buFont typeface="Arial"/>
              <a:buChar char="•"/>
              <a:tabLst>
                <a:tab pos="297815" algn="l"/>
                <a:tab pos="298450" algn="l"/>
              </a:tabLst>
            </a:pPr>
            <a:r>
              <a:rPr sz="1800" spc="-5" dirty="0">
                <a:latin typeface="Calibri"/>
                <a:cs typeface="Calibri"/>
              </a:rPr>
              <a:t>Spring Cloud Netflix </a:t>
            </a:r>
            <a:r>
              <a:rPr sz="1800" spc="-10" dirty="0">
                <a:latin typeface="Calibri"/>
                <a:cs typeface="Calibri"/>
              </a:rPr>
              <a:t>provides </a:t>
            </a:r>
            <a:r>
              <a:rPr sz="1800" spc="-5" dirty="0">
                <a:latin typeface="Calibri"/>
                <a:cs typeface="Calibri"/>
              </a:rPr>
              <a:t>Netflix OSS </a:t>
            </a:r>
            <a:r>
              <a:rPr sz="1800" spc="-15" dirty="0">
                <a:latin typeface="Calibri"/>
                <a:cs typeface="Calibri"/>
              </a:rPr>
              <a:t>integrations for  </a:t>
            </a:r>
            <a:r>
              <a:rPr sz="1800" spc="-5" dirty="0">
                <a:latin typeface="Calibri"/>
                <a:cs typeface="Calibri"/>
              </a:rPr>
              <a:t>Spring </a:t>
            </a:r>
            <a:r>
              <a:rPr sz="1800" dirty="0">
                <a:latin typeface="Calibri"/>
                <a:cs typeface="Calibri"/>
              </a:rPr>
              <a:t>Boot </a:t>
            </a:r>
            <a:r>
              <a:rPr sz="1800" spc="-10" dirty="0">
                <a:latin typeface="Calibri"/>
                <a:cs typeface="Calibri"/>
              </a:rPr>
              <a:t>apps through autoconfiguration </a:t>
            </a:r>
            <a:r>
              <a:rPr sz="1800" spc="-5" dirty="0">
                <a:latin typeface="Calibri"/>
                <a:cs typeface="Calibri"/>
              </a:rPr>
              <a:t>and binding  </a:t>
            </a:r>
            <a:r>
              <a:rPr sz="1800" spc="-10" dirty="0">
                <a:latin typeface="Calibri"/>
                <a:cs typeface="Calibri"/>
              </a:rPr>
              <a:t>to </a:t>
            </a:r>
            <a:r>
              <a:rPr sz="1800" spc="-5" dirty="0">
                <a:latin typeface="Calibri"/>
                <a:cs typeface="Calibri"/>
              </a:rPr>
              <a:t>the Spring </a:t>
            </a:r>
            <a:r>
              <a:rPr sz="1800" spc="-10" dirty="0">
                <a:latin typeface="Calibri"/>
                <a:cs typeface="Calibri"/>
              </a:rPr>
              <a:t>Environment </a:t>
            </a:r>
            <a:r>
              <a:rPr sz="1800" spc="-5" dirty="0">
                <a:latin typeface="Calibri"/>
                <a:cs typeface="Calibri"/>
              </a:rPr>
              <a:t>and other Spring  </a:t>
            </a:r>
            <a:r>
              <a:rPr sz="1800" spc="-10" dirty="0">
                <a:latin typeface="Calibri"/>
                <a:cs typeface="Calibri"/>
              </a:rPr>
              <a:t>programming </a:t>
            </a:r>
            <a:r>
              <a:rPr sz="1800" spc="-5" dirty="0">
                <a:latin typeface="Calibri"/>
                <a:cs typeface="Calibri"/>
              </a:rPr>
              <a:t>model</a:t>
            </a:r>
            <a:r>
              <a:rPr sz="1800" dirty="0">
                <a:latin typeface="Calibri"/>
                <a:cs typeface="Calibri"/>
              </a:rPr>
              <a:t> </a:t>
            </a:r>
            <a:r>
              <a:rPr sz="1800" spc="-5" dirty="0">
                <a:latin typeface="Calibri"/>
                <a:cs typeface="Calibri"/>
              </a:rPr>
              <a:t>idioms.</a:t>
            </a:r>
            <a:endParaRPr sz="1800">
              <a:latin typeface="Calibri"/>
              <a:cs typeface="Calibri"/>
            </a:endParaRPr>
          </a:p>
          <a:p>
            <a:pPr marL="755015" marR="5080" lvl="1" indent="-285750">
              <a:lnSpc>
                <a:spcPct val="100000"/>
              </a:lnSpc>
              <a:buFont typeface="Arial"/>
              <a:buChar char="•"/>
              <a:tabLst>
                <a:tab pos="755015" algn="l"/>
                <a:tab pos="755650" algn="l"/>
              </a:tabLst>
            </a:pPr>
            <a:r>
              <a:rPr sz="1800" spc="-5" dirty="0">
                <a:latin typeface="Calibri"/>
                <a:cs typeface="Calibri"/>
              </a:rPr>
              <a:t>With </a:t>
            </a:r>
            <a:r>
              <a:rPr sz="1800" dirty="0">
                <a:latin typeface="Calibri"/>
                <a:cs typeface="Calibri"/>
              </a:rPr>
              <a:t>a </a:t>
            </a:r>
            <a:r>
              <a:rPr sz="1800" spc="-20" dirty="0">
                <a:latin typeface="Calibri"/>
                <a:cs typeface="Calibri"/>
              </a:rPr>
              <a:t>few </a:t>
            </a:r>
            <a:r>
              <a:rPr sz="1800" spc="-5" dirty="0">
                <a:latin typeface="Calibri"/>
                <a:cs typeface="Calibri"/>
              </a:rPr>
              <a:t>simple </a:t>
            </a:r>
            <a:r>
              <a:rPr sz="1800" spc="-10" dirty="0">
                <a:latin typeface="Calibri"/>
                <a:cs typeface="Calibri"/>
              </a:rPr>
              <a:t>annotations you can </a:t>
            </a:r>
            <a:r>
              <a:rPr sz="1800" spc="-5" dirty="0">
                <a:latin typeface="Calibri"/>
                <a:cs typeface="Calibri"/>
              </a:rPr>
              <a:t>quickly  enable and </a:t>
            </a:r>
            <a:r>
              <a:rPr sz="1800" spc="-10" dirty="0">
                <a:latin typeface="Calibri"/>
                <a:cs typeface="Calibri"/>
              </a:rPr>
              <a:t>configure </a:t>
            </a:r>
            <a:r>
              <a:rPr sz="1800" spc="-5" dirty="0">
                <a:latin typeface="Calibri"/>
                <a:cs typeface="Calibri"/>
              </a:rPr>
              <a:t>the common </a:t>
            </a:r>
            <a:r>
              <a:rPr sz="1800" spc="-15" dirty="0">
                <a:latin typeface="Calibri"/>
                <a:cs typeface="Calibri"/>
              </a:rPr>
              <a:t>patterns </a:t>
            </a:r>
            <a:r>
              <a:rPr sz="1800" spc="-5" dirty="0">
                <a:latin typeface="Calibri"/>
                <a:cs typeface="Calibri"/>
              </a:rPr>
              <a:t>inside  </a:t>
            </a:r>
            <a:r>
              <a:rPr sz="1800" spc="-10" dirty="0">
                <a:latin typeface="Calibri"/>
                <a:cs typeface="Calibri"/>
              </a:rPr>
              <a:t>your application </a:t>
            </a:r>
            <a:r>
              <a:rPr sz="1800" spc="-5" dirty="0">
                <a:latin typeface="Calibri"/>
                <a:cs typeface="Calibri"/>
              </a:rPr>
              <a:t>and build </a:t>
            </a:r>
            <a:r>
              <a:rPr sz="1800" spc="-10" dirty="0">
                <a:latin typeface="Calibri"/>
                <a:cs typeface="Calibri"/>
              </a:rPr>
              <a:t>large distributed </a:t>
            </a:r>
            <a:r>
              <a:rPr sz="1800" spc="-15" dirty="0">
                <a:latin typeface="Calibri"/>
                <a:cs typeface="Calibri"/>
              </a:rPr>
              <a:t>systems  </a:t>
            </a:r>
            <a:r>
              <a:rPr sz="1800" spc="-5" dirty="0">
                <a:latin typeface="Calibri"/>
                <a:cs typeface="Calibri"/>
              </a:rPr>
              <a:t>with </a:t>
            </a:r>
            <a:r>
              <a:rPr sz="1800" spc="-15" dirty="0">
                <a:latin typeface="Calibri"/>
                <a:cs typeface="Calibri"/>
              </a:rPr>
              <a:t>battle-tested </a:t>
            </a:r>
            <a:r>
              <a:rPr sz="1800" spc="-5" dirty="0">
                <a:latin typeface="Calibri"/>
                <a:cs typeface="Calibri"/>
              </a:rPr>
              <a:t>Netflix</a:t>
            </a:r>
            <a:r>
              <a:rPr sz="1800" spc="5" dirty="0">
                <a:latin typeface="Calibri"/>
                <a:cs typeface="Calibri"/>
              </a:rPr>
              <a:t> </a:t>
            </a:r>
            <a:r>
              <a:rPr sz="1800" spc="-10" dirty="0">
                <a:latin typeface="Calibri"/>
                <a:cs typeface="Calibri"/>
              </a:rPr>
              <a:t>components.</a:t>
            </a:r>
            <a:endParaRPr sz="1800">
              <a:latin typeface="Calibri"/>
              <a:cs typeface="Calibri"/>
            </a:endParaRPr>
          </a:p>
        </p:txBody>
      </p:sp>
      <p:sp>
        <p:nvSpPr>
          <p:cNvPr id="9" name="object 9"/>
          <p:cNvSpPr txBox="1"/>
          <p:nvPr/>
        </p:nvSpPr>
        <p:spPr>
          <a:xfrm>
            <a:off x="11094719" y="6425565"/>
            <a:ext cx="18034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33</a:t>
            </a:r>
            <a:endParaRPr sz="1200">
              <a:latin typeface="Calibri"/>
              <a:cs typeface="Calibri"/>
            </a:endParaRPr>
          </a:p>
        </p:txBody>
      </p:sp>
      <p:grpSp>
        <p:nvGrpSpPr>
          <p:cNvPr id="10" name="object 10"/>
          <p:cNvGrpSpPr/>
          <p:nvPr/>
        </p:nvGrpSpPr>
        <p:grpSpPr>
          <a:xfrm>
            <a:off x="9456419" y="109854"/>
            <a:ext cx="2568575" cy="381000"/>
            <a:chOff x="9456419" y="109854"/>
            <a:chExt cx="2568575" cy="381000"/>
          </a:xfrm>
        </p:grpSpPr>
        <p:sp>
          <p:nvSpPr>
            <p:cNvPr id="11" name="object 11"/>
            <p:cNvSpPr/>
            <p:nvPr/>
          </p:nvSpPr>
          <p:spPr>
            <a:xfrm>
              <a:off x="9462515" y="115823"/>
              <a:ext cx="2555875" cy="368935"/>
            </a:xfrm>
            <a:custGeom>
              <a:avLst/>
              <a:gdLst/>
              <a:ahLst/>
              <a:cxnLst/>
              <a:rect l="l" t="t" r="r" b="b"/>
              <a:pathLst>
                <a:path w="2555875" h="368934">
                  <a:moveTo>
                    <a:pt x="2555748" y="368807"/>
                  </a:moveTo>
                  <a:lnTo>
                    <a:pt x="0" y="368807"/>
                  </a:lnTo>
                  <a:lnTo>
                    <a:pt x="0" y="0"/>
                  </a:lnTo>
                  <a:lnTo>
                    <a:pt x="2555748" y="0"/>
                  </a:lnTo>
                  <a:lnTo>
                    <a:pt x="2555748" y="368807"/>
                  </a:lnTo>
                  <a:close/>
                </a:path>
              </a:pathLst>
            </a:custGeom>
            <a:solidFill>
              <a:srgbClr val="EC7C30"/>
            </a:solidFill>
          </p:spPr>
          <p:txBody>
            <a:bodyPr wrap="square" lIns="0" tIns="0" rIns="0" bIns="0" rtlCol="0"/>
            <a:lstStyle/>
            <a:p>
              <a:endParaRPr/>
            </a:p>
          </p:txBody>
        </p:sp>
        <p:sp>
          <p:nvSpPr>
            <p:cNvPr id="12" name="object 12"/>
            <p:cNvSpPr/>
            <p:nvPr/>
          </p:nvSpPr>
          <p:spPr>
            <a:xfrm>
              <a:off x="9456419" y="109854"/>
              <a:ext cx="2568575" cy="381000"/>
            </a:xfrm>
            <a:custGeom>
              <a:avLst/>
              <a:gdLst/>
              <a:ahLst/>
              <a:cxnLst/>
              <a:rect l="l" t="t" r="r" b="b"/>
              <a:pathLst>
                <a:path w="2568575" h="381000">
                  <a:moveTo>
                    <a:pt x="2562225" y="381000"/>
                  </a:moveTo>
                  <a:lnTo>
                    <a:pt x="6350" y="381000"/>
                  </a:lnTo>
                  <a:lnTo>
                    <a:pt x="4381" y="380695"/>
                  </a:lnTo>
                  <a:lnTo>
                    <a:pt x="2616" y="379793"/>
                  </a:lnTo>
                  <a:lnTo>
                    <a:pt x="1206" y="378383"/>
                  </a:lnTo>
                  <a:lnTo>
                    <a:pt x="304" y="376618"/>
                  </a:lnTo>
                  <a:lnTo>
                    <a:pt x="0" y="374650"/>
                  </a:lnTo>
                  <a:lnTo>
                    <a:pt x="0" y="6350"/>
                  </a:lnTo>
                  <a:lnTo>
                    <a:pt x="6350" y="0"/>
                  </a:lnTo>
                  <a:lnTo>
                    <a:pt x="2562225" y="0"/>
                  </a:lnTo>
                  <a:lnTo>
                    <a:pt x="2568575" y="6350"/>
                  </a:lnTo>
                  <a:lnTo>
                    <a:pt x="12700" y="6350"/>
                  </a:lnTo>
                  <a:lnTo>
                    <a:pt x="6350" y="12700"/>
                  </a:lnTo>
                  <a:lnTo>
                    <a:pt x="12700" y="12700"/>
                  </a:lnTo>
                  <a:lnTo>
                    <a:pt x="12700" y="368300"/>
                  </a:lnTo>
                  <a:lnTo>
                    <a:pt x="6350" y="368300"/>
                  </a:lnTo>
                  <a:lnTo>
                    <a:pt x="12700" y="374650"/>
                  </a:lnTo>
                  <a:lnTo>
                    <a:pt x="2568575" y="374650"/>
                  </a:lnTo>
                  <a:lnTo>
                    <a:pt x="2568270" y="376618"/>
                  </a:lnTo>
                  <a:lnTo>
                    <a:pt x="2567355" y="378383"/>
                  </a:lnTo>
                  <a:lnTo>
                    <a:pt x="2565958" y="379793"/>
                  </a:lnTo>
                  <a:lnTo>
                    <a:pt x="2564180" y="380695"/>
                  </a:lnTo>
                  <a:lnTo>
                    <a:pt x="2562225" y="381000"/>
                  </a:lnTo>
                  <a:close/>
                </a:path>
                <a:path w="2568575" h="381000">
                  <a:moveTo>
                    <a:pt x="12700" y="12700"/>
                  </a:moveTo>
                  <a:lnTo>
                    <a:pt x="6350" y="12700"/>
                  </a:lnTo>
                  <a:lnTo>
                    <a:pt x="12700" y="6350"/>
                  </a:lnTo>
                  <a:lnTo>
                    <a:pt x="12700" y="12700"/>
                  </a:lnTo>
                  <a:close/>
                </a:path>
                <a:path w="2568575" h="381000">
                  <a:moveTo>
                    <a:pt x="2555875" y="12700"/>
                  </a:moveTo>
                  <a:lnTo>
                    <a:pt x="12700" y="12700"/>
                  </a:lnTo>
                  <a:lnTo>
                    <a:pt x="12700" y="6350"/>
                  </a:lnTo>
                  <a:lnTo>
                    <a:pt x="2555875" y="6350"/>
                  </a:lnTo>
                  <a:lnTo>
                    <a:pt x="2555875" y="12700"/>
                  </a:lnTo>
                  <a:close/>
                </a:path>
                <a:path w="2568575" h="381000">
                  <a:moveTo>
                    <a:pt x="2555875" y="374650"/>
                  </a:moveTo>
                  <a:lnTo>
                    <a:pt x="2555875" y="6350"/>
                  </a:lnTo>
                  <a:lnTo>
                    <a:pt x="2562225" y="12700"/>
                  </a:lnTo>
                  <a:lnTo>
                    <a:pt x="2568575" y="12700"/>
                  </a:lnTo>
                  <a:lnTo>
                    <a:pt x="2568575" y="368300"/>
                  </a:lnTo>
                  <a:lnTo>
                    <a:pt x="2562225" y="368300"/>
                  </a:lnTo>
                  <a:lnTo>
                    <a:pt x="2555875" y="374650"/>
                  </a:lnTo>
                  <a:close/>
                </a:path>
                <a:path w="2568575" h="381000">
                  <a:moveTo>
                    <a:pt x="2568575" y="12700"/>
                  </a:moveTo>
                  <a:lnTo>
                    <a:pt x="2562225" y="12700"/>
                  </a:lnTo>
                  <a:lnTo>
                    <a:pt x="2555875" y="6350"/>
                  </a:lnTo>
                  <a:lnTo>
                    <a:pt x="2568575" y="6350"/>
                  </a:lnTo>
                  <a:lnTo>
                    <a:pt x="2568575" y="12700"/>
                  </a:lnTo>
                  <a:close/>
                </a:path>
                <a:path w="2568575" h="381000">
                  <a:moveTo>
                    <a:pt x="12700" y="374650"/>
                  </a:moveTo>
                  <a:lnTo>
                    <a:pt x="6350" y="368300"/>
                  </a:lnTo>
                  <a:lnTo>
                    <a:pt x="12700" y="368300"/>
                  </a:lnTo>
                  <a:lnTo>
                    <a:pt x="12700" y="374650"/>
                  </a:lnTo>
                  <a:close/>
                </a:path>
                <a:path w="2568575" h="381000">
                  <a:moveTo>
                    <a:pt x="2555875" y="374650"/>
                  </a:moveTo>
                  <a:lnTo>
                    <a:pt x="12700" y="374650"/>
                  </a:lnTo>
                  <a:lnTo>
                    <a:pt x="12700" y="368300"/>
                  </a:lnTo>
                  <a:lnTo>
                    <a:pt x="2555875" y="368300"/>
                  </a:lnTo>
                  <a:lnTo>
                    <a:pt x="2555875" y="374650"/>
                  </a:lnTo>
                  <a:close/>
                </a:path>
                <a:path w="2568575" h="381000">
                  <a:moveTo>
                    <a:pt x="2568575" y="374650"/>
                  </a:moveTo>
                  <a:lnTo>
                    <a:pt x="2555875" y="374650"/>
                  </a:lnTo>
                  <a:lnTo>
                    <a:pt x="2562225" y="368300"/>
                  </a:lnTo>
                  <a:lnTo>
                    <a:pt x="2568575" y="368300"/>
                  </a:lnTo>
                  <a:lnTo>
                    <a:pt x="2568575" y="374650"/>
                  </a:lnTo>
                  <a:close/>
                </a:path>
              </a:pathLst>
            </a:custGeom>
            <a:solidFill>
              <a:srgbClr val="FFFFFF"/>
            </a:solidFill>
          </p:spPr>
          <p:txBody>
            <a:bodyPr wrap="square" lIns="0" tIns="0" rIns="0" bIns="0" rtlCol="0"/>
            <a:lstStyle/>
            <a:p>
              <a:endParaRPr/>
            </a:p>
          </p:txBody>
        </p:sp>
      </p:grpSp>
      <p:sp>
        <p:nvSpPr>
          <p:cNvPr id="13" name="object 13"/>
          <p:cNvSpPr txBox="1"/>
          <p:nvPr/>
        </p:nvSpPr>
        <p:spPr>
          <a:xfrm>
            <a:off x="9541509" y="136525"/>
            <a:ext cx="229870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https://netflix.github.io/</a:t>
            </a:r>
            <a:endParaRPr sz="1800">
              <a:latin typeface="Calibri"/>
              <a:cs typeface="Calibri"/>
            </a:endParaRPr>
          </a:p>
        </p:txBody>
      </p:sp>
      <p:pic>
        <p:nvPicPr>
          <p:cNvPr id="14" name="object 14"/>
          <p:cNvPicPr/>
          <p:nvPr/>
        </p:nvPicPr>
        <p:blipFill>
          <a:blip r:embed="rId2" cstate="print"/>
          <a:stretch>
            <a:fillRect/>
          </a:stretch>
        </p:blipFill>
        <p:spPr>
          <a:xfrm>
            <a:off x="137160" y="839585"/>
            <a:ext cx="6059978" cy="5856316"/>
          </a:xfrm>
          <a:prstGeom prst="rect">
            <a:avLst/>
          </a:prstGeom>
        </p:spPr>
      </p:pic>
      <p:sp>
        <p:nvSpPr>
          <p:cNvPr id="15" name="object 15"/>
          <p:cNvSpPr txBox="1"/>
          <p:nvPr/>
        </p:nvSpPr>
        <p:spPr>
          <a:xfrm>
            <a:off x="250825" y="748466"/>
            <a:ext cx="5803265" cy="5240537"/>
          </a:xfrm>
          <a:prstGeom prst="rect">
            <a:avLst/>
          </a:prstGeom>
        </p:spPr>
        <p:txBody>
          <a:bodyPr vert="horz" wrap="square" lIns="0" tIns="137795" rIns="0" bIns="0" rtlCol="0">
            <a:spAutoFit/>
          </a:bodyPr>
          <a:lstStyle/>
          <a:p>
            <a:pPr marL="12700">
              <a:lnSpc>
                <a:spcPct val="100000"/>
              </a:lnSpc>
              <a:spcBef>
                <a:spcPts val="1085"/>
              </a:spcBef>
            </a:pPr>
            <a:r>
              <a:rPr sz="2000" b="1" spc="-5" dirty="0">
                <a:solidFill>
                  <a:srgbClr val="FFFFFF"/>
                </a:solidFill>
                <a:latin typeface="Calibri"/>
                <a:cs typeface="Calibri"/>
              </a:rPr>
              <a:t>Some </a:t>
            </a:r>
            <a:r>
              <a:rPr sz="2000" b="1" spc="-10" dirty="0">
                <a:solidFill>
                  <a:srgbClr val="FFFFFF"/>
                </a:solidFill>
                <a:latin typeface="Calibri"/>
                <a:cs typeface="Calibri"/>
              </a:rPr>
              <a:t>important </a:t>
            </a:r>
            <a:r>
              <a:rPr sz="2000" b="1" spc="-5" dirty="0">
                <a:solidFill>
                  <a:srgbClr val="FFFFFF"/>
                </a:solidFill>
                <a:latin typeface="Calibri"/>
                <a:cs typeface="Calibri"/>
              </a:rPr>
              <a:t>&amp; </a:t>
            </a:r>
            <a:r>
              <a:rPr sz="2000" b="1" spc="-10" dirty="0">
                <a:solidFill>
                  <a:srgbClr val="FFFFFF"/>
                </a:solidFill>
                <a:latin typeface="Calibri"/>
                <a:cs typeface="Calibri"/>
              </a:rPr>
              <a:t>famous </a:t>
            </a:r>
            <a:r>
              <a:rPr sz="2000" b="1" spc="-5" dirty="0">
                <a:solidFill>
                  <a:srgbClr val="FFFFFF"/>
                </a:solidFill>
                <a:latin typeface="Calibri"/>
                <a:cs typeface="Calibri"/>
              </a:rPr>
              <a:t>projects (among 150)</a:t>
            </a:r>
            <a:r>
              <a:rPr sz="2000" b="1" spc="30" dirty="0">
                <a:solidFill>
                  <a:srgbClr val="FFFFFF"/>
                </a:solidFill>
                <a:latin typeface="Calibri"/>
                <a:cs typeface="Calibri"/>
              </a:rPr>
              <a:t> </a:t>
            </a:r>
            <a:r>
              <a:rPr sz="2000" b="1" spc="-5" dirty="0">
                <a:solidFill>
                  <a:srgbClr val="FFFFFF"/>
                </a:solidFill>
                <a:latin typeface="Calibri"/>
                <a:cs typeface="Calibri"/>
              </a:rPr>
              <a:t>...</a:t>
            </a:r>
            <a:endParaRPr sz="2000" dirty="0">
              <a:latin typeface="Calibri"/>
              <a:cs typeface="Calibri"/>
            </a:endParaRPr>
          </a:p>
          <a:p>
            <a:pPr marL="298450" marR="302260" indent="-285750">
              <a:lnSpc>
                <a:spcPct val="100000"/>
              </a:lnSpc>
              <a:spcBef>
                <a:spcPts val="745"/>
              </a:spcBef>
              <a:buFont typeface="Arial"/>
              <a:buChar char="•"/>
              <a:tabLst>
                <a:tab pos="297815" algn="l"/>
                <a:tab pos="298450" algn="l"/>
              </a:tabLst>
            </a:pPr>
            <a:r>
              <a:rPr sz="1600" b="1" dirty="0">
                <a:latin typeface="Calibri"/>
                <a:cs typeface="Calibri"/>
              </a:rPr>
              <a:t>Zuul</a:t>
            </a:r>
            <a:r>
              <a:rPr sz="1600" dirty="0">
                <a:latin typeface="Calibri"/>
                <a:cs typeface="Calibri"/>
              </a:rPr>
              <a:t>: </a:t>
            </a:r>
            <a:r>
              <a:rPr sz="1600" spc="-5" dirty="0">
                <a:latin typeface="Calibri"/>
                <a:cs typeface="Calibri"/>
              </a:rPr>
              <a:t>Zuul is </a:t>
            </a:r>
            <a:r>
              <a:rPr sz="1600" dirty="0">
                <a:latin typeface="Calibri"/>
                <a:cs typeface="Calibri"/>
              </a:rPr>
              <a:t>a </a:t>
            </a:r>
            <a:r>
              <a:rPr sz="1600" spc="-20" dirty="0">
                <a:latin typeface="Calibri"/>
                <a:cs typeface="Calibri"/>
              </a:rPr>
              <a:t>gateway </a:t>
            </a:r>
            <a:r>
              <a:rPr sz="1600" spc="-5" dirty="0">
                <a:latin typeface="Calibri"/>
                <a:cs typeface="Calibri"/>
              </a:rPr>
              <a:t>service </a:t>
            </a:r>
            <a:r>
              <a:rPr sz="1600" spc="-10" dirty="0">
                <a:latin typeface="Calibri"/>
                <a:cs typeface="Calibri"/>
              </a:rPr>
              <a:t>that provides </a:t>
            </a:r>
            <a:r>
              <a:rPr sz="1600" spc="-5" dirty="0">
                <a:latin typeface="Calibri"/>
                <a:cs typeface="Calibri"/>
              </a:rPr>
              <a:t>dynamic routing, monitoring, </a:t>
            </a:r>
            <a:r>
              <a:rPr sz="1600" spc="-15" dirty="0">
                <a:latin typeface="Calibri"/>
                <a:cs typeface="Calibri"/>
              </a:rPr>
              <a:t>resiliency,  security, </a:t>
            </a:r>
            <a:r>
              <a:rPr sz="1600" spc="-5" dirty="0">
                <a:latin typeface="Calibri"/>
                <a:cs typeface="Calibri"/>
              </a:rPr>
              <a:t>and</a:t>
            </a:r>
            <a:r>
              <a:rPr sz="1600" dirty="0">
                <a:latin typeface="Calibri"/>
                <a:cs typeface="Calibri"/>
              </a:rPr>
              <a:t> </a:t>
            </a:r>
            <a:r>
              <a:rPr sz="1600" spc="-5" dirty="0">
                <a:latin typeface="Calibri"/>
                <a:cs typeface="Calibri"/>
              </a:rPr>
              <a:t>more.</a:t>
            </a:r>
            <a:endParaRPr sz="1600" dirty="0">
              <a:latin typeface="Calibri"/>
              <a:cs typeface="Calibri"/>
            </a:endParaRPr>
          </a:p>
          <a:p>
            <a:pPr marL="298450" indent="-285750">
              <a:lnSpc>
                <a:spcPct val="100000"/>
              </a:lnSpc>
              <a:buFont typeface="Arial"/>
              <a:buChar char="•"/>
              <a:tabLst>
                <a:tab pos="297815" algn="l"/>
                <a:tab pos="298450" algn="l"/>
              </a:tabLst>
            </a:pPr>
            <a:r>
              <a:rPr sz="1600" b="1" spc="-10" dirty="0">
                <a:latin typeface="Calibri"/>
                <a:cs typeface="Calibri"/>
              </a:rPr>
              <a:t>Eureka</a:t>
            </a:r>
            <a:r>
              <a:rPr sz="1600" spc="-10" dirty="0">
                <a:latin typeface="Calibri"/>
                <a:cs typeface="Calibri"/>
              </a:rPr>
              <a:t>: </a:t>
            </a:r>
            <a:r>
              <a:rPr sz="1600" spc="-20" dirty="0">
                <a:latin typeface="Calibri"/>
                <a:cs typeface="Calibri"/>
              </a:rPr>
              <a:t>AWS </a:t>
            </a:r>
            <a:r>
              <a:rPr sz="1600" spc="-5" dirty="0">
                <a:latin typeface="Calibri"/>
                <a:cs typeface="Calibri"/>
              </a:rPr>
              <a:t>Service </a:t>
            </a:r>
            <a:r>
              <a:rPr sz="1600" spc="-10" dirty="0">
                <a:latin typeface="Calibri"/>
                <a:cs typeface="Calibri"/>
              </a:rPr>
              <a:t>registry </a:t>
            </a:r>
            <a:r>
              <a:rPr sz="1600" spc="-15" dirty="0">
                <a:latin typeface="Calibri"/>
                <a:cs typeface="Calibri"/>
              </a:rPr>
              <a:t>for </a:t>
            </a:r>
            <a:r>
              <a:rPr sz="1600" spc="-10" dirty="0">
                <a:latin typeface="Calibri"/>
                <a:cs typeface="Calibri"/>
              </a:rPr>
              <a:t>resilient </a:t>
            </a:r>
            <a:r>
              <a:rPr sz="1600" spc="-5" dirty="0">
                <a:latin typeface="Calibri"/>
                <a:cs typeface="Calibri"/>
              </a:rPr>
              <a:t>mid-tier load balancing and</a:t>
            </a:r>
            <a:r>
              <a:rPr sz="1600" spc="75" dirty="0">
                <a:latin typeface="Calibri"/>
                <a:cs typeface="Calibri"/>
              </a:rPr>
              <a:t> </a:t>
            </a:r>
            <a:r>
              <a:rPr sz="1600" spc="-25" dirty="0">
                <a:latin typeface="Calibri"/>
                <a:cs typeface="Calibri"/>
              </a:rPr>
              <a:t>failover.</a:t>
            </a:r>
            <a:endParaRPr sz="1600" dirty="0">
              <a:latin typeface="Calibri"/>
              <a:cs typeface="Calibri"/>
            </a:endParaRPr>
          </a:p>
          <a:p>
            <a:pPr marL="298450" marR="5080" indent="-285750">
              <a:lnSpc>
                <a:spcPct val="100000"/>
              </a:lnSpc>
              <a:buFont typeface="Arial"/>
              <a:buChar char="•"/>
              <a:tabLst>
                <a:tab pos="297815" algn="l"/>
                <a:tab pos="298450" algn="l"/>
              </a:tabLst>
            </a:pPr>
            <a:r>
              <a:rPr sz="1600" b="1" spc="-10" dirty="0">
                <a:latin typeface="Calibri"/>
                <a:cs typeface="Calibri"/>
              </a:rPr>
              <a:t>Hystrix</a:t>
            </a:r>
            <a:r>
              <a:rPr sz="1600" spc="-10" dirty="0">
                <a:latin typeface="Calibri"/>
                <a:cs typeface="Calibri"/>
              </a:rPr>
              <a:t>: Hystrix </a:t>
            </a:r>
            <a:r>
              <a:rPr sz="1600" spc="-5" dirty="0">
                <a:latin typeface="Calibri"/>
                <a:cs typeface="Calibri"/>
              </a:rPr>
              <a:t>is </a:t>
            </a:r>
            <a:r>
              <a:rPr sz="1600" dirty="0">
                <a:latin typeface="Calibri"/>
                <a:cs typeface="Calibri"/>
              </a:rPr>
              <a:t>a </a:t>
            </a:r>
            <a:r>
              <a:rPr sz="1600" spc="-10" dirty="0">
                <a:latin typeface="Calibri"/>
                <a:cs typeface="Calibri"/>
              </a:rPr>
              <a:t>latency </a:t>
            </a:r>
            <a:r>
              <a:rPr sz="1600" spc="-5" dirty="0">
                <a:latin typeface="Calibri"/>
                <a:cs typeface="Calibri"/>
              </a:rPr>
              <a:t>and </a:t>
            </a:r>
            <a:r>
              <a:rPr sz="1600" spc="-10" dirty="0">
                <a:latin typeface="Calibri"/>
                <a:cs typeface="Calibri"/>
              </a:rPr>
              <a:t>fault tolerance </a:t>
            </a:r>
            <a:r>
              <a:rPr sz="1600" spc="-5" dirty="0">
                <a:latin typeface="Calibri"/>
                <a:cs typeface="Calibri"/>
              </a:rPr>
              <a:t>library designed </a:t>
            </a:r>
            <a:r>
              <a:rPr sz="1600" spc="-10" dirty="0">
                <a:latin typeface="Calibri"/>
                <a:cs typeface="Calibri"/>
              </a:rPr>
              <a:t>to isolate points </a:t>
            </a:r>
            <a:r>
              <a:rPr sz="1600" dirty="0">
                <a:latin typeface="Calibri"/>
                <a:cs typeface="Calibri"/>
              </a:rPr>
              <a:t>of </a:t>
            </a:r>
            <a:r>
              <a:rPr sz="1600" spc="-5" dirty="0">
                <a:latin typeface="Calibri"/>
                <a:cs typeface="Calibri"/>
              </a:rPr>
              <a:t>access  </a:t>
            </a:r>
            <a:r>
              <a:rPr sz="1600" spc="-10" dirty="0">
                <a:latin typeface="Calibri"/>
                <a:cs typeface="Calibri"/>
              </a:rPr>
              <a:t>to remote systems,</a:t>
            </a:r>
            <a:r>
              <a:rPr sz="1600" spc="5" dirty="0">
                <a:latin typeface="Calibri"/>
                <a:cs typeface="Calibri"/>
              </a:rPr>
              <a:t> </a:t>
            </a:r>
            <a:r>
              <a:rPr sz="1600" spc="-5" dirty="0">
                <a:latin typeface="Calibri"/>
                <a:cs typeface="Calibri"/>
              </a:rPr>
              <a:t>services</a:t>
            </a:r>
            <a:endParaRPr sz="1600" dirty="0">
              <a:latin typeface="Calibri"/>
              <a:cs typeface="Calibri"/>
            </a:endParaRPr>
          </a:p>
          <a:p>
            <a:pPr marL="298450" marR="157480" indent="-285750">
              <a:lnSpc>
                <a:spcPct val="100000"/>
              </a:lnSpc>
              <a:buFont typeface="Arial"/>
              <a:buChar char="•"/>
              <a:tabLst>
                <a:tab pos="297815" algn="l"/>
                <a:tab pos="298450" algn="l"/>
              </a:tabLst>
            </a:pPr>
            <a:r>
              <a:rPr sz="1600" b="1" spc="-5" dirty="0">
                <a:latin typeface="Calibri"/>
                <a:cs typeface="Calibri"/>
              </a:rPr>
              <a:t>Ribbon</a:t>
            </a:r>
            <a:r>
              <a:rPr sz="1600" spc="-5" dirty="0">
                <a:latin typeface="Calibri"/>
                <a:cs typeface="Calibri"/>
              </a:rPr>
              <a:t>: Ribbon is </a:t>
            </a:r>
            <a:r>
              <a:rPr sz="1600" dirty="0">
                <a:latin typeface="Calibri"/>
                <a:cs typeface="Calibri"/>
              </a:rPr>
              <a:t>a </a:t>
            </a:r>
            <a:r>
              <a:rPr sz="1600" spc="-10" dirty="0">
                <a:latin typeface="Calibri"/>
                <a:cs typeface="Calibri"/>
              </a:rPr>
              <a:t>Inter </a:t>
            </a:r>
            <a:r>
              <a:rPr sz="1600" spc="-5" dirty="0">
                <a:latin typeface="Calibri"/>
                <a:cs typeface="Calibri"/>
              </a:rPr>
              <a:t>Process Communication </a:t>
            </a:r>
            <a:r>
              <a:rPr sz="1600" spc="-10" dirty="0">
                <a:latin typeface="Calibri"/>
                <a:cs typeface="Calibri"/>
              </a:rPr>
              <a:t>(remote procedure </a:t>
            </a:r>
            <a:r>
              <a:rPr sz="1600" spc="-5" dirty="0">
                <a:latin typeface="Calibri"/>
                <a:cs typeface="Calibri"/>
              </a:rPr>
              <a:t>calls) library with  built in </a:t>
            </a:r>
            <a:r>
              <a:rPr sz="1600" spc="-10" dirty="0">
                <a:latin typeface="Calibri"/>
                <a:cs typeface="Calibri"/>
              </a:rPr>
              <a:t>software </a:t>
            </a:r>
            <a:r>
              <a:rPr sz="1600" spc="-5" dirty="0">
                <a:latin typeface="Calibri"/>
                <a:cs typeface="Calibri"/>
              </a:rPr>
              <a:t>load balancers. The primary usage model </a:t>
            </a:r>
            <a:r>
              <a:rPr sz="1600" spc="-10" dirty="0">
                <a:latin typeface="Calibri"/>
                <a:cs typeface="Calibri"/>
              </a:rPr>
              <a:t>involves REST </a:t>
            </a:r>
            <a:r>
              <a:rPr sz="1600" spc="-5" dirty="0">
                <a:latin typeface="Calibri"/>
                <a:cs typeface="Calibri"/>
              </a:rPr>
              <a:t>calls with  various serialization scheme</a:t>
            </a:r>
            <a:r>
              <a:rPr sz="1600" spc="-10" dirty="0">
                <a:latin typeface="Calibri"/>
                <a:cs typeface="Calibri"/>
              </a:rPr>
              <a:t> </a:t>
            </a:r>
            <a:r>
              <a:rPr sz="1600" spc="-5" dirty="0">
                <a:latin typeface="Calibri"/>
                <a:cs typeface="Calibri"/>
              </a:rPr>
              <a:t>support.</a:t>
            </a:r>
            <a:endParaRPr sz="1600" dirty="0">
              <a:latin typeface="Calibri"/>
              <a:cs typeface="Calibri"/>
            </a:endParaRPr>
          </a:p>
          <a:p>
            <a:pPr marL="298450" marR="24130" indent="-285750">
              <a:lnSpc>
                <a:spcPct val="100000"/>
              </a:lnSpc>
              <a:buFont typeface="Arial"/>
              <a:buChar char="•"/>
              <a:tabLst>
                <a:tab pos="297815" algn="l"/>
                <a:tab pos="298450" algn="l"/>
              </a:tabLst>
            </a:pPr>
            <a:r>
              <a:rPr sz="1600" b="1" spc="-10" dirty="0">
                <a:latin typeface="Calibri"/>
                <a:cs typeface="Calibri"/>
              </a:rPr>
              <a:t>ChaosMonkey</a:t>
            </a:r>
            <a:r>
              <a:rPr sz="1600" spc="-10" dirty="0">
                <a:latin typeface="Calibri"/>
                <a:cs typeface="Calibri"/>
              </a:rPr>
              <a:t>: </a:t>
            </a:r>
            <a:r>
              <a:rPr sz="1600" spc="-5" dirty="0">
                <a:latin typeface="Calibri"/>
                <a:cs typeface="Calibri"/>
              </a:rPr>
              <a:t>Chaos </a:t>
            </a:r>
            <a:r>
              <a:rPr sz="1600" spc="-15" dirty="0">
                <a:latin typeface="Calibri"/>
                <a:cs typeface="Calibri"/>
              </a:rPr>
              <a:t>Monkey </a:t>
            </a:r>
            <a:r>
              <a:rPr sz="1600" spc="-5" dirty="0">
                <a:latin typeface="Calibri"/>
                <a:cs typeface="Calibri"/>
              </a:rPr>
              <a:t>is </a:t>
            </a:r>
            <a:r>
              <a:rPr sz="1600" dirty="0">
                <a:latin typeface="Calibri"/>
                <a:cs typeface="Calibri"/>
              </a:rPr>
              <a:t>a </a:t>
            </a:r>
            <a:r>
              <a:rPr sz="1600" spc="-10" dirty="0">
                <a:latin typeface="Calibri"/>
                <a:cs typeface="Calibri"/>
              </a:rPr>
              <a:t>resiliency </a:t>
            </a:r>
            <a:r>
              <a:rPr sz="1600" spc="-5" dirty="0">
                <a:latin typeface="Calibri"/>
                <a:cs typeface="Calibri"/>
              </a:rPr>
              <a:t>tool </a:t>
            </a:r>
            <a:r>
              <a:rPr sz="1600" spc="-10" dirty="0">
                <a:latin typeface="Calibri"/>
                <a:cs typeface="Calibri"/>
              </a:rPr>
              <a:t>that helps applications </a:t>
            </a:r>
            <a:r>
              <a:rPr sz="1600" spc="-15" dirty="0">
                <a:latin typeface="Calibri"/>
                <a:cs typeface="Calibri"/>
              </a:rPr>
              <a:t>tolerate </a:t>
            </a:r>
            <a:r>
              <a:rPr sz="1600" spc="-10" dirty="0">
                <a:latin typeface="Calibri"/>
                <a:cs typeface="Calibri"/>
              </a:rPr>
              <a:t>random  instance failures.</a:t>
            </a:r>
            <a:endParaRPr sz="1600" dirty="0">
              <a:latin typeface="Calibri"/>
              <a:cs typeface="Calibri"/>
            </a:endParaRPr>
          </a:p>
          <a:p>
            <a:pPr marL="298450" marR="350520" indent="-285750">
              <a:lnSpc>
                <a:spcPct val="100000"/>
              </a:lnSpc>
              <a:buFont typeface="Arial"/>
              <a:buChar char="•"/>
              <a:tabLst>
                <a:tab pos="297815" algn="l"/>
                <a:tab pos="298450" algn="l"/>
              </a:tabLst>
            </a:pPr>
            <a:r>
              <a:rPr sz="1600" b="1" spc="-5" dirty="0">
                <a:latin typeface="Calibri"/>
                <a:cs typeface="Calibri"/>
              </a:rPr>
              <a:t>SimianArmy</a:t>
            </a:r>
            <a:r>
              <a:rPr sz="1600" spc="-5" dirty="0">
                <a:latin typeface="Calibri"/>
                <a:cs typeface="Calibri"/>
              </a:rPr>
              <a:t>: </a:t>
            </a:r>
            <a:r>
              <a:rPr sz="1600" spc="-25" dirty="0">
                <a:latin typeface="Calibri"/>
                <a:cs typeface="Calibri"/>
              </a:rPr>
              <a:t>Tools </a:t>
            </a:r>
            <a:r>
              <a:rPr sz="1600" spc="-15" dirty="0">
                <a:latin typeface="Calibri"/>
                <a:cs typeface="Calibri"/>
              </a:rPr>
              <a:t>for </a:t>
            </a:r>
            <a:r>
              <a:rPr sz="1600" spc="-10" dirty="0">
                <a:latin typeface="Calibri"/>
                <a:cs typeface="Calibri"/>
              </a:rPr>
              <a:t>keeping </a:t>
            </a:r>
            <a:r>
              <a:rPr sz="1600" spc="-5" dirty="0">
                <a:latin typeface="Calibri"/>
                <a:cs typeface="Calibri"/>
              </a:rPr>
              <a:t>your cloud </a:t>
            </a:r>
            <a:r>
              <a:rPr sz="1600" spc="-10" dirty="0">
                <a:latin typeface="Calibri"/>
                <a:cs typeface="Calibri"/>
              </a:rPr>
              <a:t>operating </a:t>
            </a:r>
            <a:r>
              <a:rPr sz="1600" spc="-5" dirty="0">
                <a:latin typeface="Calibri"/>
                <a:cs typeface="Calibri"/>
              </a:rPr>
              <a:t>in </a:t>
            </a:r>
            <a:r>
              <a:rPr sz="1600" spc="-10" dirty="0">
                <a:latin typeface="Calibri"/>
                <a:cs typeface="Calibri"/>
              </a:rPr>
              <a:t>top form. </a:t>
            </a:r>
            <a:r>
              <a:rPr sz="1600" spc="-5" dirty="0">
                <a:latin typeface="Calibri"/>
                <a:cs typeface="Calibri"/>
              </a:rPr>
              <a:t>Chaos </a:t>
            </a:r>
            <a:r>
              <a:rPr sz="1600" spc="-15" dirty="0">
                <a:latin typeface="Calibri"/>
                <a:cs typeface="Calibri"/>
              </a:rPr>
              <a:t>Monkey </a:t>
            </a:r>
            <a:r>
              <a:rPr sz="1600" spc="-5" dirty="0">
                <a:latin typeface="Calibri"/>
                <a:cs typeface="Calibri"/>
              </a:rPr>
              <a:t>is </a:t>
            </a:r>
            <a:r>
              <a:rPr sz="1600" dirty="0">
                <a:latin typeface="Calibri"/>
                <a:cs typeface="Calibri"/>
              </a:rPr>
              <a:t>a  </a:t>
            </a:r>
            <a:r>
              <a:rPr sz="1600" spc="-10" dirty="0">
                <a:latin typeface="Calibri"/>
                <a:cs typeface="Calibri"/>
              </a:rPr>
              <a:t>resiliency </a:t>
            </a:r>
            <a:r>
              <a:rPr sz="1600" spc="-5" dirty="0">
                <a:latin typeface="Calibri"/>
                <a:cs typeface="Calibri"/>
              </a:rPr>
              <a:t>tool </a:t>
            </a:r>
            <a:r>
              <a:rPr sz="1600" spc="-10" dirty="0">
                <a:latin typeface="Calibri"/>
                <a:cs typeface="Calibri"/>
              </a:rPr>
              <a:t>that helps applications </a:t>
            </a:r>
            <a:r>
              <a:rPr sz="1600" spc="-15" dirty="0">
                <a:latin typeface="Calibri"/>
                <a:cs typeface="Calibri"/>
              </a:rPr>
              <a:t>tolerate </a:t>
            </a:r>
            <a:r>
              <a:rPr sz="1600" spc="-10" dirty="0">
                <a:latin typeface="Calibri"/>
                <a:cs typeface="Calibri"/>
              </a:rPr>
              <a:t>random instance</a:t>
            </a:r>
            <a:r>
              <a:rPr sz="1600" spc="75" dirty="0">
                <a:latin typeface="Calibri"/>
                <a:cs typeface="Calibri"/>
              </a:rPr>
              <a:t> </a:t>
            </a:r>
            <a:r>
              <a:rPr sz="1600" spc="-10" dirty="0">
                <a:latin typeface="Calibri"/>
                <a:cs typeface="Calibri"/>
              </a:rPr>
              <a:t>failures.</a:t>
            </a:r>
            <a:endParaRPr sz="1600" dirty="0">
              <a:latin typeface="Calibri"/>
              <a:cs typeface="Calibri"/>
            </a:endParaRPr>
          </a:p>
          <a:p>
            <a:pPr marL="298450" indent="-285750">
              <a:lnSpc>
                <a:spcPct val="100000"/>
              </a:lnSpc>
              <a:buFont typeface="Arial"/>
              <a:buChar char="•"/>
              <a:tabLst>
                <a:tab pos="297815" algn="l"/>
                <a:tab pos="298450" algn="l"/>
              </a:tabLst>
            </a:pPr>
            <a:r>
              <a:rPr sz="1600" b="1" spc="-10" dirty="0" smtClean="0">
                <a:latin typeface="Calibri"/>
                <a:cs typeface="Calibri"/>
              </a:rPr>
              <a:t>Astyanax</a:t>
            </a:r>
            <a:r>
              <a:rPr sz="1600" spc="-10" dirty="0">
                <a:latin typeface="Calibri"/>
                <a:cs typeface="Calibri"/>
              </a:rPr>
              <a:t>: Astyanax </a:t>
            </a:r>
            <a:r>
              <a:rPr sz="1600" spc="-5" dirty="0">
                <a:latin typeface="Calibri"/>
                <a:cs typeface="Calibri"/>
              </a:rPr>
              <a:t>is </a:t>
            </a:r>
            <a:r>
              <a:rPr sz="1600" dirty="0">
                <a:latin typeface="Calibri"/>
                <a:cs typeface="Calibri"/>
              </a:rPr>
              <a:t>a </a:t>
            </a:r>
            <a:r>
              <a:rPr sz="1600" spc="-10" dirty="0">
                <a:latin typeface="Calibri"/>
                <a:cs typeface="Calibri"/>
              </a:rPr>
              <a:t>high-level </a:t>
            </a:r>
            <a:r>
              <a:rPr sz="1600" spc="-15" dirty="0">
                <a:latin typeface="Calibri"/>
                <a:cs typeface="Calibri"/>
              </a:rPr>
              <a:t>Java </a:t>
            </a:r>
            <a:r>
              <a:rPr sz="1600" spc="-10" dirty="0">
                <a:latin typeface="Calibri"/>
                <a:cs typeface="Calibri"/>
              </a:rPr>
              <a:t>client </a:t>
            </a:r>
            <a:r>
              <a:rPr sz="1600" spc="-15" dirty="0">
                <a:latin typeface="Calibri"/>
                <a:cs typeface="Calibri"/>
              </a:rPr>
              <a:t>for </a:t>
            </a:r>
            <a:r>
              <a:rPr sz="1600" spc="-5" dirty="0">
                <a:latin typeface="Calibri"/>
                <a:cs typeface="Calibri"/>
              </a:rPr>
              <a:t>Apache</a:t>
            </a:r>
            <a:r>
              <a:rPr sz="1600" spc="40" dirty="0">
                <a:latin typeface="Calibri"/>
                <a:cs typeface="Calibri"/>
              </a:rPr>
              <a:t> </a:t>
            </a:r>
            <a:r>
              <a:rPr sz="1600" spc="-5" dirty="0">
                <a:latin typeface="Calibri"/>
                <a:cs typeface="Calibri"/>
              </a:rPr>
              <a:t>Cassandra.</a:t>
            </a:r>
            <a:endParaRPr sz="1600" dirty="0">
              <a:latin typeface="Calibri"/>
              <a:cs typeface="Calibri"/>
            </a:endParaRPr>
          </a:p>
          <a:p>
            <a:pPr marL="298450" indent="-285750">
              <a:lnSpc>
                <a:spcPct val="100000"/>
              </a:lnSpc>
              <a:buFont typeface="Arial"/>
              <a:buChar char="•"/>
              <a:tabLst>
                <a:tab pos="297815" algn="l"/>
                <a:tab pos="298450" algn="l"/>
              </a:tabLst>
            </a:pPr>
            <a:r>
              <a:rPr sz="1600" b="1" spc="-10" dirty="0">
                <a:latin typeface="Calibri"/>
                <a:cs typeface="Calibri"/>
              </a:rPr>
              <a:t>Asgard</a:t>
            </a:r>
            <a:r>
              <a:rPr sz="1600" spc="-10" dirty="0">
                <a:latin typeface="Calibri"/>
                <a:cs typeface="Calibri"/>
              </a:rPr>
              <a:t>: Asgard </a:t>
            </a:r>
            <a:r>
              <a:rPr sz="1600" spc="-5" dirty="0">
                <a:latin typeface="Calibri"/>
                <a:cs typeface="Calibri"/>
              </a:rPr>
              <a:t>is </a:t>
            </a:r>
            <a:r>
              <a:rPr sz="1600" dirty="0">
                <a:latin typeface="Calibri"/>
                <a:cs typeface="Calibri"/>
              </a:rPr>
              <a:t>a </a:t>
            </a:r>
            <a:r>
              <a:rPr sz="1600" spc="-5" dirty="0">
                <a:latin typeface="Calibri"/>
                <a:cs typeface="Calibri"/>
              </a:rPr>
              <a:t>web-based tool </a:t>
            </a:r>
            <a:r>
              <a:rPr sz="1600" spc="-15" dirty="0">
                <a:latin typeface="Calibri"/>
                <a:cs typeface="Calibri"/>
              </a:rPr>
              <a:t>for </a:t>
            </a:r>
            <a:r>
              <a:rPr sz="1600" spc="-5" dirty="0">
                <a:latin typeface="Calibri"/>
                <a:cs typeface="Calibri"/>
              </a:rPr>
              <a:t>managing cloud-based </a:t>
            </a:r>
            <a:r>
              <a:rPr sz="1600" spc="-10" dirty="0">
                <a:latin typeface="Calibri"/>
                <a:cs typeface="Calibri"/>
              </a:rPr>
              <a:t>applications</a:t>
            </a:r>
            <a:r>
              <a:rPr sz="1600" spc="30" dirty="0">
                <a:latin typeface="Calibri"/>
                <a:cs typeface="Calibri"/>
              </a:rPr>
              <a:t> </a:t>
            </a:r>
            <a:r>
              <a:rPr sz="1600" spc="-5" dirty="0">
                <a:latin typeface="Calibri"/>
                <a:cs typeface="Calibri"/>
              </a:rPr>
              <a:t>and</a:t>
            </a:r>
            <a:endParaRPr sz="1600" dirty="0">
              <a:latin typeface="Calibri"/>
              <a:cs typeface="Calibri"/>
            </a:endParaRPr>
          </a:p>
          <a:p>
            <a:pPr marL="298450">
              <a:lnSpc>
                <a:spcPct val="100000"/>
              </a:lnSpc>
              <a:spcBef>
                <a:spcPts val="190"/>
              </a:spcBef>
            </a:pPr>
            <a:r>
              <a:rPr sz="1600" spc="-10" dirty="0">
                <a:latin typeface="Calibri"/>
                <a:cs typeface="Calibri"/>
              </a:rPr>
              <a:t>infrastructure.</a:t>
            </a:r>
            <a:endParaRPr sz="1600" dirty="0">
              <a:latin typeface="Calibri"/>
              <a:cs typeface="Calibri"/>
            </a:endParaRPr>
          </a:p>
        </p:txBody>
      </p:sp>
      <p:sp>
        <p:nvSpPr>
          <p:cNvPr id="16" name="object 16"/>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12192000" cy="6858000"/>
          </a:xfrm>
        </p:grpSpPr>
        <p:sp>
          <p:nvSpPr>
            <p:cNvPr id="3" name="object 3"/>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4" name="object 4"/>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5" name="object 5"/>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6" name="object 6"/>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7" name="object 7"/>
          <p:cNvSpPr txBox="1"/>
          <p:nvPr/>
        </p:nvSpPr>
        <p:spPr>
          <a:xfrm>
            <a:off x="11094719" y="6425565"/>
            <a:ext cx="18034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34</a:t>
            </a:r>
            <a:endParaRPr sz="1200">
              <a:latin typeface="Calibri"/>
              <a:cs typeface="Calibri"/>
            </a:endParaRPr>
          </a:p>
        </p:txBody>
      </p:sp>
      <p:pic>
        <p:nvPicPr>
          <p:cNvPr id="8" name="object 8"/>
          <p:cNvPicPr/>
          <p:nvPr/>
        </p:nvPicPr>
        <p:blipFill>
          <a:blip r:embed="rId2" cstate="print"/>
          <a:stretch>
            <a:fillRect/>
          </a:stretch>
        </p:blipFill>
        <p:spPr>
          <a:xfrm>
            <a:off x="45719" y="777240"/>
            <a:ext cx="9601200" cy="5910349"/>
          </a:xfrm>
          <a:prstGeom prst="rect">
            <a:avLst/>
          </a:prstGeom>
        </p:spPr>
      </p:pic>
      <p:sp>
        <p:nvSpPr>
          <p:cNvPr id="9" name="object 9"/>
          <p:cNvSpPr txBox="1"/>
          <p:nvPr/>
        </p:nvSpPr>
        <p:spPr>
          <a:xfrm>
            <a:off x="165735" y="840104"/>
            <a:ext cx="191008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Primary </a:t>
            </a:r>
            <a:r>
              <a:rPr sz="1800" b="1" spc="-5" dirty="0">
                <a:solidFill>
                  <a:srgbClr val="FFFFFF"/>
                </a:solidFill>
                <a:latin typeface="Calibri"/>
                <a:cs typeface="Calibri"/>
              </a:rPr>
              <a:t>activities</a:t>
            </a:r>
            <a:r>
              <a:rPr sz="1800" b="1" spc="-60"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10" name="object 10"/>
          <p:cNvSpPr txBox="1"/>
          <p:nvPr/>
        </p:nvSpPr>
        <p:spPr>
          <a:xfrm>
            <a:off x="165735" y="1223644"/>
            <a:ext cx="4297045" cy="453390"/>
          </a:xfrm>
          <a:prstGeom prst="rect">
            <a:avLst/>
          </a:prstGeom>
        </p:spPr>
        <p:txBody>
          <a:bodyPr vert="horz" wrap="square" lIns="0" tIns="13335" rIns="0" bIns="0" rtlCol="0">
            <a:spAutoFit/>
          </a:bodyPr>
          <a:lstStyle/>
          <a:p>
            <a:pPr marL="355600" indent="-342900">
              <a:lnSpc>
                <a:spcPct val="100000"/>
              </a:lnSpc>
              <a:spcBef>
                <a:spcPts val="105"/>
              </a:spcBef>
              <a:buAutoNum type="arabicPeriod"/>
              <a:tabLst>
                <a:tab pos="354965" algn="l"/>
                <a:tab pos="355600" algn="l"/>
              </a:tabLst>
            </a:pPr>
            <a:r>
              <a:rPr sz="1400" spc="-5" dirty="0">
                <a:solidFill>
                  <a:srgbClr val="FFFFFF"/>
                </a:solidFill>
                <a:latin typeface="Calibri"/>
                <a:cs typeface="Calibri"/>
              </a:rPr>
              <a:t>Identify business capabilities </a:t>
            </a:r>
            <a:r>
              <a:rPr sz="1400" dirty="0">
                <a:solidFill>
                  <a:srgbClr val="FFFFFF"/>
                </a:solidFill>
                <a:latin typeface="Calibri"/>
                <a:cs typeface="Calibri"/>
              </a:rPr>
              <a:t>/ </a:t>
            </a:r>
            <a:r>
              <a:rPr sz="1400" spc="-5" dirty="0">
                <a:solidFill>
                  <a:srgbClr val="FFFFFF"/>
                </a:solidFill>
                <a:latin typeface="Calibri"/>
                <a:cs typeface="Calibri"/>
              </a:rPr>
              <a:t>subdomains </a:t>
            </a:r>
            <a:r>
              <a:rPr sz="1400" dirty="0">
                <a:solidFill>
                  <a:srgbClr val="FFFFFF"/>
                </a:solidFill>
                <a:latin typeface="Calibri"/>
                <a:cs typeface="Calibri"/>
              </a:rPr>
              <a:t>/</a:t>
            </a:r>
            <a:r>
              <a:rPr sz="1400" spc="5" dirty="0">
                <a:solidFill>
                  <a:srgbClr val="FFFFFF"/>
                </a:solidFill>
                <a:latin typeface="Calibri"/>
                <a:cs typeface="Calibri"/>
              </a:rPr>
              <a:t> </a:t>
            </a:r>
            <a:r>
              <a:rPr sz="1400" spc="-5" dirty="0">
                <a:solidFill>
                  <a:srgbClr val="FFFFFF"/>
                </a:solidFill>
                <a:latin typeface="Calibri"/>
                <a:cs typeface="Calibri"/>
              </a:rPr>
              <a:t>concerns.</a:t>
            </a:r>
            <a:endParaRPr sz="1400">
              <a:latin typeface="Calibri"/>
              <a:cs typeface="Calibri"/>
            </a:endParaRPr>
          </a:p>
          <a:p>
            <a:pPr marL="355600" indent="-342900">
              <a:lnSpc>
                <a:spcPct val="100000"/>
              </a:lnSpc>
              <a:buAutoNum type="arabicPeriod"/>
              <a:tabLst>
                <a:tab pos="354965" algn="l"/>
                <a:tab pos="355600" algn="l"/>
              </a:tabLst>
            </a:pPr>
            <a:r>
              <a:rPr sz="1400" spc="-10" dirty="0">
                <a:solidFill>
                  <a:srgbClr val="FFFFFF"/>
                </a:solidFill>
                <a:latin typeface="Calibri"/>
                <a:cs typeface="Calibri"/>
              </a:rPr>
              <a:t>For </a:t>
            </a:r>
            <a:r>
              <a:rPr sz="1400" spc="-5" dirty="0">
                <a:solidFill>
                  <a:srgbClr val="FFFFFF"/>
                </a:solidFill>
                <a:latin typeface="Calibri"/>
                <a:cs typeface="Calibri"/>
              </a:rPr>
              <a:t>each business concern,</a:t>
            </a:r>
            <a:endParaRPr sz="1400">
              <a:latin typeface="Calibri"/>
              <a:cs typeface="Calibri"/>
            </a:endParaRPr>
          </a:p>
        </p:txBody>
      </p:sp>
      <p:sp>
        <p:nvSpPr>
          <p:cNvPr id="11" name="object 11"/>
          <p:cNvSpPr txBox="1"/>
          <p:nvPr/>
        </p:nvSpPr>
        <p:spPr>
          <a:xfrm>
            <a:off x="622934" y="1650364"/>
            <a:ext cx="5062855" cy="1093470"/>
          </a:xfrm>
          <a:prstGeom prst="rect">
            <a:avLst/>
          </a:prstGeom>
        </p:spPr>
        <p:txBody>
          <a:bodyPr vert="horz" wrap="square" lIns="0" tIns="13335" rIns="0" bIns="0" rtlCol="0">
            <a:spAutoFit/>
          </a:bodyPr>
          <a:lstStyle/>
          <a:p>
            <a:pPr marL="355600" indent="-342900">
              <a:lnSpc>
                <a:spcPct val="100000"/>
              </a:lnSpc>
              <a:spcBef>
                <a:spcPts val="105"/>
              </a:spcBef>
              <a:buAutoNum type="alphaLcPeriod"/>
              <a:tabLst>
                <a:tab pos="354965" algn="l"/>
                <a:tab pos="355600" algn="l"/>
              </a:tabLst>
            </a:pPr>
            <a:r>
              <a:rPr sz="1400" spc="-5" dirty="0">
                <a:solidFill>
                  <a:srgbClr val="FFFFFF"/>
                </a:solidFill>
                <a:latin typeface="Calibri"/>
                <a:cs typeface="Calibri"/>
              </a:rPr>
              <a:t>Determine the </a:t>
            </a:r>
            <a:r>
              <a:rPr sz="1400" spc="-10" dirty="0">
                <a:solidFill>
                  <a:srgbClr val="FFFFFF"/>
                </a:solidFill>
                <a:latin typeface="Calibri"/>
                <a:cs typeface="Calibri"/>
              </a:rPr>
              <a:t>interfaces </a:t>
            </a:r>
            <a:r>
              <a:rPr sz="1400" spc="-5" dirty="0">
                <a:solidFill>
                  <a:srgbClr val="FFFFFF"/>
                </a:solidFill>
                <a:latin typeface="Calibri"/>
                <a:cs typeface="Calibri"/>
              </a:rPr>
              <a:t>and their types; API, RPC or </a:t>
            </a:r>
            <a:r>
              <a:rPr sz="1400" dirty="0">
                <a:solidFill>
                  <a:srgbClr val="FFFFFF"/>
                </a:solidFill>
                <a:latin typeface="Calibri"/>
                <a:cs typeface="Calibri"/>
              </a:rPr>
              <a:t>msg</a:t>
            </a:r>
            <a:r>
              <a:rPr sz="1400" spc="20" dirty="0">
                <a:solidFill>
                  <a:srgbClr val="FFFFFF"/>
                </a:solidFill>
                <a:latin typeface="Calibri"/>
                <a:cs typeface="Calibri"/>
              </a:rPr>
              <a:t> </a:t>
            </a:r>
            <a:r>
              <a:rPr sz="1400" spc="-5" dirty="0">
                <a:solidFill>
                  <a:srgbClr val="FFFFFF"/>
                </a:solidFill>
                <a:latin typeface="Calibri"/>
                <a:cs typeface="Calibri"/>
              </a:rPr>
              <a:t>queue.</a:t>
            </a:r>
            <a:endParaRPr sz="1400">
              <a:latin typeface="Calibri"/>
              <a:cs typeface="Calibri"/>
            </a:endParaRPr>
          </a:p>
          <a:p>
            <a:pPr marL="355600" indent="-342900">
              <a:lnSpc>
                <a:spcPct val="100000"/>
              </a:lnSpc>
              <a:buAutoNum type="alphaLcPeriod"/>
              <a:tabLst>
                <a:tab pos="354965" algn="l"/>
                <a:tab pos="355600" algn="l"/>
              </a:tabLst>
            </a:pPr>
            <a:r>
              <a:rPr sz="1400" spc="-5" dirty="0">
                <a:solidFill>
                  <a:srgbClr val="FFFFFF"/>
                </a:solidFill>
                <a:latin typeface="Calibri"/>
                <a:cs typeface="Calibri"/>
              </a:rPr>
              <a:t>Determine what </a:t>
            </a:r>
            <a:r>
              <a:rPr sz="1400" spc="-10" dirty="0">
                <a:solidFill>
                  <a:srgbClr val="FFFFFF"/>
                </a:solidFill>
                <a:latin typeface="Calibri"/>
                <a:cs typeface="Calibri"/>
              </a:rPr>
              <a:t>are </a:t>
            </a:r>
            <a:r>
              <a:rPr sz="1400" spc="-5" dirty="0">
                <a:solidFill>
                  <a:srgbClr val="FFFFFF"/>
                </a:solidFill>
                <a:latin typeface="Calibri"/>
                <a:cs typeface="Calibri"/>
              </a:rPr>
              <a:t>the other </a:t>
            </a:r>
            <a:r>
              <a:rPr sz="1400" spc="-10" dirty="0">
                <a:solidFill>
                  <a:srgbClr val="FFFFFF"/>
                </a:solidFill>
                <a:latin typeface="Calibri"/>
                <a:cs typeface="Calibri"/>
              </a:rPr>
              <a:t>interacting </a:t>
            </a:r>
            <a:r>
              <a:rPr sz="1400" spc="-5" dirty="0">
                <a:solidFill>
                  <a:srgbClr val="FFFFFF"/>
                </a:solidFill>
                <a:latin typeface="Calibri"/>
                <a:cs typeface="Calibri"/>
              </a:rPr>
              <a:t>concerns with this</a:t>
            </a:r>
            <a:r>
              <a:rPr sz="1400" dirty="0">
                <a:solidFill>
                  <a:srgbClr val="FFFFFF"/>
                </a:solidFill>
                <a:latin typeface="Calibri"/>
                <a:cs typeface="Calibri"/>
              </a:rPr>
              <a:t> </a:t>
            </a:r>
            <a:r>
              <a:rPr sz="1400" spc="-5" dirty="0">
                <a:solidFill>
                  <a:srgbClr val="FFFFFF"/>
                </a:solidFill>
                <a:latin typeface="Calibri"/>
                <a:cs typeface="Calibri"/>
              </a:rPr>
              <a:t>one</a:t>
            </a:r>
            <a:endParaRPr sz="1400">
              <a:latin typeface="Calibri"/>
              <a:cs typeface="Calibri"/>
            </a:endParaRPr>
          </a:p>
          <a:p>
            <a:pPr marL="355600" indent="-342900">
              <a:lnSpc>
                <a:spcPct val="100000"/>
              </a:lnSpc>
              <a:buAutoNum type="alphaLcPeriod"/>
              <a:tabLst>
                <a:tab pos="354965" algn="l"/>
                <a:tab pos="355600" algn="l"/>
              </a:tabLst>
            </a:pPr>
            <a:r>
              <a:rPr sz="1400" spc="-5" dirty="0">
                <a:solidFill>
                  <a:srgbClr val="FFFFFF"/>
                </a:solidFill>
                <a:latin typeface="Calibri"/>
                <a:cs typeface="Calibri"/>
              </a:rPr>
              <a:t>Determine the </a:t>
            </a:r>
            <a:r>
              <a:rPr sz="1400" spc="-10" dirty="0">
                <a:solidFill>
                  <a:srgbClr val="FFFFFF"/>
                </a:solidFill>
                <a:latin typeface="Calibri"/>
                <a:cs typeface="Calibri"/>
              </a:rPr>
              <a:t>tech</a:t>
            </a:r>
            <a:r>
              <a:rPr sz="1400" spc="-20" dirty="0">
                <a:solidFill>
                  <a:srgbClr val="FFFFFF"/>
                </a:solidFill>
                <a:latin typeface="Calibri"/>
                <a:cs typeface="Calibri"/>
              </a:rPr>
              <a:t> </a:t>
            </a:r>
            <a:r>
              <a:rPr sz="1400" spc="-10" dirty="0">
                <a:solidFill>
                  <a:srgbClr val="FFFFFF"/>
                </a:solidFill>
                <a:latin typeface="Calibri"/>
                <a:cs typeface="Calibri"/>
              </a:rPr>
              <a:t>stack.</a:t>
            </a:r>
            <a:endParaRPr sz="1400">
              <a:latin typeface="Calibri"/>
              <a:cs typeface="Calibri"/>
            </a:endParaRPr>
          </a:p>
          <a:p>
            <a:pPr marL="355600" indent="-342900">
              <a:lnSpc>
                <a:spcPct val="100000"/>
              </a:lnSpc>
              <a:buAutoNum type="alphaLcPeriod"/>
              <a:tabLst>
                <a:tab pos="354965" algn="l"/>
                <a:tab pos="355600" algn="l"/>
              </a:tabLst>
            </a:pPr>
            <a:r>
              <a:rPr sz="1400" spc="-5" dirty="0">
                <a:solidFill>
                  <a:srgbClr val="FFFFFF"/>
                </a:solidFill>
                <a:latin typeface="Calibri"/>
                <a:cs typeface="Calibri"/>
              </a:rPr>
              <a:t>Determine the </a:t>
            </a:r>
            <a:r>
              <a:rPr sz="1400" spc="-15" dirty="0">
                <a:solidFill>
                  <a:srgbClr val="FFFFFF"/>
                </a:solidFill>
                <a:latin typeface="Calibri"/>
                <a:cs typeface="Calibri"/>
              </a:rPr>
              <a:t>data</a:t>
            </a:r>
            <a:r>
              <a:rPr sz="1400" spc="-20" dirty="0">
                <a:solidFill>
                  <a:srgbClr val="FFFFFF"/>
                </a:solidFill>
                <a:latin typeface="Calibri"/>
                <a:cs typeface="Calibri"/>
              </a:rPr>
              <a:t> </a:t>
            </a:r>
            <a:r>
              <a:rPr sz="1400" spc="-5" dirty="0">
                <a:solidFill>
                  <a:srgbClr val="FFFFFF"/>
                </a:solidFill>
                <a:latin typeface="Calibri"/>
                <a:cs typeface="Calibri"/>
              </a:rPr>
              <a:t>needs.</a:t>
            </a:r>
            <a:endParaRPr sz="1400">
              <a:latin typeface="Calibri"/>
              <a:cs typeface="Calibri"/>
            </a:endParaRPr>
          </a:p>
          <a:p>
            <a:pPr marL="355600" indent="-342900">
              <a:lnSpc>
                <a:spcPct val="100000"/>
              </a:lnSpc>
              <a:buAutoNum type="alphaLcPeriod"/>
              <a:tabLst>
                <a:tab pos="354965" algn="l"/>
                <a:tab pos="355600" algn="l"/>
              </a:tabLst>
            </a:pPr>
            <a:r>
              <a:rPr sz="1400" spc="-5" dirty="0">
                <a:solidFill>
                  <a:srgbClr val="FFFFFF"/>
                </a:solidFill>
                <a:latin typeface="Calibri"/>
                <a:cs typeface="Calibri"/>
              </a:rPr>
              <a:t>Identify the </a:t>
            </a:r>
            <a:r>
              <a:rPr sz="1400" spc="-10" dirty="0">
                <a:solidFill>
                  <a:srgbClr val="FFFFFF"/>
                </a:solidFill>
                <a:latin typeface="Calibri"/>
                <a:cs typeface="Calibri"/>
              </a:rPr>
              <a:t>team </a:t>
            </a:r>
            <a:r>
              <a:rPr sz="1400" spc="-5" dirty="0">
                <a:solidFill>
                  <a:srgbClr val="FFFFFF"/>
                </a:solidFill>
                <a:latin typeface="Calibri"/>
                <a:cs typeface="Calibri"/>
              </a:rPr>
              <a:t>and</a:t>
            </a:r>
            <a:r>
              <a:rPr sz="1400" spc="-10" dirty="0">
                <a:solidFill>
                  <a:srgbClr val="FFFFFF"/>
                </a:solidFill>
                <a:latin typeface="Calibri"/>
                <a:cs typeface="Calibri"/>
              </a:rPr>
              <a:t> size</a:t>
            </a:r>
            <a:endParaRPr sz="1400">
              <a:latin typeface="Calibri"/>
              <a:cs typeface="Calibri"/>
            </a:endParaRPr>
          </a:p>
        </p:txBody>
      </p:sp>
      <p:sp>
        <p:nvSpPr>
          <p:cNvPr id="12" name="object 12"/>
          <p:cNvSpPr txBox="1"/>
          <p:nvPr/>
        </p:nvSpPr>
        <p:spPr>
          <a:xfrm>
            <a:off x="165735" y="2717164"/>
            <a:ext cx="4936490" cy="1306830"/>
          </a:xfrm>
          <a:prstGeom prst="rect">
            <a:avLst/>
          </a:prstGeom>
        </p:spPr>
        <p:txBody>
          <a:bodyPr vert="horz" wrap="square" lIns="0" tIns="13335" rIns="0" bIns="0" rtlCol="0">
            <a:spAutoFit/>
          </a:bodyPr>
          <a:lstStyle/>
          <a:p>
            <a:pPr marL="355600" indent="-342900">
              <a:lnSpc>
                <a:spcPct val="100000"/>
              </a:lnSpc>
              <a:spcBef>
                <a:spcPts val="105"/>
              </a:spcBef>
              <a:buAutoNum type="arabicPeriod" startAt="3"/>
              <a:tabLst>
                <a:tab pos="354965" algn="l"/>
                <a:tab pos="355600" algn="l"/>
              </a:tabLst>
            </a:pPr>
            <a:r>
              <a:rPr sz="1400" spc="-10" dirty="0">
                <a:solidFill>
                  <a:srgbClr val="FFFFFF"/>
                </a:solidFill>
                <a:latin typeface="Calibri"/>
                <a:cs typeface="Calibri"/>
              </a:rPr>
              <a:t>Setup/create </a:t>
            </a:r>
            <a:r>
              <a:rPr sz="1400" spc="-5" dirty="0">
                <a:solidFill>
                  <a:srgbClr val="FFFFFF"/>
                </a:solidFill>
                <a:latin typeface="Calibri"/>
                <a:cs typeface="Calibri"/>
              </a:rPr>
              <a:t>and deploy </a:t>
            </a:r>
            <a:r>
              <a:rPr sz="1400" b="1" spc="-5" dirty="0">
                <a:solidFill>
                  <a:srgbClr val="FFFFFF"/>
                </a:solidFill>
                <a:latin typeface="Calibri"/>
                <a:cs typeface="Calibri"/>
              </a:rPr>
              <a:t>discovery</a:t>
            </a:r>
            <a:r>
              <a:rPr sz="1400" b="1" spc="-10" dirty="0">
                <a:solidFill>
                  <a:srgbClr val="FFFFFF"/>
                </a:solidFill>
                <a:latin typeface="Calibri"/>
                <a:cs typeface="Calibri"/>
              </a:rPr>
              <a:t> </a:t>
            </a:r>
            <a:r>
              <a:rPr sz="1400" b="1" spc="-5" dirty="0">
                <a:solidFill>
                  <a:srgbClr val="FFFFFF"/>
                </a:solidFill>
                <a:latin typeface="Calibri"/>
                <a:cs typeface="Calibri"/>
              </a:rPr>
              <a:t>server</a:t>
            </a:r>
            <a:endParaRPr sz="1400">
              <a:latin typeface="Calibri"/>
              <a:cs typeface="Calibri"/>
            </a:endParaRPr>
          </a:p>
          <a:p>
            <a:pPr marL="355600" indent="-342900">
              <a:lnSpc>
                <a:spcPct val="100000"/>
              </a:lnSpc>
              <a:buAutoNum type="arabicPeriod" startAt="3"/>
              <a:tabLst>
                <a:tab pos="354965" algn="l"/>
                <a:tab pos="355600" algn="l"/>
              </a:tabLst>
            </a:pPr>
            <a:r>
              <a:rPr sz="1400" spc="-10" dirty="0">
                <a:solidFill>
                  <a:srgbClr val="FFFFFF"/>
                </a:solidFill>
                <a:latin typeface="Calibri"/>
                <a:cs typeface="Calibri"/>
              </a:rPr>
              <a:t>Setup/create </a:t>
            </a:r>
            <a:r>
              <a:rPr sz="1400" spc="-5" dirty="0">
                <a:solidFill>
                  <a:srgbClr val="FFFFFF"/>
                </a:solidFill>
                <a:latin typeface="Calibri"/>
                <a:cs typeface="Calibri"/>
              </a:rPr>
              <a:t>and deploy </a:t>
            </a:r>
            <a:r>
              <a:rPr sz="1400" b="1" spc="-10" dirty="0">
                <a:solidFill>
                  <a:srgbClr val="FFFFFF"/>
                </a:solidFill>
                <a:latin typeface="Calibri"/>
                <a:cs typeface="Calibri"/>
              </a:rPr>
              <a:t>configuration</a:t>
            </a:r>
            <a:r>
              <a:rPr sz="1400" b="1" spc="-15" dirty="0">
                <a:solidFill>
                  <a:srgbClr val="FFFFFF"/>
                </a:solidFill>
                <a:latin typeface="Calibri"/>
                <a:cs typeface="Calibri"/>
              </a:rPr>
              <a:t> </a:t>
            </a:r>
            <a:r>
              <a:rPr sz="1400" b="1" spc="-5" dirty="0">
                <a:solidFill>
                  <a:srgbClr val="FFFFFF"/>
                </a:solidFill>
                <a:latin typeface="Calibri"/>
                <a:cs typeface="Calibri"/>
              </a:rPr>
              <a:t>server</a:t>
            </a:r>
            <a:endParaRPr sz="1400">
              <a:latin typeface="Calibri"/>
              <a:cs typeface="Calibri"/>
            </a:endParaRPr>
          </a:p>
          <a:p>
            <a:pPr marL="355600" indent="-342900">
              <a:lnSpc>
                <a:spcPct val="100000"/>
              </a:lnSpc>
              <a:buAutoNum type="arabicPeriod" startAt="3"/>
              <a:tabLst>
                <a:tab pos="354965" algn="l"/>
                <a:tab pos="355600" algn="l"/>
              </a:tabLst>
            </a:pPr>
            <a:r>
              <a:rPr sz="1400" spc="-10" dirty="0">
                <a:solidFill>
                  <a:srgbClr val="FFFFFF"/>
                </a:solidFill>
                <a:latin typeface="Calibri"/>
                <a:cs typeface="Calibri"/>
              </a:rPr>
              <a:t>Setup/create </a:t>
            </a:r>
            <a:r>
              <a:rPr sz="1400" spc="-5" dirty="0">
                <a:solidFill>
                  <a:srgbClr val="FFFFFF"/>
                </a:solidFill>
                <a:latin typeface="Calibri"/>
                <a:cs typeface="Calibri"/>
              </a:rPr>
              <a:t>and deploy </a:t>
            </a:r>
            <a:r>
              <a:rPr sz="1400" b="1" spc="-5" dirty="0">
                <a:solidFill>
                  <a:srgbClr val="FFFFFF"/>
                </a:solidFill>
                <a:latin typeface="Calibri"/>
                <a:cs typeface="Calibri"/>
              </a:rPr>
              <a:t>API </a:t>
            </a:r>
            <a:r>
              <a:rPr sz="1400" b="1" spc="-20" dirty="0">
                <a:solidFill>
                  <a:srgbClr val="FFFFFF"/>
                </a:solidFill>
                <a:latin typeface="Calibri"/>
                <a:cs typeface="Calibri"/>
              </a:rPr>
              <a:t>gateway </a:t>
            </a:r>
            <a:r>
              <a:rPr sz="1400" spc="-5" dirty="0">
                <a:solidFill>
                  <a:srgbClr val="FFFFFF"/>
                </a:solidFill>
                <a:latin typeface="Calibri"/>
                <a:cs typeface="Calibri"/>
              </a:rPr>
              <a:t>OR edge server</a:t>
            </a:r>
            <a:endParaRPr sz="1400">
              <a:latin typeface="Calibri"/>
              <a:cs typeface="Calibri"/>
            </a:endParaRPr>
          </a:p>
          <a:p>
            <a:pPr marL="355600" indent="-342900">
              <a:lnSpc>
                <a:spcPct val="100000"/>
              </a:lnSpc>
              <a:buAutoNum type="arabicPeriod" startAt="3"/>
              <a:tabLst>
                <a:tab pos="354965" algn="l"/>
                <a:tab pos="355600" algn="l"/>
              </a:tabLst>
            </a:pPr>
            <a:r>
              <a:rPr sz="1400" spc="-5" dirty="0">
                <a:solidFill>
                  <a:srgbClr val="FFFFFF"/>
                </a:solidFill>
                <a:latin typeface="Calibri"/>
                <a:cs typeface="Calibri"/>
              </a:rPr>
              <a:t>Setup and deploy </a:t>
            </a:r>
            <a:r>
              <a:rPr sz="1400" spc="-10" dirty="0">
                <a:solidFill>
                  <a:srgbClr val="FFFFFF"/>
                </a:solidFill>
                <a:latin typeface="Calibri"/>
                <a:cs typeface="Calibri"/>
              </a:rPr>
              <a:t>databases required </a:t>
            </a:r>
            <a:r>
              <a:rPr sz="1400" spc="-15" dirty="0">
                <a:solidFill>
                  <a:srgbClr val="FFFFFF"/>
                </a:solidFill>
                <a:latin typeface="Calibri"/>
                <a:cs typeface="Calibri"/>
              </a:rPr>
              <a:t>for </a:t>
            </a:r>
            <a:r>
              <a:rPr sz="1400" spc="-5" dirty="0">
                <a:solidFill>
                  <a:srgbClr val="FFFFFF"/>
                </a:solidFill>
                <a:latin typeface="Calibri"/>
                <a:cs typeface="Calibri"/>
              </a:rPr>
              <a:t>various</a:t>
            </a:r>
            <a:r>
              <a:rPr sz="1400" spc="15" dirty="0">
                <a:solidFill>
                  <a:srgbClr val="FFFFFF"/>
                </a:solidFill>
                <a:latin typeface="Calibri"/>
                <a:cs typeface="Calibri"/>
              </a:rPr>
              <a:t> </a:t>
            </a:r>
            <a:r>
              <a:rPr sz="1400" dirty="0">
                <a:solidFill>
                  <a:srgbClr val="FFFFFF"/>
                </a:solidFill>
                <a:latin typeface="Calibri"/>
                <a:cs typeface="Calibri"/>
              </a:rPr>
              <a:t>services</a:t>
            </a:r>
            <a:endParaRPr sz="1400">
              <a:latin typeface="Calibri"/>
              <a:cs typeface="Calibri"/>
            </a:endParaRPr>
          </a:p>
          <a:p>
            <a:pPr marL="355600" indent="-342900">
              <a:lnSpc>
                <a:spcPct val="100000"/>
              </a:lnSpc>
              <a:buAutoNum type="arabicPeriod" startAt="3"/>
              <a:tabLst>
                <a:tab pos="354965" algn="l"/>
                <a:tab pos="355600" algn="l"/>
              </a:tabLst>
            </a:pPr>
            <a:r>
              <a:rPr sz="1400" spc="-5" dirty="0">
                <a:solidFill>
                  <a:srgbClr val="FFFFFF"/>
                </a:solidFill>
                <a:latin typeface="Calibri"/>
                <a:cs typeface="Calibri"/>
              </a:rPr>
              <a:t>Setup and deploy message queues </a:t>
            </a:r>
            <a:r>
              <a:rPr sz="1400" spc="-10" dirty="0">
                <a:solidFill>
                  <a:srgbClr val="FFFFFF"/>
                </a:solidFill>
                <a:latin typeface="Calibri"/>
                <a:cs typeface="Calibri"/>
              </a:rPr>
              <a:t>required </a:t>
            </a:r>
            <a:r>
              <a:rPr sz="1400" spc="-15" dirty="0">
                <a:solidFill>
                  <a:srgbClr val="FFFFFF"/>
                </a:solidFill>
                <a:latin typeface="Calibri"/>
                <a:cs typeface="Calibri"/>
              </a:rPr>
              <a:t>for </a:t>
            </a:r>
            <a:r>
              <a:rPr sz="1400" spc="-5" dirty="0">
                <a:solidFill>
                  <a:srgbClr val="FFFFFF"/>
                </a:solidFill>
                <a:latin typeface="Calibri"/>
                <a:cs typeface="Calibri"/>
              </a:rPr>
              <a:t>various</a:t>
            </a:r>
            <a:r>
              <a:rPr sz="1400" spc="10" dirty="0">
                <a:solidFill>
                  <a:srgbClr val="FFFFFF"/>
                </a:solidFill>
                <a:latin typeface="Calibri"/>
                <a:cs typeface="Calibri"/>
              </a:rPr>
              <a:t> </a:t>
            </a:r>
            <a:r>
              <a:rPr sz="1400" dirty="0">
                <a:solidFill>
                  <a:srgbClr val="FFFFFF"/>
                </a:solidFill>
                <a:latin typeface="Calibri"/>
                <a:cs typeface="Calibri"/>
              </a:rPr>
              <a:t>services</a:t>
            </a:r>
            <a:endParaRPr sz="1400">
              <a:latin typeface="Calibri"/>
              <a:cs typeface="Calibri"/>
            </a:endParaRPr>
          </a:p>
          <a:p>
            <a:pPr marL="355600" indent="-342900">
              <a:lnSpc>
                <a:spcPct val="100000"/>
              </a:lnSpc>
              <a:buAutoNum type="arabicPeriod" startAt="3"/>
              <a:tabLst>
                <a:tab pos="354965" algn="l"/>
                <a:tab pos="355600" algn="l"/>
              </a:tabLst>
            </a:pPr>
            <a:r>
              <a:rPr sz="1400" spc="-10" dirty="0">
                <a:solidFill>
                  <a:srgbClr val="FFFFFF"/>
                </a:solidFill>
                <a:latin typeface="Calibri"/>
                <a:cs typeface="Calibri"/>
              </a:rPr>
              <a:t>For </a:t>
            </a:r>
            <a:r>
              <a:rPr sz="1400" spc="-5" dirty="0">
                <a:solidFill>
                  <a:srgbClr val="FFFFFF"/>
                </a:solidFill>
                <a:latin typeface="Calibri"/>
                <a:cs typeface="Calibri"/>
              </a:rPr>
              <a:t>each identified concern</a:t>
            </a:r>
            <a:endParaRPr sz="1400">
              <a:latin typeface="Calibri"/>
              <a:cs typeface="Calibri"/>
            </a:endParaRPr>
          </a:p>
        </p:txBody>
      </p:sp>
      <p:sp>
        <p:nvSpPr>
          <p:cNvPr id="13" name="object 13"/>
          <p:cNvSpPr txBox="1"/>
          <p:nvPr/>
        </p:nvSpPr>
        <p:spPr>
          <a:xfrm>
            <a:off x="622934" y="3997325"/>
            <a:ext cx="2908300" cy="453390"/>
          </a:xfrm>
          <a:prstGeom prst="rect">
            <a:avLst/>
          </a:prstGeom>
        </p:spPr>
        <p:txBody>
          <a:bodyPr vert="horz" wrap="square" lIns="0" tIns="13335" rIns="0" bIns="0" rtlCol="0">
            <a:spAutoFit/>
          </a:bodyPr>
          <a:lstStyle/>
          <a:p>
            <a:pPr marL="355600" indent="-342900">
              <a:lnSpc>
                <a:spcPct val="100000"/>
              </a:lnSpc>
              <a:spcBef>
                <a:spcPts val="105"/>
              </a:spcBef>
              <a:buAutoNum type="alphaLcPeriod"/>
              <a:tabLst>
                <a:tab pos="354965" algn="l"/>
                <a:tab pos="355600" algn="l"/>
              </a:tabLst>
            </a:pPr>
            <a:r>
              <a:rPr sz="1400" spc="-15" dirty="0">
                <a:solidFill>
                  <a:srgbClr val="FFFFFF"/>
                </a:solidFill>
                <a:latin typeface="Calibri"/>
                <a:cs typeface="Calibri"/>
              </a:rPr>
              <a:t>Create </a:t>
            </a:r>
            <a:r>
              <a:rPr sz="1400" dirty="0">
                <a:solidFill>
                  <a:srgbClr val="FFFFFF"/>
                </a:solidFill>
                <a:latin typeface="Calibri"/>
                <a:cs typeface="Calibri"/>
              </a:rPr>
              <a:t>a </a:t>
            </a:r>
            <a:r>
              <a:rPr sz="1400" spc="-10" dirty="0">
                <a:solidFill>
                  <a:srgbClr val="FFFFFF"/>
                </a:solidFill>
                <a:latin typeface="Calibri"/>
                <a:cs typeface="Calibri"/>
              </a:rPr>
              <a:t>separate </a:t>
            </a:r>
            <a:r>
              <a:rPr sz="1400" spc="-15" dirty="0">
                <a:solidFill>
                  <a:srgbClr val="FFFFFF"/>
                </a:solidFill>
                <a:latin typeface="Calibri"/>
                <a:cs typeface="Calibri"/>
              </a:rPr>
              <a:t>repo, </a:t>
            </a:r>
            <a:r>
              <a:rPr sz="1400" spc="-5" dirty="0">
                <a:solidFill>
                  <a:srgbClr val="FFFFFF"/>
                </a:solidFill>
                <a:latin typeface="Calibri"/>
                <a:cs typeface="Calibri"/>
              </a:rPr>
              <a:t>and</a:t>
            </a:r>
            <a:r>
              <a:rPr sz="1400" spc="10" dirty="0">
                <a:solidFill>
                  <a:srgbClr val="FFFFFF"/>
                </a:solidFill>
                <a:latin typeface="Calibri"/>
                <a:cs typeface="Calibri"/>
              </a:rPr>
              <a:t> </a:t>
            </a:r>
            <a:r>
              <a:rPr sz="1400" spc="-10" dirty="0">
                <a:solidFill>
                  <a:srgbClr val="FFFFFF"/>
                </a:solidFill>
                <a:latin typeface="Calibri"/>
                <a:cs typeface="Calibri"/>
              </a:rPr>
              <a:t>project</a:t>
            </a:r>
            <a:endParaRPr sz="1400">
              <a:latin typeface="Calibri"/>
              <a:cs typeface="Calibri"/>
            </a:endParaRPr>
          </a:p>
          <a:p>
            <a:pPr marL="355600" indent="-342900">
              <a:lnSpc>
                <a:spcPct val="100000"/>
              </a:lnSpc>
              <a:buAutoNum type="alphaLcPeriod"/>
              <a:tabLst>
                <a:tab pos="354965" algn="l"/>
                <a:tab pos="355600" algn="l"/>
              </a:tabLst>
            </a:pPr>
            <a:r>
              <a:rPr sz="1400" spc="-15" dirty="0">
                <a:solidFill>
                  <a:srgbClr val="FFFFFF"/>
                </a:solidFill>
                <a:latin typeface="Calibri"/>
                <a:cs typeface="Calibri"/>
              </a:rPr>
              <a:t>Create </a:t>
            </a:r>
            <a:r>
              <a:rPr sz="1400" spc="-5" dirty="0">
                <a:solidFill>
                  <a:srgbClr val="FFFFFF"/>
                </a:solidFill>
                <a:latin typeface="Calibri"/>
                <a:cs typeface="Calibri"/>
              </a:rPr>
              <a:t>the </a:t>
            </a:r>
            <a:r>
              <a:rPr sz="1400" dirty="0">
                <a:solidFill>
                  <a:srgbClr val="FFFFFF"/>
                </a:solidFill>
                <a:latin typeface="Calibri"/>
                <a:cs typeface="Calibri"/>
              </a:rPr>
              <a:t>service </a:t>
            </a:r>
            <a:r>
              <a:rPr sz="1400" spc="-5" dirty="0">
                <a:solidFill>
                  <a:srgbClr val="FFFFFF"/>
                </a:solidFill>
                <a:latin typeface="Calibri"/>
                <a:cs typeface="Calibri"/>
              </a:rPr>
              <a:t>itself such</a:t>
            </a:r>
            <a:r>
              <a:rPr sz="1400" spc="-20" dirty="0">
                <a:solidFill>
                  <a:srgbClr val="FFFFFF"/>
                </a:solidFill>
                <a:latin typeface="Calibri"/>
                <a:cs typeface="Calibri"/>
              </a:rPr>
              <a:t> </a:t>
            </a:r>
            <a:r>
              <a:rPr sz="1400" spc="-10" dirty="0">
                <a:solidFill>
                  <a:srgbClr val="FFFFFF"/>
                </a:solidFill>
                <a:latin typeface="Calibri"/>
                <a:cs typeface="Calibri"/>
              </a:rPr>
              <a:t>that</a:t>
            </a:r>
            <a:endParaRPr sz="1400">
              <a:latin typeface="Calibri"/>
              <a:cs typeface="Calibri"/>
            </a:endParaRPr>
          </a:p>
        </p:txBody>
      </p:sp>
      <p:sp>
        <p:nvSpPr>
          <p:cNvPr id="14" name="object 14"/>
          <p:cNvSpPr txBox="1"/>
          <p:nvPr/>
        </p:nvSpPr>
        <p:spPr>
          <a:xfrm>
            <a:off x="1080135" y="4424045"/>
            <a:ext cx="4535170" cy="880110"/>
          </a:xfrm>
          <a:prstGeom prst="rect">
            <a:avLst/>
          </a:prstGeom>
        </p:spPr>
        <p:txBody>
          <a:bodyPr vert="horz" wrap="square" lIns="0" tIns="13335" rIns="0" bIns="0" rtlCol="0">
            <a:spAutoFit/>
          </a:bodyPr>
          <a:lstStyle/>
          <a:p>
            <a:pPr marL="355600" indent="-342900">
              <a:lnSpc>
                <a:spcPct val="100000"/>
              </a:lnSpc>
              <a:spcBef>
                <a:spcPts val="105"/>
              </a:spcBef>
              <a:buAutoNum type="romanLcPeriod"/>
              <a:tabLst>
                <a:tab pos="354965" algn="l"/>
                <a:tab pos="355600" algn="l"/>
              </a:tabLst>
            </a:pPr>
            <a:r>
              <a:rPr sz="1400" dirty="0">
                <a:solidFill>
                  <a:srgbClr val="FFFFFF"/>
                </a:solidFill>
                <a:latin typeface="Calibri"/>
                <a:cs typeface="Calibri"/>
              </a:rPr>
              <a:t>It </a:t>
            </a:r>
            <a:r>
              <a:rPr sz="1400" spc="-5" dirty="0">
                <a:solidFill>
                  <a:srgbClr val="FFFFFF"/>
                </a:solidFill>
                <a:latin typeface="Calibri"/>
                <a:cs typeface="Calibri"/>
              </a:rPr>
              <a:t>will </a:t>
            </a:r>
            <a:r>
              <a:rPr sz="1400" spc="-15" dirty="0">
                <a:solidFill>
                  <a:srgbClr val="FFFFFF"/>
                </a:solidFill>
                <a:latin typeface="Calibri"/>
                <a:cs typeface="Calibri"/>
              </a:rPr>
              <a:t>fetch </a:t>
            </a:r>
            <a:r>
              <a:rPr sz="1400" spc="-5" dirty="0">
                <a:solidFill>
                  <a:srgbClr val="FFFFFF"/>
                </a:solidFill>
                <a:latin typeface="Calibri"/>
                <a:cs typeface="Calibri"/>
              </a:rPr>
              <a:t>its </a:t>
            </a:r>
            <a:r>
              <a:rPr sz="1400" spc="-10" dirty="0">
                <a:solidFill>
                  <a:srgbClr val="FFFFFF"/>
                </a:solidFill>
                <a:latin typeface="Calibri"/>
                <a:cs typeface="Calibri"/>
              </a:rPr>
              <a:t>configuration from </a:t>
            </a:r>
            <a:r>
              <a:rPr sz="1400" spc="-5" dirty="0">
                <a:solidFill>
                  <a:srgbClr val="FFFFFF"/>
                </a:solidFill>
                <a:latin typeface="Calibri"/>
                <a:cs typeface="Calibri"/>
              </a:rPr>
              <a:t>the </a:t>
            </a:r>
            <a:r>
              <a:rPr sz="1400" spc="-10" dirty="0">
                <a:solidFill>
                  <a:srgbClr val="FFFFFF"/>
                </a:solidFill>
                <a:latin typeface="Calibri"/>
                <a:cs typeface="Calibri"/>
              </a:rPr>
              <a:t>configuration</a:t>
            </a:r>
            <a:r>
              <a:rPr sz="1400" spc="40" dirty="0">
                <a:solidFill>
                  <a:srgbClr val="FFFFFF"/>
                </a:solidFill>
                <a:latin typeface="Calibri"/>
                <a:cs typeface="Calibri"/>
              </a:rPr>
              <a:t> </a:t>
            </a:r>
            <a:r>
              <a:rPr sz="1400" spc="-5" dirty="0">
                <a:solidFill>
                  <a:srgbClr val="FFFFFF"/>
                </a:solidFill>
                <a:latin typeface="Calibri"/>
                <a:cs typeface="Calibri"/>
              </a:rPr>
              <a:t>server</a:t>
            </a:r>
            <a:endParaRPr sz="1400">
              <a:latin typeface="Calibri"/>
              <a:cs typeface="Calibri"/>
            </a:endParaRPr>
          </a:p>
          <a:p>
            <a:pPr marL="12700" marR="1115695">
              <a:lnSpc>
                <a:spcPct val="100000"/>
              </a:lnSpc>
              <a:buAutoNum type="romanLcPeriod"/>
              <a:tabLst>
                <a:tab pos="354965" algn="l"/>
                <a:tab pos="355600" algn="l"/>
              </a:tabLst>
            </a:pPr>
            <a:r>
              <a:rPr sz="1400" dirty="0">
                <a:solidFill>
                  <a:srgbClr val="FFFFFF"/>
                </a:solidFill>
                <a:latin typeface="Calibri"/>
                <a:cs typeface="Calibri"/>
              </a:rPr>
              <a:t>It </a:t>
            </a:r>
            <a:r>
              <a:rPr sz="1400" spc="-5" dirty="0">
                <a:solidFill>
                  <a:srgbClr val="FFFFFF"/>
                </a:solidFill>
                <a:latin typeface="Calibri"/>
                <a:cs typeface="Calibri"/>
              </a:rPr>
              <a:t>will </a:t>
            </a:r>
            <a:r>
              <a:rPr sz="1400" spc="-10" dirty="0">
                <a:solidFill>
                  <a:srgbClr val="FFFFFF"/>
                </a:solidFill>
                <a:latin typeface="Calibri"/>
                <a:cs typeface="Calibri"/>
              </a:rPr>
              <a:t>register </a:t>
            </a:r>
            <a:r>
              <a:rPr sz="1400" spc="-5" dirty="0">
                <a:solidFill>
                  <a:srgbClr val="FFFFFF"/>
                </a:solidFill>
                <a:latin typeface="Calibri"/>
                <a:cs typeface="Calibri"/>
              </a:rPr>
              <a:t>itself </a:t>
            </a:r>
            <a:r>
              <a:rPr sz="1400" spc="-10" dirty="0">
                <a:solidFill>
                  <a:srgbClr val="FFFFFF"/>
                </a:solidFill>
                <a:latin typeface="Calibri"/>
                <a:cs typeface="Calibri"/>
              </a:rPr>
              <a:t>to </a:t>
            </a:r>
            <a:r>
              <a:rPr sz="1400" spc="-5" dirty="0">
                <a:solidFill>
                  <a:srgbClr val="FFFFFF"/>
                </a:solidFill>
                <a:latin typeface="Calibri"/>
                <a:cs typeface="Calibri"/>
              </a:rPr>
              <a:t>the </a:t>
            </a:r>
            <a:r>
              <a:rPr sz="1400" spc="-10" dirty="0">
                <a:solidFill>
                  <a:srgbClr val="FFFFFF"/>
                </a:solidFill>
                <a:latin typeface="Calibri"/>
                <a:cs typeface="Calibri"/>
              </a:rPr>
              <a:t>discovery </a:t>
            </a:r>
            <a:r>
              <a:rPr sz="1400" spc="-5" dirty="0">
                <a:solidFill>
                  <a:srgbClr val="FFFFFF"/>
                </a:solidFill>
                <a:latin typeface="Calibri"/>
                <a:cs typeface="Calibri"/>
              </a:rPr>
              <a:t>server  iii.</a:t>
            </a:r>
            <a:endParaRPr sz="1400">
              <a:latin typeface="Calibri"/>
              <a:cs typeface="Calibri"/>
            </a:endParaRPr>
          </a:p>
          <a:p>
            <a:pPr marL="12700">
              <a:lnSpc>
                <a:spcPct val="100000"/>
              </a:lnSpc>
            </a:pPr>
            <a:r>
              <a:rPr sz="1400" spc="-5" dirty="0">
                <a:solidFill>
                  <a:srgbClr val="FFFFFF"/>
                </a:solidFill>
                <a:latin typeface="Calibri"/>
                <a:cs typeface="Calibri"/>
              </a:rPr>
              <a:t>iv.</a:t>
            </a:r>
            <a:endParaRPr sz="1400">
              <a:latin typeface="Calibri"/>
              <a:cs typeface="Calibri"/>
            </a:endParaRPr>
          </a:p>
        </p:txBody>
      </p:sp>
      <p:sp>
        <p:nvSpPr>
          <p:cNvPr id="15" name="object 15"/>
          <p:cNvSpPr txBox="1"/>
          <p:nvPr/>
        </p:nvSpPr>
        <p:spPr>
          <a:xfrm>
            <a:off x="1423035" y="4850765"/>
            <a:ext cx="5296535"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solidFill>
                  <a:srgbClr val="FFFFFF"/>
                </a:solidFill>
                <a:latin typeface="Calibri"/>
                <a:cs typeface="Calibri"/>
              </a:rPr>
              <a:t>Define </a:t>
            </a:r>
            <a:r>
              <a:rPr sz="1400" spc="-10" dirty="0">
                <a:solidFill>
                  <a:srgbClr val="FFFFFF"/>
                </a:solidFill>
                <a:latin typeface="Calibri"/>
                <a:cs typeface="Calibri"/>
              </a:rPr>
              <a:t>routes </a:t>
            </a:r>
            <a:r>
              <a:rPr sz="1400" spc="-15" dirty="0">
                <a:solidFill>
                  <a:srgbClr val="FFFFFF"/>
                </a:solidFill>
                <a:latin typeface="Calibri"/>
                <a:cs typeface="Calibri"/>
              </a:rPr>
              <a:t>for </a:t>
            </a:r>
            <a:r>
              <a:rPr sz="1400" spc="-5" dirty="0">
                <a:solidFill>
                  <a:srgbClr val="FFFFFF"/>
                </a:solidFill>
                <a:latin typeface="Calibri"/>
                <a:cs typeface="Calibri"/>
              </a:rPr>
              <a:t>each APIs </a:t>
            </a:r>
            <a:r>
              <a:rPr sz="1400" spc="-10" dirty="0">
                <a:solidFill>
                  <a:srgbClr val="FFFFFF"/>
                </a:solidFill>
                <a:latin typeface="Calibri"/>
                <a:cs typeface="Calibri"/>
              </a:rPr>
              <a:t>that </a:t>
            </a:r>
            <a:r>
              <a:rPr sz="1400" spc="-5" dirty="0">
                <a:solidFill>
                  <a:srgbClr val="FFFFFF"/>
                </a:solidFill>
                <a:latin typeface="Calibri"/>
                <a:cs typeface="Calibri"/>
              </a:rPr>
              <a:t>will </a:t>
            </a:r>
            <a:r>
              <a:rPr sz="1400" dirty="0">
                <a:solidFill>
                  <a:srgbClr val="FFFFFF"/>
                </a:solidFill>
                <a:latin typeface="Calibri"/>
                <a:cs typeface="Calibri"/>
              </a:rPr>
              <a:t>be </a:t>
            </a:r>
            <a:r>
              <a:rPr sz="1400" spc="-5" dirty="0">
                <a:solidFill>
                  <a:srgbClr val="FFFFFF"/>
                </a:solidFill>
                <a:latin typeface="Calibri"/>
                <a:cs typeface="Calibri"/>
              </a:rPr>
              <a:t>public </a:t>
            </a:r>
            <a:r>
              <a:rPr sz="1400" spc="-10" dirty="0">
                <a:solidFill>
                  <a:srgbClr val="FFFFFF"/>
                </a:solidFill>
                <a:latin typeface="Calibri"/>
                <a:cs typeface="Calibri"/>
              </a:rPr>
              <a:t>to </a:t>
            </a:r>
            <a:r>
              <a:rPr sz="1400" spc="-5" dirty="0">
                <a:solidFill>
                  <a:srgbClr val="FFFFFF"/>
                </a:solidFill>
                <a:latin typeface="Calibri"/>
                <a:cs typeface="Calibri"/>
              </a:rPr>
              <a:t>client in the API </a:t>
            </a:r>
            <a:r>
              <a:rPr sz="1400" spc="-20" dirty="0">
                <a:solidFill>
                  <a:srgbClr val="FFFFFF"/>
                </a:solidFill>
                <a:latin typeface="Calibri"/>
                <a:cs typeface="Calibri"/>
              </a:rPr>
              <a:t>gateway  </a:t>
            </a:r>
            <a:r>
              <a:rPr sz="1400" spc="-5" dirty="0">
                <a:solidFill>
                  <a:srgbClr val="FFFFFF"/>
                </a:solidFill>
                <a:latin typeface="Calibri"/>
                <a:cs typeface="Calibri"/>
              </a:rPr>
              <a:t>Implement the</a:t>
            </a:r>
            <a:r>
              <a:rPr sz="1400" spc="-15" dirty="0">
                <a:solidFill>
                  <a:srgbClr val="FFFFFF"/>
                </a:solidFill>
                <a:latin typeface="Calibri"/>
                <a:cs typeface="Calibri"/>
              </a:rPr>
              <a:t> </a:t>
            </a:r>
            <a:r>
              <a:rPr sz="1400" dirty="0">
                <a:solidFill>
                  <a:srgbClr val="FFFFFF"/>
                </a:solidFill>
                <a:latin typeface="Calibri"/>
                <a:cs typeface="Calibri"/>
              </a:rPr>
              <a:t>service</a:t>
            </a:r>
            <a:endParaRPr sz="1400">
              <a:latin typeface="Calibri"/>
              <a:cs typeface="Calibri"/>
            </a:endParaRPr>
          </a:p>
        </p:txBody>
      </p:sp>
      <p:sp>
        <p:nvSpPr>
          <p:cNvPr id="16" name="object 16"/>
          <p:cNvSpPr txBox="1"/>
          <p:nvPr/>
        </p:nvSpPr>
        <p:spPr>
          <a:xfrm>
            <a:off x="622934" y="5277484"/>
            <a:ext cx="8655050" cy="1306830"/>
          </a:xfrm>
          <a:prstGeom prst="rect">
            <a:avLst/>
          </a:prstGeom>
        </p:spPr>
        <p:txBody>
          <a:bodyPr vert="horz" wrap="square" lIns="0" tIns="13335" rIns="0" bIns="0" rtlCol="0">
            <a:spAutoFit/>
          </a:bodyPr>
          <a:lstStyle/>
          <a:p>
            <a:pPr marL="355600" indent="-342900">
              <a:lnSpc>
                <a:spcPct val="100000"/>
              </a:lnSpc>
              <a:spcBef>
                <a:spcPts val="105"/>
              </a:spcBef>
              <a:buAutoNum type="alphaLcPeriod" startAt="3"/>
              <a:tabLst>
                <a:tab pos="354965" algn="l"/>
                <a:tab pos="355600" algn="l"/>
              </a:tabLst>
            </a:pPr>
            <a:r>
              <a:rPr sz="1400" dirty="0">
                <a:solidFill>
                  <a:srgbClr val="FFFFFF"/>
                </a:solidFill>
                <a:latin typeface="Calibri"/>
                <a:cs typeface="Calibri"/>
              </a:rPr>
              <a:t>Use </a:t>
            </a:r>
            <a:r>
              <a:rPr sz="1400" b="1" spc="-20" dirty="0">
                <a:solidFill>
                  <a:srgbClr val="FFFFFF"/>
                </a:solidFill>
                <a:latin typeface="Calibri"/>
                <a:cs typeface="Calibri"/>
              </a:rPr>
              <a:t>swagger.io </a:t>
            </a:r>
            <a:r>
              <a:rPr sz="1400" spc="-5" dirty="0">
                <a:solidFill>
                  <a:srgbClr val="FFFFFF"/>
                </a:solidFill>
                <a:latin typeface="Calibri"/>
                <a:cs typeface="Calibri"/>
              </a:rPr>
              <a:t>or other similar </a:t>
            </a:r>
            <a:r>
              <a:rPr sz="1400" spc="-10" dirty="0">
                <a:solidFill>
                  <a:srgbClr val="FFFFFF"/>
                </a:solidFill>
                <a:latin typeface="Calibri"/>
                <a:cs typeface="Calibri"/>
              </a:rPr>
              <a:t>tech to </a:t>
            </a:r>
            <a:r>
              <a:rPr sz="1400" spc="-5" dirty="0">
                <a:solidFill>
                  <a:srgbClr val="FFFFFF"/>
                </a:solidFill>
                <a:latin typeface="Calibri"/>
                <a:cs typeface="Calibri"/>
              </a:rPr>
              <a:t>document</a:t>
            </a:r>
            <a:r>
              <a:rPr sz="1400" spc="10" dirty="0">
                <a:solidFill>
                  <a:srgbClr val="FFFFFF"/>
                </a:solidFill>
                <a:latin typeface="Calibri"/>
                <a:cs typeface="Calibri"/>
              </a:rPr>
              <a:t> </a:t>
            </a:r>
            <a:r>
              <a:rPr sz="1400" spc="-5" dirty="0">
                <a:solidFill>
                  <a:srgbClr val="FFFFFF"/>
                </a:solidFill>
                <a:latin typeface="Calibri"/>
                <a:cs typeface="Calibri"/>
              </a:rPr>
              <a:t>APIs</a:t>
            </a:r>
            <a:endParaRPr sz="1400">
              <a:latin typeface="Calibri"/>
              <a:cs typeface="Calibri"/>
            </a:endParaRPr>
          </a:p>
          <a:p>
            <a:pPr marL="355600" indent="-342900">
              <a:lnSpc>
                <a:spcPct val="100000"/>
              </a:lnSpc>
              <a:buAutoNum type="alphaLcPeriod" startAt="3"/>
              <a:tabLst>
                <a:tab pos="354965" algn="l"/>
                <a:tab pos="355600" algn="l"/>
              </a:tabLst>
            </a:pPr>
            <a:r>
              <a:rPr sz="1400" spc="-5" dirty="0">
                <a:solidFill>
                  <a:srgbClr val="FFFFFF"/>
                </a:solidFill>
                <a:latin typeface="Calibri"/>
                <a:cs typeface="Calibri"/>
              </a:rPr>
              <a:t>Determine whether this </a:t>
            </a:r>
            <a:r>
              <a:rPr sz="1400" dirty="0">
                <a:solidFill>
                  <a:srgbClr val="FFFFFF"/>
                </a:solidFill>
                <a:latin typeface="Calibri"/>
                <a:cs typeface="Calibri"/>
              </a:rPr>
              <a:t>service </a:t>
            </a:r>
            <a:r>
              <a:rPr sz="1400" spc="-5" dirty="0">
                <a:solidFill>
                  <a:srgbClr val="FFFFFF"/>
                </a:solidFill>
                <a:latin typeface="Calibri"/>
                <a:cs typeface="Calibri"/>
              </a:rPr>
              <a:t>will </a:t>
            </a:r>
            <a:r>
              <a:rPr sz="1400" dirty="0">
                <a:solidFill>
                  <a:srgbClr val="FFFFFF"/>
                </a:solidFill>
                <a:latin typeface="Calibri"/>
                <a:cs typeface="Calibri"/>
              </a:rPr>
              <a:t>be </a:t>
            </a:r>
            <a:r>
              <a:rPr sz="1400" spc="-5" dirty="0">
                <a:solidFill>
                  <a:srgbClr val="FFFFFF"/>
                </a:solidFill>
                <a:latin typeface="Calibri"/>
                <a:cs typeface="Calibri"/>
              </a:rPr>
              <a:t>using </a:t>
            </a:r>
            <a:r>
              <a:rPr sz="1400" dirty="0">
                <a:solidFill>
                  <a:srgbClr val="FFFFFF"/>
                </a:solidFill>
                <a:latin typeface="Calibri"/>
                <a:cs typeface="Calibri"/>
              </a:rPr>
              <a:t>a </a:t>
            </a:r>
            <a:r>
              <a:rPr sz="1400" spc="-20" dirty="0">
                <a:solidFill>
                  <a:srgbClr val="FFFFFF"/>
                </a:solidFill>
                <a:latin typeface="Calibri"/>
                <a:cs typeface="Calibri"/>
              </a:rPr>
              <a:t>state </a:t>
            </a:r>
            <a:r>
              <a:rPr sz="1400" spc="-5" dirty="0">
                <a:solidFill>
                  <a:srgbClr val="FFFFFF"/>
                </a:solidFill>
                <a:latin typeface="Calibri"/>
                <a:cs typeface="Calibri"/>
              </a:rPr>
              <a:t>and there is </a:t>
            </a:r>
            <a:r>
              <a:rPr sz="1400" dirty="0">
                <a:solidFill>
                  <a:srgbClr val="FFFFFF"/>
                </a:solidFill>
                <a:latin typeface="Calibri"/>
                <a:cs typeface="Calibri"/>
              </a:rPr>
              <a:t>a </a:t>
            </a:r>
            <a:r>
              <a:rPr sz="1400" spc="-10" dirty="0">
                <a:solidFill>
                  <a:srgbClr val="FFFFFF"/>
                </a:solidFill>
                <a:latin typeface="Calibri"/>
                <a:cs typeface="Calibri"/>
              </a:rPr>
              <a:t>requirement </a:t>
            </a:r>
            <a:r>
              <a:rPr sz="1400" spc="-15" dirty="0">
                <a:solidFill>
                  <a:srgbClr val="FFFFFF"/>
                </a:solidFill>
                <a:latin typeface="Calibri"/>
                <a:cs typeface="Calibri"/>
              </a:rPr>
              <a:t>for </a:t>
            </a:r>
            <a:r>
              <a:rPr sz="1400" spc="-5" dirty="0">
                <a:solidFill>
                  <a:srgbClr val="FFFFFF"/>
                </a:solidFill>
                <a:latin typeface="Calibri"/>
                <a:cs typeface="Calibri"/>
              </a:rPr>
              <a:t>implementing </a:t>
            </a:r>
            <a:r>
              <a:rPr sz="1400" b="1" spc="-10" dirty="0">
                <a:solidFill>
                  <a:srgbClr val="FFFFFF"/>
                </a:solidFill>
                <a:latin typeface="Calibri"/>
                <a:cs typeface="Calibri"/>
              </a:rPr>
              <a:t>event</a:t>
            </a:r>
            <a:r>
              <a:rPr sz="1400" b="1" spc="45" dirty="0">
                <a:solidFill>
                  <a:srgbClr val="FFFFFF"/>
                </a:solidFill>
                <a:latin typeface="Calibri"/>
                <a:cs typeface="Calibri"/>
              </a:rPr>
              <a:t> </a:t>
            </a:r>
            <a:r>
              <a:rPr sz="1400" b="1" spc="-5" dirty="0">
                <a:solidFill>
                  <a:srgbClr val="FFFFFF"/>
                </a:solidFill>
                <a:latin typeface="Calibri"/>
                <a:cs typeface="Calibri"/>
              </a:rPr>
              <a:t>sourcing</a:t>
            </a:r>
            <a:endParaRPr sz="1400">
              <a:latin typeface="Calibri"/>
              <a:cs typeface="Calibri"/>
            </a:endParaRPr>
          </a:p>
          <a:p>
            <a:pPr marL="355600" indent="-342900">
              <a:lnSpc>
                <a:spcPct val="100000"/>
              </a:lnSpc>
              <a:buAutoNum type="alphaLcPeriod" startAt="3"/>
              <a:tabLst>
                <a:tab pos="354965" algn="l"/>
                <a:tab pos="355600" algn="l"/>
              </a:tabLst>
            </a:pPr>
            <a:r>
              <a:rPr sz="1400" spc="-5" dirty="0">
                <a:solidFill>
                  <a:srgbClr val="FFFFFF"/>
                </a:solidFill>
                <a:latin typeface="Calibri"/>
                <a:cs typeface="Calibri"/>
              </a:rPr>
              <a:t>Determine the </a:t>
            </a:r>
            <a:r>
              <a:rPr sz="1400" spc="-15" dirty="0">
                <a:solidFill>
                  <a:srgbClr val="FFFFFF"/>
                </a:solidFill>
                <a:latin typeface="Calibri"/>
                <a:cs typeface="Calibri"/>
              </a:rPr>
              <a:t>data </a:t>
            </a:r>
            <a:r>
              <a:rPr sz="1400" spc="-5" dirty="0">
                <a:solidFill>
                  <a:srgbClr val="FFFFFF"/>
                </a:solidFill>
                <a:latin typeface="Calibri"/>
                <a:cs typeface="Calibri"/>
              </a:rPr>
              <a:t>access/update </a:t>
            </a:r>
            <a:r>
              <a:rPr sz="1400" spc="-15" dirty="0">
                <a:solidFill>
                  <a:srgbClr val="FFFFFF"/>
                </a:solidFill>
                <a:latin typeface="Calibri"/>
                <a:cs typeface="Calibri"/>
              </a:rPr>
              <a:t>frequency, </a:t>
            </a:r>
            <a:r>
              <a:rPr sz="1400" spc="-5" dirty="0">
                <a:solidFill>
                  <a:srgbClr val="FFFFFF"/>
                </a:solidFill>
                <a:latin typeface="Calibri"/>
                <a:cs typeface="Calibri"/>
              </a:rPr>
              <a:t>and if it is high then consider implementing </a:t>
            </a:r>
            <a:r>
              <a:rPr sz="1400" b="1" spc="-10" dirty="0">
                <a:solidFill>
                  <a:srgbClr val="FFFFFF"/>
                </a:solidFill>
                <a:latin typeface="Calibri"/>
                <a:cs typeface="Calibri"/>
              </a:rPr>
              <a:t>CQRS </a:t>
            </a:r>
            <a:r>
              <a:rPr sz="1400" spc="-15" dirty="0">
                <a:solidFill>
                  <a:srgbClr val="FFFFFF"/>
                </a:solidFill>
                <a:latin typeface="Calibri"/>
                <a:cs typeface="Calibri"/>
              </a:rPr>
              <a:t>for </a:t>
            </a:r>
            <a:r>
              <a:rPr sz="1400" spc="-10" dirty="0">
                <a:solidFill>
                  <a:srgbClr val="FFFFFF"/>
                </a:solidFill>
                <a:latin typeface="Calibri"/>
                <a:cs typeface="Calibri"/>
              </a:rPr>
              <a:t>that </a:t>
            </a:r>
            <a:r>
              <a:rPr sz="1400" spc="-15" dirty="0">
                <a:solidFill>
                  <a:srgbClr val="FFFFFF"/>
                </a:solidFill>
                <a:latin typeface="Calibri"/>
                <a:cs typeface="Calibri"/>
              </a:rPr>
              <a:t>data</a:t>
            </a:r>
            <a:r>
              <a:rPr sz="1400" spc="105" dirty="0">
                <a:solidFill>
                  <a:srgbClr val="FFFFFF"/>
                </a:solidFill>
                <a:latin typeface="Calibri"/>
                <a:cs typeface="Calibri"/>
              </a:rPr>
              <a:t> </a:t>
            </a:r>
            <a:r>
              <a:rPr sz="1400" spc="-5" dirty="0">
                <a:solidFill>
                  <a:srgbClr val="FFFFFF"/>
                </a:solidFill>
                <a:latin typeface="Calibri"/>
                <a:cs typeface="Calibri"/>
              </a:rPr>
              <a:t>entity</a:t>
            </a:r>
            <a:endParaRPr sz="1400">
              <a:latin typeface="Calibri"/>
              <a:cs typeface="Calibri"/>
            </a:endParaRPr>
          </a:p>
          <a:p>
            <a:pPr marL="355600" indent="-342900">
              <a:lnSpc>
                <a:spcPct val="100000"/>
              </a:lnSpc>
              <a:buAutoNum type="alphaLcPeriod" startAt="3"/>
              <a:tabLst>
                <a:tab pos="354965" algn="l"/>
                <a:tab pos="355600" algn="l"/>
              </a:tabLst>
            </a:pPr>
            <a:r>
              <a:rPr sz="1400" spc="-5" dirty="0">
                <a:solidFill>
                  <a:srgbClr val="FFFFFF"/>
                </a:solidFill>
                <a:latin typeface="Calibri"/>
                <a:cs typeface="Calibri"/>
              </a:rPr>
              <a:t>Setup CI </a:t>
            </a:r>
            <a:r>
              <a:rPr sz="1400" spc="-10" dirty="0">
                <a:solidFill>
                  <a:srgbClr val="FFFFFF"/>
                </a:solidFill>
                <a:latin typeface="Calibri"/>
                <a:cs typeface="Calibri"/>
              </a:rPr>
              <a:t>tool </a:t>
            </a:r>
            <a:r>
              <a:rPr sz="1400" spc="-15" dirty="0">
                <a:solidFill>
                  <a:srgbClr val="FFFFFF"/>
                </a:solidFill>
                <a:latin typeface="Calibri"/>
                <a:cs typeface="Calibri"/>
              </a:rPr>
              <a:t>for </a:t>
            </a:r>
            <a:r>
              <a:rPr sz="1400" spc="-5" dirty="0">
                <a:solidFill>
                  <a:srgbClr val="FFFFFF"/>
                </a:solidFill>
                <a:latin typeface="Calibri"/>
                <a:cs typeface="Calibri"/>
              </a:rPr>
              <a:t>the</a:t>
            </a:r>
            <a:r>
              <a:rPr sz="1400" dirty="0">
                <a:solidFill>
                  <a:srgbClr val="FFFFFF"/>
                </a:solidFill>
                <a:latin typeface="Calibri"/>
                <a:cs typeface="Calibri"/>
              </a:rPr>
              <a:t> service</a:t>
            </a:r>
            <a:endParaRPr sz="1400">
              <a:latin typeface="Calibri"/>
              <a:cs typeface="Calibri"/>
            </a:endParaRPr>
          </a:p>
          <a:p>
            <a:pPr marL="355600" indent="-342900">
              <a:lnSpc>
                <a:spcPct val="100000"/>
              </a:lnSpc>
              <a:buAutoNum type="alphaLcPeriod" startAt="3"/>
              <a:tabLst>
                <a:tab pos="354965" algn="l"/>
                <a:tab pos="355600" algn="l"/>
              </a:tabLst>
            </a:pPr>
            <a:r>
              <a:rPr sz="1400" spc="-5" dirty="0">
                <a:solidFill>
                  <a:srgbClr val="FFFFFF"/>
                </a:solidFill>
                <a:latin typeface="Calibri"/>
                <a:cs typeface="Calibri"/>
              </a:rPr>
              <a:t>Setup </a:t>
            </a:r>
            <a:r>
              <a:rPr sz="1400" dirty="0">
                <a:solidFill>
                  <a:srgbClr val="FFFFFF"/>
                </a:solidFill>
                <a:latin typeface="Calibri"/>
                <a:cs typeface="Calibri"/>
              </a:rPr>
              <a:t>CD </a:t>
            </a:r>
            <a:r>
              <a:rPr sz="1400" spc="-10" dirty="0">
                <a:solidFill>
                  <a:srgbClr val="FFFFFF"/>
                </a:solidFill>
                <a:latin typeface="Calibri"/>
                <a:cs typeface="Calibri"/>
              </a:rPr>
              <a:t>tool </a:t>
            </a:r>
            <a:r>
              <a:rPr sz="1400" spc="-15" dirty="0">
                <a:solidFill>
                  <a:srgbClr val="FFFFFF"/>
                </a:solidFill>
                <a:latin typeface="Calibri"/>
                <a:cs typeface="Calibri"/>
              </a:rPr>
              <a:t>for </a:t>
            </a:r>
            <a:r>
              <a:rPr sz="1400" spc="-5" dirty="0">
                <a:solidFill>
                  <a:srgbClr val="FFFFFF"/>
                </a:solidFill>
                <a:latin typeface="Calibri"/>
                <a:cs typeface="Calibri"/>
              </a:rPr>
              <a:t>the</a:t>
            </a:r>
            <a:r>
              <a:rPr sz="1400" spc="-10" dirty="0">
                <a:solidFill>
                  <a:srgbClr val="FFFFFF"/>
                </a:solidFill>
                <a:latin typeface="Calibri"/>
                <a:cs typeface="Calibri"/>
              </a:rPr>
              <a:t> </a:t>
            </a:r>
            <a:r>
              <a:rPr sz="1400" dirty="0">
                <a:solidFill>
                  <a:srgbClr val="FFFFFF"/>
                </a:solidFill>
                <a:latin typeface="Calibri"/>
                <a:cs typeface="Calibri"/>
              </a:rPr>
              <a:t>service</a:t>
            </a:r>
            <a:endParaRPr sz="1400">
              <a:latin typeface="Calibri"/>
              <a:cs typeface="Calibri"/>
            </a:endParaRPr>
          </a:p>
          <a:p>
            <a:pPr marL="355600" indent="-342900">
              <a:lnSpc>
                <a:spcPct val="100000"/>
              </a:lnSpc>
              <a:buAutoNum type="alphaLcPeriod" startAt="3"/>
              <a:tabLst>
                <a:tab pos="354965" algn="l"/>
                <a:tab pos="355600" algn="l"/>
              </a:tabLst>
            </a:pPr>
            <a:r>
              <a:rPr sz="1400" spc="-5" dirty="0">
                <a:solidFill>
                  <a:srgbClr val="FFFFFF"/>
                </a:solidFill>
                <a:latin typeface="Calibri"/>
                <a:cs typeface="Calibri"/>
              </a:rPr>
              <a:t>Determine the </a:t>
            </a:r>
            <a:r>
              <a:rPr sz="1400" spc="-10" dirty="0">
                <a:solidFill>
                  <a:srgbClr val="FFFFFF"/>
                </a:solidFill>
                <a:latin typeface="Calibri"/>
                <a:cs typeface="Calibri"/>
              </a:rPr>
              <a:t>testing </a:t>
            </a:r>
            <a:r>
              <a:rPr sz="1400" spc="-15" dirty="0">
                <a:solidFill>
                  <a:srgbClr val="FFFFFF"/>
                </a:solidFill>
                <a:latin typeface="Calibri"/>
                <a:cs typeface="Calibri"/>
              </a:rPr>
              <a:t>strategy </a:t>
            </a:r>
            <a:r>
              <a:rPr sz="1400" spc="-5" dirty="0">
                <a:solidFill>
                  <a:srgbClr val="FFFFFF"/>
                </a:solidFill>
                <a:latin typeface="Calibri"/>
                <a:cs typeface="Calibri"/>
              </a:rPr>
              <a:t>and how it will </a:t>
            </a:r>
            <a:r>
              <a:rPr sz="1400" dirty="0">
                <a:solidFill>
                  <a:srgbClr val="FFFFFF"/>
                </a:solidFill>
                <a:latin typeface="Calibri"/>
                <a:cs typeface="Calibri"/>
              </a:rPr>
              <a:t>be</a:t>
            </a:r>
            <a:r>
              <a:rPr sz="1400" spc="-10" dirty="0">
                <a:solidFill>
                  <a:srgbClr val="FFFFFF"/>
                </a:solidFill>
                <a:latin typeface="Calibri"/>
                <a:cs typeface="Calibri"/>
              </a:rPr>
              <a:t> automated</a:t>
            </a:r>
            <a:endParaRPr sz="1400">
              <a:latin typeface="Calibri"/>
              <a:cs typeface="Calibri"/>
            </a:endParaRPr>
          </a:p>
        </p:txBody>
      </p:sp>
      <p:pic>
        <p:nvPicPr>
          <p:cNvPr id="17" name="object 17"/>
          <p:cNvPicPr/>
          <p:nvPr/>
        </p:nvPicPr>
        <p:blipFill>
          <a:blip r:embed="rId3" cstate="print"/>
          <a:stretch>
            <a:fillRect/>
          </a:stretch>
        </p:blipFill>
        <p:spPr>
          <a:xfrm>
            <a:off x="5897879" y="502919"/>
            <a:ext cx="6217920" cy="1691639"/>
          </a:xfrm>
          <a:prstGeom prst="rect">
            <a:avLst/>
          </a:prstGeom>
        </p:spPr>
      </p:pic>
      <p:sp>
        <p:nvSpPr>
          <p:cNvPr id="18" name="object 18"/>
          <p:cNvSpPr txBox="1">
            <a:spLocks noGrp="1"/>
          </p:cNvSpPr>
          <p:nvPr>
            <p:ph type="title"/>
          </p:nvPr>
        </p:nvSpPr>
        <p:spPr>
          <a:xfrm>
            <a:off x="614044" y="73024"/>
            <a:ext cx="10962640" cy="785495"/>
          </a:xfrm>
          <a:prstGeom prst="rect">
            <a:avLst/>
          </a:prstGeom>
        </p:spPr>
        <p:txBody>
          <a:bodyPr vert="horz" wrap="square" lIns="0" tIns="81280" rIns="0" bIns="0" rtlCol="0">
            <a:spAutoFit/>
          </a:bodyPr>
          <a:lstStyle/>
          <a:p>
            <a:pPr marL="12700">
              <a:lnSpc>
                <a:spcPct val="100000"/>
              </a:lnSpc>
              <a:spcBef>
                <a:spcPts val="640"/>
              </a:spcBef>
            </a:pPr>
            <a:r>
              <a:rPr sz="2400" b="1" spc="-5" dirty="0">
                <a:solidFill>
                  <a:srgbClr val="FFFFFF"/>
                </a:solidFill>
                <a:latin typeface="Microsoft YaHei"/>
                <a:cs typeface="Microsoft YaHei"/>
              </a:rPr>
              <a:t>Activities in system design with </a:t>
            </a: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architecture</a:t>
            </a:r>
            <a:r>
              <a:rPr sz="2400" b="1" spc="2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a:p>
            <a:pPr marR="5080" algn="r">
              <a:lnSpc>
                <a:spcPct val="100000"/>
              </a:lnSpc>
              <a:spcBef>
                <a:spcPts val="405"/>
              </a:spcBef>
            </a:pPr>
            <a:r>
              <a:rPr sz="1800" b="1" spc="-5" dirty="0">
                <a:solidFill>
                  <a:srgbClr val="FFFFFF"/>
                </a:solidFill>
                <a:latin typeface="Calibri"/>
                <a:cs typeface="Calibri"/>
              </a:rPr>
              <a:t>Secondary activities</a:t>
            </a:r>
            <a:r>
              <a:rPr sz="1800" b="1"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19" name="object 19"/>
          <p:cNvSpPr txBox="1"/>
          <p:nvPr/>
        </p:nvSpPr>
        <p:spPr>
          <a:xfrm>
            <a:off x="6028054" y="944245"/>
            <a:ext cx="2928620" cy="391160"/>
          </a:xfrm>
          <a:prstGeom prst="rect">
            <a:avLst/>
          </a:prstGeom>
        </p:spPr>
        <p:txBody>
          <a:bodyPr vert="horz" wrap="square" lIns="0" tIns="12700" rIns="0" bIns="0" rtlCol="0">
            <a:spAutoFit/>
          </a:bodyPr>
          <a:lstStyle/>
          <a:p>
            <a:pPr marL="355600" indent="-342900">
              <a:lnSpc>
                <a:spcPct val="100000"/>
              </a:lnSpc>
              <a:spcBef>
                <a:spcPts val="100"/>
              </a:spcBef>
              <a:buAutoNum type="arabicPeriod"/>
              <a:tabLst>
                <a:tab pos="354965" algn="l"/>
                <a:tab pos="355600" algn="l"/>
              </a:tabLst>
            </a:pPr>
            <a:r>
              <a:rPr sz="1200" spc="-10" dirty="0">
                <a:latin typeface="Calibri"/>
                <a:cs typeface="Calibri"/>
              </a:rPr>
              <a:t>Setup </a:t>
            </a:r>
            <a:r>
              <a:rPr sz="1200" spc="-5" dirty="0">
                <a:latin typeface="Calibri"/>
                <a:cs typeface="Calibri"/>
              </a:rPr>
              <a:t>app </a:t>
            </a:r>
            <a:r>
              <a:rPr sz="1200" b="1" spc="-10" dirty="0">
                <a:latin typeface="Calibri"/>
                <a:cs typeface="Calibri"/>
              </a:rPr>
              <a:t>containerization</a:t>
            </a:r>
            <a:r>
              <a:rPr sz="1200" b="1" dirty="0">
                <a:latin typeface="Calibri"/>
                <a:cs typeface="Calibri"/>
              </a:rPr>
              <a:t> </a:t>
            </a:r>
            <a:r>
              <a:rPr sz="1200" spc="-10" dirty="0">
                <a:latin typeface="Calibri"/>
                <a:cs typeface="Calibri"/>
              </a:rPr>
              <a:t>infrastructure</a:t>
            </a:r>
            <a:endParaRPr sz="1200">
              <a:latin typeface="Calibri"/>
              <a:cs typeface="Calibri"/>
            </a:endParaRPr>
          </a:p>
          <a:p>
            <a:pPr marL="355600" indent="-342900">
              <a:lnSpc>
                <a:spcPct val="100000"/>
              </a:lnSpc>
              <a:buAutoNum type="arabicPeriod"/>
              <a:tabLst>
                <a:tab pos="354965" algn="l"/>
                <a:tab pos="355600" algn="l"/>
              </a:tabLst>
            </a:pPr>
            <a:r>
              <a:rPr sz="1200" spc="-10" dirty="0">
                <a:latin typeface="Calibri"/>
                <a:cs typeface="Calibri"/>
              </a:rPr>
              <a:t>For </a:t>
            </a:r>
            <a:r>
              <a:rPr sz="1200" spc="-5" dirty="0">
                <a:latin typeface="Calibri"/>
                <a:cs typeface="Calibri"/>
              </a:rPr>
              <a:t>each</a:t>
            </a:r>
            <a:r>
              <a:rPr sz="1200" dirty="0">
                <a:latin typeface="Calibri"/>
                <a:cs typeface="Calibri"/>
              </a:rPr>
              <a:t> </a:t>
            </a:r>
            <a:r>
              <a:rPr sz="1200" spc="-5" dirty="0">
                <a:latin typeface="Calibri"/>
                <a:cs typeface="Calibri"/>
              </a:rPr>
              <a:t>service</a:t>
            </a:r>
            <a:endParaRPr sz="1200">
              <a:latin typeface="Calibri"/>
              <a:cs typeface="Calibri"/>
            </a:endParaRPr>
          </a:p>
        </p:txBody>
      </p:sp>
      <p:sp>
        <p:nvSpPr>
          <p:cNvPr id="20" name="object 20"/>
          <p:cNvSpPr txBox="1"/>
          <p:nvPr/>
        </p:nvSpPr>
        <p:spPr>
          <a:xfrm>
            <a:off x="6485254" y="1310004"/>
            <a:ext cx="4220210" cy="391160"/>
          </a:xfrm>
          <a:prstGeom prst="rect">
            <a:avLst/>
          </a:prstGeom>
        </p:spPr>
        <p:txBody>
          <a:bodyPr vert="horz" wrap="square" lIns="0" tIns="12700" rIns="0" bIns="0" rtlCol="0">
            <a:spAutoFit/>
          </a:bodyPr>
          <a:lstStyle/>
          <a:p>
            <a:pPr marL="355600" indent="-342900">
              <a:lnSpc>
                <a:spcPct val="100000"/>
              </a:lnSpc>
              <a:spcBef>
                <a:spcPts val="100"/>
              </a:spcBef>
              <a:buAutoNum type="alphaLcPeriod"/>
              <a:tabLst>
                <a:tab pos="354965" algn="l"/>
                <a:tab pos="355600" algn="l"/>
              </a:tabLst>
            </a:pPr>
            <a:r>
              <a:rPr sz="1200" spc="-10" dirty="0">
                <a:latin typeface="Calibri"/>
                <a:cs typeface="Calibri"/>
              </a:rPr>
              <a:t>Configure </a:t>
            </a:r>
            <a:r>
              <a:rPr sz="1200" dirty="0">
                <a:latin typeface="Calibri"/>
                <a:cs typeface="Calibri"/>
              </a:rPr>
              <a:t>CI </a:t>
            </a:r>
            <a:r>
              <a:rPr sz="1200" spc="-5" dirty="0">
                <a:latin typeface="Calibri"/>
                <a:cs typeface="Calibri"/>
              </a:rPr>
              <a:t>tool </a:t>
            </a:r>
            <a:r>
              <a:rPr sz="1200" spc="-10" dirty="0">
                <a:latin typeface="Calibri"/>
                <a:cs typeface="Calibri"/>
              </a:rPr>
              <a:t>to </a:t>
            </a:r>
            <a:r>
              <a:rPr sz="1200" spc="-15" dirty="0">
                <a:latin typeface="Calibri"/>
                <a:cs typeface="Calibri"/>
              </a:rPr>
              <a:t>generate </a:t>
            </a:r>
            <a:r>
              <a:rPr sz="1200" spc="-10" dirty="0">
                <a:latin typeface="Calibri"/>
                <a:cs typeface="Calibri"/>
              </a:rPr>
              <a:t>containerized</a:t>
            </a:r>
            <a:r>
              <a:rPr sz="1200" spc="15" dirty="0">
                <a:latin typeface="Calibri"/>
                <a:cs typeface="Calibri"/>
              </a:rPr>
              <a:t> </a:t>
            </a:r>
            <a:r>
              <a:rPr sz="1200" spc="-5" dirty="0">
                <a:latin typeface="Calibri"/>
                <a:cs typeface="Calibri"/>
              </a:rPr>
              <a:t>builds</a:t>
            </a:r>
            <a:endParaRPr sz="1200">
              <a:latin typeface="Calibri"/>
              <a:cs typeface="Calibri"/>
            </a:endParaRPr>
          </a:p>
          <a:p>
            <a:pPr marL="355600" indent="-342900">
              <a:lnSpc>
                <a:spcPct val="100000"/>
              </a:lnSpc>
              <a:buAutoNum type="alphaLcPeriod"/>
              <a:tabLst>
                <a:tab pos="354965" algn="l"/>
                <a:tab pos="355600" algn="l"/>
              </a:tabLst>
            </a:pPr>
            <a:r>
              <a:rPr sz="1200" spc="-10" dirty="0">
                <a:latin typeface="Calibri"/>
                <a:cs typeface="Calibri"/>
              </a:rPr>
              <a:t>Configure </a:t>
            </a:r>
            <a:r>
              <a:rPr sz="1200" dirty="0">
                <a:latin typeface="Calibri"/>
                <a:cs typeface="Calibri"/>
              </a:rPr>
              <a:t>CD </a:t>
            </a:r>
            <a:r>
              <a:rPr sz="1200" spc="-5" dirty="0">
                <a:latin typeface="Calibri"/>
                <a:cs typeface="Calibri"/>
              </a:rPr>
              <a:t>tool </a:t>
            </a:r>
            <a:r>
              <a:rPr sz="1200" spc="-10" dirty="0">
                <a:latin typeface="Calibri"/>
                <a:cs typeface="Calibri"/>
              </a:rPr>
              <a:t>to </a:t>
            </a:r>
            <a:r>
              <a:rPr sz="1200" spc="-5" dirty="0">
                <a:latin typeface="Calibri"/>
                <a:cs typeface="Calibri"/>
              </a:rPr>
              <a:t>deploy </a:t>
            </a:r>
            <a:r>
              <a:rPr sz="1200" spc="-10" dirty="0">
                <a:latin typeface="Calibri"/>
                <a:cs typeface="Calibri"/>
              </a:rPr>
              <a:t>containerized </a:t>
            </a:r>
            <a:r>
              <a:rPr sz="1200" spc="-5" dirty="0">
                <a:latin typeface="Calibri"/>
                <a:cs typeface="Calibri"/>
              </a:rPr>
              <a:t>builds </a:t>
            </a:r>
            <a:r>
              <a:rPr sz="1200" dirty="0">
                <a:latin typeface="Calibri"/>
                <a:cs typeface="Calibri"/>
              </a:rPr>
              <a:t>on</a:t>
            </a:r>
            <a:r>
              <a:rPr sz="1200" spc="-10" dirty="0">
                <a:latin typeface="Calibri"/>
                <a:cs typeface="Calibri"/>
              </a:rPr>
              <a:t> containers</a:t>
            </a:r>
            <a:endParaRPr sz="1200">
              <a:latin typeface="Calibri"/>
              <a:cs typeface="Calibri"/>
            </a:endParaRPr>
          </a:p>
        </p:txBody>
      </p:sp>
      <p:sp>
        <p:nvSpPr>
          <p:cNvPr id="21" name="object 21"/>
          <p:cNvSpPr/>
          <p:nvPr/>
        </p:nvSpPr>
        <p:spPr>
          <a:xfrm>
            <a:off x="6738619" y="1861185"/>
            <a:ext cx="34290" cy="0"/>
          </a:xfrm>
          <a:custGeom>
            <a:avLst/>
            <a:gdLst/>
            <a:ahLst/>
            <a:cxnLst/>
            <a:rect l="l" t="t" r="r" b="b"/>
            <a:pathLst>
              <a:path w="34290">
                <a:moveTo>
                  <a:pt x="0" y="0"/>
                </a:moveTo>
                <a:lnTo>
                  <a:pt x="34289" y="0"/>
                </a:lnTo>
              </a:path>
            </a:pathLst>
          </a:custGeom>
          <a:ln w="7620">
            <a:solidFill>
              <a:srgbClr val="000000"/>
            </a:solidFill>
          </a:ln>
        </p:spPr>
        <p:txBody>
          <a:bodyPr wrap="square" lIns="0" tIns="0" rIns="0" bIns="0" rtlCol="0"/>
          <a:lstStyle/>
          <a:p>
            <a:endParaRPr/>
          </a:p>
        </p:txBody>
      </p:sp>
      <p:sp>
        <p:nvSpPr>
          <p:cNvPr id="22" name="object 22"/>
          <p:cNvSpPr txBox="1"/>
          <p:nvPr/>
        </p:nvSpPr>
        <p:spPr>
          <a:xfrm>
            <a:off x="6028054" y="1675765"/>
            <a:ext cx="4758690" cy="391160"/>
          </a:xfrm>
          <a:prstGeom prst="rect">
            <a:avLst/>
          </a:prstGeom>
        </p:spPr>
        <p:txBody>
          <a:bodyPr vert="horz" wrap="square" lIns="0" tIns="12700" rIns="0" bIns="0" rtlCol="0">
            <a:spAutoFit/>
          </a:bodyPr>
          <a:lstStyle/>
          <a:p>
            <a:pPr marL="355600" indent="-342900">
              <a:lnSpc>
                <a:spcPct val="100000"/>
              </a:lnSpc>
              <a:spcBef>
                <a:spcPts val="100"/>
              </a:spcBef>
              <a:buAutoNum type="arabicPeriod" startAt="3"/>
              <a:tabLst>
                <a:tab pos="354965" algn="l"/>
                <a:tab pos="355600" algn="l"/>
              </a:tabLst>
            </a:pPr>
            <a:r>
              <a:rPr sz="1200" spc="-10" dirty="0">
                <a:latin typeface="Calibri"/>
                <a:cs typeface="Calibri"/>
              </a:rPr>
              <a:t>Setup </a:t>
            </a:r>
            <a:r>
              <a:rPr sz="1200" b="1" spc="-5" dirty="0">
                <a:latin typeface="Calibri"/>
                <a:cs typeface="Calibri"/>
              </a:rPr>
              <a:t>load balancers </a:t>
            </a:r>
            <a:r>
              <a:rPr sz="1200" spc="-15" dirty="0">
                <a:latin typeface="Calibri"/>
                <a:cs typeface="Calibri"/>
              </a:rPr>
              <a:t>for </a:t>
            </a:r>
            <a:r>
              <a:rPr sz="1200" spc="-5" dirty="0">
                <a:latin typeface="Calibri"/>
                <a:cs typeface="Calibri"/>
              </a:rPr>
              <a:t>certain services </a:t>
            </a:r>
            <a:r>
              <a:rPr sz="1200" spc="-10" dirty="0">
                <a:latin typeface="Calibri"/>
                <a:cs typeface="Calibri"/>
              </a:rPr>
              <a:t>that are expected </a:t>
            </a:r>
            <a:r>
              <a:rPr sz="1200" dirty="0">
                <a:latin typeface="Calibri"/>
                <a:cs typeface="Calibri"/>
              </a:rPr>
              <a:t>of </a:t>
            </a:r>
            <a:r>
              <a:rPr sz="1200" spc="-5" dirty="0">
                <a:latin typeface="Calibri"/>
                <a:cs typeface="Calibri"/>
              </a:rPr>
              <a:t>high</a:t>
            </a:r>
            <a:r>
              <a:rPr sz="1200" spc="65" dirty="0">
                <a:latin typeface="Calibri"/>
                <a:cs typeface="Calibri"/>
              </a:rPr>
              <a:t> </a:t>
            </a:r>
            <a:r>
              <a:rPr sz="1200" spc="-5" dirty="0">
                <a:latin typeface="Calibri"/>
                <a:cs typeface="Calibri"/>
              </a:rPr>
              <a:t>load</a:t>
            </a:r>
            <a:endParaRPr sz="1200">
              <a:latin typeface="Calibri"/>
              <a:cs typeface="Calibri"/>
            </a:endParaRPr>
          </a:p>
          <a:p>
            <a:pPr marL="355600" indent="-342900">
              <a:lnSpc>
                <a:spcPct val="100000"/>
              </a:lnSpc>
              <a:buAutoNum type="arabicPeriod" startAt="3"/>
              <a:tabLst>
                <a:tab pos="354965" algn="l"/>
                <a:tab pos="355600" algn="l"/>
              </a:tabLst>
            </a:pPr>
            <a:r>
              <a:rPr sz="1200" spc="-10" dirty="0">
                <a:latin typeface="Calibri"/>
                <a:cs typeface="Calibri"/>
              </a:rPr>
              <a:t>Setup </a:t>
            </a:r>
            <a:r>
              <a:rPr sz="1200" b="1" spc="-10" dirty="0">
                <a:latin typeface="Calibri"/>
                <a:cs typeface="Calibri"/>
              </a:rPr>
              <a:t>reverse </a:t>
            </a:r>
            <a:r>
              <a:rPr sz="1200" b="1" spc="-15" dirty="0">
                <a:latin typeface="Calibri"/>
                <a:cs typeface="Calibri"/>
              </a:rPr>
              <a:t>proxy </a:t>
            </a:r>
            <a:r>
              <a:rPr sz="1200" spc="-15" dirty="0">
                <a:latin typeface="Calibri"/>
                <a:cs typeface="Calibri"/>
              </a:rPr>
              <a:t>for </a:t>
            </a:r>
            <a:r>
              <a:rPr sz="1200" spc="-5" dirty="0">
                <a:latin typeface="Calibri"/>
                <a:cs typeface="Calibri"/>
              </a:rPr>
              <a:t>the APIs if </a:t>
            </a:r>
            <a:r>
              <a:rPr sz="1200" spc="-10" dirty="0">
                <a:latin typeface="Calibri"/>
                <a:cs typeface="Calibri"/>
              </a:rPr>
              <a:t>there </a:t>
            </a:r>
            <a:r>
              <a:rPr sz="1200" spc="-5" dirty="0">
                <a:latin typeface="Calibri"/>
                <a:cs typeface="Calibri"/>
              </a:rPr>
              <a:t>is </a:t>
            </a:r>
            <a:r>
              <a:rPr sz="1200" dirty="0">
                <a:latin typeface="Calibri"/>
                <a:cs typeface="Calibri"/>
              </a:rPr>
              <a:t>a</a:t>
            </a:r>
            <a:r>
              <a:rPr sz="1200" spc="40" dirty="0">
                <a:latin typeface="Calibri"/>
                <a:cs typeface="Calibri"/>
              </a:rPr>
              <a:t> </a:t>
            </a:r>
            <a:r>
              <a:rPr sz="1200" spc="-5" dirty="0">
                <a:latin typeface="Calibri"/>
                <a:cs typeface="Calibri"/>
              </a:rPr>
              <a:t>need</a:t>
            </a:r>
            <a:endParaRPr sz="1200">
              <a:latin typeface="Calibri"/>
              <a:cs typeface="Calibri"/>
            </a:endParaRPr>
          </a:p>
        </p:txBody>
      </p:sp>
      <p:pic>
        <p:nvPicPr>
          <p:cNvPr id="23" name="object 23"/>
          <p:cNvPicPr/>
          <p:nvPr/>
        </p:nvPicPr>
        <p:blipFill>
          <a:blip r:embed="rId4" cstate="print"/>
          <a:stretch>
            <a:fillRect/>
          </a:stretch>
        </p:blipFill>
        <p:spPr>
          <a:xfrm>
            <a:off x="5897879" y="2240279"/>
            <a:ext cx="6217920" cy="2606040"/>
          </a:xfrm>
          <a:prstGeom prst="rect">
            <a:avLst/>
          </a:prstGeom>
        </p:spPr>
      </p:pic>
      <p:sp>
        <p:nvSpPr>
          <p:cNvPr id="24" name="object 24"/>
          <p:cNvSpPr txBox="1"/>
          <p:nvPr/>
        </p:nvSpPr>
        <p:spPr>
          <a:xfrm>
            <a:off x="9507855" y="2296795"/>
            <a:ext cx="1986914"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Optional activities</a:t>
            </a:r>
            <a:r>
              <a:rPr sz="1800" b="1" spc="-55"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25" name="object 25"/>
          <p:cNvSpPr txBox="1"/>
          <p:nvPr/>
        </p:nvSpPr>
        <p:spPr>
          <a:xfrm>
            <a:off x="6028054" y="2682240"/>
            <a:ext cx="2887980" cy="1122680"/>
          </a:xfrm>
          <a:prstGeom prst="rect">
            <a:avLst/>
          </a:prstGeom>
        </p:spPr>
        <p:txBody>
          <a:bodyPr vert="horz" wrap="square" lIns="0" tIns="12700" rIns="0" bIns="0" rtlCol="0">
            <a:spAutoFit/>
          </a:bodyPr>
          <a:lstStyle/>
          <a:p>
            <a:pPr marL="355600" indent="-342900">
              <a:lnSpc>
                <a:spcPct val="100000"/>
              </a:lnSpc>
              <a:spcBef>
                <a:spcPts val="100"/>
              </a:spcBef>
              <a:buAutoNum type="arabicPeriod"/>
              <a:tabLst>
                <a:tab pos="354965" algn="l"/>
                <a:tab pos="355600" algn="l"/>
              </a:tabLst>
            </a:pPr>
            <a:r>
              <a:rPr sz="1200" spc="-10" dirty="0">
                <a:latin typeface="Calibri"/>
                <a:cs typeface="Calibri"/>
              </a:rPr>
              <a:t>Setup </a:t>
            </a:r>
            <a:r>
              <a:rPr sz="1200" b="1" dirty="0">
                <a:latin typeface="Calibri"/>
                <a:cs typeface="Calibri"/>
              </a:rPr>
              <a:t>service</a:t>
            </a:r>
            <a:r>
              <a:rPr sz="1200" b="1" spc="-5" dirty="0">
                <a:latin typeface="Calibri"/>
                <a:cs typeface="Calibri"/>
              </a:rPr>
              <a:t> </a:t>
            </a:r>
            <a:r>
              <a:rPr sz="1200" b="1" spc="-10" dirty="0">
                <a:latin typeface="Calibri"/>
                <a:cs typeface="Calibri"/>
              </a:rPr>
              <a:t>tracing</a:t>
            </a:r>
            <a:endParaRPr sz="1200">
              <a:latin typeface="Calibri"/>
              <a:cs typeface="Calibri"/>
            </a:endParaRPr>
          </a:p>
          <a:p>
            <a:pPr marL="355600" indent="-342900">
              <a:lnSpc>
                <a:spcPct val="100000"/>
              </a:lnSpc>
              <a:buAutoNum type="arabicPeriod"/>
              <a:tabLst>
                <a:tab pos="354965" algn="l"/>
                <a:tab pos="355600" algn="l"/>
              </a:tabLst>
            </a:pPr>
            <a:r>
              <a:rPr sz="1200" spc="-10" dirty="0">
                <a:latin typeface="Calibri"/>
                <a:cs typeface="Calibri"/>
              </a:rPr>
              <a:t>Setup </a:t>
            </a:r>
            <a:r>
              <a:rPr sz="1200" b="1" spc="-10" dirty="0">
                <a:latin typeface="Calibri"/>
                <a:cs typeface="Calibri"/>
              </a:rPr>
              <a:t>tracing </a:t>
            </a:r>
            <a:r>
              <a:rPr sz="1200" b="1" spc="-5" dirty="0">
                <a:latin typeface="Calibri"/>
                <a:cs typeface="Calibri"/>
              </a:rPr>
              <a:t>log </a:t>
            </a:r>
            <a:r>
              <a:rPr sz="1200" b="1" spc="-10" dirty="0">
                <a:latin typeface="Calibri"/>
                <a:cs typeface="Calibri"/>
              </a:rPr>
              <a:t>analyzer</a:t>
            </a:r>
            <a:r>
              <a:rPr sz="1200" b="1" spc="-5" dirty="0">
                <a:latin typeface="Calibri"/>
                <a:cs typeface="Calibri"/>
              </a:rPr>
              <a:t> </a:t>
            </a:r>
            <a:r>
              <a:rPr sz="1200" spc="-5" dirty="0">
                <a:latin typeface="Calibri"/>
                <a:cs typeface="Calibri"/>
              </a:rPr>
              <a:t>service/server</a:t>
            </a:r>
            <a:endParaRPr sz="1200">
              <a:latin typeface="Calibri"/>
              <a:cs typeface="Calibri"/>
            </a:endParaRPr>
          </a:p>
          <a:p>
            <a:pPr marL="355600" indent="-342900">
              <a:lnSpc>
                <a:spcPct val="100000"/>
              </a:lnSpc>
              <a:buAutoNum type="arabicPeriod"/>
              <a:tabLst>
                <a:tab pos="354965" algn="l"/>
                <a:tab pos="355600" algn="l"/>
              </a:tabLst>
            </a:pPr>
            <a:r>
              <a:rPr sz="1200" spc="-10" dirty="0">
                <a:latin typeface="Calibri"/>
                <a:cs typeface="Calibri"/>
              </a:rPr>
              <a:t>Setup </a:t>
            </a:r>
            <a:r>
              <a:rPr sz="1200" b="1" spc="-5" dirty="0">
                <a:latin typeface="Calibri"/>
                <a:cs typeface="Calibri"/>
              </a:rPr>
              <a:t>logs </a:t>
            </a:r>
            <a:r>
              <a:rPr sz="1200" b="1" spc="-10" dirty="0">
                <a:latin typeface="Calibri"/>
                <a:cs typeface="Calibri"/>
              </a:rPr>
              <a:t>aggregation</a:t>
            </a:r>
            <a:r>
              <a:rPr sz="1200" b="1" dirty="0">
                <a:latin typeface="Calibri"/>
                <a:cs typeface="Calibri"/>
              </a:rPr>
              <a:t> </a:t>
            </a:r>
            <a:r>
              <a:rPr sz="1200" spc="-5" dirty="0">
                <a:latin typeface="Calibri"/>
                <a:cs typeface="Calibri"/>
              </a:rPr>
              <a:t>server</a:t>
            </a:r>
            <a:endParaRPr sz="1200">
              <a:latin typeface="Calibri"/>
              <a:cs typeface="Calibri"/>
            </a:endParaRPr>
          </a:p>
          <a:p>
            <a:pPr marL="355600" indent="-342900">
              <a:lnSpc>
                <a:spcPct val="100000"/>
              </a:lnSpc>
              <a:buAutoNum type="arabicPeriod"/>
              <a:tabLst>
                <a:tab pos="354965" algn="l"/>
                <a:tab pos="355600" algn="l"/>
              </a:tabLst>
            </a:pPr>
            <a:r>
              <a:rPr sz="1200" spc="-10" dirty="0">
                <a:latin typeface="Calibri"/>
                <a:cs typeface="Calibri"/>
              </a:rPr>
              <a:t>Setup </a:t>
            </a:r>
            <a:r>
              <a:rPr sz="1200" b="1" spc="-5" dirty="0">
                <a:latin typeface="Calibri"/>
                <a:cs typeface="Calibri"/>
              </a:rPr>
              <a:t>logs </a:t>
            </a:r>
            <a:r>
              <a:rPr sz="1200" b="1" spc="-10" dirty="0">
                <a:latin typeface="Calibri"/>
                <a:cs typeface="Calibri"/>
              </a:rPr>
              <a:t>analyzer</a:t>
            </a:r>
            <a:r>
              <a:rPr sz="1200" b="1" dirty="0">
                <a:latin typeface="Calibri"/>
                <a:cs typeface="Calibri"/>
              </a:rPr>
              <a:t> </a:t>
            </a:r>
            <a:r>
              <a:rPr sz="1200" spc="-10" dirty="0">
                <a:latin typeface="Calibri"/>
                <a:cs typeface="Calibri"/>
              </a:rPr>
              <a:t>servers</a:t>
            </a:r>
            <a:endParaRPr sz="1200">
              <a:latin typeface="Calibri"/>
              <a:cs typeface="Calibri"/>
            </a:endParaRPr>
          </a:p>
          <a:p>
            <a:pPr marL="355600" indent="-342900">
              <a:lnSpc>
                <a:spcPct val="100000"/>
              </a:lnSpc>
              <a:buAutoNum type="arabicPeriod"/>
              <a:tabLst>
                <a:tab pos="354965" algn="l"/>
                <a:tab pos="355600" algn="l"/>
              </a:tabLst>
            </a:pPr>
            <a:r>
              <a:rPr sz="1200" spc="-10" dirty="0">
                <a:latin typeface="Calibri"/>
                <a:cs typeface="Calibri"/>
              </a:rPr>
              <a:t>Setup </a:t>
            </a:r>
            <a:r>
              <a:rPr sz="1200" b="1" dirty="0">
                <a:latin typeface="Calibri"/>
                <a:cs typeface="Calibri"/>
              </a:rPr>
              <a:t>service </a:t>
            </a:r>
            <a:r>
              <a:rPr sz="1200" b="1" spc="-5" dirty="0">
                <a:latin typeface="Calibri"/>
                <a:cs typeface="Calibri"/>
              </a:rPr>
              <a:t>monitoring</a:t>
            </a:r>
            <a:r>
              <a:rPr sz="1200" b="1" spc="-15" dirty="0">
                <a:latin typeface="Calibri"/>
                <a:cs typeface="Calibri"/>
              </a:rPr>
              <a:t> </a:t>
            </a:r>
            <a:r>
              <a:rPr sz="1200" spc="-5" dirty="0">
                <a:latin typeface="Calibri"/>
                <a:cs typeface="Calibri"/>
              </a:rPr>
              <a:t>server</a:t>
            </a:r>
            <a:endParaRPr sz="1200">
              <a:latin typeface="Calibri"/>
              <a:cs typeface="Calibri"/>
            </a:endParaRPr>
          </a:p>
          <a:p>
            <a:pPr marL="355600" indent="-342900">
              <a:lnSpc>
                <a:spcPct val="100000"/>
              </a:lnSpc>
              <a:buAutoNum type="arabicPeriod"/>
              <a:tabLst>
                <a:tab pos="354965" algn="l"/>
                <a:tab pos="355600" algn="l"/>
              </a:tabLst>
            </a:pPr>
            <a:r>
              <a:rPr sz="1200" spc="-10" dirty="0">
                <a:latin typeface="Calibri"/>
                <a:cs typeface="Calibri"/>
              </a:rPr>
              <a:t>For </a:t>
            </a:r>
            <a:r>
              <a:rPr sz="1200" spc="-5" dirty="0">
                <a:latin typeface="Calibri"/>
                <a:cs typeface="Calibri"/>
              </a:rPr>
              <a:t>each</a:t>
            </a:r>
            <a:r>
              <a:rPr sz="1200" dirty="0">
                <a:latin typeface="Calibri"/>
                <a:cs typeface="Calibri"/>
              </a:rPr>
              <a:t> </a:t>
            </a:r>
            <a:r>
              <a:rPr sz="1200" spc="-5" dirty="0">
                <a:latin typeface="Calibri"/>
                <a:cs typeface="Calibri"/>
              </a:rPr>
              <a:t>service</a:t>
            </a:r>
            <a:endParaRPr sz="1200">
              <a:latin typeface="Calibri"/>
              <a:cs typeface="Calibri"/>
            </a:endParaRPr>
          </a:p>
        </p:txBody>
      </p:sp>
      <p:sp>
        <p:nvSpPr>
          <p:cNvPr id="26" name="object 26"/>
          <p:cNvSpPr txBox="1"/>
          <p:nvPr/>
        </p:nvSpPr>
        <p:spPr>
          <a:xfrm>
            <a:off x="6485254" y="3779520"/>
            <a:ext cx="5060950" cy="756920"/>
          </a:xfrm>
          <a:prstGeom prst="rect">
            <a:avLst/>
          </a:prstGeom>
        </p:spPr>
        <p:txBody>
          <a:bodyPr vert="horz" wrap="square" lIns="0" tIns="12700" rIns="0" bIns="0" rtlCol="0">
            <a:spAutoFit/>
          </a:bodyPr>
          <a:lstStyle/>
          <a:p>
            <a:pPr marL="355600" indent="-342900">
              <a:lnSpc>
                <a:spcPct val="100000"/>
              </a:lnSpc>
              <a:spcBef>
                <a:spcPts val="100"/>
              </a:spcBef>
              <a:buAutoNum type="alphaLcPeriod"/>
              <a:tabLst>
                <a:tab pos="354965" algn="l"/>
                <a:tab pos="355600" algn="l"/>
              </a:tabLst>
            </a:pPr>
            <a:r>
              <a:rPr sz="1200" spc="-10" dirty="0">
                <a:latin typeface="Calibri"/>
                <a:cs typeface="Calibri"/>
              </a:rPr>
              <a:t>Configure project to capture </a:t>
            </a:r>
            <a:r>
              <a:rPr sz="1200" spc="-5" dirty="0">
                <a:latin typeface="Calibri"/>
                <a:cs typeface="Calibri"/>
              </a:rPr>
              <a:t>service call and send them </a:t>
            </a:r>
            <a:r>
              <a:rPr sz="1200" spc="-10" dirty="0">
                <a:latin typeface="Calibri"/>
                <a:cs typeface="Calibri"/>
              </a:rPr>
              <a:t>to </a:t>
            </a:r>
            <a:r>
              <a:rPr sz="1200" spc="-5" dirty="0">
                <a:latin typeface="Calibri"/>
                <a:cs typeface="Calibri"/>
              </a:rPr>
              <a:t>the </a:t>
            </a:r>
            <a:r>
              <a:rPr sz="1200" spc="-10" dirty="0">
                <a:latin typeface="Calibri"/>
                <a:cs typeface="Calibri"/>
              </a:rPr>
              <a:t>tracing</a:t>
            </a:r>
            <a:r>
              <a:rPr sz="1200" spc="95" dirty="0">
                <a:latin typeface="Calibri"/>
                <a:cs typeface="Calibri"/>
              </a:rPr>
              <a:t> </a:t>
            </a:r>
            <a:r>
              <a:rPr sz="1200" spc="-5" dirty="0">
                <a:latin typeface="Calibri"/>
                <a:cs typeface="Calibri"/>
              </a:rPr>
              <a:t>server</a:t>
            </a:r>
            <a:endParaRPr sz="1200">
              <a:latin typeface="Calibri"/>
              <a:cs typeface="Calibri"/>
            </a:endParaRPr>
          </a:p>
          <a:p>
            <a:pPr marL="355600" indent="-342900">
              <a:lnSpc>
                <a:spcPct val="100000"/>
              </a:lnSpc>
              <a:buAutoNum type="alphaLcPeriod"/>
              <a:tabLst>
                <a:tab pos="354965" algn="l"/>
                <a:tab pos="355600" algn="l"/>
              </a:tabLst>
            </a:pPr>
            <a:r>
              <a:rPr sz="1200" spc="-10" dirty="0">
                <a:latin typeface="Calibri"/>
                <a:cs typeface="Calibri"/>
              </a:rPr>
              <a:t>Configure </a:t>
            </a:r>
            <a:r>
              <a:rPr sz="1200" spc="-5" dirty="0">
                <a:latin typeface="Calibri"/>
                <a:cs typeface="Calibri"/>
              </a:rPr>
              <a:t>service logs </a:t>
            </a:r>
            <a:r>
              <a:rPr sz="1200" spc="-10" dirty="0">
                <a:latin typeface="Calibri"/>
                <a:cs typeface="Calibri"/>
              </a:rPr>
              <a:t>to </a:t>
            </a:r>
            <a:r>
              <a:rPr sz="1200" spc="-5" dirty="0">
                <a:latin typeface="Calibri"/>
                <a:cs typeface="Calibri"/>
              </a:rPr>
              <a:t>be send </a:t>
            </a:r>
            <a:r>
              <a:rPr sz="1200" spc="-10" dirty="0">
                <a:latin typeface="Calibri"/>
                <a:cs typeface="Calibri"/>
              </a:rPr>
              <a:t>to </a:t>
            </a:r>
            <a:r>
              <a:rPr sz="1200" dirty="0">
                <a:latin typeface="Calibri"/>
                <a:cs typeface="Calibri"/>
              </a:rPr>
              <a:t>a </a:t>
            </a:r>
            <a:r>
              <a:rPr sz="1200" spc="-10" dirty="0">
                <a:latin typeface="Calibri"/>
                <a:cs typeface="Calibri"/>
              </a:rPr>
              <a:t>central </a:t>
            </a:r>
            <a:r>
              <a:rPr sz="1200" spc="-5" dirty="0">
                <a:latin typeface="Calibri"/>
                <a:cs typeface="Calibri"/>
              </a:rPr>
              <a:t>logs</a:t>
            </a:r>
            <a:r>
              <a:rPr sz="1200" spc="25" dirty="0">
                <a:latin typeface="Calibri"/>
                <a:cs typeface="Calibri"/>
              </a:rPr>
              <a:t> </a:t>
            </a:r>
            <a:r>
              <a:rPr sz="1200" spc="-5" dirty="0">
                <a:latin typeface="Calibri"/>
                <a:cs typeface="Calibri"/>
              </a:rPr>
              <a:t>server</a:t>
            </a:r>
            <a:endParaRPr sz="1200">
              <a:latin typeface="Calibri"/>
              <a:cs typeface="Calibri"/>
            </a:endParaRPr>
          </a:p>
          <a:p>
            <a:pPr marL="355600" indent="-342900">
              <a:lnSpc>
                <a:spcPct val="100000"/>
              </a:lnSpc>
              <a:buAutoNum type="alphaLcPeriod"/>
              <a:tabLst>
                <a:tab pos="354965" algn="l"/>
                <a:tab pos="355600" algn="l"/>
              </a:tabLst>
            </a:pPr>
            <a:r>
              <a:rPr sz="1200" spc="-5" dirty="0">
                <a:latin typeface="Calibri"/>
                <a:cs typeface="Calibri"/>
              </a:rPr>
              <a:t>Enable enable</a:t>
            </a:r>
            <a:r>
              <a:rPr sz="1200" spc="-10" dirty="0">
                <a:latin typeface="Calibri"/>
                <a:cs typeface="Calibri"/>
              </a:rPr>
              <a:t> </a:t>
            </a:r>
            <a:r>
              <a:rPr sz="1200" b="1" spc="-25" dirty="0">
                <a:latin typeface="Calibri"/>
                <a:cs typeface="Calibri"/>
              </a:rPr>
              <a:t>HATEAOS</a:t>
            </a:r>
            <a:endParaRPr sz="1200">
              <a:latin typeface="Calibri"/>
              <a:cs typeface="Calibri"/>
            </a:endParaRPr>
          </a:p>
          <a:p>
            <a:pPr marL="355600" indent="-342900">
              <a:lnSpc>
                <a:spcPct val="100000"/>
              </a:lnSpc>
              <a:buAutoNum type="alphaLcPeriod"/>
              <a:tabLst>
                <a:tab pos="354965" algn="l"/>
                <a:tab pos="355600" algn="l"/>
              </a:tabLst>
            </a:pPr>
            <a:r>
              <a:rPr sz="1200" spc="-5" dirty="0">
                <a:latin typeface="Calibri"/>
                <a:cs typeface="Calibri"/>
              </a:rPr>
              <a:t>Enable </a:t>
            </a:r>
            <a:r>
              <a:rPr sz="1200" b="1" spc="-5" dirty="0">
                <a:latin typeface="Calibri"/>
                <a:cs typeface="Calibri"/>
              </a:rPr>
              <a:t>monitoring</a:t>
            </a:r>
            <a:r>
              <a:rPr sz="1200" b="1" spc="-10" dirty="0">
                <a:latin typeface="Calibri"/>
                <a:cs typeface="Calibri"/>
              </a:rPr>
              <a:t> actuators</a:t>
            </a:r>
            <a:endParaRPr sz="1200">
              <a:latin typeface="Calibri"/>
              <a:cs typeface="Calibri"/>
            </a:endParaRPr>
          </a:p>
        </p:txBody>
      </p:sp>
      <p:sp>
        <p:nvSpPr>
          <p:cNvPr id="27" name="object 27"/>
          <p:cNvSpPr txBox="1"/>
          <p:nvPr/>
        </p:nvSpPr>
        <p:spPr>
          <a:xfrm>
            <a:off x="6028054" y="4511040"/>
            <a:ext cx="4315460" cy="208279"/>
          </a:xfrm>
          <a:prstGeom prst="rect">
            <a:avLst/>
          </a:prstGeom>
        </p:spPr>
        <p:txBody>
          <a:bodyPr vert="horz" wrap="square" lIns="0" tIns="12700" rIns="0" bIns="0" rtlCol="0">
            <a:spAutoFit/>
          </a:bodyPr>
          <a:lstStyle/>
          <a:p>
            <a:pPr marL="12700">
              <a:lnSpc>
                <a:spcPct val="100000"/>
              </a:lnSpc>
              <a:spcBef>
                <a:spcPts val="100"/>
              </a:spcBef>
              <a:tabLst>
                <a:tab pos="354965" algn="l"/>
              </a:tabLst>
            </a:pPr>
            <a:r>
              <a:rPr sz="1200" dirty="0">
                <a:latin typeface="Calibri"/>
                <a:cs typeface="Calibri"/>
              </a:rPr>
              <a:t>7.	</a:t>
            </a:r>
            <a:r>
              <a:rPr sz="1200" spc="-10" dirty="0">
                <a:latin typeface="Calibri"/>
                <a:cs typeface="Calibri"/>
              </a:rPr>
              <a:t>Define deployment </a:t>
            </a:r>
            <a:r>
              <a:rPr sz="1200" spc="-5" dirty="0">
                <a:latin typeface="Calibri"/>
                <a:cs typeface="Calibri"/>
              </a:rPr>
              <a:t>policy </a:t>
            </a:r>
            <a:r>
              <a:rPr sz="1200" spc="-15" dirty="0">
                <a:latin typeface="Calibri"/>
                <a:cs typeface="Calibri"/>
              </a:rPr>
              <a:t>for </a:t>
            </a:r>
            <a:r>
              <a:rPr sz="1200" spc="-5" dirty="0">
                <a:latin typeface="Calibri"/>
                <a:cs typeface="Calibri"/>
              </a:rPr>
              <a:t>the </a:t>
            </a:r>
            <a:r>
              <a:rPr sz="1200" spc="-10" dirty="0">
                <a:latin typeface="Calibri"/>
                <a:cs typeface="Calibri"/>
              </a:rPr>
              <a:t>containerization</a:t>
            </a:r>
            <a:r>
              <a:rPr sz="1200" spc="80" dirty="0">
                <a:latin typeface="Calibri"/>
                <a:cs typeface="Calibri"/>
              </a:rPr>
              <a:t> </a:t>
            </a:r>
            <a:r>
              <a:rPr sz="1200" spc="-10" dirty="0">
                <a:latin typeface="Calibri"/>
                <a:cs typeface="Calibri"/>
              </a:rPr>
              <a:t>infrastructure</a:t>
            </a:r>
            <a:endParaRPr sz="1200">
              <a:latin typeface="Calibri"/>
              <a:cs typeface="Calibri"/>
            </a:endParaRPr>
          </a:p>
        </p:txBody>
      </p:sp>
      <p:sp>
        <p:nvSpPr>
          <p:cNvPr id="28" name="object 2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1026922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(cont.) Activities in system design with </a:t>
            </a: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architecture</a:t>
            </a:r>
            <a:r>
              <a:rPr sz="2400" b="1" spc="9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440814" y="1543050"/>
            <a:ext cx="9326880" cy="282702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alibri"/>
                <a:cs typeface="Calibri"/>
              </a:rPr>
              <a:t>So,</a:t>
            </a:r>
            <a:endParaRPr sz="2400">
              <a:latin typeface="Calibri"/>
              <a:cs typeface="Calibri"/>
            </a:endParaRPr>
          </a:p>
          <a:p>
            <a:pPr marL="12700">
              <a:lnSpc>
                <a:spcPct val="100000"/>
              </a:lnSpc>
            </a:pPr>
            <a:r>
              <a:rPr sz="2400" spc="-15" dirty="0">
                <a:latin typeface="Calibri"/>
                <a:cs typeface="Calibri"/>
              </a:rPr>
              <a:t>From </a:t>
            </a:r>
            <a:r>
              <a:rPr sz="2400" spc="-5" dirty="0">
                <a:latin typeface="Calibri"/>
                <a:cs typeface="Calibri"/>
              </a:rPr>
              <a:t>the activities, one </a:t>
            </a:r>
            <a:r>
              <a:rPr sz="2400" spc="-10" dirty="0">
                <a:latin typeface="Calibri"/>
                <a:cs typeface="Calibri"/>
              </a:rPr>
              <a:t>might </a:t>
            </a:r>
            <a:r>
              <a:rPr sz="2400" spc="-15" dirty="0">
                <a:latin typeface="Calibri"/>
                <a:cs typeface="Calibri"/>
              </a:rPr>
              <a:t>get </a:t>
            </a:r>
            <a:r>
              <a:rPr sz="2400" dirty="0">
                <a:latin typeface="Calibri"/>
                <a:cs typeface="Calibri"/>
              </a:rPr>
              <a:t>an </a:t>
            </a:r>
            <a:r>
              <a:rPr sz="2400" spc="-5" dirty="0">
                <a:latin typeface="Calibri"/>
                <a:cs typeface="Calibri"/>
              </a:rPr>
              <a:t>idea </a:t>
            </a:r>
            <a:r>
              <a:rPr sz="2400" spc="-10" dirty="0">
                <a:latin typeface="Calibri"/>
                <a:cs typeface="Calibri"/>
              </a:rPr>
              <a:t>that</a:t>
            </a:r>
            <a:r>
              <a:rPr sz="2400" spc="60" dirty="0">
                <a:latin typeface="Calibri"/>
                <a:cs typeface="Calibri"/>
              </a:rPr>
              <a:t> </a:t>
            </a:r>
            <a:r>
              <a:rPr sz="2400" spc="-5" dirty="0">
                <a:latin typeface="Calibri"/>
                <a:cs typeface="Calibri"/>
              </a:rPr>
              <a:t>...</a:t>
            </a:r>
            <a:endParaRPr sz="2400">
              <a:latin typeface="Calibri"/>
              <a:cs typeface="Calibri"/>
            </a:endParaRPr>
          </a:p>
          <a:p>
            <a:pPr>
              <a:lnSpc>
                <a:spcPct val="100000"/>
              </a:lnSpc>
              <a:spcBef>
                <a:spcPts val="50"/>
              </a:spcBef>
            </a:pPr>
            <a:endParaRPr sz="2300">
              <a:latin typeface="Calibri"/>
              <a:cs typeface="Calibri"/>
            </a:endParaRPr>
          </a:p>
          <a:p>
            <a:pPr marL="12700" marR="5080" algn="just">
              <a:lnSpc>
                <a:spcPct val="100000"/>
              </a:lnSpc>
            </a:pPr>
            <a:r>
              <a:rPr sz="2800" spc="-5" dirty="0">
                <a:latin typeface="Britannic Bold"/>
                <a:cs typeface="Britannic Bold"/>
              </a:rPr>
              <a:t>Microservice architecture is not about the software design,  </a:t>
            </a:r>
            <a:r>
              <a:rPr sz="2800" spc="80" dirty="0">
                <a:latin typeface="Britannic Bold"/>
                <a:cs typeface="Britannic Bold"/>
              </a:rPr>
              <a:t>but </a:t>
            </a:r>
            <a:r>
              <a:rPr sz="2800" spc="105" dirty="0">
                <a:latin typeface="Britannic Bold"/>
                <a:cs typeface="Britannic Bold"/>
              </a:rPr>
              <a:t>rather </a:t>
            </a:r>
            <a:r>
              <a:rPr sz="2800" spc="60" dirty="0">
                <a:latin typeface="Britannic Bold"/>
                <a:cs typeface="Britannic Bold"/>
              </a:rPr>
              <a:t>it </a:t>
            </a:r>
            <a:r>
              <a:rPr sz="2800" spc="105" dirty="0">
                <a:solidFill>
                  <a:srgbClr val="FF0000"/>
                </a:solidFill>
                <a:latin typeface="Britannic Bold"/>
                <a:cs typeface="Britannic Bold"/>
              </a:rPr>
              <a:t>engolfs </a:t>
            </a:r>
            <a:r>
              <a:rPr sz="2800" spc="80" dirty="0">
                <a:solidFill>
                  <a:srgbClr val="FF0000"/>
                </a:solidFill>
                <a:latin typeface="Britannic Bold"/>
                <a:cs typeface="Britannic Bold"/>
              </a:rPr>
              <a:t>all </a:t>
            </a:r>
            <a:r>
              <a:rPr sz="2800" spc="85" dirty="0">
                <a:solidFill>
                  <a:srgbClr val="FF0000"/>
                </a:solidFill>
                <a:latin typeface="Britannic Bold"/>
                <a:cs typeface="Britannic Bold"/>
              </a:rPr>
              <a:t>the </a:t>
            </a:r>
            <a:r>
              <a:rPr sz="2800" spc="114" dirty="0">
                <a:solidFill>
                  <a:srgbClr val="FF0000"/>
                </a:solidFill>
                <a:latin typeface="Britannic Bold"/>
                <a:cs typeface="Britannic Bold"/>
              </a:rPr>
              <a:t>engineering </a:t>
            </a:r>
            <a:r>
              <a:rPr sz="2800" spc="105" dirty="0">
                <a:solidFill>
                  <a:srgbClr val="FF0000"/>
                </a:solidFill>
                <a:latin typeface="Britannic Bold"/>
                <a:cs typeface="Britannic Bold"/>
              </a:rPr>
              <a:t>process </a:t>
            </a:r>
            <a:r>
              <a:rPr sz="2800" spc="90" dirty="0">
                <a:solidFill>
                  <a:srgbClr val="FF0000"/>
                </a:solidFill>
                <a:latin typeface="Britannic Bold"/>
                <a:cs typeface="Britannic Bold"/>
              </a:rPr>
              <a:t>from  </a:t>
            </a:r>
            <a:r>
              <a:rPr sz="2800" spc="160" dirty="0">
                <a:solidFill>
                  <a:srgbClr val="FF0000"/>
                </a:solidFill>
                <a:latin typeface="Britannic Bold"/>
                <a:cs typeface="Britannic Bold"/>
              </a:rPr>
              <a:t>planning </a:t>
            </a:r>
            <a:r>
              <a:rPr sz="2800" spc="90" dirty="0">
                <a:solidFill>
                  <a:srgbClr val="FF0000"/>
                </a:solidFill>
                <a:latin typeface="Britannic Bold"/>
                <a:cs typeface="Britannic Bold"/>
              </a:rPr>
              <a:t>to </a:t>
            </a:r>
            <a:r>
              <a:rPr sz="2800" spc="150" dirty="0">
                <a:solidFill>
                  <a:srgbClr val="FF0000"/>
                </a:solidFill>
                <a:latin typeface="Britannic Bold"/>
                <a:cs typeface="Britannic Bold"/>
              </a:rPr>
              <a:t>final </a:t>
            </a:r>
            <a:r>
              <a:rPr sz="2800" spc="170" dirty="0">
                <a:solidFill>
                  <a:srgbClr val="FF0000"/>
                </a:solidFill>
                <a:latin typeface="Britannic Bold"/>
                <a:cs typeface="Britannic Bold"/>
              </a:rPr>
              <a:t>deployment </a:t>
            </a:r>
            <a:r>
              <a:rPr sz="2800" spc="125" dirty="0">
                <a:solidFill>
                  <a:srgbClr val="FF0000"/>
                </a:solidFill>
                <a:latin typeface="Britannic Bold"/>
                <a:cs typeface="Britannic Bold"/>
              </a:rPr>
              <a:t>and all the </a:t>
            </a:r>
            <a:r>
              <a:rPr sz="2800" spc="170" dirty="0">
                <a:solidFill>
                  <a:srgbClr val="FF0000"/>
                </a:solidFill>
                <a:latin typeface="Britannic Bold"/>
                <a:cs typeface="Britannic Bold"/>
              </a:rPr>
              <a:t>milestones  </a:t>
            </a:r>
            <a:r>
              <a:rPr sz="2800" spc="-5" dirty="0">
                <a:solidFill>
                  <a:srgbClr val="FF0000"/>
                </a:solidFill>
                <a:latin typeface="Britannic Bold"/>
                <a:cs typeface="Britannic Bold"/>
              </a:rPr>
              <a:t>inbetween</a:t>
            </a:r>
            <a:r>
              <a:rPr sz="2800" spc="-5" dirty="0">
                <a:latin typeface="Britannic Bold"/>
                <a:cs typeface="Britannic Bold"/>
              </a:rPr>
              <a:t>.</a:t>
            </a:r>
            <a:endParaRPr sz="2800">
              <a:latin typeface="Britannic Bold"/>
              <a:cs typeface="Britannic Bold"/>
            </a:endParaRPr>
          </a:p>
        </p:txBody>
      </p:sp>
      <p:sp>
        <p:nvSpPr>
          <p:cNvPr id="9" name="object 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32</a:t>
            </a:fld>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4850" y="141604"/>
            <a:ext cx="697039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Components </a:t>
            </a:r>
            <a:r>
              <a:rPr sz="2400" b="1" spc="-25" dirty="0">
                <a:solidFill>
                  <a:srgbClr val="FFFFFF"/>
                </a:solidFill>
                <a:latin typeface="Microsoft YaHei"/>
                <a:cs typeface="Microsoft YaHei"/>
              </a:rPr>
              <a:t>of </a:t>
            </a:r>
            <a:r>
              <a:rPr sz="2400" b="1" dirty="0">
                <a:solidFill>
                  <a:srgbClr val="FFFFFF"/>
                </a:solidFill>
                <a:latin typeface="Microsoft YaHei"/>
                <a:cs typeface="Microsoft YaHei"/>
              </a:rPr>
              <a:t>a microservice </a:t>
            </a:r>
            <a:r>
              <a:rPr sz="2400" b="1" spc="-10" dirty="0">
                <a:solidFill>
                  <a:srgbClr val="FFFFFF"/>
                </a:solidFill>
                <a:latin typeface="Microsoft YaHei"/>
                <a:cs typeface="Microsoft YaHei"/>
              </a:rPr>
              <a:t>architecture</a:t>
            </a:r>
            <a:r>
              <a:rPr sz="2400" b="1" spc="2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548640"/>
            <a:ext cx="12192000" cy="6309360"/>
            <a:chOff x="0" y="548640"/>
            <a:chExt cx="12192000" cy="6309360"/>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5"/>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5"/>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5"/>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502919" y="548640"/>
              <a:ext cx="6035039" cy="6309360"/>
            </a:xfrm>
            <a:prstGeom prst="rect">
              <a:avLst/>
            </a:prstGeom>
          </p:spPr>
        </p:pic>
        <p:pic>
          <p:nvPicPr>
            <p:cNvPr id="9" name="object 9"/>
            <p:cNvPicPr/>
            <p:nvPr/>
          </p:nvPicPr>
          <p:blipFill>
            <a:blip r:embed="rId3" cstate="print"/>
            <a:stretch>
              <a:fillRect/>
            </a:stretch>
          </p:blipFill>
          <p:spPr>
            <a:xfrm>
              <a:off x="6812280" y="1463040"/>
              <a:ext cx="4754880" cy="4721629"/>
            </a:xfrm>
            <a:prstGeom prst="rect">
              <a:avLst/>
            </a:prstGeom>
          </p:spPr>
        </p:pic>
      </p:grpSp>
      <p:sp>
        <p:nvSpPr>
          <p:cNvPr id="10" name="object 10"/>
          <p:cNvSpPr txBox="1"/>
          <p:nvPr/>
        </p:nvSpPr>
        <p:spPr>
          <a:xfrm>
            <a:off x="9725025" y="1534795"/>
            <a:ext cx="122999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Com</a:t>
            </a:r>
            <a:r>
              <a:rPr sz="1800" b="1" spc="-5" dirty="0">
                <a:solidFill>
                  <a:srgbClr val="FFFFFF"/>
                </a:solidFill>
                <a:latin typeface="Calibri"/>
                <a:cs typeface="Calibri"/>
              </a:rPr>
              <a:t>p</a:t>
            </a:r>
            <a:r>
              <a:rPr sz="1800" b="1" dirty="0">
                <a:solidFill>
                  <a:srgbClr val="FFFFFF"/>
                </a:solidFill>
                <a:latin typeface="Calibri"/>
                <a:cs typeface="Calibri"/>
              </a:rPr>
              <a:t>o</a:t>
            </a:r>
            <a:r>
              <a:rPr sz="1800" b="1" spc="-5" dirty="0">
                <a:solidFill>
                  <a:srgbClr val="FFFFFF"/>
                </a:solidFill>
                <a:latin typeface="Calibri"/>
                <a:cs typeface="Calibri"/>
              </a:rPr>
              <a:t>ne</a:t>
            </a:r>
            <a:r>
              <a:rPr sz="1800" b="1" spc="-25" dirty="0">
                <a:solidFill>
                  <a:srgbClr val="FFFFFF"/>
                </a:solidFill>
                <a:latin typeface="Calibri"/>
                <a:cs typeface="Calibri"/>
              </a:rPr>
              <a:t>n</a:t>
            </a:r>
            <a:r>
              <a:rPr sz="1800" b="1" dirty="0">
                <a:solidFill>
                  <a:srgbClr val="FFFFFF"/>
                </a:solidFill>
                <a:latin typeface="Calibri"/>
                <a:cs typeface="Calibri"/>
              </a:rPr>
              <a:t>ts</a:t>
            </a:r>
            <a:endParaRPr sz="1800">
              <a:latin typeface="Calibri"/>
              <a:cs typeface="Calibri"/>
            </a:endParaRPr>
          </a:p>
        </p:txBody>
      </p:sp>
      <p:sp>
        <p:nvSpPr>
          <p:cNvPr id="11" name="object 11"/>
          <p:cNvSpPr txBox="1"/>
          <p:nvPr/>
        </p:nvSpPr>
        <p:spPr>
          <a:xfrm>
            <a:off x="6929755" y="2190115"/>
            <a:ext cx="3028950" cy="3591560"/>
          </a:xfrm>
          <a:prstGeom prst="rect">
            <a:avLst/>
          </a:prstGeom>
        </p:spPr>
        <p:txBody>
          <a:bodyPr vert="horz" wrap="square" lIns="0" tIns="12700" rIns="0" bIns="0" rtlCol="0">
            <a:spAutoFit/>
          </a:bodyPr>
          <a:lstStyle/>
          <a:p>
            <a:pPr marL="355600" indent="-342900">
              <a:lnSpc>
                <a:spcPct val="100000"/>
              </a:lnSpc>
              <a:spcBef>
                <a:spcPts val="100"/>
              </a:spcBef>
              <a:buAutoNum type="arabicPeriod"/>
              <a:tabLst>
                <a:tab pos="354965" algn="l"/>
                <a:tab pos="355600" algn="l"/>
              </a:tabLst>
            </a:pPr>
            <a:r>
              <a:rPr sz="1800" spc="-5" dirty="0">
                <a:latin typeface="Calibri"/>
                <a:cs typeface="Calibri"/>
              </a:rPr>
              <a:t>Business</a:t>
            </a:r>
            <a:r>
              <a:rPr sz="1800" spc="-10" dirty="0">
                <a:latin typeface="Calibri"/>
                <a:cs typeface="Calibri"/>
              </a:rPr>
              <a:t> </a:t>
            </a:r>
            <a:r>
              <a:rPr sz="1800" spc="-5" dirty="0">
                <a:latin typeface="Calibri"/>
                <a:cs typeface="Calibri"/>
              </a:rPr>
              <a:t>Microservices</a:t>
            </a:r>
            <a:endParaRPr sz="1800">
              <a:latin typeface="Calibri"/>
              <a:cs typeface="Calibri"/>
            </a:endParaRPr>
          </a:p>
          <a:p>
            <a:pPr marL="355600" indent="-342900">
              <a:lnSpc>
                <a:spcPct val="100000"/>
              </a:lnSpc>
              <a:buAutoNum type="arabicPeriod"/>
              <a:tabLst>
                <a:tab pos="354965" algn="l"/>
                <a:tab pos="355600" algn="l"/>
              </a:tabLst>
            </a:pPr>
            <a:r>
              <a:rPr sz="1800" spc="-5" dirty="0">
                <a:latin typeface="Calibri"/>
                <a:cs typeface="Calibri"/>
              </a:rPr>
              <a:t>API</a:t>
            </a:r>
            <a:r>
              <a:rPr sz="1800" spc="-10" dirty="0">
                <a:latin typeface="Calibri"/>
                <a:cs typeface="Calibri"/>
              </a:rPr>
              <a:t> </a:t>
            </a:r>
            <a:r>
              <a:rPr sz="1800" spc="-20" dirty="0">
                <a:latin typeface="Calibri"/>
                <a:cs typeface="Calibri"/>
              </a:rPr>
              <a:t>Gateway</a:t>
            </a:r>
            <a:endParaRPr sz="1800">
              <a:latin typeface="Calibri"/>
              <a:cs typeface="Calibri"/>
            </a:endParaRPr>
          </a:p>
          <a:p>
            <a:pPr marL="355600" indent="-342900">
              <a:lnSpc>
                <a:spcPct val="100000"/>
              </a:lnSpc>
              <a:buAutoNum type="arabicPeriod"/>
              <a:tabLst>
                <a:tab pos="354965" algn="l"/>
                <a:tab pos="355600" algn="l"/>
              </a:tabLst>
            </a:pPr>
            <a:r>
              <a:rPr sz="1800" spc="-10" dirty="0">
                <a:latin typeface="Calibri"/>
                <a:cs typeface="Calibri"/>
              </a:rPr>
              <a:t>Discovery </a:t>
            </a:r>
            <a:r>
              <a:rPr sz="1800" spc="-5" dirty="0">
                <a:latin typeface="Calibri"/>
                <a:cs typeface="Calibri"/>
              </a:rPr>
              <a:t>Server</a:t>
            </a:r>
            <a:endParaRPr sz="1800">
              <a:latin typeface="Calibri"/>
              <a:cs typeface="Calibri"/>
            </a:endParaRPr>
          </a:p>
          <a:p>
            <a:pPr marL="355600" indent="-342900">
              <a:lnSpc>
                <a:spcPct val="100000"/>
              </a:lnSpc>
              <a:buAutoNum type="arabicPeriod"/>
              <a:tabLst>
                <a:tab pos="354965" algn="l"/>
                <a:tab pos="355600" algn="l"/>
              </a:tabLst>
            </a:pPr>
            <a:r>
              <a:rPr sz="1800" spc="-10" dirty="0">
                <a:latin typeface="Calibri"/>
                <a:cs typeface="Calibri"/>
              </a:rPr>
              <a:t>Configuration </a:t>
            </a:r>
            <a:r>
              <a:rPr sz="1800" spc="-5" dirty="0">
                <a:latin typeface="Calibri"/>
                <a:cs typeface="Calibri"/>
              </a:rPr>
              <a:t>Server</a:t>
            </a:r>
            <a:endParaRPr sz="1800">
              <a:latin typeface="Calibri"/>
              <a:cs typeface="Calibri"/>
            </a:endParaRPr>
          </a:p>
          <a:p>
            <a:pPr marL="355600" indent="-342900">
              <a:lnSpc>
                <a:spcPct val="100000"/>
              </a:lnSpc>
              <a:buAutoNum type="arabicPeriod"/>
              <a:tabLst>
                <a:tab pos="354965" algn="l"/>
                <a:tab pos="355600" algn="l"/>
              </a:tabLst>
            </a:pPr>
            <a:r>
              <a:rPr sz="1800" spc="-5" dirty="0">
                <a:latin typeface="Calibri"/>
                <a:cs typeface="Calibri"/>
              </a:rPr>
              <a:t>Identity </a:t>
            </a:r>
            <a:r>
              <a:rPr sz="1800" spc="-10" dirty="0">
                <a:latin typeface="Calibri"/>
                <a:cs typeface="Calibri"/>
              </a:rPr>
              <a:t>Management</a:t>
            </a:r>
            <a:r>
              <a:rPr sz="1800" spc="-50" dirty="0">
                <a:latin typeface="Calibri"/>
                <a:cs typeface="Calibri"/>
              </a:rPr>
              <a:t> </a:t>
            </a:r>
            <a:r>
              <a:rPr sz="1800" spc="-5" dirty="0">
                <a:latin typeface="Calibri"/>
                <a:cs typeface="Calibri"/>
              </a:rPr>
              <a:t>Server</a:t>
            </a:r>
            <a:endParaRPr sz="1800">
              <a:latin typeface="Calibri"/>
              <a:cs typeface="Calibri"/>
            </a:endParaRPr>
          </a:p>
          <a:p>
            <a:pPr marL="355600" indent="-342900">
              <a:lnSpc>
                <a:spcPct val="100000"/>
              </a:lnSpc>
              <a:buAutoNum type="arabicPeriod"/>
              <a:tabLst>
                <a:tab pos="354965" algn="l"/>
                <a:tab pos="355600" algn="l"/>
              </a:tabLst>
            </a:pPr>
            <a:r>
              <a:rPr sz="1800" spc="-10" dirty="0">
                <a:latin typeface="Calibri"/>
                <a:cs typeface="Calibri"/>
              </a:rPr>
              <a:t>Authentication </a:t>
            </a:r>
            <a:r>
              <a:rPr sz="1800" spc="-5" dirty="0">
                <a:latin typeface="Calibri"/>
                <a:cs typeface="Calibri"/>
              </a:rPr>
              <a:t>Server</a:t>
            </a:r>
            <a:endParaRPr sz="1800">
              <a:latin typeface="Calibri"/>
              <a:cs typeface="Calibri"/>
            </a:endParaRPr>
          </a:p>
          <a:p>
            <a:pPr marL="355600" indent="-342900">
              <a:lnSpc>
                <a:spcPct val="100000"/>
              </a:lnSpc>
              <a:buAutoNum type="arabicPeriod"/>
              <a:tabLst>
                <a:tab pos="354965" algn="l"/>
                <a:tab pos="355600" algn="l"/>
              </a:tabLst>
            </a:pPr>
            <a:r>
              <a:rPr sz="1800" spc="-5" dirty="0">
                <a:latin typeface="Calibri"/>
                <a:cs typeface="Calibri"/>
              </a:rPr>
              <a:t>Logs </a:t>
            </a:r>
            <a:r>
              <a:rPr sz="1800" spc="-15" dirty="0">
                <a:latin typeface="Calibri"/>
                <a:cs typeface="Calibri"/>
              </a:rPr>
              <a:t>Aggregator</a:t>
            </a:r>
            <a:r>
              <a:rPr sz="1800" spc="-10" dirty="0">
                <a:latin typeface="Calibri"/>
                <a:cs typeface="Calibri"/>
              </a:rPr>
              <a:t> </a:t>
            </a:r>
            <a:r>
              <a:rPr sz="1800" spc="-5" dirty="0">
                <a:latin typeface="Calibri"/>
                <a:cs typeface="Calibri"/>
              </a:rPr>
              <a:t>Server</a:t>
            </a:r>
            <a:endParaRPr sz="1800">
              <a:latin typeface="Calibri"/>
              <a:cs typeface="Calibri"/>
            </a:endParaRPr>
          </a:p>
          <a:p>
            <a:pPr marL="355600" indent="-342900">
              <a:lnSpc>
                <a:spcPct val="100000"/>
              </a:lnSpc>
              <a:buAutoNum type="arabicPeriod"/>
              <a:tabLst>
                <a:tab pos="354965" algn="l"/>
                <a:tab pos="355600" algn="l"/>
              </a:tabLst>
            </a:pPr>
            <a:r>
              <a:rPr sz="1800" spc="-5" dirty="0">
                <a:latin typeface="Calibri"/>
                <a:cs typeface="Calibri"/>
              </a:rPr>
              <a:t>Logs</a:t>
            </a:r>
            <a:r>
              <a:rPr sz="1800" spc="-60" dirty="0">
                <a:latin typeface="Calibri"/>
                <a:cs typeface="Calibri"/>
              </a:rPr>
              <a:t> </a:t>
            </a:r>
            <a:r>
              <a:rPr sz="1800" spc="-15" dirty="0">
                <a:latin typeface="Calibri"/>
                <a:cs typeface="Calibri"/>
              </a:rPr>
              <a:t>Analyzer</a:t>
            </a:r>
            <a:endParaRPr sz="1800">
              <a:latin typeface="Calibri"/>
              <a:cs typeface="Calibri"/>
            </a:endParaRPr>
          </a:p>
          <a:p>
            <a:pPr marL="355600" indent="-342900">
              <a:lnSpc>
                <a:spcPct val="100000"/>
              </a:lnSpc>
              <a:buAutoNum type="arabicPeriod"/>
              <a:tabLst>
                <a:tab pos="354965" algn="l"/>
                <a:tab pos="355600" algn="l"/>
              </a:tabLst>
            </a:pPr>
            <a:r>
              <a:rPr sz="1800" spc="-5" dirty="0">
                <a:latin typeface="Calibri"/>
                <a:cs typeface="Calibri"/>
              </a:rPr>
              <a:t>Admin</a:t>
            </a:r>
            <a:r>
              <a:rPr sz="1800" spc="-80" dirty="0">
                <a:latin typeface="Calibri"/>
                <a:cs typeface="Calibri"/>
              </a:rPr>
              <a:t> </a:t>
            </a:r>
            <a:r>
              <a:rPr sz="1800" spc="-5" dirty="0">
                <a:latin typeface="Calibri"/>
                <a:cs typeface="Calibri"/>
              </a:rPr>
              <a:t>Server</a:t>
            </a:r>
            <a:endParaRPr sz="1800">
              <a:latin typeface="Calibri"/>
              <a:cs typeface="Calibri"/>
            </a:endParaRPr>
          </a:p>
          <a:p>
            <a:pPr marL="355600" indent="-342900">
              <a:lnSpc>
                <a:spcPct val="100000"/>
              </a:lnSpc>
              <a:buAutoNum type="arabicPeriod"/>
              <a:tabLst>
                <a:tab pos="355600" algn="l"/>
              </a:tabLst>
            </a:pPr>
            <a:r>
              <a:rPr sz="1800" spc="-10" dirty="0">
                <a:latin typeface="Calibri"/>
                <a:cs typeface="Calibri"/>
              </a:rPr>
              <a:t>Databases</a:t>
            </a:r>
            <a:endParaRPr sz="1800">
              <a:latin typeface="Calibri"/>
              <a:cs typeface="Calibri"/>
            </a:endParaRPr>
          </a:p>
          <a:p>
            <a:pPr marL="355600" indent="-342900">
              <a:lnSpc>
                <a:spcPct val="100000"/>
              </a:lnSpc>
              <a:buAutoNum type="arabicPeriod"/>
              <a:tabLst>
                <a:tab pos="355600" algn="l"/>
              </a:tabLst>
            </a:pPr>
            <a:r>
              <a:rPr sz="1800" spc="-5" dirty="0">
                <a:latin typeface="Calibri"/>
                <a:cs typeface="Calibri"/>
              </a:rPr>
              <a:t>Message</a:t>
            </a:r>
            <a:r>
              <a:rPr sz="1800" spc="-10" dirty="0">
                <a:latin typeface="Calibri"/>
                <a:cs typeface="Calibri"/>
              </a:rPr>
              <a:t> </a:t>
            </a:r>
            <a:r>
              <a:rPr sz="1800" spc="-5" dirty="0">
                <a:latin typeface="Calibri"/>
                <a:cs typeface="Calibri"/>
              </a:rPr>
              <a:t>Queues</a:t>
            </a:r>
            <a:endParaRPr sz="1800">
              <a:latin typeface="Calibri"/>
              <a:cs typeface="Calibri"/>
            </a:endParaRPr>
          </a:p>
          <a:p>
            <a:pPr marL="355600" indent="-342900">
              <a:lnSpc>
                <a:spcPct val="100000"/>
              </a:lnSpc>
              <a:buAutoNum type="arabicPeriod"/>
              <a:tabLst>
                <a:tab pos="355600" algn="l"/>
              </a:tabLst>
            </a:pPr>
            <a:r>
              <a:rPr sz="1800" spc="-5" dirty="0">
                <a:latin typeface="Calibri"/>
                <a:cs typeface="Calibri"/>
              </a:rPr>
              <a:t>Load </a:t>
            </a:r>
            <a:r>
              <a:rPr sz="1800" spc="-10" dirty="0">
                <a:latin typeface="Calibri"/>
                <a:cs typeface="Calibri"/>
              </a:rPr>
              <a:t>Balancers </a:t>
            </a:r>
            <a:r>
              <a:rPr sz="1800" spc="-5" dirty="0">
                <a:latin typeface="Calibri"/>
                <a:cs typeface="Calibri"/>
              </a:rPr>
              <a:t>(not</a:t>
            </a:r>
            <a:r>
              <a:rPr sz="1800" spc="-40" dirty="0">
                <a:latin typeface="Calibri"/>
                <a:cs typeface="Calibri"/>
              </a:rPr>
              <a:t> </a:t>
            </a:r>
            <a:r>
              <a:rPr sz="1800" spc="-5" dirty="0">
                <a:latin typeface="Calibri"/>
                <a:cs typeface="Calibri"/>
              </a:rPr>
              <a:t>shown)</a:t>
            </a:r>
            <a:endParaRPr sz="1800">
              <a:latin typeface="Calibri"/>
              <a:cs typeface="Calibri"/>
            </a:endParaRPr>
          </a:p>
          <a:p>
            <a:pPr marL="355600" indent="-342900">
              <a:lnSpc>
                <a:spcPct val="100000"/>
              </a:lnSpc>
              <a:buAutoNum type="arabicPeriod"/>
              <a:tabLst>
                <a:tab pos="355600" algn="l"/>
              </a:tabLst>
            </a:pPr>
            <a:r>
              <a:rPr sz="1800" spc="-20" dirty="0">
                <a:latin typeface="Calibri"/>
                <a:cs typeface="Calibri"/>
              </a:rPr>
              <a:t>Reverse </a:t>
            </a:r>
            <a:r>
              <a:rPr sz="1800" spc="-15" dirty="0">
                <a:latin typeface="Calibri"/>
                <a:cs typeface="Calibri"/>
              </a:rPr>
              <a:t>Proxies </a:t>
            </a:r>
            <a:r>
              <a:rPr sz="1800" spc="-5" dirty="0">
                <a:latin typeface="Calibri"/>
                <a:cs typeface="Calibri"/>
              </a:rPr>
              <a:t>(not shown)</a:t>
            </a:r>
            <a:endParaRPr sz="1800">
              <a:latin typeface="Calibri"/>
              <a:cs typeface="Calibri"/>
            </a:endParaRPr>
          </a:p>
        </p:txBody>
      </p:sp>
      <p:sp>
        <p:nvSpPr>
          <p:cNvPr id="12" name="object 1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33</a:t>
            </a:fld>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0670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(cont.) Components </a:t>
            </a:r>
            <a:r>
              <a:rPr sz="2400" b="1" spc="-25" dirty="0">
                <a:solidFill>
                  <a:srgbClr val="FFFFFF"/>
                </a:solidFill>
                <a:latin typeface="Microsoft YaHei"/>
                <a:cs typeface="Microsoft YaHei"/>
              </a:rPr>
              <a:t>of </a:t>
            </a:r>
            <a:r>
              <a:rPr sz="2400" b="1" dirty="0">
                <a:solidFill>
                  <a:srgbClr val="FFFFFF"/>
                </a:solidFill>
                <a:latin typeface="Microsoft YaHei"/>
                <a:cs typeface="Microsoft YaHei"/>
              </a:rPr>
              <a:t>a microservice </a:t>
            </a:r>
            <a:r>
              <a:rPr sz="2400" b="1" spc="-10" dirty="0">
                <a:solidFill>
                  <a:srgbClr val="FFFFFF"/>
                </a:solidFill>
                <a:latin typeface="Microsoft YaHei"/>
                <a:cs typeface="Microsoft YaHei"/>
              </a:rPr>
              <a:t>architecture</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5" name="object 5"/>
            <p:cNvPicPr/>
            <p:nvPr/>
          </p:nvPicPr>
          <p:blipFill>
            <a:blip r:embed="rId2" cstate="print"/>
            <a:stretch>
              <a:fillRect/>
            </a:stretch>
          </p:blipFill>
          <p:spPr>
            <a:xfrm>
              <a:off x="78970" y="731520"/>
              <a:ext cx="7099069" cy="3337560"/>
            </a:xfrm>
            <a:prstGeom prst="rect">
              <a:avLst/>
            </a:prstGeom>
          </p:spPr>
        </p:pic>
        <p:sp>
          <p:nvSpPr>
            <p:cNvPr id="6" name="object 6"/>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7" name="object 7"/>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8" name="object 8"/>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pic>
        <p:nvPicPr>
          <p:cNvPr id="11" name="object 11"/>
          <p:cNvPicPr/>
          <p:nvPr/>
        </p:nvPicPr>
        <p:blipFill>
          <a:blip r:embed="rId3" cstate="print"/>
          <a:stretch>
            <a:fillRect/>
          </a:stretch>
        </p:blipFill>
        <p:spPr>
          <a:xfrm>
            <a:off x="7269480" y="731519"/>
            <a:ext cx="4821381" cy="3611879"/>
          </a:xfrm>
          <a:prstGeom prst="rect">
            <a:avLst/>
          </a:prstGeom>
        </p:spPr>
      </p:pic>
      <p:sp>
        <p:nvSpPr>
          <p:cNvPr id="15" name="object 15"/>
          <p:cNvSpPr txBox="1"/>
          <p:nvPr/>
        </p:nvSpPr>
        <p:spPr>
          <a:xfrm>
            <a:off x="7678419" y="3977004"/>
            <a:ext cx="807720" cy="228600"/>
          </a:xfrm>
          <a:prstGeom prst="rect">
            <a:avLst/>
          </a:prstGeom>
        </p:spPr>
        <p:txBody>
          <a:bodyPr vert="horz" wrap="square" lIns="0" tIns="0" rIns="0" bIns="0" rtlCol="0">
            <a:spAutoFit/>
          </a:bodyPr>
          <a:lstStyle/>
          <a:p>
            <a:pPr>
              <a:lnSpc>
                <a:spcPts val="1710"/>
              </a:lnSpc>
            </a:pPr>
            <a:r>
              <a:rPr sz="1800" spc="-10" dirty="0">
                <a:latin typeface="Calibri"/>
                <a:cs typeface="Calibri"/>
              </a:rPr>
              <a:t>after</a:t>
            </a:r>
            <a:r>
              <a:rPr sz="1800" spc="-85" dirty="0">
                <a:latin typeface="Calibri"/>
                <a:cs typeface="Calibri"/>
              </a:rPr>
              <a:t> </a:t>
            </a:r>
            <a:r>
              <a:rPr sz="1800" spc="-5" dirty="0">
                <a:latin typeface="Calibri"/>
                <a:cs typeface="Calibri"/>
              </a:rPr>
              <a:t>the</a:t>
            </a:r>
            <a:endParaRPr sz="1800">
              <a:latin typeface="Calibri"/>
              <a:cs typeface="Calibri"/>
            </a:endParaRPr>
          </a:p>
        </p:txBody>
      </p:sp>
      <p:pic>
        <p:nvPicPr>
          <p:cNvPr id="17" name="object 17"/>
          <p:cNvPicPr/>
          <p:nvPr/>
        </p:nvPicPr>
        <p:blipFill>
          <a:blip r:embed="rId4" cstate="print"/>
          <a:stretch>
            <a:fillRect/>
          </a:stretch>
        </p:blipFill>
        <p:spPr>
          <a:xfrm>
            <a:off x="45719" y="3886200"/>
            <a:ext cx="4389120" cy="2834640"/>
          </a:xfrm>
          <a:prstGeom prst="rect">
            <a:avLst/>
          </a:prstGeom>
        </p:spPr>
      </p:pic>
      <p:pic>
        <p:nvPicPr>
          <p:cNvPr id="19" name="object 19"/>
          <p:cNvPicPr/>
          <p:nvPr/>
        </p:nvPicPr>
        <p:blipFill>
          <a:blip r:embed="rId5" cstate="print"/>
          <a:stretch>
            <a:fillRect/>
          </a:stretch>
        </p:blipFill>
        <p:spPr>
          <a:xfrm>
            <a:off x="4343400" y="3886200"/>
            <a:ext cx="4160520" cy="2834640"/>
          </a:xfrm>
          <a:prstGeom prst="rect">
            <a:avLst/>
          </a:prstGeom>
        </p:spPr>
      </p:pic>
      <p:pic>
        <p:nvPicPr>
          <p:cNvPr id="22" name="object 22"/>
          <p:cNvPicPr/>
          <p:nvPr/>
        </p:nvPicPr>
        <p:blipFill>
          <a:blip r:embed="rId6" cstate="print"/>
          <a:stretch>
            <a:fillRect/>
          </a:stretch>
        </p:blipFill>
        <p:spPr>
          <a:xfrm>
            <a:off x="8412480" y="4160520"/>
            <a:ext cx="3749039" cy="2240280"/>
          </a:xfrm>
          <a:prstGeom prst="rect">
            <a:avLst/>
          </a:prstGeom>
        </p:spPr>
      </p:pic>
      <p:sp>
        <p:nvSpPr>
          <p:cNvPr id="23" name="object 23"/>
          <p:cNvSpPr txBox="1"/>
          <p:nvPr/>
        </p:nvSpPr>
        <p:spPr>
          <a:xfrm>
            <a:off x="8564244" y="4137659"/>
            <a:ext cx="3308350" cy="2128520"/>
          </a:xfrm>
          <a:prstGeom prst="rect">
            <a:avLst/>
          </a:prstGeom>
        </p:spPr>
        <p:txBody>
          <a:bodyPr vert="horz" wrap="square" lIns="0" tIns="104139" rIns="0" bIns="0" rtlCol="0">
            <a:spAutoFit/>
          </a:bodyPr>
          <a:lstStyle/>
          <a:p>
            <a:pPr marL="12700">
              <a:lnSpc>
                <a:spcPct val="100000"/>
              </a:lnSpc>
              <a:spcBef>
                <a:spcPts val="819"/>
              </a:spcBef>
            </a:pPr>
            <a:r>
              <a:rPr sz="1800" b="1" spc="-5" dirty="0">
                <a:solidFill>
                  <a:srgbClr val="FFFFFF"/>
                </a:solidFill>
                <a:latin typeface="Calibri"/>
                <a:cs typeface="Calibri"/>
              </a:rPr>
              <a:t>5) Identity </a:t>
            </a:r>
            <a:r>
              <a:rPr sz="1800" b="1" spc="-10" dirty="0">
                <a:solidFill>
                  <a:srgbClr val="FFFFFF"/>
                </a:solidFill>
                <a:latin typeface="Calibri"/>
                <a:cs typeface="Calibri"/>
              </a:rPr>
              <a:t>Management </a:t>
            </a:r>
            <a:r>
              <a:rPr sz="1800" b="1" spc="-5" dirty="0">
                <a:solidFill>
                  <a:srgbClr val="FFFFFF"/>
                </a:solidFill>
                <a:latin typeface="Calibri"/>
                <a:cs typeface="Calibri"/>
              </a:rPr>
              <a:t>Server</a:t>
            </a:r>
            <a:r>
              <a:rPr sz="1800" b="1" spc="-25"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p>
            <a:pPr marL="298450" marR="5080" indent="-285750">
              <a:lnSpc>
                <a:spcPct val="100000"/>
              </a:lnSpc>
              <a:spcBef>
                <a:spcPts val="720"/>
              </a:spcBef>
              <a:buFont typeface="Arial"/>
              <a:buChar char="•"/>
              <a:tabLst>
                <a:tab pos="297815" algn="l"/>
                <a:tab pos="298450" algn="l"/>
              </a:tabLst>
            </a:pPr>
            <a:r>
              <a:rPr sz="1800" spc="-5" dirty="0">
                <a:latin typeface="Calibri"/>
                <a:cs typeface="Calibri"/>
              </a:rPr>
              <a:t>This will be an </a:t>
            </a:r>
            <a:r>
              <a:rPr sz="1800" spc="-10" dirty="0">
                <a:latin typeface="Calibri"/>
                <a:cs typeface="Calibri"/>
              </a:rPr>
              <a:t>external </a:t>
            </a:r>
            <a:r>
              <a:rPr sz="1800" spc="-20" dirty="0">
                <a:latin typeface="Calibri"/>
                <a:cs typeface="Calibri"/>
              </a:rPr>
              <a:t>system  </a:t>
            </a:r>
            <a:r>
              <a:rPr sz="1800" spc="-10" dirty="0">
                <a:latin typeface="Calibri"/>
                <a:cs typeface="Calibri"/>
              </a:rPr>
              <a:t>that </a:t>
            </a:r>
            <a:r>
              <a:rPr sz="1800" spc="-5" dirty="0">
                <a:latin typeface="Calibri"/>
                <a:cs typeface="Calibri"/>
              </a:rPr>
              <a:t>has </a:t>
            </a:r>
            <a:r>
              <a:rPr sz="1800" spc="-10" dirty="0">
                <a:latin typeface="Calibri"/>
                <a:cs typeface="Calibri"/>
              </a:rPr>
              <a:t>knowledge </a:t>
            </a:r>
            <a:r>
              <a:rPr sz="1800" spc="-5" dirty="0">
                <a:latin typeface="Calibri"/>
                <a:cs typeface="Calibri"/>
              </a:rPr>
              <a:t>about the  </a:t>
            </a:r>
            <a:r>
              <a:rPr sz="1800" spc="-10" dirty="0">
                <a:latin typeface="Calibri"/>
                <a:cs typeface="Calibri"/>
              </a:rPr>
              <a:t>users, </a:t>
            </a:r>
            <a:r>
              <a:rPr sz="1800" spc="-5" dirty="0">
                <a:latin typeface="Calibri"/>
                <a:cs typeface="Calibri"/>
              </a:rPr>
              <a:t>and their </a:t>
            </a:r>
            <a:r>
              <a:rPr sz="1800" spc="-10" dirty="0">
                <a:latin typeface="Calibri"/>
                <a:cs typeface="Calibri"/>
              </a:rPr>
              <a:t>authentication  process. </a:t>
            </a:r>
            <a:r>
              <a:rPr sz="1800" dirty="0">
                <a:latin typeface="Calibri"/>
                <a:cs typeface="Calibri"/>
              </a:rPr>
              <a:t>It </a:t>
            </a:r>
            <a:r>
              <a:rPr sz="1800" spc="-10" dirty="0">
                <a:latin typeface="Calibri"/>
                <a:cs typeface="Calibri"/>
              </a:rPr>
              <a:t>provides </a:t>
            </a:r>
            <a:r>
              <a:rPr sz="1800" spc="-5" dirty="0">
                <a:latin typeface="Calibri"/>
                <a:cs typeface="Calibri"/>
              </a:rPr>
              <a:t>the auth  </a:t>
            </a:r>
            <a:r>
              <a:rPr sz="1800" spc="-20" dirty="0">
                <a:latin typeface="Calibri"/>
                <a:cs typeface="Calibri"/>
              </a:rPr>
              <a:t>token </a:t>
            </a:r>
            <a:r>
              <a:rPr sz="1800" spc="-10" dirty="0">
                <a:latin typeface="Calibri"/>
                <a:cs typeface="Calibri"/>
              </a:rPr>
              <a:t>that can </a:t>
            </a:r>
            <a:r>
              <a:rPr sz="1800" spc="-5" dirty="0">
                <a:latin typeface="Calibri"/>
                <a:cs typeface="Calibri"/>
              </a:rPr>
              <a:t>be use </a:t>
            </a:r>
            <a:r>
              <a:rPr sz="1800" spc="-10" dirty="0">
                <a:latin typeface="Calibri"/>
                <a:cs typeface="Calibri"/>
              </a:rPr>
              <a:t>to </a:t>
            </a:r>
            <a:r>
              <a:rPr sz="1800" spc="-5" dirty="0">
                <a:latin typeface="Calibri"/>
                <a:cs typeface="Calibri"/>
              </a:rPr>
              <a:t>identify  user's</a:t>
            </a:r>
            <a:r>
              <a:rPr sz="1800" spc="-10" dirty="0">
                <a:latin typeface="Calibri"/>
                <a:cs typeface="Calibri"/>
              </a:rPr>
              <a:t> </a:t>
            </a:r>
            <a:r>
              <a:rPr sz="1800" spc="-5" dirty="0">
                <a:latin typeface="Calibri"/>
                <a:cs typeface="Calibri"/>
              </a:rPr>
              <a:t>session.</a:t>
            </a:r>
            <a:endParaRPr sz="1800">
              <a:latin typeface="Calibri"/>
              <a:cs typeface="Calibri"/>
            </a:endParaRPr>
          </a:p>
        </p:txBody>
      </p:sp>
      <p:sp>
        <p:nvSpPr>
          <p:cNvPr id="24" name="object 2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34</a:t>
            </a:fld>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0670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(cont.) Components </a:t>
            </a:r>
            <a:r>
              <a:rPr sz="2400" b="1" spc="-25" dirty="0">
                <a:solidFill>
                  <a:srgbClr val="FFFFFF"/>
                </a:solidFill>
                <a:latin typeface="Microsoft YaHei"/>
                <a:cs typeface="Microsoft YaHei"/>
              </a:rPr>
              <a:t>of </a:t>
            </a:r>
            <a:r>
              <a:rPr sz="2400" b="1" dirty="0">
                <a:solidFill>
                  <a:srgbClr val="FFFFFF"/>
                </a:solidFill>
                <a:latin typeface="Microsoft YaHei"/>
                <a:cs typeface="Microsoft YaHei"/>
              </a:rPr>
              <a:t>a microservice </a:t>
            </a:r>
            <a:r>
              <a:rPr sz="2400" b="1" spc="-10" dirty="0">
                <a:solidFill>
                  <a:srgbClr val="FFFFFF"/>
                </a:solidFill>
                <a:latin typeface="Microsoft YaHei"/>
                <a:cs typeface="Microsoft YaHei"/>
              </a:rPr>
              <a:t>architecture</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1094719" y="6425565"/>
            <a:ext cx="18034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38</a:t>
            </a:r>
            <a:endParaRPr sz="1200">
              <a:latin typeface="Calibri"/>
              <a:cs typeface="Calibri"/>
            </a:endParaRPr>
          </a:p>
        </p:txBody>
      </p:sp>
      <p:pic>
        <p:nvPicPr>
          <p:cNvPr id="9" name="object 9"/>
          <p:cNvPicPr/>
          <p:nvPr/>
        </p:nvPicPr>
        <p:blipFill>
          <a:blip r:embed="rId2" cstate="print"/>
          <a:stretch>
            <a:fillRect/>
          </a:stretch>
        </p:blipFill>
        <p:spPr>
          <a:xfrm>
            <a:off x="91439" y="548640"/>
            <a:ext cx="4663440" cy="2103119"/>
          </a:xfrm>
          <a:prstGeom prst="rect">
            <a:avLst/>
          </a:prstGeom>
        </p:spPr>
      </p:pic>
      <p:pic>
        <p:nvPicPr>
          <p:cNvPr id="12" name="object 12"/>
          <p:cNvPicPr/>
          <p:nvPr/>
        </p:nvPicPr>
        <p:blipFill>
          <a:blip r:embed="rId3" cstate="print"/>
          <a:stretch>
            <a:fillRect/>
          </a:stretch>
        </p:blipFill>
        <p:spPr>
          <a:xfrm>
            <a:off x="4709159" y="685800"/>
            <a:ext cx="3977640" cy="2286000"/>
          </a:xfrm>
          <a:prstGeom prst="rect">
            <a:avLst/>
          </a:prstGeom>
        </p:spPr>
      </p:pic>
      <p:sp>
        <p:nvSpPr>
          <p:cNvPr id="14" name="object 14"/>
          <p:cNvSpPr txBox="1"/>
          <p:nvPr/>
        </p:nvSpPr>
        <p:spPr>
          <a:xfrm>
            <a:off x="5154929" y="2578735"/>
            <a:ext cx="464184" cy="228600"/>
          </a:xfrm>
          <a:prstGeom prst="rect">
            <a:avLst/>
          </a:prstGeom>
        </p:spPr>
        <p:txBody>
          <a:bodyPr vert="horz" wrap="square" lIns="0" tIns="0" rIns="0" bIns="0" rtlCol="0">
            <a:spAutoFit/>
          </a:bodyPr>
          <a:lstStyle/>
          <a:p>
            <a:pPr>
              <a:lnSpc>
                <a:spcPts val="1710"/>
              </a:lnSpc>
            </a:pPr>
            <a:r>
              <a:rPr sz="1800" dirty="0">
                <a:latin typeface="Calibri"/>
                <a:cs typeface="Calibri"/>
              </a:rPr>
              <a:t>a</a:t>
            </a:r>
            <a:r>
              <a:rPr sz="1800" spc="-105" dirty="0">
                <a:latin typeface="Calibri"/>
                <a:cs typeface="Calibri"/>
              </a:rPr>
              <a:t> </a:t>
            </a:r>
            <a:r>
              <a:rPr sz="1800" spc="-10" dirty="0">
                <a:latin typeface="Calibri"/>
                <a:cs typeface="Calibri"/>
              </a:rPr>
              <a:t>dat</a:t>
            </a:r>
            <a:endParaRPr sz="1800">
              <a:latin typeface="Calibri"/>
              <a:cs typeface="Calibri"/>
            </a:endParaRPr>
          </a:p>
        </p:txBody>
      </p:sp>
      <p:pic>
        <p:nvPicPr>
          <p:cNvPr id="16" name="object 16"/>
          <p:cNvPicPr/>
          <p:nvPr/>
        </p:nvPicPr>
        <p:blipFill>
          <a:blip r:embed="rId4" cstate="print"/>
          <a:stretch>
            <a:fillRect/>
          </a:stretch>
        </p:blipFill>
        <p:spPr>
          <a:xfrm>
            <a:off x="8686800" y="685800"/>
            <a:ext cx="3474720" cy="2240279"/>
          </a:xfrm>
          <a:prstGeom prst="rect">
            <a:avLst/>
          </a:prstGeom>
        </p:spPr>
      </p:pic>
      <p:pic>
        <p:nvPicPr>
          <p:cNvPr id="18" name="object 18"/>
          <p:cNvPicPr/>
          <p:nvPr/>
        </p:nvPicPr>
        <p:blipFill>
          <a:blip r:embed="rId5" cstate="print"/>
          <a:stretch>
            <a:fillRect/>
          </a:stretch>
        </p:blipFill>
        <p:spPr>
          <a:xfrm>
            <a:off x="91439" y="2560320"/>
            <a:ext cx="5532120" cy="1463039"/>
          </a:xfrm>
          <a:prstGeom prst="rect">
            <a:avLst/>
          </a:prstGeom>
        </p:spPr>
      </p:pic>
      <p:pic>
        <p:nvPicPr>
          <p:cNvPr id="21" name="object 21"/>
          <p:cNvPicPr/>
          <p:nvPr/>
        </p:nvPicPr>
        <p:blipFill>
          <a:blip r:embed="rId6" cstate="print"/>
          <a:stretch>
            <a:fillRect/>
          </a:stretch>
        </p:blipFill>
        <p:spPr>
          <a:xfrm>
            <a:off x="91439" y="3931920"/>
            <a:ext cx="5577840" cy="1463039"/>
          </a:xfrm>
          <a:prstGeom prst="rect">
            <a:avLst/>
          </a:prstGeom>
        </p:spPr>
      </p:pic>
      <p:pic>
        <p:nvPicPr>
          <p:cNvPr id="23" name="object 23"/>
          <p:cNvPicPr/>
          <p:nvPr/>
        </p:nvPicPr>
        <p:blipFill>
          <a:blip r:embed="rId7" cstate="print"/>
          <a:stretch>
            <a:fillRect/>
          </a:stretch>
        </p:blipFill>
        <p:spPr>
          <a:xfrm>
            <a:off x="91439" y="5303520"/>
            <a:ext cx="5532120" cy="1463040"/>
          </a:xfrm>
          <a:prstGeom prst="rect">
            <a:avLst/>
          </a:prstGeom>
        </p:spPr>
      </p:pic>
      <p:pic>
        <p:nvPicPr>
          <p:cNvPr id="25" name="object 25"/>
          <p:cNvPicPr/>
          <p:nvPr/>
        </p:nvPicPr>
        <p:blipFill>
          <a:blip r:embed="rId8" cstate="print"/>
          <a:stretch>
            <a:fillRect/>
          </a:stretch>
        </p:blipFill>
        <p:spPr>
          <a:xfrm>
            <a:off x="5623559" y="2926079"/>
            <a:ext cx="3291840" cy="3337560"/>
          </a:xfrm>
          <a:prstGeom prst="rect">
            <a:avLst/>
          </a:prstGeom>
        </p:spPr>
      </p:pic>
      <p:pic>
        <p:nvPicPr>
          <p:cNvPr id="27" name="object 27"/>
          <p:cNvPicPr/>
          <p:nvPr/>
        </p:nvPicPr>
        <p:blipFill>
          <a:blip r:embed="rId9" cstate="print"/>
          <a:stretch>
            <a:fillRect/>
          </a:stretch>
        </p:blipFill>
        <p:spPr>
          <a:xfrm>
            <a:off x="8869680" y="3063239"/>
            <a:ext cx="3291839" cy="3063240"/>
          </a:xfrm>
          <a:prstGeom prst="rect">
            <a:avLst/>
          </a:prstGeom>
        </p:spPr>
      </p:pic>
      <p:sp>
        <p:nvSpPr>
          <p:cNvPr id="28" name="object 28"/>
          <p:cNvSpPr txBox="1"/>
          <p:nvPr/>
        </p:nvSpPr>
        <p:spPr>
          <a:xfrm>
            <a:off x="9008109" y="3042919"/>
            <a:ext cx="3016250" cy="2951480"/>
          </a:xfrm>
          <a:prstGeom prst="rect">
            <a:avLst/>
          </a:prstGeom>
        </p:spPr>
        <p:txBody>
          <a:bodyPr vert="horz" wrap="square" lIns="0" tIns="104139" rIns="0" bIns="0" rtlCol="0">
            <a:spAutoFit/>
          </a:bodyPr>
          <a:lstStyle/>
          <a:p>
            <a:pPr marL="12700">
              <a:lnSpc>
                <a:spcPct val="100000"/>
              </a:lnSpc>
              <a:spcBef>
                <a:spcPts val="819"/>
              </a:spcBef>
            </a:pPr>
            <a:r>
              <a:rPr sz="1800" b="1" spc="-5" dirty="0">
                <a:solidFill>
                  <a:srgbClr val="FFFFFF"/>
                </a:solidFill>
                <a:latin typeface="Calibri"/>
                <a:cs typeface="Calibri"/>
              </a:rPr>
              <a:t>9) Admin Server</a:t>
            </a:r>
            <a:r>
              <a:rPr sz="1800" b="1" spc="-15"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p>
            <a:pPr marL="298450" marR="5080" indent="-285750">
              <a:lnSpc>
                <a:spcPct val="100000"/>
              </a:lnSpc>
              <a:spcBef>
                <a:spcPts val="720"/>
              </a:spcBef>
              <a:buFont typeface="Arial"/>
              <a:buChar char="•"/>
              <a:tabLst>
                <a:tab pos="297815" algn="l"/>
                <a:tab pos="298450" algn="l"/>
              </a:tabLst>
            </a:pPr>
            <a:r>
              <a:rPr sz="1800" dirty="0">
                <a:latin typeface="Calibri"/>
                <a:cs typeface="Calibri"/>
              </a:rPr>
              <a:t>It is </a:t>
            </a:r>
            <a:r>
              <a:rPr sz="1800" spc="-10" dirty="0">
                <a:latin typeface="Calibri"/>
                <a:cs typeface="Calibri"/>
              </a:rPr>
              <a:t>can </a:t>
            </a:r>
            <a:r>
              <a:rPr sz="1800" spc="-5" dirty="0">
                <a:latin typeface="Calibri"/>
                <a:cs typeface="Calibri"/>
              </a:rPr>
              <a:t>be an </a:t>
            </a:r>
            <a:r>
              <a:rPr sz="1800" spc="-10" dirty="0">
                <a:latin typeface="Calibri"/>
                <a:cs typeface="Calibri"/>
              </a:rPr>
              <a:t>external  </a:t>
            </a:r>
            <a:r>
              <a:rPr sz="1800" spc="-5" dirty="0">
                <a:latin typeface="Calibri"/>
                <a:cs typeface="Calibri"/>
              </a:rPr>
              <a:t>server </a:t>
            </a:r>
            <a:r>
              <a:rPr sz="1800" dirty="0">
                <a:latin typeface="Calibri"/>
                <a:cs typeface="Calibri"/>
              </a:rPr>
              <a:t>or a </a:t>
            </a:r>
            <a:r>
              <a:rPr sz="1800" spc="-10" dirty="0">
                <a:latin typeface="Calibri"/>
                <a:cs typeface="Calibri"/>
              </a:rPr>
              <a:t>custom </a:t>
            </a:r>
            <a:r>
              <a:rPr sz="1800" spc="-5" dirty="0">
                <a:latin typeface="Calibri"/>
                <a:cs typeface="Calibri"/>
              </a:rPr>
              <a:t>build</a:t>
            </a:r>
            <a:r>
              <a:rPr sz="1800" spc="-50" dirty="0">
                <a:latin typeface="Calibri"/>
                <a:cs typeface="Calibri"/>
              </a:rPr>
              <a:t> </a:t>
            </a:r>
            <a:r>
              <a:rPr sz="1800" spc="-5" dirty="0">
                <a:latin typeface="Calibri"/>
                <a:cs typeface="Calibri"/>
              </a:rPr>
              <a:t>one.</a:t>
            </a:r>
            <a:endParaRPr sz="1800">
              <a:latin typeface="Calibri"/>
              <a:cs typeface="Calibri"/>
            </a:endParaRPr>
          </a:p>
          <a:p>
            <a:pPr marL="298450" marR="57785">
              <a:lnSpc>
                <a:spcPct val="100000"/>
              </a:lnSpc>
            </a:pPr>
            <a:r>
              <a:rPr sz="1800" dirty="0">
                <a:latin typeface="Calibri"/>
                <a:cs typeface="Calibri"/>
              </a:rPr>
              <a:t>It </a:t>
            </a:r>
            <a:r>
              <a:rPr sz="1800" spc="-20" dirty="0">
                <a:latin typeface="Calibri"/>
                <a:cs typeface="Calibri"/>
              </a:rPr>
              <a:t>takes </a:t>
            </a:r>
            <a:r>
              <a:rPr sz="1800" spc="-10" dirty="0">
                <a:latin typeface="Calibri"/>
                <a:cs typeface="Calibri"/>
              </a:rPr>
              <a:t>performance  </a:t>
            </a:r>
            <a:r>
              <a:rPr sz="1800" spc="-5" dirty="0">
                <a:latin typeface="Calibri"/>
                <a:cs typeface="Calibri"/>
              </a:rPr>
              <a:t>metrics </a:t>
            </a:r>
            <a:r>
              <a:rPr sz="1800" spc="-10" dirty="0">
                <a:latin typeface="Calibri"/>
                <a:cs typeface="Calibri"/>
              </a:rPr>
              <a:t>from </a:t>
            </a:r>
            <a:r>
              <a:rPr sz="1800" spc="-5" dirty="0">
                <a:latin typeface="Calibri"/>
                <a:cs typeface="Calibri"/>
              </a:rPr>
              <a:t>all the  business microservices, and  </a:t>
            </a:r>
            <a:r>
              <a:rPr sz="1800" spc="-15" dirty="0">
                <a:latin typeface="Calibri"/>
                <a:cs typeface="Calibri"/>
              </a:rPr>
              <a:t>have </a:t>
            </a:r>
            <a:r>
              <a:rPr sz="1800" spc="-5" dirty="0">
                <a:latin typeface="Calibri"/>
                <a:cs typeface="Calibri"/>
              </a:rPr>
              <a:t>them </a:t>
            </a:r>
            <a:r>
              <a:rPr sz="1800" spc="-10" dirty="0">
                <a:latin typeface="Calibri"/>
                <a:cs typeface="Calibri"/>
              </a:rPr>
              <a:t>display </a:t>
            </a:r>
            <a:r>
              <a:rPr sz="1800" dirty="0">
                <a:latin typeface="Calibri"/>
                <a:cs typeface="Calibri"/>
              </a:rPr>
              <a:t>in a </a:t>
            </a:r>
            <a:r>
              <a:rPr sz="1800" spc="-5" dirty="0">
                <a:latin typeface="Calibri"/>
                <a:cs typeface="Calibri"/>
              </a:rPr>
              <a:t>single  </a:t>
            </a:r>
            <a:r>
              <a:rPr sz="1800" spc="-10" dirty="0">
                <a:latin typeface="Calibri"/>
                <a:cs typeface="Calibri"/>
              </a:rPr>
              <a:t>dashboard. </a:t>
            </a:r>
            <a:r>
              <a:rPr sz="1800" dirty="0">
                <a:latin typeface="Calibri"/>
                <a:cs typeface="Calibri"/>
              </a:rPr>
              <a:t>It </a:t>
            </a:r>
            <a:r>
              <a:rPr sz="1800" spc="-10" dirty="0">
                <a:latin typeface="Calibri"/>
                <a:cs typeface="Calibri"/>
              </a:rPr>
              <a:t>can </a:t>
            </a:r>
            <a:r>
              <a:rPr sz="1800" spc="-5" dirty="0">
                <a:latin typeface="Calibri"/>
                <a:cs typeface="Calibri"/>
              </a:rPr>
              <a:t>also  </a:t>
            </a:r>
            <a:r>
              <a:rPr sz="1800" spc="-15" dirty="0">
                <a:latin typeface="Calibri"/>
                <a:cs typeface="Calibri"/>
              </a:rPr>
              <a:t>generate </a:t>
            </a:r>
            <a:r>
              <a:rPr sz="1800" spc="-10" dirty="0">
                <a:latin typeface="Calibri"/>
                <a:cs typeface="Calibri"/>
              </a:rPr>
              <a:t>compressed </a:t>
            </a:r>
            <a:r>
              <a:rPr sz="1800" spc="-5" dirty="0">
                <a:latin typeface="Calibri"/>
                <a:cs typeface="Calibri"/>
              </a:rPr>
              <a:t>logs,  reports and analytical</a:t>
            </a:r>
            <a:r>
              <a:rPr sz="1800" spc="-35" dirty="0">
                <a:latin typeface="Calibri"/>
                <a:cs typeface="Calibri"/>
              </a:rPr>
              <a:t> </a:t>
            </a:r>
            <a:r>
              <a:rPr sz="1800" spc="-15" dirty="0">
                <a:latin typeface="Calibri"/>
                <a:cs typeface="Calibri"/>
              </a:rPr>
              <a:t>data.</a:t>
            </a:r>
            <a:endParaRPr sz="1800">
              <a:latin typeface="Calibri"/>
              <a:cs typeface="Calibri"/>
            </a:endParaRPr>
          </a:p>
        </p:txBody>
      </p:sp>
      <p:sp>
        <p:nvSpPr>
          <p:cNvPr id="29" name="object 2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0670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(cont.) Components </a:t>
            </a:r>
            <a:r>
              <a:rPr sz="2400" b="1" spc="-25" dirty="0">
                <a:solidFill>
                  <a:srgbClr val="FFFFFF"/>
                </a:solidFill>
                <a:latin typeface="Microsoft YaHei"/>
                <a:cs typeface="Microsoft YaHei"/>
              </a:rPr>
              <a:t>of </a:t>
            </a:r>
            <a:r>
              <a:rPr sz="2400" b="1" dirty="0">
                <a:solidFill>
                  <a:srgbClr val="FFFFFF"/>
                </a:solidFill>
                <a:latin typeface="Microsoft YaHei"/>
                <a:cs typeface="Microsoft YaHei"/>
              </a:rPr>
              <a:t>a microservice </a:t>
            </a:r>
            <a:r>
              <a:rPr sz="2400" b="1" spc="-10" dirty="0">
                <a:solidFill>
                  <a:srgbClr val="FFFFFF"/>
                </a:solidFill>
                <a:latin typeface="Microsoft YaHei"/>
                <a:cs typeface="Microsoft YaHei"/>
              </a:rPr>
              <a:t>architecture</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53785" y="777240"/>
              <a:ext cx="11937076" cy="5586152"/>
            </a:xfrm>
            <a:prstGeom prst="rect">
              <a:avLst/>
            </a:prstGeom>
          </p:spPr>
        </p:pic>
      </p:grpSp>
      <p:sp>
        <p:nvSpPr>
          <p:cNvPr id="9" name="object 9"/>
          <p:cNvSpPr txBox="1"/>
          <p:nvPr/>
        </p:nvSpPr>
        <p:spPr>
          <a:xfrm>
            <a:off x="252095" y="734245"/>
            <a:ext cx="1378585" cy="623570"/>
          </a:xfrm>
          <a:prstGeom prst="rect">
            <a:avLst/>
          </a:prstGeom>
        </p:spPr>
        <p:txBody>
          <a:bodyPr vert="horz" wrap="square" lIns="0" tIns="121285" rIns="0" bIns="0" rtlCol="0">
            <a:spAutoFit/>
          </a:bodyPr>
          <a:lstStyle/>
          <a:p>
            <a:pPr marL="12700">
              <a:lnSpc>
                <a:spcPct val="100000"/>
              </a:lnSpc>
              <a:spcBef>
                <a:spcPts val="955"/>
              </a:spcBef>
            </a:pPr>
            <a:r>
              <a:rPr sz="1400" b="1" spc="-5" dirty="0">
                <a:solidFill>
                  <a:srgbClr val="FFFFFF"/>
                </a:solidFill>
                <a:latin typeface="Calibri"/>
                <a:cs typeface="Calibri"/>
              </a:rPr>
              <a:t>Component</a:t>
            </a:r>
            <a:r>
              <a:rPr sz="1400" b="1" spc="-15" dirty="0">
                <a:solidFill>
                  <a:srgbClr val="FFFFFF"/>
                </a:solidFill>
                <a:latin typeface="Calibri"/>
                <a:cs typeface="Calibri"/>
              </a:rPr>
              <a:t> </a:t>
            </a:r>
            <a:r>
              <a:rPr sz="1400" b="1" spc="-5" dirty="0">
                <a:solidFill>
                  <a:srgbClr val="FFFFFF"/>
                </a:solidFill>
                <a:latin typeface="Calibri"/>
                <a:cs typeface="Calibri"/>
              </a:rPr>
              <a:t>...</a:t>
            </a:r>
            <a:endParaRPr sz="1400">
              <a:latin typeface="Calibri"/>
              <a:cs typeface="Calibri"/>
            </a:endParaRPr>
          </a:p>
          <a:p>
            <a:pPr marL="12700">
              <a:lnSpc>
                <a:spcPct val="100000"/>
              </a:lnSpc>
              <a:spcBef>
                <a:spcPts val="730"/>
              </a:spcBef>
            </a:pPr>
            <a:r>
              <a:rPr sz="1200" spc="-5" dirty="0">
                <a:latin typeface="Calibri"/>
                <a:cs typeface="Calibri"/>
              </a:rPr>
              <a:t>Business</a:t>
            </a:r>
            <a:r>
              <a:rPr sz="1200" spc="-45" dirty="0">
                <a:latin typeface="Calibri"/>
                <a:cs typeface="Calibri"/>
              </a:rPr>
              <a:t> </a:t>
            </a:r>
            <a:r>
              <a:rPr sz="1200" spc="-5" dirty="0">
                <a:latin typeface="Calibri"/>
                <a:cs typeface="Calibri"/>
              </a:rPr>
              <a:t>microservice</a:t>
            </a:r>
            <a:endParaRPr sz="1200">
              <a:latin typeface="Calibri"/>
              <a:cs typeface="Calibri"/>
            </a:endParaRPr>
          </a:p>
        </p:txBody>
      </p:sp>
      <p:sp>
        <p:nvSpPr>
          <p:cNvPr id="10" name="object 10"/>
          <p:cNvSpPr txBox="1"/>
          <p:nvPr/>
        </p:nvSpPr>
        <p:spPr>
          <a:xfrm>
            <a:off x="5245734" y="1151255"/>
            <a:ext cx="6537959"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Implement a new microservice using Spring Boot project from https://start.spring.io/, and enable configuration server, eureka  client, sleuth, and</a:t>
            </a:r>
            <a:r>
              <a:rPr sz="1000" spc="5" dirty="0">
                <a:latin typeface="Calibri"/>
                <a:cs typeface="Calibri"/>
              </a:rPr>
              <a:t> </a:t>
            </a:r>
            <a:r>
              <a:rPr sz="1000" spc="-5" dirty="0">
                <a:latin typeface="Calibri"/>
                <a:cs typeface="Calibri"/>
              </a:rPr>
              <a:t>actuator</a:t>
            </a:r>
            <a:endParaRPr sz="1000">
              <a:latin typeface="Calibri"/>
              <a:cs typeface="Calibri"/>
            </a:endParaRPr>
          </a:p>
        </p:txBody>
      </p:sp>
      <p:sp>
        <p:nvSpPr>
          <p:cNvPr id="11" name="object 11"/>
          <p:cNvSpPr txBox="1"/>
          <p:nvPr/>
        </p:nvSpPr>
        <p:spPr>
          <a:xfrm>
            <a:off x="252095" y="1606550"/>
            <a:ext cx="8013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API</a:t>
            </a:r>
            <a:r>
              <a:rPr sz="1200" spc="-70" dirty="0">
                <a:latin typeface="Calibri"/>
                <a:cs typeface="Calibri"/>
              </a:rPr>
              <a:t> </a:t>
            </a:r>
            <a:r>
              <a:rPr sz="1200" spc="-15" dirty="0">
                <a:latin typeface="Calibri"/>
                <a:cs typeface="Calibri"/>
              </a:rPr>
              <a:t>Gateway</a:t>
            </a:r>
            <a:endParaRPr sz="1200">
              <a:latin typeface="Calibri"/>
              <a:cs typeface="Calibri"/>
            </a:endParaRPr>
          </a:p>
        </p:txBody>
      </p:sp>
      <p:sp>
        <p:nvSpPr>
          <p:cNvPr id="12" name="object 12"/>
          <p:cNvSpPr txBox="1"/>
          <p:nvPr/>
        </p:nvSpPr>
        <p:spPr>
          <a:xfrm>
            <a:off x="5245734" y="1608455"/>
            <a:ext cx="663067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Implement a new microservice using Spring Boot project and enable Zuul support. Also implement filters for JWT where OAuth2  token will get</a:t>
            </a:r>
            <a:r>
              <a:rPr sz="1000" spc="5" dirty="0">
                <a:latin typeface="Calibri"/>
                <a:cs typeface="Calibri"/>
              </a:rPr>
              <a:t> </a:t>
            </a:r>
            <a:r>
              <a:rPr sz="1000" spc="-5" dirty="0">
                <a:latin typeface="Calibri"/>
                <a:cs typeface="Calibri"/>
              </a:rPr>
              <a:t>verified.</a:t>
            </a:r>
            <a:endParaRPr sz="1000">
              <a:latin typeface="Calibri"/>
              <a:cs typeface="Calibri"/>
            </a:endParaRPr>
          </a:p>
        </p:txBody>
      </p:sp>
      <p:sp>
        <p:nvSpPr>
          <p:cNvPr id="13" name="object 13"/>
          <p:cNvSpPr txBox="1"/>
          <p:nvPr/>
        </p:nvSpPr>
        <p:spPr>
          <a:xfrm>
            <a:off x="5245734" y="2065655"/>
            <a:ext cx="439229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Implement a new microservice using Spring Boot project and enable Eureka</a:t>
            </a:r>
            <a:r>
              <a:rPr sz="1000" spc="140" dirty="0">
                <a:latin typeface="Calibri"/>
                <a:cs typeface="Calibri"/>
              </a:rPr>
              <a:t> </a:t>
            </a:r>
            <a:r>
              <a:rPr sz="1000" spc="-5" dirty="0">
                <a:latin typeface="Calibri"/>
                <a:cs typeface="Calibri"/>
              </a:rPr>
              <a:t>support.</a:t>
            </a:r>
            <a:endParaRPr sz="1000">
              <a:latin typeface="Calibri"/>
              <a:cs typeface="Calibri"/>
            </a:endParaRPr>
          </a:p>
        </p:txBody>
      </p:sp>
      <p:sp>
        <p:nvSpPr>
          <p:cNvPr id="14" name="object 14"/>
          <p:cNvSpPr txBox="1"/>
          <p:nvPr/>
        </p:nvSpPr>
        <p:spPr>
          <a:xfrm>
            <a:off x="252095" y="1972309"/>
            <a:ext cx="1296670" cy="574040"/>
          </a:xfrm>
          <a:prstGeom prst="rect">
            <a:avLst/>
          </a:prstGeom>
        </p:spPr>
        <p:txBody>
          <a:bodyPr vert="horz" wrap="square" lIns="0" tIns="12700" rIns="0" bIns="0" rtlCol="0">
            <a:spAutoFit/>
          </a:bodyPr>
          <a:lstStyle/>
          <a:p>
            <a:pPr marL="12700" marR="5080">
              <a:lnSpc>
                <a:spcPct val="150000"/>
              </a:lnSpc>
              <a:spcBef>
                <a:spcPts val="100"/>
              </a:spcBef>
            </a:pPr>
            <a:r>
              <a:rPr sz="1200" spc="-10" dirty="0">
                <a:latin typeface="Calibri"/>
                <a:cs typeface="Calibri"/>
              </a:rPr>
              <a:t>Discovery </a:t>
            </a:r>
            <a:r>
              <a:rPr sz="1200" spc="-5" dirty="0">
                <a:latin typeface="Calibri"/>
                <a:cs typeface="Calibri"/>
              </a:rPr>
              <a:t>Server  </a:t>
            </a:r>
            <a:r>
              <a:rPr sz="1200" spc="-10" dirty="0">
                <a:latin typeface="Calibri"/>
                <a:cs typeface="Calibri"/>
              </a:rPr>
              <a:t>Configuration</a:t>
            </a:r>
            <a:r>
              <a:rPr sz="1200" spc="-45" dirty="0">
                <a:latin typeface="Calibri"/>
                <a:cs typeface="Calibri"/>
              </a:rPr>
              <a:t> </a:t>
            </a:r>
            <a:r>
              <a:rPr sz="1200" spc="-5" dirty="0">
                <a:latin typeface="Calibri"/>
                <a:cs typeface="Calibri"/>
              </a:rPr>
              <a:t>Server</a:t>
            </a:r>
            <a:endParaRPr sz="1200">
              <a:latin typeface="Calibri"/>
              <a:cs typeface="Calibri"/>
            </a:endParaRPr>
          </a:p>
        </p:txBody>
      </p:sp>
      <p:sp>
        <p:nvSpPr>
          <p:cNvPr id="15" name="object 15"/>
          <p:cNvSpPr txBox="1"/>
          <p:nvPr/>
        </p:nvSpPr>
        <p:spPr>
          <a:xfrm>
            <a:off x="2051050" y="734245"/>
            <a:ext cx="2903220" cy="1812289"/>
          </a:xfrm>
          <a:prstGeom prst="rect">
            <a:avLst/>
          </a:prstGeom>
        </p:spPr>
        <p:txBody>
          <a:bodyPr vert="horz" wrap="square" lIns="0" tIns="121285" rIns="0" bIns="0" rtlCol="0">
            <a:spAutoFit/>
          </a:bodyPr>
          <a:lstStyle/>
          <a:p>
            <a:pPr marL="12700">
              <a:lnSpc>
                <a:spcPct val="100000"/>
              </a:lnSpc>
              <a:spcBef>
                <a:spcPts val="955"/>
              </a:spcBef>
            </a:pPr>
            <a:r>
              <a:rPr sz="1400" b="1" spc="-15" dirty="0">
                <a:solidFill>
                  <a:srgbClr val="FFFFFF"/>
                </a:solidFill>
                <a:latin typeface="Calibri"/>
                <a:cs typeface="Calibri"/>
              </a:rPr>
              <a:t>Technology</a:t>
            </a:r>
            <a:r>
              <a:rPr sz="1400" b="1" spc="-10" dirty="0">
                <a:solidFill>
                  <a:srgbClr val="FFFFFF"/>
                </a:solidFill>
                <a:latin typeface="Calibri"/>
                <a:cs typeface="Calibri"/>
              </a:rPr>
              <a:t> </a:t>
            </a:r>
            <a:r>
              <a:rPr sz="1400" b="1" spc="-5" dirty="0">
                <a:solidFill>
                  <a:srgbClr val="FFFFFF"/>
                </a:solidFill>
                <a:latin typeface="Calibri"/>
                <a:cs typeface="Calibri"/>
              </a:rPr>
              <a:t>...</a:t>
            </a:r>
            <a:endParaRPr sz="1400">
              <a:latin typeface="Calibri"/>
              <a:cs typeface="Calibri"/>
            </a:endParaRPr>
          </a:p>
          <a:p>
            <a:pPr marL="12700" marR="114300">
              <a:lnSpc>
                <a:spcPct val="100000"/>
              </a:lnSpc>
              <a:spcBef>
                <a:spcPts val="730"/>
              </a:spcBef>
            </a:pPr>
            <a:r>
              <a:rPr sz="1200" spc="-5" dirty="0">
                <a:latin typeface="Calibri"/>
                <a:cs typeface="Calibri"/>
              </a:rPr>
              <a:t>Spring </a:t>
            </a:r>
            <a:r>
              <a:rPr sz="1200" dirty="0">
                <a:latin typeface="Calibri"/>
                <a:cs typeface="Calibri"/>
              </a:rPr>
              <a:t>Boot </a:t>
            </a:r>
            <a:r>
              <a:rPr sz="1200" spc="-5" dirty="0">
                <a:latin typeface="Calibri"/>
                <a:cs typeface="Calibri"/>
              </a:rPr>
              <a:t>with Spring </a:t>
            </a:r>
            <a:r>
              <a:rPr sz="1200" spc="-10" dirty="0">
                <a:latin typeface="Calibri"/>
                <a:cs typeface="Calibri"/>
              </a:rPr>
              <a:t>framework </a:t>
            </a:r>
            <a:r>
              <a:rPr sz="1200" spc="-5" dirty="0">
                <a:latin typeface="Calibri"/>
                <a:cs typeface="Calibri"/>
              </a:rPr>
              <a:t>modules,  Spring Cloud Services, Spring Cloud Netflix</a:t>
            </a:r>
            <a:r>
              <a:rPr sz="1200" spc="-30" dirty="0">
                <a:latin typeface="Calibri"/>
                <a:cs typeface="Calibri"/>
              </a:rPr>
              <a:t> </a:t>
            </a:r>
            <a:r>
              <a:rPr sz="1200" dirty="0">
                <a:latin typeface="Calibri"/>
                <a:cs typeface="Calibri"/>
              </a:rPr>
              <a:t>...</a:t>
            </a:r>
            <a:endParaRPr sz="1200">
              <a:latin typeface="Calibri"/>
              <a:cs typeface="Calibri"/>
            </a:endParaRPr>
          </a:p>
          <a:p>
            <a:pPr marL="12700" marR="5080">
              <a:lnSpc>
                <a:spcPct val="100000"/>
              </a:lnSpc>
              <a:spcBef>
                <a:spcPts val="720"/>
              </a:spcBef>
            </a:pPr>
            <a:r>
              <a:rPr sz="1200" spc="-5" dirty="0">
                <a:latin typeface="Calibri"/>
                <a:cs typeface="Calibri"/>
              </a:rPr>
              <a:t>Netflix Zuul </a:t>
            </a:r>
            <a:r>
              <a:rPr sz="1200" dirty="0">
                <a:latin typeface="Calibri"/>
                <a:cs typeface="Calibri"/>
              </a:rPr>
              <a:t>... </a:t>
            </a:r>
            <a:r>
              <a:rPr sz="1200" spc="-10" dirty="0">
                <a:latin typeface="Calibri"/>
                <a:cs typeface="Calibri"/>
              </a:rPr>
              <a:t>provided by </a:t>
            </a:r>
            <a:r>
              <a:rPr sz="1200" spc="-5" dirty="0">
                <a:latin typeface="Calibri"/>
                <a:cs typeface="Calibri"/>
              </a:rPr>
              <a:t>Spring Cloud Netflix  </a:t>
            </a:r>
            <a:r>
              <a:rPr sz="1200" spc="-10" dirty="0">
                <a:latin typeface="Calibri"/>
                <a:cs typeface="Calibri"/>
              </a:rPr>
              <a:t>project.</a:t>
            </a:r>
            <a:endParaRPr sz="1200">
              <a:latin typeface="Calibri"/>
              <a:cs typeface="Calibri"/>
            </a:endParaRPr>
          </a:p>
          <a:p>
            <a:pPr marL="12700" marR="226060">
              <a:lnSpc>
                <a:spcPct val="150000"/>
              </a:lnSpc>
            </a:pPr>
            <a:r>
              <a:rPr sz="1200" spc="-5" dirty="0">
                <a:latin typeface="Calibri"/>
                <a:cs typeface="Calibri"/>
              </a:rPr>
              <a:t>Netflix </a:t>
            </a:r>
            <a:r>
              <a:rPr sz="1200" spc="-15" dirty="0">
                <a:latin typeface="Calibri"/>
                <a:cs typeface="Calibri"/>
              </a:rPr>
              <a:t>Eureka </a:t>
            </a:r>
            <a:r>
              <a:rPr sz="1200" spc="-20" dirty="0">
                <a:latin typeface="Calibri"/>
                <a:cs typeface="Calibri"/>
              </a:rPr>
              <a:t>server, Zookeeper, </a:t>
            </a:r>
            <a:r>
              <a:rPr sz="1200" spc="-5" dirty="0">
                <a:latin typeface="Calibri"/>
                <a:cs typeface="Calibri"/>
              </a:rPr>
              <a:t>Consul, </a:t>
            </a:r>
            <a:r>
              <a:rPr sz="1200" dirty="0">
                <a:latin typeface="Calibri"/>
                <a:cs typeface="Calibri"/>
              </a:rPr>
              <a:t>...  </a:t>
            </a:r>
            <a:r>
              <a:rPr sz="1200" spc="-5" dirty="0">
                <a:latin typeface="Calibri"/>
                <a:cs typeface="Calibri"/>
              </a:rPr>
              <a:t>Spring Cloud</a:t>
            </a:r>
            <a:r>
              <a:rPr sz="1200" spc="-10" dirty="0">
                <a:latin typeface="Calibri"/>
                <a:cs typeface="Calibri"/>
              </a:rPr>
              <a:t> </a:t>
            </a:r>
            <a:r>
              <a:rPr sz="1200" spc="-5" dirty="0">
                <a:latin typeface="Calibri"/>
                <a:cs typeface="Calibri"/>
              </a:rPr>
              <a:t>Config</a:t>
            </a:r>
            <a:endParaRPr sz="1200">
              <a:latin typeface="Calibri"/>
              <a:cs typeface="Calibri"/>
            </a:endParaRPr>
          </a:p>
        </p:txBody>
      </p:sp>
      <p:sp>
        <p:nvSpPr>
          <p:cNvPr id="16" name="object 16"/>
          <p:cNvSpPr txBox="1"/>
          <p:nvPr/>
        </p:nvSpPr>
        <p:spPr>
          <a:xfrm>
            <a:off x="5245734" y="2339975"/>
            <a:ext cx="6344285"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Implement a new microservice using Spring Boot project and enable Configuration support. Make sure to define bootstrap  property for every business</a:t>
            </a:r>
            <a:r>
              <a:rPr sz="1000" spc="5" dirty="0">
                <a:latin typeface="Calibri"/>
                <a:cs typeface="Calibri"/>
              </a:rPr>
              <a:t> </a:t>
            </a:r>
            <a:r>
              <a:rPr sz="1000" spc="-5" dirty="0">
                <a:latin typeface="Calibri"/>
                <a:cs typeface="Calibri"/>
              </a:rPr>
              <a:t>service.</a:t>
            </a:r>
            <a:endParaRPr sz="1000">
              <a:latin typeface="Calibri"/>
              <a:cs typeface="Calibri"/>
            </a:endParaRPr>
          </a:p>
        </p:txBody>
      </p:sp>
      <p:sp>
        <p:nvSpPr>
          <p:cNvPr id="17" name="object 17"/>
          <p:cNvSpPr txBox="1"/>
          <p:nvPr/>
        </p:nvSpPr>
        <p:spPr>
          <a:xfrm>
            <a:off x="2051050" y="2734309"/>
            <a:ext cx="58483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KeyCloak</a:t>
            </a:r>
            <a:endParaRPr sz="1200">
              <a:latin typeface="Calibri"/>
              <a:cs typeface="Calibri"/>
            </a:endParaRPr>
          </a:p>
        </p:txBody>
      </p:sp>
      <p:sp>
        <p:nvSpPr>
          <p:cNvPr id="18" name="object 18"/>
          <p:cNvSpPr txBox="1"/>
          <p:nvPr/>
        </p:nvSpPr>
        <p:spPr>
          <a:xfrm>
            <a:off x="5245734" y="2736214"/>
            <a:ext cx="639191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Install the server on a separate machine/instance, and configure it using its UI. The API gateway will be configure to contact  KeyCloak on login/logout</a:t>
            </a:r>
            <a:r>
              <a:rPr sz="1000" spc="5" dirty="0">
                <a:latin typeface="Calibri"/>
                <a:cs typeface="Calibri"/>
              </a:rPr>
              <a:t> </a:t>
            </a:r>
            <a:r>
              <a:rPr sz="1000" spc="-5" dirty="0">
                <a:latin typeface="Calibri"/>
                <a:cs typeface="Calibri"/>
              </a:rPr>
              <a:t>requests.</a:t>
            </a:r>
            <a:endParaRPr sz="1000">
              <a:latin typeface="Calibri"/>
              <a:cs typeface="Calibri"/>
            </a:endParaRPr>
          </a:p>
        </p:txBody>
      </p:sp>
      <p:sp>
        <p:nvSpPr>
          <p:cNvPr id="19" name="object 19"/>
          <p:cNvSpPr txBox="1"/>
          <p:nvPr/>
        </p:nvSpPr>
        <p:spPr>
          <a:xfrm>
            <a:off x="252095" y="2734309"/>
            <a:ext cx="1374140" cy="665480"/>
          </a:xfrm>
          <a:prstGeom prst="rect">
            <a:avLst/>
          </a:prstGeom>
        </p:spPr>
        <p:txBody>
          <a:bodyPr vert="horz" wrap="square" lIns="0" tIns="12700" rIns="0" bIns="0" rtlCol="0">
            <a:spAutoFit/>
          </a:bodyPr>
          <a:lstStyle/>
          <a:p>
            <a:pPr marL="12700" marR="12700">
              <a:lnSpc>
                <a:spcPct val="100000"/>
              </a:lnSpc>
              <a:spcBef>
                <a:spcPts val="100"/>
              </a:spcBef>
            </a:pPr>
            <a:r>
              <a:rPr sz="1200" spc="-10" dirty="0">
                <a:latin typeface="Calibri"/>
                <a:cs typeface="Calibri"/>
              </a:rPr>
              <a:t>Identity</a:t>
            </a:r>
            <a:r>
              <a:rPr sz="1200" spc="-60" dirty="0">
                <a:latin typeface="Calibri"/>
                <a:cs typeface="Calibri"/>
              </a:rPr>
              <a:t> </a:t>
            </a:r>
            <a:r>
              <a:rPr sz="1200" spc="-5" dirty="0">
                <a:latin typeface="Calibri"/>
                <a:cs typeface="Calibri"/>
              </a:rPr>
              <a:t>Management  Server</a:t>
            </a:r>
            <a:endParaRPr sz="1200">
              <a:latin typeface="Calibri"/>
              <a:cs typeface="Calibri"/>
            </a:endParaRPr>
          </a:p>
          <a:p>
            <a:pPr marL="12700">
              <a:lnSpc>
                <a:spcPct val="100000"/>
              </a:lnSpc>
              <a:spcBef>
                <a:spcPts val="720"/>
              </a:spcBef>
            </a:pPr>
            <a:r>
              <a:rPr sz="1200" spc="-10" dirty="0">
                <a:latin typeface="Calibri"/>
                <a:cs typeface="Calibri"/>
              </a:rPr>
              <a:t>Authentication</a:t>
            </a:r>
            <a:r>
              <a:rPr sz="1200" spc="-35" dirty="0">
                <a:latin typeface="Calibri"/>
                <a:cs typeface="Calibri"/>
              </a:rPr>
              <a:t> </a:t>
            </a:r>
            <a:r>
              <a:rPr sz="1200" spc="-5" dirty="0">
                <a:latin typeface="Calibri"/>
                <a:cs typeface="Calibri"/>
              </a:rPr>
              <a:t>Server</a:t>
            </a:r>
            <a:endParaRPr sz="1200">
              <a:latin typeface="Calibri"/>
              <a:cs typeface="Calibri"/>
            </a:endParaRPr>
          </a:p>
        </p:txBody>
      </p:sp>
      <p:sp>
        <p:nvSpPr>
          <p:cNvPr id="20" name="object 20"/>
          <p:cNvSpPr txBox="1"/>
          <p:nvPr/>
        </p:nvSpPr>
        <p:spPr>
          <a:xfrm>
            <a:off x="5245734" y="3193414"/>
            <a:ext cx="637540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Implement a new microservice using Spring Boot project and implement security configuration, context and other required  beans. Also implement login, logout, and refresh</a:t>
            </a:r>
            <a:r>
              <a:rPr sz="1000" spc="20" dirty="0">
                <a:latin typeface="Calibri"/>
                <a:cs typeface="Calibri"/>
              </a:rPr>
              <a:t> </a:t>
            </a:r>
            <a:r>
              <a:rPr sz="1000" spc="-5" dirty="0">
                <a:latin typeface="Calibri"/>
                <a:cs typeface="Calibri"/>
              </a:rPr>
              <a:t>APIs.</a:t>
            </a:r>
            <a:endParaRPr sz="1000">
              <a:latin typeface="Calibri"/>
              <a:cs typeface="Calibri"/>
            </a:endParaRPr>
          </a:p>
        </p:txBody>
      </p:sp>
      <p:sp>
        <p:nvSpPr>
          <p:cNvPr id="21" name="object 21"/>
          <p:cNvSpPr txBox="1"/>
          <p:nvPr/>
        </p:nvSpPr>
        <p:spPr>
          <a:xfrm>
            <a:off x="252095" y="3648709"/>
            <a:ext cx="144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Logs </a:t>
            </a:r>
            <a:r>
              <a:rPr sz="1200" spc="-10" dirty="0">
                <a:latin typeface="Calibri"/>
                <a:cs typeface="Calibri"/>
              </a:rPr>
              <a:t>Aggregator</a:t>
            </a:r>
            <a:r>
              <a:rPr sz="1200" spc="-65" dirty="0">
                <a:latin typeface="Calibri"/>
                <a:cs typeface="Calibri"/>
              </a:rPr>
              <a:t> </a:t>
            </a:r>
            <a:r>
              <a:rPr sz="1200" spc="-5" dirty="0">
                <a:latin typeface="Calibri"/>
                <a:cs typeface="Calibri"/>
              </a:rPr>
              <a:t>Server</a:t>
            </a:r>
            <a:endParaRPr sz="1200">
              <a:latin typeface="Calibri"/>
              <a:cs typeface="Calibri"/>
            </a:endParaRPr>
          </a:p>
        </p:txBody>
      </p:sp>
      <p:sp>
        <p:nvSpPr>
          <p:cNvPr id="22" name="object 22"/>
          <p:cNvSpPr txBox="1"/>
          <p:nvPr/>
        </p:nvSpPr>
        <p:spPr>
          <a:xfrm>
            <a:off x="5245734" y="3650614"/>
            <a:ext cx="665480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Make sure each and every business microservice has sleuth dependency added to the project. For the server, install the prebuild  binary for the Zipkin server, and configure its access path in all the business services' application</a:t>
            </a:r>
            <a:r>
              <a:rPr sz="1000" spc="105" dirty="0">
                <a:latin typeface="Calibri"/>
                <a:cs typeface="Calibri"/>
              </a:rPr>
              <a:t> </a:t>
            </a:r>
            <a:r>
              <a:rPr sz="1000" spc="-5" dirty="0">
                <a:latin typeface="Calibri"/>
                <a:cs typeface="Calibri"/>
              </a:rPr>
              <a:t>properties.</a:t>
            </a:r>
            <a:endParaRPr sz="1000">
              <a:latin typeface="Calibri"/>
              <a:cs typeface="Calibri"/>
            </a:endParaRPr>
          </a:p>
        </p:txBody>
      </p:sp>
      <p:sp>
        <p:nvSpPr>
          <p:cNvPr id="23" name="object 23"/>
          <p:cNvSpPr txBox="1"/>
          <p:nvPr/>
        </p:nvSpPr>
        <p:spPr>
          <a:xfrm>
            <a:off x="5245734" y="4107814"/>
            <a:ext cx="6607809"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Deploy</a:t>
            </a:r>
            <a:r>
              <a:rPr sz="1000" spc="5" dirty="0">
                <a:latin typeface="Calibri"/>
                <a:cs typeface="Calibri"/>
              </a:rPr>
              <a:t> </a:t>
            </a:r>
            <a:r>
              <a:rPr sz="1000" spc="-5" dirty="0">
                <a:latin typeface="Calibri"/>
                <a:cs typeface="Calibri"/>
              </a:rPr>
              <a:t>prebuild</a:t>
            </a:r>
            <a:r>
              <a:rPr sz="1000" spc="10" dirty="0">
                <a:latin typeface="Calibri"/>
                <a:cs typeface="Calibri"/>
              </a:rPr>
              <a:t> </a:t>
            </a:r>
            <a:r>
              <a:rPr sz="1000" spc="-5" dirty="0">
                <a:latin typeface="Calibri"/>
                <a:cs typeface="Calibri"/>
              </a:rPr>
              <a:t>Zipkin.</a:t>
            </a:r>
            <a:r>
              <a:rPr sz="1000" spc="5" dirty="0">
                <a:latin typeface="Calibri"/>
                <a:cs typeface="Calibri"/>
              </a:rPr>
              <a:t> </a:t>
            </a:r>
            <a:r>
              <a:rPr sz="1000" spc="-5" dirty="0">
                <a:latin typeface="Calibri"/>
                <a:cs typeface="Calibri"/>
              </a:rPr>
              <a:t>Use</a:t>
            </a:r>
            <a:r>
              <a:rPr sz="1000" spc="10" dirty="0">
                <a:latin typeface="Calibri"/>
                <a:cs typeface="Calibri"/>
              </a:rPr>
              <a:t> </a:t>
            </a:r>
            <a:r>
              <a:rPr sz="1000" spc="-5" dirty="0">
                <a:latin typeface="Calibri"/>
                <a:cs typeface="Calibri"/>
              </a:rPr>
              <a:t>its</a:t>
            </a:r>
            <a:r>
              <a:rPr sz="1000" spc="5" dirty="0">
                <a:latin typeface="Calibri"/>
                <a:cs typeface="Calibri"/>
              </a:rPr>
              <a:t> </a:t>
            </a:r>
            <a:r>
              <a:rPr sz="1000" spc="-5" dirty="0">
                <a:latin typeface="Calibri"/>
                <a:cs typeface="Calibri"/>
              </a:rPr>
              <a:t>UI</a:t>
            </a:r>
            <a:r>
              <a:rPr sz="1000" spc="5" dirty="0">
                <a:latin typeface="Calibri"/>
                <a:cs typeface="Calibri"/>
              </a:rPr>
              <a:t> </a:t>
            </a:r>
            <a:r>
              <a:rPr sz="1000" spc="-5" dirty="0">
                <a:latin typeface="Calibri"/>
                <a:cs typeface="Calibri"/>
              </a:rPr>
              <a:t>for</a:t>
            </a:r>
            <a:r>
              <a:rPr sz="1000" spc="5" dirty="0">
                <a:latin typeface="Calibri"/>
                <a:cs typeface="Calibri"/>
              </a:rPr>
              <a:t> </a:t>
            </a:r>
            <a:r>
              <a:rPr sz="1000" spc="-5" dirty="0">
                <a:latin typeface="Calibri"/>
                <a:cs typeface="Calibri"/>
              </a:rPr>
              <a:t>the</a:t>
            </a:r>
            <a:r>
              <a:rPr sz="1000" spc="10" dirty="0">
                <a:latin typeface="Calibri"/>
                <a:cs typeface="Calibri"/>
              </a:rPr>
              <a:t> </a:t>
            </a:r>
            <a:r>
              <a:rPr sz="1000" spc="-5" dirty="0">
                <a:latin typeface="Calibri"/>
                <a:cs typeface="Calibri"/>
              </a:rPr>
              <a:t>logs</a:t>
            </a:r>
            <a:r>
              <a:rPr sz="1000" spc="5" dirty="0">
                <a:latin typeface="Calibri"/>
                <a:cs typeface="Calibri"/>
              </a:rPr>
              <a:t> </a:t>
            </a:r>
            <a:r>
              <a:rPr sz="1000" spc="-5" dirty="0">
                <a:latin typeface="Calibri"/>
                <a:cs typeface="Calibri"/>
              </a:rPr>
              <a:t>view.</a:t>
            </a:r>
            <a:r>
              <a:rPr sz="1000" spc="5" dirty="0">
                <a:latin typeface="Calibri"/>
                <a:cs typeface="Calibri"/>
              </a:rPr>
              <a:t> </a:t>
            </a:r>
            <a:r>
              <a:rPr sz="1000" spc="-5" dirty="0">
                <a:latin typeface="Calibri"/>
                <a:cs typeface="Calibri"/>
              </a:rPr>
              <a:t>Save</a:t>
            </a:r>
            <a:r>
              <a:rPr sz="1000" spc="10" dirty="0">
                <a:latin typeface="Calibri"/>
                <a:cs typeface="Calibri"/>
              </a:rPr>
              <a:t> </a:t>
            </a:r>
            <a:r>
              <a:rPr sz="1000" spc="-5" dirty="0">
                <a:latin typeface="Calibri"/>
                <a:cs typeface="Calibri"/>
              </a:rPr>
              <a:t>aggregated</a:t>
            </a:r>
            <a:r>
              <a:rPr sz="1000" spc="10" dirty="0">
                <a:latin typeface="Calibri"/>
                <a:cs typeface="Calibri"/>
              </a:rPr>
              <a:t> </a:t>
            </a:r>
            <a:r>
              <a:rPr sz="1000" spc="-5" dirty="0">
                <a:latin typeface="Calibri"/>
                <a:cs typeface="Calibri"/>
              </a:rPr>
              <a:t>logs</a:t>
            </a:r>
            <a:r>
              <a:rPr sz="1000" spc="5" dirty="0">
                <a:latin typeface="Calibri"/>
                <a:cs typeface="Calibri"/>
              </a:rPr>
              <a:t> </a:t>
            </a:r>
            <a:r>
              <a:rPr sz="1000" spc="-5" dirty="0">
                <a:latin typeface="Calibri"/>
                <a:cs typeface="Calibri"/>
              </a:rPr>
              <a:t>on</a:t>
            </a:r>
            <a:r>
              <a:rPr sz="1000" spc="5" dirty="0">
                <a:latin typeface="Calibri"/>
                <a:cs typeface="Calibri"/>
              </a:rPr>
              <a:t> </a:t>
            </a:r>
            <a:r>
              <a:rPr sz="1000" spc="-5" dirty="0">
                <a:latin typeface="Calibri"/>
                <a:cs typeface="Calibri"/>
              </a:rPr>
              <a:t>ElasticSearch,</a:t>
            </a:r>
            <a:r>
              <a:rPr sz="1000" spc="10" dirty="0">
                <a:latin typeface="Calibri"/>
                <a:cs typeface="Calibri"/>
              </a:rPr>
              <a:t> </a:t>
            </a:r>
            <a:r>
              <a:rPr sz="1000" spc="-5" dirty="0">
                <a:latin typeface="Calibri"/>
                <a:cs typeface="Calibri"/>
              </a:rPr>
              <a:t>and</a:t>
            </a:r>
            <a:r>
              <a:rPr sz="1000" spc="10" dirty="0">
                <a:latin typeface="Calibri"/>
                <a:cs typeface="Calibri"/>
              </a:rPr>
              <a:t> </a:t>
            </a:r>
            <a:r>
              <a:rPr sz="1000" spc="-5" dirty="0">
                <a:latin typeface="Calibri"/>
                <a:cs typeface="Calibri"/>
              </a:rPr>
              <a:t>then</a:t>
            </a:r>
            <a:r>
              <a:rPr sz="1000" spc="10" dirty="0">
                <a:latin typeface="Calibri"/>
                <a:cs typeface="Calibri"/>
              </a:rPr>
              <a:t> </a:t>
            </a:r>
            <a:r>
              <a:rPr sz="1000" spc="-5" dirty="0">
                <a:latin typeface="Calibri"/>
                <a:cs typeface="Calibri"/>
              </a:rPr>
              <a:t>use</a:t>
            </a:r>
            <a:r>
              <a:rPr sz="1000" spc="10" dirty="0">
                <a:latin typeface="Calibri"/>
                <a:cs typeface="Calibri"/>
              </a:rPr>
              <a:t> </a:t>
            </a:r>
            <a:r>
              <a:rPr sz="1000" spc="-5" dirty="0">
                <a:latin typeface="Calibri"/>
                <a:cs typeface="Calibri"/>
              </a:rPr>
              <a:t>Kibana</a:t>
            </a:r>
            <a:r>
              <a:rPr sz="1000" spc="10" dirty="0">
                <a:latin typeface="Calibri"/>
                <a:cs typeface="Calibri"/>
              </a:rPr>
              <a:t> </a:t>
            </a:r>
            <a:r>
              <a:rPr sz="1000" spc="-5" dirty="0">
                <a:latin typeface="Calibri"/>
                <a:cs typeface="Calibri"/>
              </a:rPr>
              <a:t>to</a:t>
            </a:r>
            <a:r>
              <a:rPr sz="1000" spc="5" dirty="0">
                <a:latin typeface="Calibri"/>
                <a:cs typeface="Calibri"/>
              </a:rPr>
              <a:t> </a:t>
            </a:r>
            <a:r>
              <a:rPr sz="1000" spc="-5" dirty="0">
                <a:latin typeface="Calibri"/>
                <a:cs typeface="Calibri"/>
              </a:rPr>
              <a:t>view</a:t>
            </a:r>
            <a:r>
              <a:rPr sz="1000" spc="5" dirty="0">
                <a:latin typeface="Calibri"/>
                <a:cs typeface="Calibri"/>
              </a:rPr>
              <a:t> </a:t>
            </a:r>
            <a:r>
              <a:rPr sz="1000" spc="-5" dirty="0">
                <a:latin typeface="Calibri"/>
                <a:cs typeface="Calibri"/>
              </a:rPr>
              <a:t>analysis.</a:t>
            </a:r>
            <a:endParaRPr sz="1000">
              <a:latin typeface="Calibri"/>
              <a:cs typeface="Calibri"/>
            </a:endParaRPr>
          </a:p>
        </p:txBody>
      </p:sp>
      <p:sp>
        <p:nvSpPr>
          <p:cNvPr id="24" name="object 24"/>
          <p:cNvSpPr txBox="1"/>
          <p:nvPr/>
        </p:nvSpPr>
        <p:spPr>
          <a:xfrm>
            <a:off x="252095" y="4014470"/>
            <a:ext cx="865505" cy="574040"/>
          </a:xfrm>
          <a:prstGeom prst="rect">
            <a:avLst/>
          </a:prstGeom>
        </p:spPr>
        <p:txBody>
          <a:bodyPr vert="horz" wrap="square" lIns="0" tIns="12700" rIns="0" bIns="0" rtlCol="0">
            <a:spAutoFit/>
          </a:bodyPr>
          <a:lstStyle/>
          <a:p>
            <a:pPr marL="12700" marR="5080">
              <a:lnSpc>
                <a:spcPct val="150000"/>
              </a:lnSpc>
              <a:spcBef>
                <a:spcPts val="100"/>
              </a:spcBef>
            </a:pPr>
            <a:r>
              <a:rPr sz="1200" dirty="0">
                <a:latin typeface="Calibri"/>
                <a:cs typeface="Calibri"/>
              </a:rPr>
              <a:t>Logs</a:t>
            </a:r>
            <a:r>
              <a:rPr sz="1200" spc="-75" dirty="0">
                <a:latin typeface="Calibri"/>
                <a:cs typeface="Calibri"/>
              </a:rPr>
              <a:t> </a:t>
            </a:r>
            <a:r>
              <a:rPr sz="1200" spc="-10" dirty="0">
                <a:latin typeface="Calibri"/>
                <a:cs typeface="Calibri"/>
              </a:rPr>
              <a:t>Analyzer  </a:t>
            </a:r>
            <a:r>
              <a:rPr sz="1200" spc="-5" dirty="0">
                <a:latin typeface="Calibri"/>
                <a:cs typeface="Calibri"/>
              </a:rPr>
              <a:t>Admin</a:t>
            </a:r>
            <a:r>
              <a:rPr sz="1200" spc="-70" dirty="0">
                <a:latin typeface="Calibri"/>
                <a:cs typeface="Calibri"/>
              </a:rPr>
              <a:t> </a:t>
            </a:r>
            <a:r>
              <a:rPr sz="1200" spc="-5" dirty="0">
                <a:latin typeface="Calibri"/>
                <a:cs typeface="Calibri"/>
              </a:rPr>
              <a:t>Server</a:t>
            </a:r>
            <a:endParaRPr sz="1200">
              <a:latin typeface="Calibri"/>
              <a:cs typeface="Calibri"/>
            </a:endParaRPr>
          </a:p>
        </p:txBody>
      </p:sp>
      <p:sp>
        <p:nvSpPr>
          <p:cNvPr id="25" name="object 25"/>
          <p:cNvSpPr txBox="1"/>
          <p:nvPr/>
        </p:nvSpPr>
        <p:spPr>
          <a:xfrm>
            <a:off x="5245734" y="4382134"/>
            <a:ext cx="664464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Create a new microservice with admin server enabled. Add required properties in the properties file. Make sure to add actuator  and</a:t>
            </a:r>
            <a:r>
              <a:rPr sz="1000" spc="10" dirty="0">
                <a:latin typeface="Calibri"/>
                <a:cs typeface="Calibri"/>
              </a:rPr>
              <a:t> </a:t>
            </a:r>
            <a:r>
              <a:rPr sz="1000" spc="-5" dirty="0">
                <a:latin typeface="Calibri"/>
                <a:cs typeface="Calibri"/>
              </a:rPr>
              <a:t>admin-client</a:t>
            </a:r>
            <a:r>
              <a:rPr sz="1000" spc="10" dirty="0">
                <a:latin typeface="Calibri"/>
                <a:cs typeface="Calibri"/>
              </a:rPr>
              <a:t> </a:t>
            </a:r>
            <a:r>
              <a:rPr sz="1000" spc="-5" dirty="0">
                <a:latin typeface="Calibri"/>
                <a:cs typeface="Calibri"/>
              </a:rPr>
              <a:t>dependency</a:t>
            </a:r>
            <a:r>
              <a:rPr sz="1000" spc="15" dirty="0">
                <a:latin typeface="Calibri"/>
                <a:cs typeface="Calibri"/>
              </a:rPr>
              <a:t> </a:t>
            </a:r>
            <a:r>
              <a:rPr sz="1000" spc="-5" dirty="0">
                <a:latin typeface="Calibri"/>
                <a:cs typeface="Calibri"/>
              </a:rPr>
              <a:t>in</a:t>
            </a:r>
            <a:r>
              <a:rPr sz="1000" spc="10" dirty="0">
                <a:latin typeface="Calibri"/>
                <a:cs typeface="Calibri"/>
              </a:rPr>
              <a:t> </a:t>
            </a:r>
            <a:r>
              <a:rPr sz="1000" spc="-5" dirty="0">
                <a:latin typeface="Calibri"/>
                <a:cs typeface="Calibri"/>
              </a:rPr>
              <a:t>each</a:t>
            </a:r>
            <a:r>
              <a:rPr sz="1000" spc="10" dirty="0">
                <a:latin typeface="Calibri"/>
                <a:cs typeface="Calibri"/>
              </a:rPr>
              <a:t> </a:t>
            </a:r>
            <a:r>
              <a:rPr sz="1000" spc="-5" dirty="0">
                <a:latin typeface="Calibri"/>
                <a:cs typeface="Calibri"/>
              </a:rPr>
              <a:t>business</a:t>
            </a:r>
            <a:r>
              <a:rPr sz="1000" spc="10" dirty="0">
                <a:latin typeface="Calibri"/>
                <a:cs typeface="Calibri"/>
              </a:rPr>
              <a:t> </a:t>
            </a:r>
            <a:r>
              <a:rPr sz="1000" spc="-5" dirty="0">
                <a:latin typeface="Calibri"/>
                <a:cs typeface="Calibri"/>
              </a:rPr>
              <a:t>microservice,</a:t>
            </a:r>
            <a:r>
              <a:rPr sz="1000" spc="10" dirty="0">
                <a:latin typeface="Calibri"/>
                <a:cs typeface="Calibri"/>
              </a:rPr>
              <a:t> </a:t>
            </a:r>
            <a:r>
              <a:rPr sz="1000" spc="-5" dirty="0">
                <a:latin typeface="Calibri"/>
                <a:cs typeface="Calibri"/>
              </a:rPr>
              <a:t>and</a:t>
            </a:r>
            <a:r>
              <a:rPr sz="1000" spc="15" dirty="0">
                <a:latin typeface="Calibri"/>
                <a:cs typeface="Calibri"/>
              </a:rPr>
              <a:t> </a:t>
            </a:r>
            <a:r>
              <a:rPr sz="1000" spc="-5" dirty="0">
                <a:latin typeface="Calibri"/>
                <a:cs typeface="Calibri"/>
              </a:rPr>
              <a:t>define</a:t>
            </a:r>
            <a:r>
              <a:rPr sz="1000" spc="10" dirty="0">
                <a:latin typeface="Calibri"/>
                <a:cs typeface="Calibri"/>
              </a:rPr>
              <a:t> </a:t>
            </a:r>
            <a:r>
              <a:rPr sz="1000" spc="-5" dirty="0">
                <a:latin typeface="Calibri"/>
                <a:cs typeface="Calibri"/>
              </a:rPr>
              <a:t>the</a:t>
            </a:r>
            <a:r>
              <a:rPr sz="1000" spc="10" dirty="0">
                <a:latin typeface="Calibri"/>
                <a:cs typeface="Calibri"/>
              </a:rPr>
              <a:t> </a:t>
            </a:r>
            <a:r>
              <a:rPr sz="1000" spc="-5" dirty="0">
                <a:latin typeface="Calibri"/>
                <a:cs typeface="Calibri"/>
              </a:rPr>
              <a:t>admin</a:t>
            </a:r>
            <a:r>
              <a:rPr sz="1000" spc="15" dirty="0">
                <a:latin typeface="Calibri"/>
                <a:cs typeface="Calibri"/>
              </a:rPr>
              <a:t> </a:t>
            </a:r>
            <a:r>
              <a:rPr sz="1000" spc="-5" dirty="0">
                <a:latin typeface="Calibri"/>
                <a:cs typeface="Calibri"/>
              </a:rPr>
              <a:t>server</a:t>
            </a:r>
            <a:r>
              <a:rPr sz="1000" spc="10" dirty="0">
                <a:latin typeface="Calibri"/>
                <a:cs typeface="Calibri"/>
              </a:rPr>
              <a:t> </a:t>
            </a:r>
            <a:r>
              <a:rPr sz="1000" spc="-5" dirty="0">
                <a:latin typeface="Calibri"/>
                <a:cs typeface="Calibri"/>
              </a:rPr>
              <a:t>access</a:t>
            </a:r>
            <a:r>
              <a:rPr sz="1000" spc="10" dirty="0">
                <a:latin typeface="Calibri"/>
                <a:cs typeface="Calibri"/>
              </a:rPr>
              <a:t> </a:t>
            </a:r>
            <a:r>
              <a:rPr sz="1000" spc="-5" dirty="0">
                <a:latin typeface="Calibri"/>
                <a:cs typeface="Calibri"/>
              </a:rPr>
              <a:t>path</a:t>
            </a:r>
            <a:r>
              <a:rPr sz="1000" spc="10" dirty="0">
                <a:latin typeface="Calibri"/>
                <a:cs typeface="Calibri"/>
              </a:rPr>
              <a:t> </a:t>
            </a:r>
            <a:r>
              <a:rPr sz="1000" spc="-5" dirty="0">
                <a:latin typeface="Calibri"/>
                <a:cs typeface="Calibri"/>
              </a:rPr>
              <a:t>in</a:t>
            </a:r>
            <a:r>
              <a:rPr sz="1000" spc="10" dirty="0">
                <a:latin typeface="Calibri"/>
                <a:cs typeface="Calibri"/>
              </a:rPr>
              <a:t> </a:t>
            </a:r>
            <a:r>
              <a:rPr sz="1000" spc="-5" dirty="0">
                <a:latin typeface="Calibri"/>
                <a:cs typeface="Calibri"/>
              </a:rPr>
              <a:t>each</a:t>
            </a:r>
            <a:r>
              <a:rPr sz="1000" spc="15" dirty="0">
                <a:latin typeface="Calibri"/>
                <a:cs typeface="Calibri"/>
              </a:rPr>
              <a:t> </a:t>
            </a:r>
            <a:r>
              <a:rPr sz="1000" spc="-5" dirty="0">
                <a:latin typeface="Calibri"/>
                <a:cs typeface="Calibri"/>
              </a:rPr>
              <a:t>service</a:t>
            </a:r>
            <a:r>
              <a:rPr sz="1000" spc="10" dirty="0">
                <a:latin typeface="Calibri"/>
                <a:cs typeface="Calibri"/>
              </a:rPr>
              <a:t> </a:t>
            </a:r>
            <a:r>
              <a:rPr sz="1000" spc="-5" dirty="0">
                <a:latin typeface="Calibri"/>
                <a:cs typeface="Calibri"/>
              </a:rPr>
              <a:t>properties.</a:t>
            </a:r>
            <a:endParaRPr sz="1000">
              <a:latin typeface="Calibri"/>
              <a:cs typeface="Calibri"/>
            </a:endParaRPr>
          </a:p>
        </p:txBody>
      </p:sp>
      <p:sp>
        <p:nvSpPr>
          <p:cNvPr id="26" name="object 26"/>
          <p:cNvSpPr txBox="1"/>
          <p:nvPr/>
        </p:nvSpPr>
        <p:spPr>
          <a:xfrm>
            <a:off x="252095" y="4837429"/>
            <a:ext cx="6604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D</a:t>
            </a:r>
            <a:r>
              <a:rPr sz="1200" spc="-15" dirty="0">
                <a:latin typeface="Calibri"/>
                <a:cs typeface="Calibri"/>
              </a:rPr>
              <a:t>a</a:t>
            </a:r>
            <a:r>
              <a:rPr sz="1200" spc="-20" dirty="0">
                <a:latin typeface="Calibri"/>
                <a:cs typeface="Calibri"/>
              </a:rPr>
              <a:t>t</a:t>
            </a:r>
            <a:r>
              <a:rPr sz="1200" dirty="0">
                <a:latin typeface="Calibri"/>
                <a:cs typeface="Calibri"/>
              </a:rPr>
              <a:t>a</a:t>
            </a:r>
            <a:r>
              <a:rPr sz="1200" spc="-5" dirty="0">
                <a:latin typeface="Calibri"/>
                <a:cs typeface="Calibri"/>
              </a:rPr>
              <a:t>b</a:t>
            </a:r>
            <a:r>
              <a:rPr sz="1200" dirty="0">
                <a:latin typeface="Calibri"/>
                <a:cs typeface="Calibri"/>
              </a:rPr>
              <a:t>as</a:t>
            </a:r>
            <a:r>
              <a:rPr sz="1200" spc="-5" dirty="0">
                <a:latin typeface="Calibri"/>
                <a:cs typeface="Calibri"/>
              </a:rPr>
              <a:t>e</a:t>
            </a:r>
            <a:r>
              <a:rPr sz="1200" dirty="0">
                <a:latin typeface="Calibri"/>
                <a:cs typeface="Calibri"/>
              </a:rPr>
              <a:t>s</a:t>
            </a:r>
            <a:endParaRPr sz="1200">
              <a:latin typeface="Calibri"/>
              <a:cs typeface="Calibri"/>
            </a:endParaRPr>
          </a:p>
        </p:txBody>
      </p:sp>
      <p:sp>
        <p:nvSpPr>
          <p:cNvPr id="27" name="object 27"/>
          <p:cNvSpPr txBox="1"/>
          <p:nvPr/>
        </p:nvSpPr>
        <p:spPr>
          <a:xfrm>
            <a:off x="5245734" y="4839334"/>
            <a:ext cx="309245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Install and deploy binary package on the</a:t>
            </a:r>
            <a:r>
              <a:rPr sz="1000" spc="65" dirty="0">
                <a:latin typeface="Calibri"/>
                <a:cs typeface="Calibri"/>
              </a:rPr>
              <a:t> </a:t>
            </a:r>
            <a:r>
              <a:rPr sz="1000" spc="-5" dirty="0">
                <a:latin typeface="Calibri"/>
                <a:cs typeface="Calibri"/>
              </a:rPr>
              <a:t>machine/instance.</a:t>
            </a:r>
            <a:endParaRPr sz="1000">
              <a:latin typeface="Calibri"/>
              <a:cs typeface="Calibri"/>
            </a:endParaRPr>
          </a:p>
        </p:txBody>
      </p:sp>
      <p:sp>
        <p:nvSpPr>
          <p:cNvPr id="28" name="object 28"/>
          <p:cNvSpPr txBox="1"/>
          <p:nvPr/>
        </p:nvSpPr>
        <p:spPr>
          <a:xfrm>
            <a:off x="5245734" y="5296534"/>
            <a:ext cx="309245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Install and deploy binary package on the</a:t>
            </a:r>
            <a:r>
              <a:rPr sz="1000" spc="65" dirty="0">
                <a:latin typeface="Calibri"/>
                <a:cs typeface="Calibri"/>
              </a:rPr>
              <a:t> </a:t>
            </a:r>
            <a:r>
              <a:rPr sz="1000" spc="-5" dirty="0">
                <a:latin typeface="Calibri"/>
                <a:cs typeface="Calibri"/>
              </a:rPr>
              <a:t>machine/instance.</a:t>
            </a:r>
            <a:endParaRPr sz="1000">
              <a:latin typeface="Calibri"/>
              <a:cs typeface="Calibri"/>
            </a:endParaRPr>
          </a:p>
        </p:txBody>
      </p:sp>
      <p:sp>
        <p:nvSpPr>
          <p:cNvPr id="29" name="object 29"/>
          <p:cNvSpPr txBox="1"/>
          <p:nvPr/>
        </p:nvSpPr>
        <p:spPr>
          <a:xfrm>
            <a:off x="5245734" y="5570854"/>
            <a:ext cx="309245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Install and deploy binary package on the</a:t>
            </a:r>
            <a:r>
              <a:rPr sz="1000" spc="65" dirty="0">
                <a:latin typeface="Calibri"/>
                <a:cs typeface="Calibri"/>
              </a:rPr>
              <a:t> </a:t>
            </a:r>
            <a:r>
              <a:rPr sz="1000" spc="-5" dirty="0">
                <a:latin typeface="Calibri"/>
                <a:cs typeface="Calibri"/>
              </a:rPr>
              <a:t>machine/instance.</a:t>
            </a:r>
            <a:endParaRPr sz="1000">
              <a:latin typeface="Calibri"/>
              <a:cs typeface="Calibri"/>
            </a:endParaRPr>
          </a:p>
        </p:txBody>
      </p:sp>
      <p:sp>
        <p:nvSpPr>
          <p:cNvPr id="30" name="object 30"/>
          <p:cNvSpPr txBox="1"/>
          <p:nvPr/>
        </p:nvSpPr>
        <p:spPr>
          <a:xfrm>
            <a:off x="252095" y="5203190"/>
            <a:ext cx="1626235" cy="1031240"/>
          </a:xfrm>
          <a:prstGeom prst="rect">
            <a:avLst/>
          </a:prstGeom>
        </p:spPr>
        <p:txBody>
          <a:bodyPr vert="horz" wrap="square" lIns="0" tIns="12700" rIns="0" bIns="0" rtlCol="0">
            <a:spAutoFit/>
          </a:bodyPr>
          <a:lstStyle/>
          <a:p>
            <a:pPr marL="12700" marR="553720">
              <a:lnSpc>
                <a:spcPct val="150000"/>
              </a:lnSpc>
              <a:spcBef>
                <a:spcPts val="100"/>
              </a:spcBef>
            </a:pPr>
            <a:r>
              <a:rPr sz="1200" spc="-5" dirty="0">
                <a:latin typeface="Calibri"/>
                <a:cs typeface="Calibri"/>
              </a:rPr>
              <a:t>Message</a:t>
            </a:r>
            <a:r>
              <a:rPr sz="1200" spc="-75" dirty="0">
                <a:latin typeface="Calibri"/>
                <a:cs typeface="Calibri"/>
              </a:rPr>
              <a:t> </a:t>
            </a:r>
            <a:r>
              <a:rPr sz="1200" spc="-5" dirty="0">
                <a:latin typeface="Calibri"/>
                <a:cs typeface="Calibri"/>
              </a:rPr>
              <a:t>Queues  </a:t>
            </a:r>
            <a:r>
              <a:rPr sz="1200" dirty="0">
                <a:latin typeface="Calibri"/>
                <a:cs typeface="Calibri"/>
              </a:rPr>
              <a:t>Load</a:t>
            </a:r>
            <a:r>
              <a:rPr sz="1200" spc="-30" dirty="0">
                <a:latin typeface="Calibri"/>
                <a:cs typeface="Calibri"/>
              </a:rPr>
              <a:t> </a:t>
            </a:r>
            <a:r>
              <a:rPr sz="1200" spc="-5" dirty="0">
                <a:latin typeface="Calibri"/>
                <a:cs typeface="Calibri"/>
              </a:rPr>
              <a:t>Balancers</a:t>
            </a:r>
            <a:endParaRPr sz="1200" dirty="0">
              <a:latin typeface="Calibri"/>
              <a:cs typeface="Calibri"/>
            </a:endParaRPr>
          </a:p>
          <a:p>
            <a:pPr marL="12700" marR="5080">
              <a:lnSpc>
                <a:spcPct val="100000"/>
              </a:lnSpc>
              <a:spcBef>
                <a:spcPts val="720"/>
              </a:spcBef>
            </a:pPr>
            <a:r>
              <a:rPr sz="1200" spc="-15" dirty="0">
                <a:latin typeface="Calibri"/>
                <a:cs typeface="Calibri"/>
              </a:rPr>
              <a:t>Reverse </a:t>
            </a:r>
            <a:r>
              <a:rPr sz="1200" spc="-10" dirty="0">
                <a:latin typeface="Calibri"/>
                <a:cs typeface="Calibri"/>
              </a:rPr>
              <a:t>Proxies </a:t>
            </a:r>
            <a:r>
              <a:rPr sz="1200" dirty="0">
                <a:latin typeface="Calibri"/>
                <a:cs typeface="Calibri"/>
              </a:rPr>
              <a:t>/ </a:t>
            </a:r>
            <a:r>
              <a:rPr sz="1200" spc="-5" dirty="0">
                <a:latin typeface="Calibri"/>
                <a:cs typeface="Calibri"/>
              </a:rPr>
              <a:t>Side-Car  </a:t>
            </a:r>
            <a:r>
              <a:rPr sz="1200" spc="-10" dirty="0">
                <a:latin typeface="Calibri"/>
                <a:cs typeface="Calibri"/>
              </a:rPr>
              <a:t>Proxies</a:t>
            </a:r>
            <a:endParaRPr sz="1200" dirty="0">
              <a:latin typeface="Calibri"/>
              <a:cs typeface="Calibri"/>
            </a:endParaRPr>
          </a:p>
        </p:txBody>
      </p:sp>
      <p:sp>
        <p:nvSpPr>
          <p:cNvPr id="31" name="object 31"/>
          <p:cNvSpPr txBox="1"/>
          <p:nvPr/>
        </p:nvSpPr>
        <p:spPr>
          <a:xfrm>
            <a:off x="2051050" y="3191509"/>
            <a:ext cx="2988945" cy="3042920"/>
          </a:xfrm>
          <a:prstGeom prst="rect">
            <a:avLst/>
          </a:prstGeom>
        </p:spPr>
        <p:txBody>
          <a:bodyPr vert="horz" wrap="square" lIns="0" tIns="12700" rIns="0" bIns="0" rtlCol="0">
            <a:spAutoFit/>
          </a:bodyPr>
          <a:lstStyle/>
          <a:p>
            <a:pPr marL="12700" marR="392430">
              <a:lnSpc>
                <a:spcPct val="100000"/>
              </a:lnSpc>
              <a:spcBef>
                <a:spcPts val="100"/>
              </a:spcBef>
            </a:pPr>
            <a:r>
              <a:rPr sz="1200" spc="-5" dirty="0">
                <a:latin typeface="Calibri"/>
                <a:cs typeface="Calibri"/>
              </a:rPr>
              <a:t>Spring </a:t>
            </a:r>
            <a:r>
              <a:rPr sz="1200" spc="-15" dirty="0">
                <a:latin typeface="Calibri"/>
                <a:cs typeface="Calibri"/>
              </a:rPr>
              <a:t>Security, </a:t>
            </a:r>
            <a:r>
              <a:rPr sz="1200" spc="-5" dirty="0">
                <a:latin typeface="Calibri"/>
                <a:cs typeface="Calibri"/>
              </a:rPr>
              <a:t>Spring </a:t>
            </a:r>
            <a:r>
              <a:rPr sz="1200" dirty="0">
                <a:latin typeface="Calibri"/>
                <a:cs typeface="Calibri"/>
              </a:rPr>
              <a:t>Boot </a:t>
            </a:r>
            <a:r>
              <a:rPr sz="1200" spc="-15" dirty="0">
                <a:latin typeface="Calibri"/>
                <a:cs typeface="Calibri"/>
              </a:rPr>
              <a:t>Security, </a:t>
            </a:r>
            <a:r>
              <a:rPr sz="1200" spc="-35" dirty="0">
                <a:latin typeface="Calibri"/>
                <a:cs typeface="Calibri"/>
              </a:rPr>
              <a:t>JWT,  </a:t>
            </a:r>
            <a:r>
              <a:rPr sz="1200" spc="-5" dirty="0">
                <a:latin typeface="Calibri"/>
                <a:cs typeface="Calibri"/>
              </a:rPr>
              <a:t>OAuth2</a:t>
            </a:r>
            <a:endParaRPr sz="1200">
              <a:latin typeface="Calibri"/>
              <a:cs typeface="Calibri"/>
            </a:endParaRPr>
          </a:p>
          <a:p>
            <a:pPr marL="12700" marR="133985">
              <a:lnSpc>
                <a:spcPct val="100000"/>
              </a:lnSpc>
              <a:spcBef>
                <a:spcPts val="720"/>
              </a:spcBef>
            </a:pPr>
            <a:r>
              <a:rPr sz="1200" spc="-5" dirty="0">
                <a:latin typeface="Calibri"/>
                <a:cs typeface="Calibri"/>
              </a:rPr>
              <a:t>Zipkin, Spring Cloud Sleuth, Logstash, </a:t>
            </a:r>
            <a:r>
              <a:rPr sz="1200" spc="-10" dirty="0">
                <a:latin typeface="Calibri"/>
                <a:cs typeface="Calibri"/>
              </a:rPr>
              <a:t>Fluentd,  </a:t>
            </a:r>
            <a:r>
              <a:rPr sz="1200" spc="-5" dirty="0">
                <a:latin typeface="Calibri"/>
                <a:cs typeface="Calibri"/>
              </a:rPr>
              <a:t>DataDog, </a:t>
            </a:r>
            <a:r>
              <a:rPr sz="1200" spc="-10" dirty="0">
                <a:latin typeface="Calibri"/>
                <a:cs typeface="Calibri"/>
              </a:rPr>
              <a:t>PinPoint, </a:t>
            </a:r>
            <a:r>
              <a:rPr sz="1200" spc="-5" dirty="0">
                <a:latin typeface="Calibri"/>
                <a:cs typeface="Calibri"/>
              </a:rPr>
              <a:t>New </a:t>
            </a:r>
            <a:r>
              <a:rPr sz="1200" spc="-10" dirty="0">
                <a:latin typeface="Calibri"/>
                <a:cs typeface="Calibri"/>
              </a:rPr>
              <a:t>Relic,</a:t>
            </a:r>
            <a:r>
              <a:rPr sz="1200" spc="-5" dirty="0">
                <a:latin typeface="Calibri"/>
                <a:cs typeface="Calibri"/>
              </a:rPr>
              <a:t> </a:t>
            </a:r>
            <a:r>
              <a:rPr sz="1200" spc="-15" dirty="0">
                <a:latin typeface="Calibri"/>
                <a:cs typeface="Calibri"/>
              </a:rPr>
              <a:t>etc</a:t>
            </a:r>
            <a:endParaRPr sz="1200">
              <a:latin typeface="Calibri"/>
              <a:cs typeface="Calibri"/>
            </a:endParaRPr>
          </a:p>
          <a:p>
            <a:pPr marL="12700">
              <a:lnSpc>
                <a:spcPct val="100000"/>
              </a:lnSpc>
              <a:spcBef>
                <a:spcPts val="720"/>
              </a:spcBef>
            </a:pPr>
            <a:r>
              <a:rPr sz="1200" spc="-5" dirty="0">
                <a:latin typeface="Calibri"/>
                <a:cs typeface="Calibri"/>
              </a:rPr>
              <a:t>Zipkin, Kibana, Splunk, </a:t>
            </a:r>
            <a:r>
              <a:rPr sz="1200" spc="-15" dirty="0">
                <a:latin typeface="Calibri"/>
                <a:cs typeface="Calibri"/>
              </a:rPr>
              <a:t>PaperTrail, </a:t>
            </a:r>
            <a:r>
              <a:rPr sz="1200" spc="-20" dirty="0">
                <a:latin typeface="Calibri"/>
                <a:cs typeface="Calibri"/>
              </a:rPr>
              <a:t>Timber.io,</a:t>
            </a:r>
            <a:r>
              <a:rPr sz="1200" spc="-10" dirty="0">
                <a:latin typeface="Calibri"/>
                <a:cs typeface="Calibri"/>
              </a:rPr>
              <a:t> </a:t>
            </a:r>
            <a:r>
              <a:rPr sz="1200" spc="-15" dirty="0">
                <a:latin typeface="Calibri"/>
                <a:cs typeface="Calibri"/>
              </a:rPr>
              <a:t>etc</a:t>
            </a:r>
            <a:endParaRPr sz="1200">
              <a:latin typeface="Calibri"/>
              <a:cs typeface="Calibri"/>
            </a:endParaRPr>
          </a:p>
          <a:p>
            <a:pPr marL="12700" marR="5080">
              <a:lnSpc>
                <a:spcPct val="100000"/>
              </a:lnSpc>
              <a:spcBef>
                <a:spcPts val="720"/>
              </a:spcBef>
            </a:pPr>
            <a:r>
              <a:rPr sz="1200" spc="-5" dirty="0">
                <a:latin typeface="Calibri"/>
                <a:cs typeface="Calibri"/>
              </a:rPr>
              <a:t>Spring </a:t>
            </a:r>
            <a:r>
              <a:rPr sz="1200" dirty="0">
                <a:latin typeface="Calibri"/>
                <a:cs typeface="Calibri"/>
              </a:rPr>
              <a:t>Boot </a:t>
            </a:r>
            <a:r>
              <a:rPr sz="1200" spc="-20" dirty="0">
                <a:latin typeface="Calibri"/>
                <a:cs typeface="Calibri"/>
              </a:rPr>
              <a:t>Actuator, </a:t>
            </a:r>
            <a:r>
              <a:rPr sz="1200" spc="-5" dirty="0">
                <a:latin typeface="Calibri"/>
                <a:cs typeface="Calibri"/>
              </a:rPr>
              <a:t>Spring </a:t>
            </a:r>
            <a:r>
              <a:rPr sz="1200" dirty="0">
                <a:latin typeface="Calibri"/>
                <a:cs typeface="Calibri"/>
              </a:rPr>
              <a:t>Boot </a:t>
            </a:r>
            <a:r>
              <a:rPr sz="1200" spc="-5" dirty="0">
                <a:latin typeface="Calibri"/>
                <a:cs typeface="Calibri"/>
              </a:rPr>
              <a:t>Admin </a:t>
            </a:r>
            <a:r>
              <a:rPr sz="1200" spc="-20" dirty="0">
                <a:latin typeface="Calibri"/>
                <a:cs typeface="Calibri"/>
              </a:rPr>
              <a:t>Server,  </a:t>
            </a:r>
            <a:r>
              <a:rPr sz="1200" spc="-5" dirty="0">
                <a:latin typeface="Calibri"/>
                <a:cs typeface="Calibri"/>
              </a:rPr>
              <a:t>Spring </a:t>
            </a:r>
            <a:r>
              <a:rPr sz="1200" dirty="0">
                <a:latin typeface="Calibri"/>
                <a:cs typeface="Calibri"/>
              </a:rPr>
              <a:t>Boot </a:t>
            </a:r>
            <a:r>
              <a:rPr sz="1200" spc="-5" dirty="0">
                <a:latin typeface="Calibri"/>
                <a:cs typeface="Calibri"/>
              </a:rPr>
              <a:t>Admin</a:t>
            </a:r>
            <a:r>
              <a:rPr sz="1200" spc="-15" dirty="0">
                <a:latin typeface="Calibri"/>
                <a:cs typeface="Calibri"/>
              </a:rPr>
              <a:t> </a:t>
            </a:r>
            <a:r>
              <a:rPr sz="1200" spc="-10" dirty="0">
                <a:latin typeface="Calibri"/>
                <a:cs typeface="Calibri"/>
              </a:rPr>
              <a:t>Client</a:t>
            </a:r>
            <a:endParaRPr sz="1200">
              <a:latin typeface="Calibri"/>
              <a:cs typeface="Calibri"/>
            </a:endParaRPr>
          </a:p>
          <a:p>
            <a:pPr marL="12700" marR="382905">
              <a:lnSpc>
                <a:spcPct val="100000"/>
              </a:lnSpc>
              <a:spcBef>
                <a:spcPts val="720"/>
              </a:spcBef>
            </a:pPr>
            <a:r>
              <a:rPr sz="1200" spc="-5" dirty="0">
                <a:latin typeface="Calibri"/>
                <a:cs typeface="Calibri"/>
              </a:rPr>
              <a:t>SQL: MySQL, </a:t>
            </a:r>
            <a:r>
              <a:rPr sz="1200" spc="-10" dirty="0">
                <a:latin typeface="Calibri"/>
                <a:cs typeface="Calibri"/>
              </a:rPr>
              <a:t>Oracle, PostgreSQL </a:t>
            </a:r>
            <a:r>
              <a:rPr sz="1200" dirty="0">
                <a:latin typeface="Calibri"/>
                <a:cs typeface="Calibri"/>
              </a:rPr>
              <a:t>| </a:t>
            </a:r>
            <a:r>
              <a:rPr sz="1200" spc="-5" dirty="0">
                <a:latin typeface="Calibri"/>
                <a:cs typeface="Calibri"/>
              </a:rPr>
              <a:t>NoSQL:  MongoDB, Cassandra, </a:t>
            </a:r>
            <a:r>
              <a:rPr sz="1200" spc="-10" dirty="0">
                <a:latin typeface="Calibri"/>
                <a:cs typeface="Calibri"/>
              </a:rPr>
              <a:t>Redis,</a:t>
            </a:r>
            <a:r>
              <a:rPr sz="1200" spc="-15" dirty="0">
                <a:latin typeface="Calibri"/>
                <a:cs typeface="Calibri"/>
              </a:rPr>
              <a:t> </a:t>
            </a:r>
            <a:r>
              <a:rPr sz="1200" dirty="0">
                <a:latin typeface="Calibri"/>
                <a:cs typeface="Calibri"/>
              </a:rPr>
              <a:t>...</a:t>
            </a:r>
            <a:endParaRPr sz="1200">
              <a:latin typeface="Calibri"/>
              <a:cs typeface="Calibri"/>
            </a:endParaRPr>
          </a:p>
          <a:p>
            <a:pPr marL="12700" marR="685165">
              <a:lnSpc>
                <a:spcPct val="150000"/>
              </a:lnSpc>
            </a:pPr>
            <a:r>
              <a:rPr sz="1200" spc="-15" dirty="0">
                <a:latin typeface="Calibri"/>
                <a:cs typeface="Calibri"/>
              </a:rPr>
              <a:t>Kafka, </a:t>
            </a:r>
            <a:r>
              <a:rPr sz="1200" dirty="0">
                <a:latin typeface="Calibri"/>
                <a:cs typeface="Calibri"/>
              </a:rPr>
              <a:t>ActiveMQ, RabbitMQ, ...  </a:t>
            </a:r>
            <a:r>
              <a:rPr sz="1200" spc="-5" dirty="0">
                <a:latin typeface="Calibri"/>
                <a:cs typeface="Calibri"/>
              </a:rPr>
              <a:t>NginX, </a:t>
            </a:r>
            <a:r>
              <a:rPr sz="1200" spc="-20" dirty="0">
                <a:latin typeface="Calibri"/>
                <a:cs typeface="Calibri"/>
              </a:rPr>
              <a:t>Seesaw, </a:t>
            </a:r>
            <a:r>
              <a:rPr sz="1200" spc="-10" dirty="0">
                <a:latin typeface="Calibri"/>
                <a:cs typeface="Calibri"/>
              </a:rPr>
              <a:t>Neutrino, </a:t>
            </a:r>
            <a:r>
              <a:rPr sz="1200" spc="-20" dirty="0">
                <a:latin typeface="Calibri"/>
                <a:cs typeface="Calibri"/>
              </a:rPr>
              <a:t>HAProxy,</a:t>
            </a:r>
            <a:r>
              <a:rPr sz="1200" spc="10" dirty="0">
                <a:latin typeface="Calibri"/>
                <a:cs typeface="Calibri"/>
              </a:rPr>
              <a:t> </a:t>
            </a:r>
            <a:r>
              <a:rPr sz="1200" dirty="0">
                <a:latin typeface="Calibri"/>
                <a:cs typeface="Calibri"/>
              </a:rPr>
              <a:t>...</a:t>
            </a:r>
            <a:endParaRPr sz="1200">
              <a:latin typeface="Calibri"/>
              <a:cs typeface="Calibri"/>
            </a:endParaRPr>
          </a:p>
          <a:p>
            <a:pPr marL="12700" marR="89535">
              <a:lnSpc>
                <a:spcPct val="100000"/>
              </a:lnSpc>
              <a:spcBef>
                <a:spcPts val="720"/>
              </a:spcBef>
            </a:pPr>
            <a:r>
              <a:rPr sz="1200" spc="-5" dirty="0">
                <a:latin typeface="Calibri"/>
                <a:cs typeface="Calibri"/>
              </a:rPr>
              <a:t>NginX, </a:t>
            </a:r>
            <a:r>
              <a:rPr sz="1200" spc="-20" dirty="0">
                <a:latin typeface="Calibri"/>
                <a:cs typeface="Calibri"/>
              </a:rPr>
              <a:t>HAProxy, </a:t>
            </a:r>
            <a:r>
              <a:rPr sz="1200" spc="-5" dirty="0">
                <a:latin typeface="Calibri"/>
                <a:cs typeface="Calibri"/>
              </a:rPr>
              <a:t>Squid, </a:t>
            </a:r>
            <a:r>
              <a:rPr sz="1200" spc="-10" dirty="0">
                <a:latin typeface="Calibri"/>
                <a:cs typeface="Calibri"/>
              </a:rPr>
              <a:t>Vulcand, </a:t>
            </a:r>
            <a:r>
              <a:rPr sz="1200" spc="-5" dirty="0">
                <a:latin typeface="Calibri"/>
                <a:cs typeface="Calibri"/>
              </a:rPr>
              <a:t>Apache </a:t>
            </a:r>
            <a:r>
              <a:rPr sz="1200" spc="-20" dirty="0">
                <a:latin typeface="Calibri"/>
                <a:cs typeface="Calibri"/>
              </a:rPr>
              <a:t>Traffic  Server, </a:t>
            </a:r>
            <a:r>
              <a:rPr sz="1200" spc="-15" dirty="0">
                <a:latin typeface="Calibri"/>
                <a:cs typeface="Calibri"/>
              </a:rPr>
              <a:t>Isto, Linkerd</a:t>
            </a:r>
            <a:r>
              <a:rPr sz="1200" spc="15" dirty="0">
                <a:latin typeface="Calibri"/>
                <a:cs typeface="Calibri"/>
              </a:rPr>
              <a:t> </a:t>
            </a:r>
            <a:r>
              <a:rPr sz="1200" dirty="0">
                <a:latin typeface="Calibri"/>
                <a:cs typeface="Calibri"/>
              </a:rPr>
              <a:t>...</a:t>
            </a:r>
            <a:endParaRPr sz="1200">
              <a:latin typeface="Calibri"/>
              <a:cs typeface="Calibri"/>
            </a:endParaRPr>
          </a:p>
        </p:txBody>
      </p:sp>
      <p:sp>
        <p:nvSpPr>
          <p:cNvPr id="32" name="object 32"/>
          <p:cNvSpPr txBox="1"/>
          <p:nvPr/>
        </p:nvSpPr>
        <p:spPr>
          <a:xfrm>
            <a:off x="5245734" y="5845175"/>
            <a:ext cx="309245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Install and deploy binary package on the</a:t>
            </a:r>
            <a:r>
              <a:rPr sz="1000" spc="65" dirty="0">
                <a:latin typeface="Calibri"/>
                <a:cs typeface="Calibri"/>
              </a:rPr>
              <a:t> </a:t>
            </a:r>
            <a:r>
              <a:rPr sz="1000" spc="-5" dirty="0">
                <a:latin typeface="Calibri"/>
                <a:cs typeface="Calibri"/>
              </a:rPr>
              <a:t>machine/instance.</a:t>
            </a:r>
            <a:endParaRPr sz="1000">
              <a:latin typeface="Calibri"/>
              <a:cs typeface="Calibri"/>
            </a:endParaRPr>
          </a:p>
        </p:txBody>
      </p:sp>
      <p:sp>
        <p:nvSpPr>
          <p:cNvPr id="33" name="object 3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34" name="object 34"/>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36</a:t>
            </a:fld>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0670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(cont.) Components </a:t>
            </a:r>
            <a:r>
              <a:rPr sz="2400" b="1" spc="-25" dirty="0">
                <a:solidFill>
                  <a:srgbClr val="FFFFFF"/>
                </a:solidFill>
                <a:latin typeface="Microsoft YaHei"/>
                <a:cs typeface="Microsoft YaHei"/>
              </a:rPr>
              <a:t>of </a:t>
            </a:r>
            <a:r>
              <a:rPr sz="2400" b="1" dirty="0">
                <a:solidFill>
                  <a:srgbClr val="FFFFFF"/>
                </a:solidFill>
                <a:latin typeface="Microsoft YaHei"/>
                <a:cs typeface="Microsoft YaHei"/>
              </a:rPr>
              <a:t>a microservice </a:t>
            </a:r>
            <a:r>
              <a:rPr sz="2400" b="1" spc="-10" dirty="0">
                <a:solidFill>
                  <a:srgbClr val="FFFFFF"/>
                </a:solidFill>
                <a:latin typeface="Microsoft YaHei"/>
                <a:cs typeface="Microsoft YaHei"/>
              </a:rPr>
              <a:t>architecture</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127" cy="6228969"/>
            <a:chOff x="0" y="629412"/>
            <a:chExt cx="12192127" cy="6228969"/>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53785" y="1143000"/>
              <a:ext cx="6201294" cy="2834640"/>
            </a:xfrm>
            <a:prstGeom prst="rect">
              <a:avLst/>
            </a:prstGeom>
          </p:spPr>
        </p:pic>
        <p:pic>
          <p:nvPicPr>
            <p:cNvPr id="9" name="object 9"/>
            <p:cNvPicPr/>
            <p:nvPr/>
          </p:nvPicPr>
          <p:blipFill>
            <a:blip r:embed="rId3" cstate="print"/>
            <a:stretch>
              <a:fillRect/>
            </a:stretch>
          </p:blipFill>
          <p:spPr>
            <a:xfrm>
              <a:off x="6172200" y="777240"/>
              <a:ext cx="5943600" cy="2331719"/>
            </a:xfrm>
            <a:prstGeom prst="rect">
              <a:avLst/>
            </a:prstGeom>
          </p:spPr>
        </p:pic>
        <p:pic>
          <p:nvPicPr>
            <p:cNvPr id="10" name="object 10"/>
            <p:cNvPicPr/>
            <p:nvPr/>
          </p:nvPicPr>
          <p:blipFill>
            <a:blip r:embed="rId4" cstate="print"/>
            <a:stretch>
              <a:fillRect/>
            </a:stretch>
          </p:blipFill>
          <p:spPr>
            <a:xfrm>
              <a:off x="91439" y="3794760"/>
              <a:ext cx="6263640" cy="2834640"/>
            </a:xfrm>
            <a:prstGeom prst="rect">
              <a:avLst/>
            </a:prstGeom>
          </p:spPr>
        </p:pic>
      </p:grpSp>
      <p:grpSp>
        <p:nvGrpSpPr>
          <p:cNvPr id="12" name="object 12"/>
          <p:cNvGrpSpPr/>
          <p:nvPr/>
        </p:nvGrpSpPr>
        <p:grpSpPr>
          <a:xfrm>
            <a:off x="6172200" y="2971800"/>
            <a:ext cx="5989320" cy="3063240"/>
            <a:chOff x="6172200" y="2971800"/>
            <a:chExt cx="5989320" cy="3063240"/>
          </a:xfrm>
        </p:grpSpPr>
        <p:pic>
          <p:nvPicPr>
            <p:cNvPr id="13" name="object 13"/>
            <p:cNvPicPr/>
            <p:nvPr/>
          </p:nvPicPr>
          <p:blipFill>
            <a:blip r:embed="rId5" cstate="print"/>
            <a:stretch>
              <a:fillRect/>
            </a:stretch>
          </p:blipFill>
          <p:spPr>
            <a:xfrm>
              <a:off x="6172200" y="2971800"/>
              <a:ext cx="5989320" cy="1828800"/>
            </a:xfrm>
            <a:prstGeom prst="rect">
              <a:avLst/>
            </a:prstGeom>
          </p:spPr>
        </p:pic>
        <p:pic>
          <p:nvPicPr>
            <p:cNvPr id="14" name="object 14"/>
            <p:cNvPicPr/>
            <p:nvPr/>
          </p:nvPicPr>
          <p:blipFill>
            <a:blip r:embed="rId6" cstate="print"/>
            <a:stretch>
              <a:fillRect/>
            </a:stretch>
          </p:blipFill>
          <p:spPr>
            <a:xfrm>
              <a:off x="6172200" y="4663439"/>
              <a:ext cx="5989320" cy="1371600"/>
            </a:xfrm>
            <a:prstGeom prst="rect">
              <a:avLst/>
            </a:prstGeom>
          </p:spPr>
        </p:pic>
      </p:grpSp>
      <p:sp>
        <p:nvSpPr>
          <p:cNvPr id="15" name="object 15"/>
          <p:cNvSpPr txBox="1"/>
          <p:nvPr/>
        </p:nvSpPr>
        <p:spPr>
          <a:xfrm>
            <a:off x="6355079" y="4663439"/>
            <a:ext cx="5531485" cy="1783180"/>
          </a:xfrm>
          <a:prstGeom prst="rect">
            <a:avLst/>
          </a:prstGeom>
        </p:spPr>
        <p:txBody>
          <a:bodyPr vert="horz" wrap="square" lIns="0" tIns="135255" rIns="0" bIns="0" rtlCol="0">
            <a:spAutoFit/>
          </a:bodyPr>
          <a:lstStyle/>
          <a:p>
            <a:pPr marL="12700">
              <a:lnSpc>
                <a:spcPct val="100000"/>
              </a:lnSpc>
              <a:spcBef>
                <a:spcPts val="710"/>
              </a:spcBef>
            </a:pPr>
            <a:r>
              <a:rPr sz="1800" b="1" spc="-5" dirty="0" smtClean="0">
                <a:solidFill>
                  <a:srgbClr val="FFFFFF"/>
                </a:solidFill>
                <a:latin typeface="Calibri"/>
                <a:cs typeface="Calibri"/>
              </a:rPr>
              <a:t>4</a:t>
            </a:r>
            <a:r>
              <a:rPr sz="1800" b="1" spc="-5" dirty="0">
                <a:solidFill>
                  <a:srgbClr val="FFFFFF"/>
                </a:solidFill>
                <a:latin typeface="Calibri"/>
                <a:cs typeface="Calibri"/>
              </a:rPr>
              <a:t>) </a:t>
            </a:r>
            <a:r>
              <a:rPr sz="1800" b="1" spc="-10" dirty="0">
                <a:solidFill>
                  <a:srgbClr val="FFFFFF"/>
                </a:solidFill>
                <a:latin typeface="Calibri"/>
                <a:cs typeface="Calibri"/>
              </a:rPr>
              <a:t>Develop </a:t>
            </a:r>
            <a:r>
              <a:rPr sz="1800" b="1" spc="-5" dirty="0">
                <a:solidFill>
                  <a:srgbClr val="FFFFFF"/>
                </a:solidFill>
                <a:latin typeface="Calibri"/>
                <a:cs typeface="Calibri"/>
              </a:rPr>
              <a:t>business microservices</a:t>
            </a:r>
            <a:r>
              <a:rPr sz="1800" b="1" spc="5" dirty="0">
                <a:solidFill>
                  <a:srgbClr val="FFFFFF"/>
                </a:solidFill>
                <a:latin typeface="Calibri"/>
                <a:cs typeface="Calibri"/>
              </a:rPr>
              <a:t> </a:t>
            </a:r>
            <a:r>
              <a:rPr sz="1800" b="1" spc="-5" dirty="0">
                <a:solidFill>
                  <a:srgbClr val="FFFFFF"/>
                </a:solidFill>
                <a:latin typeface="Calibri"/>
                <a:cs typeface="Calibri"/>
              </a:rPr>
              <a:t>...</a:t>
            </a:r>
            <a:endParaRPr sz="1800" dirty="0">
              <a:latin typeface="Calibri"/>
              <a:cs typeface="Calibri"/>
            </a:endParaRPr>
          </a:p>
          <a:p>
            <a:pPr marL="298450" indent="-285750">
              <a:lnSpc>
                <a:spcPct val="100000"/>
              </a:lnSpc>
              <a:spcBef>
                <a:spcPts val="850"/>
              </a:spcBef>
              <a:buFont typeface="Arial"/>
              <a:buChar char="•"/>
              <a:tabLst>
                <a:tab pos="297815" algn="l"/>
                <a:tab pos="298450" algn="l"/>
              </a:tabLst>
            </a:pPr>
            <a:r>
              <a:rPr sz="1600" spc="-10" dirty="0">
                <a:latin typeface="Calibri"/>
                <a:cs typeface="Calibri"/>
              </a:rPr>
              <a:t>Creating new code repositories </a:t>
            </a:r>
            <a:r>
              <a:rPr sz="1600" spc="-5" dirty="0">
                <a:latin typeface="Calibri"/>
                <a:cs typeface="Calibri"/>
              </a:rPr>
              <a:t>and </a:t>
            </a:r>
            <a:r>
              <a:rPr sz="1600" spc="-10" dirty="0">
                <a:latin typeface="Calibri"/>
                <a:cs typeface="Calibri"/>
              </a:rPr>
              <a:t>projects </a:t>
            </a:r>
            <a:r>
              <a:rPr sz="1600" spc="-15" dirty="0">
                <a:latin typeface="Calibri"/>
                <a:cs typeface="Calibri"/>
              </a:rPr>
              <a:t>for </a:t>
            </a:r>
            <a:r>
              <a:rPr sz="1600" spc="-5" dirty="0">
                <a:latin typeface="Calibri"/>
                <a:cs typeface="Calibri"/>
              </a:rPr>
              <a:t>each</a:t>
            </a:r>
            <a:r>
              <a:rPr sz="1600" spc="95" dirty="0">
                <a:latin typeface="Calibri"/>
                <a:cs typeface="Calibri"/>
              </a:rPr>
              <a:t> </a:t>
            </a:r>
            <a:r>
              <a:rPr sz="1600" spc="-5" dirty="0">
                <a:latin typeface="Calibri"/>
                <a:cs typeface="Calibri"/>
              </a:rPr>
              <a:t>service.</a:t>
            </a:r>
            <a:endParaRPr sz="1600" dirty="0">
              <a:latin typeface="Calibri"/>
              <a:cs typeface="Calibri"/>
            </a:endParaRPr>
          </a:p>
          <a:p>
            <a:pPr marL="298450" indent="-285750">
              <a:lnSpc>
                <a:spcPct val="100000"/>
              </a:lnSpc>
              <a:buFont typeface="Arial"/>
              <a:buChar char="•"/>
              <a:tabLst>
                <a:tab pos="297815" algn="l"/>
                <a:tab pos="298450" algn="l"/>
              </a:tabLst>
            </a:pPr>
            <a:r>
              <a:rPr sz="1600" spc="-10" dirty="0">
                <a:latin typeface="Calibri"/>
                <a:cs typeface="Calibri"/>
              </a:rPr>
              <a:t>Developing </a:t>
            </a:r>
            <a:r>
              <a:rPr sz="1600" spc="-5" dirty="0">
                <a:latin typeface="Calibri"/>
                <a:cs typeface="Calibri"/>
              </a:rPr>
              <a:t>each microservice as a </a:t>
            </a:r>
            <a:r>
              <a:rPr sz="1600" spc="-10" dirty="0">
                <a:latin typeface="Calibri"/>
                <a:cs typeface="Calibri"/>
              </a:rPr>
              <a:t>standalone</a:t>
            </a:r>
            <a:r>
              <a:rPr sz="1600" spc="15" dirty="0">
                <a:latin typeface="Calibri"/>
                <a:cs typeface="Calibri"/>
              </a:rPr>
              <a:t> </a:t>
            </a:r>
            <a:r>
              <a:rPr sz="1600" spc="-10" dirty="0">
                <a:latin typeface="Calibri"/>
                <a:cs typeface="Calibri"/>
              </a:rPr>
              <a:t>product.</a:t>
            </a:r>
            <a:endParaRPr sz="1600" dirty="0">
              <a:latin typeface="Calibri"/>
              <a:cs typeface="Calibri"/>
            </a:endParaRPr>
          </a:p>
          <a:p>
            <a:pPr marL="298450" indent="-285750">
              <a:lnSpc>
                <a:spcPct val="100000"/>
              </a:lnSpc>
              <a:buFont typeface="Arial"/>
              <a:buChar char="•"/>
              <a:tabLst>
                <a:tab pos="297815" algn="l"/>
                <a:tab pos="298450" algn="l"/>
              </a:tabLst>
            </a:pPr>
            <a:r>
              <a:rPr sz="1600" spc="-45" dirty="0">
                <a:latin typeface="Calibri"/>
                <a:cs typeface="Calibri"/>
              </a:rPr>
              <a:t>Test </a:t>
            </a:r>
            <a:r>
              <a:rPr sz="1600" spc="-5" dirty="0">
                <a:latin typeface="Calibri"/>
                <a:cs typeface="Calibri"/>
              </a:rPr>
              <a:t>these</a:t>
            </a:r>
            <a:r>
              <a:rPr sz="1600" spc="30" dirty="0">
                <a:latin typeface="Calibri"/>
                <a:cs typeface="Calibri"/>
              </a:rPr>
              <a:t> </a:t>
            </a:r>
            <a:r>
              <a:rPr sz="1600" spc="-5" dirty="0">
                <a:latin typeface="Calibri"/>
                <a:cs typeface="Calibri"/>
              </a:rPr>
              <a:t>microservices.</a:t>
            </a:r>
            <a:endParaRPr sz="1600" dirty="0">
              <a:latin typeface="Calibri"/>
              <a:cs typeface="Calibri"/>
            </a:endParaRPr>
          </a:p>
          <a:p>
            <a:pPr>
              <a:lnSpc>
                <a:spcPct val="100000"/>
              </a:lnSpc>
              <a:spcBef>
                <a:spcPts val="40"/>
              </a:spcBef>
            </a:pPr>
            <a:endParaRPr sz="1550" dirty="0">
              <a:latin typeface="Calibri"/>
              <a:cs typeface="Calibri"/>
            </a:endParaRPr>
          </a:p>
          <a:p>
            <a:pPr marL="12700">
              <a:lnSpc>
                <a:spcPct val="100000"/>
              </a:lnSpc>
            </a:pPr>
            <a:r>
              <a:rPr sz="1800" spc="-5" dirty="0">
                <a:latin typeface="Calibri"/>
                <a:cs typeface="Calibri"/>
              </a:rPr>
              <a:t>Once all </a:t>
            </a:r>
            <a:r>
              <a:rPr sz="1800" dirty="0">
                <a:latin typeface="Calibri"/>
                <a:cs typeface="Calibri"/>
              </a:rPr>
              <a:t>of </a:t>
            </a:r>
            <a:r>
              <a:rPr sz="1800" spc="-5" dirty="0">
                <a:latin typeface="Calibri"/>
                <a:cs typeface="Calibri"/>
              </a:rPr>
              <a:t>this </a:t>
            </a:r>
            <a:r>
              <a:rPr sz="1800" dirty="0">
                <a:latin typeface="Calibri"/>
                <a:cs typeface="Calibri"/>
              </a:rPr>
              <a:t>is </a:t>
            </a:r>
            <a:r>
              <a:rPr sz="1800" spc="-5" dirty="0">
                <a:latin typeface="Calibri"/>
                <a:cs typeface="Calibri"/>
              </a:rPr>
              <a:t>done, then </a:t>
            </a:r>
            <a:r>
              <a:rPr sz="1800" spc="-10" dirty="0">
                <a:latin typeface="Calibri"/>
                <a:cs typeface="Calibri"/>
              </a:rPr>
              <a:t>work </a:t>
            </a:r>
            <a:r>
              <a:rPr sz="1800" dirty="0">
                <a:latin typeface="Calibri"/>
                <a:cs typeface="Calibri"/>
              </a:rPr>
              <a:t>on </a:t>
            </a:r>
            <a:r>
              <a:rPr sz="1800" spc="-5" dirty="0">
                <a:latin typeface="Calibri"/>
                <a:cs typeface="Calibri"/>
              </a:rPr>
              <a:t>the </a:t>
            </a:r>
            <a:r>
              <a:rPr sz="1800" spc="-10" dirty="0">
                <a:latin typeface="Calibri"/>
                <a:cs typeface="Calibri"/>
              </a:rPr>
              <a:t>deployment</a:t>
            </a:r>
            <a:r>
              <a:rPr sz="1800" spc="20" dirty="0">
                <a:latin typeface="Calibri"/>
                <a:cs typeface="Calibri"/>
              </a:rPr>
              <a:t> </a:t>
            </a:r>
            <a:r>
              <a:rPr sz="1800" spc="-5" dirty="0">
                <a:latin typeface="Calibri"/>
                <a:cs typeface="Calibri"/>
              </a:rPr>
              <a:t>plan.</a:t>
            </a:r>
            <a:endParaRPr sz="1800" dirty="0">
              <a:latin typeface="Calibri"/>
              <a:cs typeface="Calibri"/>
            </a:endParaRPr>
          </a:p>
        </p:txBody>
      </p:sp>
      <p:sp>
        <p:nvSpPr>
          <p:cNvPr id="16" name="object 16"/>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37</a:t>
            </a:fld>
            <a:endParaRPr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975550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architecture </a:t>
            </a:r>
            <a:r>
              <a:rPr sz="2400" b="1" spc="-5" dirty="0">
                <a:solidFill>
                  <a:srgbClr val="FFFFFF"/>
                </a:solidFill>
                <a:latin typeface="Microsoft YaHei"/>
                <a:cs typeface="Microsoft YaHei"/>
              </a:rPr>
              <a:t>example </a:t>
            </a:r>
            <a:r>
              <a:rPr sz="2400" b="1" dirty="0">
                <a:solidFill>
                  <a:srgbClr val="FFFFFF"/>
                </a:solidFill>
                <a:latin typeface="Microsoft YaHei"/>
                <a:cs typeface="Microsoft YaHei"/>
              </a:rPr>
              <a:t>| </a:t>
            </a:r>
            <a:r>
              <a:rPr sz="2400" b="1" spc="-10" dirty="0">
                <a:solidFill>
                  <a:srgbClr val="FFFFFF"/>
                </a:solidFill>
                <a:latin typeface="Microsoft YaHei"/>
                <a:cs typeface="Microsoft YaHei"/>
              </a:rPr>
              <a:t>Hotel </a:t>
            </a:r>
            <a:r>
              <a:rPr sz="2400" b="1" spc="-5" dirty="0">
                <a:solidFill>
                  <a:srgbClr val="FFFFFF"/>
                </a:solidFill>
                <a:latin typeface="Microsoft YaHei"/>
                <a:cs typeface="Microsoft YaHei"/>
              </a:rPr>
              <a:t>Management</a:t>
            </a:r>
            <a:r>
              <a:rPr sz="2400" b="1" spc="55" dirty="0">
                <a:solidFill>
                  <a:srgbClr val="FFFFFF"/>
                </a:solidFill>
                <a:latin typeface="Microsoft YaHei"/>
                <a:cs typeface="Microsoft YaHei"/>
              </a:rPr>
              <a:t> </a:t>
            </a:r>
            <a:r>
              <a:rPr sz="2400" b="1" spc="-15" dirty="0">
                <a:solidFill>
                  <a:srgbClr val="FFFFFF"/>
                </a:solidFill>
                <a:latin typeface="Microsoft YaHei"/>
                <a:cs typeface="Microsoft YaHei"/>
              </a:rPr>
              <a:t>System</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1459" y="727075"/>
            <a:ext cx="437324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The </a:t>
            </a:r>
            <a:r>
              <a:rPr sz="2400" spc="-15" dirty="0">
                <a:latin typeface="Calibri"/>
                <a:cs typeface="Calibri"/>
              </a:rPr>
              <a:t>architectural </a:t>
            </a:r>
            <a:r>
              <a:rPr sz="2400" spc="-10" dirty="0">
                <a:latin typeface="Calibri"/>
                <a:cs typeface="Calibri"/>
              </a:rPr>
              <a:t>diagram </a:t>
            </a:r>
            <a:r>
              <a:rPr sz="2400" spc="-5" dirty="0">
                <a:latin typeface="Calibri"/>
                <a:cs typeface="Calibri"/>
              </a:rPr>
              <a:t>will be</a:t>
            </a:r>
            <a:r>
              <a:rPr sz="2400" spc="15" dirty="0">
                <a:latin typeface="Calibri"/>
                <a:cs typeface="Calibri"/>
              </a:rPr>
              <a:t> </a:t>
            </a:r>
            <a:r>
              <a:rPr sz="2400" spc="-5" dirty="0">
                <a:latin typeface="Calibri"/>
                <a:cs typeface="Calibri"/>
              </a:rPr>
              <a:t>...</a:t>
            </a:r>
            <a:endParaRPr sz="2400">
              <a:latin typeface="Calibri"/>
              <a:cs typeface="Calibri"/>
            </a:endParaRPr>
          </a:p>
        </p:txBody>
      </p:sp>
      <p:pic>
        <p:nvPicPr>
          <p:cNvPr id="9" name="object 9"/>
          <p:cNvPicPr/>
          <p:nvPr/>
        </p:nvPicPr>
        <p:blipFill>
          <a:blip r:embed="rId2" cstate="print"/>
          <a:stretch>
            <a:fillRect/>
          </a:stretch>
        </p:blipFill>
        <p:spPr>
          <a:xfrm>
            <a:off x="8046719" y="1371600"/>
            <a:ext cx="2926079" cy="4422370"/>
          </a:xfrm>
          <a:prstGeom prst="rect">
            <a:avLst/>
          </a:prstGeom>
        </p:spPr>
      </p:pic>
      <p:sp>
        <p:nvSpPr>
          <p:cNvPr id="10" name="object 10"/>
          <p:cNvSpPr txBox="1"/>
          <p:nvPr/>
        </p:nvSpPr>
        <p:spPr>
          <a:xfrm>
            <a:off x="8191500" y="1457325"/>
            <a:ext cx="79184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Microservice</a:t>
            </a:r>
            <a:r>
              <a:rPr sz="1000" spc="-40" dirty="0">
                <a:latin typeface="Calibri"/>
                <a:cs typeface="Calibri"/>
              </a:rPr>
              <a:t> </a:t>
            </a:r>
            <a:r>
              <a:rPr sz="1000" spc="-5" dirty="0">
                <a:latin typeface="Calibri"/>
                <a:cs typeface="Calibri"/>
              </a:rPr>
              <a:t>A</a:t>
            </a:r>
            <a:endParaRPr sz="1000">
              <a:latin typeface="Calibri"/>
              <a:cs typeface="Calibri"/>
            </a:endParaRPr>
          </a:p>
        </p:txBody>
      </p:sp>
      <p:sp>
        <p:nvSpPr>
          <p:cNvPr id="11" name="object 11"/>
          <p:cNvSpPr txBox="1"/>
          <p:nvPr/>
        </p:nvSpPr>
        <p:spPr>
          <a:xfrm>
            <a:off x="9223375" y="1457325"/>
            <a:ext cx="100965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Customer signup /  onboarding</a:t>
            </a:r>
            <a:r>
              <a:rPr sz="1000" spc="-45" dirty="0">
                <a:latin typeface="Calibri"/>
                <a:cs typeface="Calibri"/>
              </a:rPr>
              <a:t> </a:t>
            </a:r>
            <a:r>
              <a:rPr sz="1000" spc="-5" dirty="0">
                <a:latin typeface="Calibri"/>
                <a:cs typeface="Calibri"/>
              </a:rPr>
              <a:t>service</a:t>
            </a:r>
            <a:endParaRPr sz="1000">
              <a:latin typeface="Calibri"/>
              <a:cs typeface="Calibri"/>
            </a:endParaRPr>
          </a:p>
        </p:txBody>
      </p:sp>
      <p:sp>
        <p:nvSpPr>
          <p:cNvPr id="12" name="object 12"/>
          <p:cNvSpPr txBox="1"/>
          <p:nvPr/>
        </p:nvSpPr>
        <p:spPr>
          <a:xfrm>
            <a:off x="8191500" y="1853564"/>
            <a:ext cx="78740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Microservice</a:t>
            </a:r>
            <a:r>
              <a:rPr sz="1000" spc="-40" dirty="0">
                <a:latin typeface="Calibri"/>
                <a:cs typeface="Calibri"/>
              </a:rPr>
              <a:t> </a:t>
            </a:r>
            <a:r>
              <a:rPr sz="1000" spc="-5" dirty="0">
                <a:latin typeface="Calibri"/>
                <a:cs typeface="Calibri"/>
              </a:rPr>
              <a:t>B</a:t>
            </a:r>
            <a:endParaRPr sz="1000">
              <a:latin typeface="Calibri"/>
              <a:cs typeface="Calibri"/>
            </a:endParaRPr>
          </a:p>
        </p:txBody>
      </p:sp>
      <p:sp>
        <p:nvSpPr>
          <p:cNvPr id="13" name="object 13"/>
          <p:cNvSpPr txBox="1"/>
          <p:nvPr/>
        </p:nvSpPr>
        <p:spPr>
          <a:xfrm>
            <a:off x="9223375" y="1853564"/>
            <a:ext cx="124269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Room searching</a:t>
            </a:r>
            <a:r>
              <a:rPr sz="1000" spc="-30" dirty="0">
                <a:latin typeface="Calibri"/>
                <a:cs typeface="Calibri"/>
              </a:rPr>
              <a:t> </a:t>
            </a:r>
            <a:r>
              <a:rPr sz="1000" spc="-5" dirty="0">
                <a:latin typeface="Calibri"/>
                <a:cs typeface="Calibri"/>
              </a:rPr>
              <a:t>service</a:t>
            </a:r>
            <a:endParaRPr sz="1000">
              <a:latin typeface="Calibri"/>
              <a:cs typeface="Calibri"/>
            </a:endParaRPr>
          </a:p>
        </p:txBody>
      </p:sp>
      <p:sp>
        <p:nvSpPr>
          <p:cNvPr id="14" name="object 14"/>
          <p:cNvSpPr txBox="1"/>
          <p:nvPr/>
        </p:nvSpPr>
        <p:spPr>
          <a:xfrm>
            <a:off x="8191500" y="2097405"/>
            <a:ext cx="78613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Microservice</a:t>
            </a:r>
            <a:r>
              <a:rPr sz="1000" spc="-40" dirty="0">
                <a:latin typeface="Calibri"/>
                <a:cs typeface="Calibri"/>
              </a:rPr>
              <a:t> </a:t>
            </a:r>
            <a:r>
              <a:rPr sz="1000" spc="-5" dirty="0">
                <a:latin typeface="Calibri"/>
                <a:cs typeface="Calibri"/>
              </a:rPr>
              <a:t>C</a:t>
            </a:r>
            <a:endParaRPr sz="1000">
              <a:latin typeface="Calibri"/>
              <a:cs typeface="Calibri"/>
            </a:endParaRPr>
          </a:p>
        </p:txBody>
      </p:sp>
      <p:sp>
        <p:nvSpPr>
          <p:cNvPr id="15" name="object 15"/>
          <p:cNvSpPr txBox="1"/>
          <p:nvPr/>
        </p:nvSpPr>
        <p:spPr>
          <a:xfrm>
            <a:off x="9223375" y="2097405"/>
            <a:ext cx="128778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Booking creation</a:t>
            </a:r>
            <a:r>
              <a:rPr sz="1000" spc="-25" dirty="0">
                <a:latin typeface="Calibri"/>
                <a:cs typeface="Calibri"/>
              </a:rPr>
              <a:t> </a:t>
            </a:r>
            <a:r>
              <a:rPr sz="1000" spc="-5" dirty="0">
                <a:latin typeface="Calibri"/>
                <a:cs typeface="Calibri"/>
              </a:rPr>
              <a:t>service</a:t>
            </a:r>
            <a:endParaRPr sz="1000">
              <a:latin typeface="Calibri"/>
              <a:cs typeface="Calibri"/>
            </a:endParaRPr>
          </a:p>
        </p:txBody>
      </p:sp>
      <p:sp>
        <p:nvSpPr>
          <p:cNvPr id="16" name="object 16"/>
          <p:cNvSpPr txBox="1"/>
          <p:nvPr/>
        </p:nvSpPr>
        <p:spPr>
          <a:xfrm>
            <a:off x="8191500" y="2341244"/>
            <a:ext cx="79629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Microservice</a:t>
            </a:r>
            <a:r>
              <a:rPr sz="1000" spc="-45" dirty="0">
                <a:latin typeface="Calibri"/>
                <a:cs typeface="Calibri"/>
              </a:rPr>
              <a:t> </a:t>
            </a:r>
            <a:r>
              <a:rPr sz="1000" spc="-5" dirty="0">
                <a:latin typeface="Calibri"/>
                <a:cs typeface="Calibri"/>
              </a:rPr>
              <a:t>D</a:t>
            </a:r>
            <a:endParaRPr sz="1000">
              <a:latin typeface="Calibri"/>
              <a:cs typeface="Calibri"/>
            </a:endParaRPr>
          </a:p>
        </p:txBody>
      </p:sp>
      <p:sp>
        <p:nvSpPr>
          <p:cNvPr id="17" name="object 17"/>
          <p:cNvSpPr txBox="1"/>
          <p:nvPr/>
        </p:nvSpPr>
        <p:spPr>
          <a:xfrm>
            <a:off x="9223375" y="2341244"/>
            <a:ext cx="82105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Checkin</a:t>
            </a:r>
            <a:r>
              <a:rPr sz="1000" spc="-40" dirty="0">
                <a:latin typeface="Calibri"/>
                <a:cs typeface="Calibri"/>
              </a:rPr>
              <a:t> </a:t>
            </a:r>
            <a:r>
              <a:rPr sz="1000" spc="-5" dirty="0">
                <a:latin typeface="Calibri"/>
                <a:cs typeface="Calibri"/>
              </a:rPr>
              <a:t>service</a:t>
            </a:r>
            <a:endParaRPr sz="1000">
              <a:latin typeface="Calibri"/>
              <a:cs typeface="Calibri"/>
            </a:endParaRPr>
          </a:p>
        </p:txBody>
      </p:sp>
      <p:sp>
        <p:nvSpPr>
          <p:cNvPr id="18" name="object 18"/>
          <p:cNvSpPr txBox="1"/>
          <p:nvPr/>
        </p:nvSpPr>
        <p:spPr>
          <a:xfrm>
            <a:off x="8191500" y="2585085"/>
            <a:ext cx="78041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Microservice</a:t>
            </a:r>
            <a:r>
              <a:rPr sz="1000" spc="-40" dirty="0">
                <a:latin typeface="Calibri"/>
                <a:cs typeface="Calibri"/>
              </a:rPr>
              <a:t> </a:t>
            </a:r>
            <a:r>
              <a:rPr sz="1000" spc="-5" dirty="0">
                <a:latin typeface="Calibri"/>
                <a:cs typeface="Calibri"/>
              </a:rPr>
              <a:t>E</a:t>
            </a:r>
            <a:endParaRPr sz="1000">
              <a:latin typeface="Calibri"/>
              <a:cs typeface="Calibri"/>
            </a:endParaRPr>
          </a:p>
        </p:txBody>
      </p:sp>
      <p:sp>
        <p:nvSpPr>
          <p:cNvPr id="19" name="object 19"/>
          <p:cNvSpPr txBox="1"/>
          <p:nvPr/>
        </p:nvSpPr>
        <p:spPr>
          <a:xfrm>
            <a:off x="9223375" y="2585085"/>
            <a:ext cx="90106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Checkout</a:t>
            </a:r>
            <a:r>
              <a:rPr sz="1000" spc="-40" dirty="0">
                <a:latin typeface="Calibri"/>
                <a:cs typeface="Calibri"/>
              </a:rPr>
              <a:t> </a:t>
            </a:r>
            <a:r>
              <a:rPr sz="1000" spc="-5" dirty="0">
                <a:latin typeface="Calibri"/>
                <a:cs typeface="Calibri"/>
              </a:rPr>
              <a:t>service</a:t>
            </a:r>
            <a:endParaRPr sz="1000">
              <a:latin typeface="Calibri"/>
              <a:cs typeface="Calibri"/>
            </a:endParaRPr>
          </a:p>
        </p:txBody>
      </p:sp>
      <p:sp>
        <p:nvSpPr>
          <p:cNvPr id="20" name="object 20"/>
          <p:cNvSpPr txBox="1"/>
          <p:nvPr/>
        </p:nvSpPr>
        <p:spPr>
          <a:xfrm>
            <a:off x="8191500" y="2828925"/>
            <a:ext cx="77660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Microservice</a:t>
            </a:r>
            <a:r>
              <a:rPr sz="1000" spc="-40" dirty="0">
                <a:latin typeface="Calibri"/>
                <a:cs typeface="Calibri"/>
              </a:rPr>
              <a:t> </a:t>
            </a:r>
            <a:r>
              <a:rPr sz="1000" spc="-5" dirty="0">
                <a:latin typeface="Calibri"/>
                <a:cs typeface="Calibri"/>
              </a:rPr>
              <a:t>F</a:t>
            </a:r>
            <a:endParaRPr sz="1000">
              <a:latin typeface="Calibri"/>
              <a:cs typeface="Calibri"/>
            </a:endParaRPr>
          </a:p>
        </p:txBody>
      </p:sp>
      <p:sp>
        <p:nvSpPr>
          <p:cNvPr id="21" name="object 21"/>
          <p:cNvSpPr txBox="1"/>
          <p:nvPr/>
        </p:nvSpPr>
        <p:spPr>
          <a:xfrm>
            <a:off x="9223375" y="2828925"/>
            <a:ext cx="142430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Room maintenance</a:t>
            </a:r>
            <a:r>
              <a:rPr sz="1000" spc="-25" dirty="0">
                <a:latin typeface="Calibri"/>
                <a:cs typeface="Calibri"/>
              </a:rPr>
              <a:t> </a:t>
            </a:r>
            <a:r>
              <a:rPr sz="1000" spc="-5" dirty="0">
                <a:latin typeface="Calibri"/>
                <a:cs typeface="Calibri"/>
              </a:rPr>
              <a:t>service</a:t>
            </a:r>
            <a:endParaRPr sz="1000">
              <a:latin typeface="Calibri"/>
              <a:cs typeface="Calibri"/>
            </a:endParaRPr>
          </a:p>
        </p:txBody>
      </p:sp>
      <p:sp>
        <p:nvSpPr>
          <p:cNvPr id="22" name="object 22"/>
          <p:cNvSpPr txBox="1"/>
          <p:nvPr/>
        </p:nvSpPr>
        <p:spPr>
          <a:xfrm>
            <a:off x="8191500" y="3072764"/>
            <a:ext cx="79819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Microservice</a:t>
            </a:r>
            <a:r>
              <a:rPr sz="1000" spc="-45" dirty="0">
                <a:latin typeface="Calibri"/>
                <a:cs typeface="Calibri"/>
              </a:rPr>
              <a:t> </a:t>
            </a:r>
            <a:r>
              <a:rPr sz="1000" spc="-5" dirty="0">
                <a:latin typeface="Calibri"/>
                <a:cs typeface="Calibri"/>
              </a:rPr>
              <a:t>G</a:t>
            </a:r>
            <a:endParaRPr sz="1000">
              <a:latin typeface="Calibri"/>
              <a:cs typeface="Calibri"/>
            </a:endParaRPr>
          </a:p>
        </p:txBody>
      </p:sp>
      <p:sp>
        <p:nvSpPr>
          <p:cNvPr id="23" name="object 23"/>
          <p:cNvSpPr txBox="1"/>
          <p:nvPr/>
        </p:nvSpPr>
        <p:spPr>
          <a:xfrm>
            <a:off x="9223375" y="3072764"/>
            <a:ext cx="71945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Room</a:t>
            </a:r>
            <a:r>
              <a:rPr sz="1000" spc="-50" dirty="0">
                <a:latin typeface="Calibri"/>
                <a:cs typeface="Calibri"/>
              </a:rPr>
              <a:t> </a:t>
            </a:r>
            <a:r>
              <a:rPr sz="1000" spc="-5" dirty="0">
                <a:latin typeface="Calibri"/>
                <a:cs typeface="Calibri"/>
              </a:rPr>
              <a:t>service</a:t>
            </a:r>
            <a:endParaRPr sz="1000">
              <a:latin typeface="Calibri"/>
              <a:cs typeface="Calibri"/>
            </a:endParaRPr>
          </a:p>
        </p:txBody>
      </p:sp>
      <p:sp>
        <p:nvSpPr>
          <p:cNvPr id="24" name="object 24"/>
          <p:cNvSpPr txBox="1"/>
          <p:nvPr/>
        </p:nvSpPr>
        <p:spPr>
          <a:xfrm>
            <a:off x="8191500" y="3316604"/>
            <a:ext cx="79692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Microservice</a:t>
            </a:r>
            <a:r>
              <a:rPr sz="1000" spc="-45" dirty="0">
                <a:latin typeface="Calibri"/>
                <a:cs typeface="Calibri"/>
              </a:rPr>
              <a:t> </a:t>
            </a:r>
            <a:r>
              <a:rPr sz="1000" spc="-5" dirty="0">
                <a:latin typeface="Calibri"/>
                <a:cs typeface="Calibri"/>
              </a:rPr>
              <a:t>H</a:t>
            </a:r>
            <a:endParaRPr sz="1000">
              <a:latin typeface="Calibri"/>
              <a:cs typeface="Calibri"/>
            </a:endParaRPr>
          </a:p>
        </p:txBody>
      </p:sp>
      <p:sp>
        <p:nvSpPr>
          <p:cNvPr id="25" name="object 25"/>
          <p:cNvSpPr txBox="1"/>
          <p:nvPr/>
        </p:nvSpPr>
        <p:spPr>
          <a:xfrm>
            <a:off x="9223375" y="3316604"/>
            <a:ext cx="72771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Billing</a:t>
            </a:r>
            <a:r>
              <a:rPr sz="1000" spc="-40" dirty="0">
                <a:latin typeface="Calibri"/>
                <a:cs typeface="Calibri"/>
              </a:rPr>
              <a:t> </a:t>
            </a:r>
            <a:r>
              <a:rPr sz="1000" spc="-5" dirty="0">
                <a:latin typeface="Calibri"/>
                <a:cs typeface="Calibri"/>
              </a:rPr>
              <a:t>service</a:t>
            </a:r>
            <a:endParaRPr sz="1000">
              <a:latin typeface="Calibri"/>
              <a:cs typeface="Calibri"/>
            </a:endParaRPr>
          </a:p>
        </p:txBody>
      </p:sp>
      <p:sp>
        <p:nvSpPr>
          <p:cNvPr id="26" name="object 26"/>
          <p:cNvSpPr txBox="1"/>
          <p:nvPr/>
        </p:nvSpPr>
        <p:spPr>
          <a:xfrm>
            <a:off x="8191500" y="3560445"/>
            <a:ext cx="75057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Microservice</a:t>
            </a:r>
            <a:r>
              <a:rPr sz="1000" spc="-40" dirty="0">
                <a:latin typeface="Calibri"/>
                <a:cs typeface="Calibri"/>
              </a:rPr>
              <a:t> </a:t>
            </a:r>
            <a:r>
              <a:rPr sz="1000" spc="-5" dirty="0">
                <a:latin typeface="Calibri"/>
                <a:cs typeface="Calibri"/>
              </a:rPr>
              <a:t>I</a:t>
            </a:r>
            <a:endParaRPr sz="1000">
              <a:latin typeface="Calibri"/>
              <a:cs typeface="Calibri"/>
            </a:endParaRPr>
          </a:p>
        </p:txBody>
      </p:sp>
      <p:sp>
        <p:nvSpPr>
          <p:cNvPr id="27" name="object 27"/>
          <p:cNvSpPr txBox="1"/>
          <p:nvPr/>
        </p:nvSpPr>
        <p:spPr>
          <a:xfrm>
            <a:off x="9223375" y="3560445"/>
            <a:ext cx="87376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Payment</a:t>
            </a:r>
            <a:r>
              <a:rPr sz="1000" spc="-40" dirty="0">
                <a:latin typeface="Calibri"/>
                <a:cs typeface="Calibri"/>
              </a:rPr>
              <a:t> </a:t>
            </a:r>
            <a:r>
              <a:rPr sz="1000" spc="-5" dirty="0">
                <a:latin typeface="Calibri"/>
                <a:cs typeface="Calibri"/>
              </a:rPr>
              <a:t>service</a:t>
            </a:r>
            <a:endParaRPr sz="1000">
              <a:latin typeface="Calibri"/>
              <a:cs typeface="Calibri"/>
            </a:endParaRPr>
          </a:p>
        </p:txBody>
      </p:sp>
      <p:sp>
        <p:nvSpPr>
          <p:cNvPr id="28" name="object 28"/>
          <p:cNvSpPr txBox="1"/>
          <p:nvPr/>
        </p:nvSpPr>
        <p:spPr>
          <a:xfrm>
            <a:off x="8191500" y="3804284"/>
            <a:ext cx="61849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Database</a:t>
            </a:r>
            <a:r>
              <a:rPr sz="1000" spc="-50" dirty="0">
                <a:latin typeface="Calibri"/>
                <a:cs typeface="Calibri"/>
              </a:rPr>
              <a:t> </a:t>
            </a:r>
            <a:r>
              <a:rPr sz="1000" spc="-5" dirty="0">
                <a:latin typeface="Calibri"/>
                <a:cs typeface="Calibri"/>
              </a:rPr>
              <a:t>U</a:t>
            </a:r>
            <a:endParaRPr sz="1000">
              <a:latin typeface="Calibri"/>
              <a:cs typeface="Calibri"/>
            </a:endParaRPr>
          </a:p>
        </p:txBody>
      </p:sp>
      <p:sp>
        <p:nvSpPr>
          <p:cNvPr id="29" name="object 29"/>
          <p:cNvSpPr txBox="1"/>
          <p:nvPr/>
        </p:nvSpPr>
        <p:spPr>
          <a:xfrm>
            <a:off x="9223375" y="3804284"/>
            <a:ext cx="147320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Users + customers</a:t>
            </a:r>
            <a:r>
              <a:rPr sz="1000" spc="-30" dirty="0">
                <a:latin typeface="Calibri"/>
                <a:cs typeface="Calibri"/>
              </a:rPr>
              <a:t> </a:t>
            </a:r>
            <a:r>
              <a:rPr sz="1000" spc="-5" dirty="0">
                <a:latin typeface="Calibri"/>
                <a:cs typeface="Calibri"/>
              </a:rPr>
              <a:t>database</a:t>
            </a:r>
            <a:endParaRPr sz="1000">
              <a:latin typeface="Calibri"/>
              <a:cs typeface="Calibri"/>
            </a:endParaRPr>
          </a:p>
        </p:txBody>
      </p:sp>
      <p:sp>
        <p:nvSpPr>
          <p:cNvPr id="30" name="object 30"/>
          <p:cNvSpPr txBox="1"/>
          <p:nvPr/>
        </p:nvSpPr>
        <p:spPr>
          <a:xfrm>
            <a:off x="8191500" y="4048125"/>
            <a:ext cx="60325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Database</a:t>
            </a:r>
            <a:r>
              <a:rPr sz="1000" spc="-50" dirty="0">
                <a:latin typeface="Calibri"/>
                <a:cs typeface="Calibri"/>
              </a:rPr>
              <a:t> </a:t>
            </a:r>
            <a:r>
              <a:rPr sz="1000" spc="-5" dirty="0">
                <a:latin typeface="Calibri"/>
                <a:cs typeface="Calibri"/>
              </a:rPr>
              <a:t>X</a:t>
            </a:r>
            <a:endParaRPr sz="1000">
              <a:latin typeface="Calibri"/>
              <a:cs typeface="Calibri"/>
            </a:endParaRPr>
          </a:p>
        </p:txBody>
      </p:sp>
      <p:sp>
        <p:nvSpPr>
          <p:cNvPr id="31" name="object 31"/>
          <p:cNvSpPr txBox="1"/>
          <p:nvPr/>
        </p:nvSpPr>
        <p:spPr>
          <a:xfrm>
            <a:off x="9223375" y="4048125"/>
            <a:ext cx="107823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Customers</a:t>
            </a:r>
            <a:r>
              <a:rPr sz="1000" spc="-40" dirty="0">
                <a:latin typeface="Calibri"/>
                <a:cs typeface="Calibri"/>
              </a:rPr>
              <a:t> </a:t>
            </a:r>
            <a:r>
              <a:rPr sz="1000" spc="-5" dirty="0">
                <a:latin typeface="Calibri"/>
                <a:cs typeface="Calibri"/>
              </a:rPr>
              <a:t>database</a:t>
            </a:r>
            <a:endParaRPr sz="1000">
              <a:latin typeface="Calibri"/>
              <a:cs typeface="Calibri"/>
            </a:endParaRPr>
          </a:p>
        </p:txBody>
      </p:sp>
      <p:sp>
        <p:nvSpPr>
          <p:cNvPr id="32" name="object 32"/>
          <p:cNvSpPr txBox="1"/>
          <p:nvPr/>
        </p:nvSpPr>
        <p:spPr>
          <a:xfrm>
            <a:off x="8191500" y="4291964"/>
            <a:ext cx="59880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Database</a:t>
            </a:r>
            <a:r>
              <a:rPr sz="1000" spc="-50" dirty="0">
                <a:latin typeface="Calibri"/>
                <a:cs typeface="Calibri"/>
              </a:rPr>
              <a:t> </a:t>
            </a:r>
            <a:r>
              <a:rPr sz="1000" spc="-5" dirty="0">
                <a:latin typeface="Calibri"/>
                <a:cs typeface="Calibri"/>
              </a:rPr>
              <a:t>Y</a:t>
            </a:r>
            <a:endParaRPr sz="1000">
              <a:latin typeface="Calibri"/>
              <a:cs typeface="Calibri"/>
            </a:endParaRPr>
          </a:p>
        </p:txBody>
      </p:sp>
      <p:sp>
        <p:nvSpPr>
          <p:cNvPr id="33" name="object 33"/>
          <p:cNvSpPr txBox="1"/>
          <p:nvPr/>
        </p:nvSpPr>
        <p:spPr>
          <a:xfrm>
            <a:off x="9223375" y="4291964"/>
            <a:ext cx="83820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Billing</a:t>
            </a:r>
            <a:r>
              <a:rPr sz="1000" spc="-35" dirty="0">
                <a:latin typeface="Calibri"/>
                <a:cs typeface="Calibri"/>
              </a:rPr>
              <a:t> </a:t>
            </a:r>
            <a:r>
              <a:rPr sz="1000" spc="-5" dirty="0">
                <a:latin typeface="Calibri"/>
                <a:cs typeface="Calibri"/>
              </a:rPr>
              <a:t>database</a:t>
            </a:r>
            <a:endParaRPr sz="1000">
              <a:latin typeface="Calibri"/>
              <a:cs typeface="Calibri"/>
            </a:endParaRPr>
          </a:p>
        </p:txBody>
      </p:sp>
      <p:sp>
        <p:nvSpPr>
          <p:cNvPr id="34" name="object 34"/>
          <p:cNvSpPr txBox="1"/>
          <p:nvPr/>
        </p:nvSpPr>
        <p:spPr>
          <a:xfrm>
            <a:off x="8191500" y="4535804"/>
            <a:ext cx="59690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Database</a:t>
            </a:r>
            <a:r>
              <a:rPr sz="1000" spc="-50" dirty="0">
                <a:latin typeface="Calibri"/>
                <a:cs typeface="Calibri"/>
              </a:rPr>
              <a:t> </a:t>
            </a:r>
            <a:r>
              <a:rPr sz="1000" spc="-5" dirty="0">
                <a:latin typeface="Calibri"/>
                <a:cs typeface="Calibri"/>
              </a:rPr>
              <a:t>Z</a:t>
            </a:r>
            <a:endParaRPr sz="1000">
              <a:latin typeface="Calibri"/>
              <a:cs typeface="Calibri"/>
            </a:endParaRPr>
          </a:p>
        </p:txBody>
      </p:sp>
      <p:sp>
        <p:nvSpPr>
          <p:cNvPr id="35" name="object 35"/>
          <p:cNvSpPr txBox="1"/>
          <p:nvPr/>
        </p:nvSpPr>
        <p:spPr>
          <a:xfrm>
            <a:off x="9223375" y="4535804"/>
            <a:ext cx="98425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Payment</a:t>
            </a:r>
            <a:r>
              <a:rPr sz="1000" spc="-35" dirty="0">
                <a:latin typeface="Calibri"/>
                <a:cs typeface="Calibri"/>
              </a:rPr>
              <a:t> </a:t>
            </a:r>
            <a:r>
              <a:rPr sz="1000" spc="-5" dirty="0">
                <a:latin typeface="Calibri"/>
                <a:cs typeface="Calibri"/>
              </a:rPr>
              <a:t>database</a:t>
            </a:r>
            <a:endParaRPr sz="1000">
              <a:latin typeface="Calibri"/>
              <a:cs typeface="Calibri"/>
            </a:endParaRPr>
          </a:p>
        </p:txBody>
      </p:sp>
      <p:sp>
        <p:nvSpPr>
          <p:cNvPr id="36" name="object 36"/>
          <p:cNvSpPr txBox="1"/>
          <p:nvPr/>
        </p:nvSpPr>
        <p:spPr>
          <a:xfrm>
            <a:off x="8191500" y="4779645"/>
            <a:ext cx="70866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Event Store</a:t>
            </a:r>
            <a:r>
              <a:rPr sz="1000" spc="-50" dirty="0">
                <a:latin typeface="Calibri"/>
                <a:cs typeface="Calibri"/>
              </a:rPr>
              <a:t> </a:t>
            </a:r>
            <a:r>
              <a:rPr sz="1000" spc="-5" dirty="0">
                <a:latin typeface="Calibri"/>
                <a:cs typeface="Calibri"/>
              </a:rPr>
              <a:t>S</a:t>
            </a:r>
            <a:endParaRPr sz="1000">
              <a:latin typeface="Calibri"/>
              <a:cs typeface="Calibri"/>
            </a:endParaRPr>
          </a:p>
        </p:txBody>
      </p:sp>
      <p:sp>
        <p:nvSpPr>
          <p:cNvPr id="37" name="object 37"/>
          <p:cNvSpPr txBox="1"/>
          <p:nvPr/>
        </p:nvSpPr>
        <p:spPr>
          <a:xfrm>
            <a:off x="9223375" y="4779645"/>
            <a:ext cx="110807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Booking events</a:t>
            </a:r>
            <a:r>
              <a:rPr sz="1000" spc="-40" dirty="0">
                <a:latin typeface="Calibri"/>
                <a:cs typeface="Calibri"/>
              </a:rPr>
              <a:t> </a:t>
            </a:r>
            <a:r>
              <a:rPr sz="1000" spc="-5" dirty="0">
                <a:latin typeface="Calibri"/>
                <a:cs typeface="Calibri"/>
              </a:rPr>
              <a:t>store</a:t>
            </a:r>
            <a:endParaRPr sz="1000">
              <a:latin typeface="Calibri"/>
              <a:cs typeface="Calibri"/>
            </a:endParaRPr>
          </a:p>
        </p:txBody>
      </p:sp>
      <p:sp>
        <p:nvSpPr>
          <p:cNvPr id="38" name="object 38"/>
          <p:cNvSpPr txBox="1"/>
          <p:nvPr/>
        </p:nvSpPr>
        <p:spPr>
          <a:xfrm>
            <a:off x="8191500" y="5023484"/>
            <a:ext cx="70104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Msg queue</a:t>
            </a:r>
            <a:r>
              <a:rPr sz="1000" spc="-60" dirty="0">
                <a:latin typeface="Calibri"/>
                <a:cs typeface="Calibri"/>
              </a:rPr>
              <a:t> </a:t>
            </a:r>
            <a:r>
              <a:rPr sz="1000" spc="-5" dirty="0">
                <a:latin typeface="Calibri"/>
                <a:cs typeface="Calibri"/>
              </a:rPr>
              <a:t>A</a:t>
            </a:r>
            <a:endParaRPr sz="1000">
              <a:latin typeface="Calibri"/>
              <a:cs typeface="Calibri"/>
            </a:endParaRPr>
          </a:p>
        </p:txBody>
      </p:sp>
      <p:sp>
        <p:nvSpPr>
          <p:cNvPr id="39" name="object 39"/>
          <p:cNvSpPr txBox="1"/>
          <p:nvPr/>
        </p:nvSpPr>
        <p:spPr>
          <a:xfrm>
            <a:off x="9223375" y="5023484"/>
            <a:ext cx="132334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Room maintenance</a:t>
            </a:r>
            <a:r>
              <a:rPr sz="1000" spc="-30" dirty="0">
                <a:latin typeface="Calibri"/>
                <a:cs typeface="Calibri"/>
              </a:rPr>
              <a:t> </a:t>
            </a:r>
            <a:r>
              <a:rPr sz="1000" spc="-5" dirty="0">
                <a:latin typeface="Calibri"/>
                <a:cs typeface="Calibri"/>
              </a:rPr>
              <a:t>msgs</a:t>
            </a:r>
            <a:endParaRPr sz="1000">
              <a:latin typeface="Calibri"/>
              <a:cs typeface="Calibri"/>
            </a:endParaRPr>
          </a:p>
        </p:txBody>
      </p:sp>
      <p:sp>
        <p:nvSpPr>
          <p:cNvPr id="40" name="object 40"/>
          <p:cNvSpPr txBox="1"/>
          <p:nvPr/>
        </p:nvSpPr>
        <p:spPr>
          <a:xfrm>
            <a:off x="8191500" y="5267325"/>
            <a:ext cx="69659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Msg queue</a:t>
            </a:r>
            <a:r>
              <a:rPr sz="1000" spc="-60" dirty="0">
                <a:latin typeface="Calibri"/>
                <a:cs typeface="Calibri"/>
              </a:rPr>
              <a:t> </a:t>
            </a:r>
            <a:r>
              <a:rPr sz="1000" spc="-5" dirty="0">
                <a:latin typeface="Calibri"/>
                <a:cs typeface="Calibri"/>
              </a:rPr>
              <a:t>B</a:t>
            </a:r>
            <a:endParaRPr sz="1000">
              <a:latin typeface="Calibri"/>
              <a:cs typeface="Calibri"/>
            </a:endParaRPr>
          </a:p>
        </p:txBody>
      </p:sp>
      <p:sp>
        <p:nvSpPr>
          <p:cNvPr id="41" name="object 41"/>
          <p:cNvSpPr txBox="1"/>
          <p:nvPr/>
        </p:nvSpPr>
        <p:spPr>
          <a:xfrm>
            <a:off x="9223375" y="5267325"/>
            <a:ext cx="100838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Room service</a:t>
            </a:r>
            <a:r>
              <a:rPr sz="1000" spc="-40" dirty="0">
                <a:latin typeface="Calibri"/>
                <a:cs typeface="Calibri"/>
              </a:rPr>
              <a:t> </a:t>
            </a:r>
            <a:r>
              <a:rPr sz="1000" spc="-5" dirty="0">
                <a:latin typeface="Calibri"/>
                <a:cs typeface="Calibri"/>
              </a:rPr>
              <a:t>msgs</a:t>
            </a:r>
            <a:endParaRPr sz="1000">
              <a:latin typeface="Calibri"/>
              <a:cs typeface="Calibri"/>
            </a:endParaRPr>
          </a:p>
        </p:txBody>
      </p:sp>
      <p:sp>
        <p:nvSpPr>
          <p:cNvPr id="42" name="object 42"/>
          <p:cNvSpPr txBox="1"/>
          <p:nvPr/>
        </p:nvSpPr>
        <p:spPr>
          <a:xfrm>
            <a:off x="8191500" y="5511165"/>
            <a:ext cx="69532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Msg queue</a:t>
            </a:r>
            <a:r>
              <a:rPr sz="1000" spc="-60" dirty="0">
                <a:latin typeface="Calibri"/>
                <a:cs typeface="Calibri"/>
              </a:rPr>
              <a:t> </a:t>
            </a:r>
            <a:r>
              <a:rPr sz="1000" spc="-5" dirty="0">
                <a:latin typeface="Calibri"/>
                <a:cs typeface="Calibri"/>
              </a:rPr>
              <a:t>C</a:t>
            </a:r>
            <a:endParaRPr sz="1000">
              <a:latin typeface="Calibri"/>
              <a:cs typeface="Calibri"/>
            </a:endParaRPr>
          </a:p>
        </p:txBody>
      </p:sp>
      <p:sp>
        <p:nvSpPr>
          <p:cNvPr id="43" name="object 43"/>
          <p:cNvSpPr txBox="1"/>
          <p:nvPr/>
        </p:nvSpPr>
        <p:spPr>
          <a:xfrm>
            <a:off x="9223375" y="5511165"/>
            <a:ext cx="62674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Billing</a:t>
            </a:r>
            <a:r>
              <a:rPr sz="1000" spc="-45" dirty="0">
                <a:latin typeface="Calibri"/>
                <a:cs typeface="Calibri"/>
              </a:rPr>
              <a:t> </a:t>
            </a:r>
            <a:r>
              <a:rPr sz="1000" spc="-5" dirty="0">
                <a:latin typeface="Calibri"/>
                <a:cs typeface="Calibri"/>
              </a:rPr>
              <a:t>msgs</a:t>
            </a:r>
            <a:endParaRPr sz="1000">
              <a:latin typeface="Calibri"/>
              <a:cs typeface="Calibri"/>
            </a:endParaRPr>
          </a:p>
        </p:txBody>
      </p:sp>
      <p:pic>
        <p:nvPicPr>
          <p:cNvPr id="44" name="object 44"/>
          <p:cNvPicPr/>
          <p:nvPr/>
        </p:nvPicPr>
        <p:blipFill>
          <a:blip r:embed="rId3" cstate="print"/>
          <a:stretch>
            <a:fillRect/>
          </a:stretch>
        </p:blipFill>
        <p:spPr>
          <a:xfrm>
            <a:off x="437387" y="848867"/>
            <a:ext cx="7551419" cy="6009132"/>
          </a:xfrm>
          <a:prstGeom prst="rect">
            <a:avLst/>
          </a:prstGeom>
        </p:spPr>
      </p:pic>
      <p:sp>
        <p:nvSpPr>
          <p:cNvPr id="45" name="object 45"/>
          <p:cNvSpPr txBox="1"/>
          <p:nvPr/>
        </p:nvSpPr>
        <p:spPr>
          <a:xfrm>
            <a:off x="8067040" y="1024889"/>
            <a:ext cx="3273425" cy="268605"/>
          </a:xfrm>
          <a:prstGeom prst="rect">
            <a:avLst/>
          </a:prstGeom>
        </p:spPr>
        <p:txBody>
          <a:bodyPr vert="horz" wrap="square" lIns="0" tIns="12065" rIns="0" bIns="0" rtlCol="0">
            <a:spAutoFit/>
          </a:bodyPr>
          <a:lstStyle/>
          <a:p>
            <a:pPr marL="12700">
              <a:lnSpc>
                <a:spcPct val="100000"/>
              </a:lnSpc>
              <a:spcBef>
                <a:spcPts val="95"/>
              </a:spcBef>
            </a:pPr>
            <a:r>
              <a:rPr sz="1600" spc="-10" dirty="0">
                <a:latin typeface="Calibri"/>
                <a:cs typeface="Calibri"/>
              </a:rPr>
              <a:t>Example continued from previous</a:t>
            </a:r>
            <a:r>
              <a:rPr sz="1600" spc="10" dirty="0">
                <a:latin typeface="Calibri"/>
                <a:cs typeface="Calibri"/>
              </a:rPr>
              <a:t> </a:t>
            </a:r>
            <a:r>
              <a:rPr sz="1600" spc="-5" dirty="0">
                <a:latin typeface="Calibri"/>
                <a:cs typeface="Calibri"/>
              </a:rPr>
              <a:t>slide.</a:t>
            </a:r>
            <a:endParaRPr sz="1600">
              <a:latin typeface="Calibri"/>
              <a:cs typeface="Calibri"/>
            </a:endParaRPr>
          </a:p>
        </p:txBody>
      </p:sp>
      <p:sp>
        <p:nvSpPr>
          <p:cNvPr id="46" name="object 46"/>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47" name="object 47"/>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38</a:t>
            </a:fld>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171315"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Microsoft YaHei"/>
                <a:cs typeface="Microsoft YaHei"/>
              </a:rPr>
              <a:t>Advance </a:t>
            </a:r>
            <a:r>
              <a:rPr sz="2400" b="1" spc="-5" dirty="0">
                <a:solidFill>
                  <a:srgbClr val="FFFFFF"/>
                </a:solidFill>
                <a:latin typeface="Microsoft YaHei"/>
                <a:cs typeface="Microsoft YaHei"/>
              </a:rPr>
              <a:t>design </a:t>
            </a:r>
            <a:r>
              <a:rPr sz="2400" b="1" spc="-10" dirty="0">
                <a:solidFill>
                  <a:srgbClr val="FFFFFF"/>
                </a:solidFill>
                <a:latin typeface="Microsoft YaHei"/>
                <a:cs typeface="Microsoft YaHei"/>
              </a:rPr>
              <a:t>patterns</a:t>
            </a:r>
            <a:r>
              <a:rPr sz="2400" b="1" spc="-3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sp>
          <p:nvSpPr>
            <p:cNvPr id="8" name="object 8"/>
            <p:cNvSpPr/>
            <p:nvPr/>
          </p:nvSpPr>
          <p:spPr>
            <a:xfrm>
              <a:off x="1301750"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9" name="object 9"/>
          <p:cNvSpPr txBox="1"/>
          <p:nvPr/>
        </p:nvSpPr>
        <p:spPr>
          <a:xfrm>
            <a:off x="1594561" y="5292168"/>
            <a:ext cx="8735060" cy="755650"/>
          </a:xfrm>
          <a:prstGeom prst="rect">
            <a:avLst/>
          </a:prstGeom>
        </p:spPr>
        <p:txBody>
          <a:bodyPr vert="horz" wrap="square" lIns="0" tIns="10795" rIns="0" bIns="0" rtlCol="0">
            <a:spAutoFit/>
          </a:bodyPr>
          <a:lstStyle/>
          <a:p>
            <a:pPr algn="just">
              <a:lnSpc>
                <a:spcPct val="100000"/>
              </a:lnSpc>
              <a:spcBef>
                <a:spcPts val="85"/>
              </a:spcBef>
            </a:pPr>
            <a:r>
              <a:rPr sz="1600" spc="5" dirty="0">
                <a:latin typeface="Microsoft YaHei"/>
                <a:cs typeface="Microsoft YaHei"/>
              </a:rPr>
              <a:t>我们本着实用美观的原则</a:t>
            </a:r>
            <a:r>
              <a:rPr sz="1600" dirty="0">
                <a:latin typeface="Microsoft YaHei"/>
                <a:cs typeface="Microsoft YaHei"/>
              </a:rPr>
              <a:t>,</a:t>
            </a:r>
            <a:r>
              <a:rPr sz="1600" spc="5" dirty="0">
                <a:latin typeface="Microsoft YaHei"/>
                <a:cs typeface="Microsoft YaHei"/>
              </a:rPr>
              <a:t>为您精心设计</a:t>
            </a:r>
            <a:r>
              <a:rPr sz="1600" spc="10" dirty="0">
                <a:latin typeface="Microsoft YaHei"/>
                <a:cs typeface="Microsoft YaHei"/>
              </a:rPr>
              <a:t>最专业的</a:t>
            </a:r>
            <a:r>
              <a:rPr sz="1600" spc="5" dirty="0">
                <a:latin typeface="Microsoft YaHei"/>
                <a:cs typeface="Microsoft YaHei"/>
              </a:rPr>
              <a:t>PPT</a:t>
            </a:r>
            <a:r>
              <a:rPr sz="1600" spc="10" dirty="0">
                <a:latin typeface="Microsoft YaHei"/>
                <a:cs typeface="Microsoft YaHei"/>
              </a:rPr>
              <a:t>作品</a:t>
            </a:r>
            <a:r>
              <a:rPr sz="1600" spc="5" dirty="0">
                <a:latin typeface="Microsoft YaHei"/>
                <a:cs typeface="Microsoft YaHei"/>
              </a:rPr>
              <a:t>.</a:t>
            </a:r>
            <a:r>
              <a:rPr sz="1600" spc="10" dirty="0">
                <a:latin typeface="Microsoft YaHei"/>
                <a:cs typeface="Microsoft YaHei"/>
              </a:rPr>
              <a:t>模板内页图表的文字</a:t>
            </a:r>
            <a:r>
              <a:rPr sz="1600" spc="5" dirty="0">
                <a:latin typeface="Microsoft YaHei"/>
                <a:cs typeface="Microsoft YaHei"/>
              </a:rPr>
              <a:t>.</a:t>
            </a:r>
            <a:r>
              <a:rPr sz="1600" spc="10" dirty="0">
                <a:latin typeface="Microsoft YaHei"/>
                <a:cs typeface="Microsoft YaHei"/>
              </a:rPr>
              <a:t>色块</a:t>
            </a:r>
            <a:r>
              <a:rPr sz="1600" spc="5" dirty="0">
                <a:latin typeface="Microsoft YaHei"/>
                <a:cs typeface="Microsoft YaHei"/>
              </a:rPr>
              <a:t>.</a:t>
            </a:r>
            <a:r>
              <a:rPr sz="1600" spc="10" dirty="0">
                <a:latin typeface="Microsoft YaHei"/>
                <a:cs typeface="Microsoft YaHei"/>
              </a:rPr>
              <a:t>图片均可自</a:t>
            </a:r>
            <a:r>
              <a:rPr sz="1600" spc="-5" dirty="0">
                <a:latin typeface="Microsoft YaHei"/>
                <a:cs typeface="Microsoft YaHei"/>
              </a:rPr>
              <a:t>由 </a:t>
            </a:r>
            <a:r>
              <a:rPr sz="1600" spc="25" dirty="0">
                <a:latin typeface="Microsoft YaHei"/>
                <a:cs typeface="Microsoft YaHei"/>
              </a:rPr>
              <a:t>编辑</a:t>
            </a:r>
            <a:r>
              <a:rPr sz="1600" spc="20" dirty="0">
                <a:latin typeface="Microsoft YaHei"/>
                <a:cs typeface="Microsoft YaHei"/>
              </a:rPr>
              <a:t>.</a:t>
            </a:r>
            <a:r>
              <a:rPr sz="1600" spc="25" dirty="0">
                <a:latin typeface="Microsoft YaHei"/>
                <a:cs typeface="Microsoft YaHei"/>
              </a:rPr>
              <a:t>改色</a:t>
            </a:r>
            <a:r>
              <a:rPr sz="1600" spc="20" dirty="0">
                <a:latin typeface="Microsoft YaHei"/>
                <a:cs typeface="Microsoft YaHei"/>
              </a:rPr>
              <a:t>.</a:t>
            </a:r>
            <a:r>
              <a:rPr sz="1600" spc="25" dirty="0">
                <a:latin typeface="Microsoft YaHei"/>
                <a:cs typeface="Microsoft YaHei"/>
              </a:rPr>
              <a:t>替换</a:t>
            </a:r>
            <a:r>
              <a:rPr sz="1600" spc="20" dirty="0">
                <a:latin typeface="Microsoft YaHei"/>
                <a:cs typeface="Microsoft YaHei"/>
              </a:rPr>
              <a:t>.</a:t>
            </a:r>
            <a:r>
              <a:rPr sz="1600" spc="25" dirty="0">
                <a:latin typeface="Microsoft YaHei"/>
                <a:cs typeface="Microsoft YaHei"/>
              </a:rPr>
              <a:t>我们本着实用美观的原则</a:t>
            </a:r>
            <a:r>
              <a:rPr sz="1600" spc="20" dirty="0">
                <a:latin typeface="Microsoft YaHei"/>
                <a:cs typeface="Microsoft YaHei"/>
              </a:rPr>
              <a:t>,</a:t>
            </a:r>
            <a:r>
              <a:rPr sz="1600" spc="25" dirty="0">
                <a:latin typeface="Microsoft YaHei"/>
                <a:cs typeface="Microsoft YaHei"/>
              </a:rPr>
              <a:t>为您精心设计最专业的</a:t>
            </a:r>
            <a:r>
              <a:rPr sz="1600" spc="20" dirty="0">
                <a:latin typeface="Microsoft YaHei"/>
                <a:cs typeface="Microsoft YaHei"/>
              </a:rPr>
              <a:t>PPT</a:t>
            </a:r>
            <a:r>
              <a:rPr sz="1600" spc="25" dirty="0">
                <a:latin typeface="Microsoft YaHei"/>
                <a:cs typeface="Microsoft YaHei"/>
              </a:rPr>
              <a:t>作品</a:t>
            </a:r>
            <a:r>
              <a:rPr sz="1600" spc="20" dirty="0">
                <a:latin typeface="Microsoft YaHei"/>
                <a:cs typeface="Microsoft YaHei"/>
              </a:rPr>
              <a:t>.</a:t>
            </a:r>
            <a:r>
              <a:rPr sz="1600" spc="25" dirty="0">
                <a:latin typeface="Microsoft YaHei"/>
                <a:cs typeface="Microsoft YaHei"/>
              </a:rPr>
              <a:t>模板内页图</a:t>
            </a:r>
            <a:r>
              <a:rPr sz="1600" spc="30" dirty="0">
                <a:latin typeface="Microsoft YaHei"/>
                <a:cs typeface="Microsoft YaHei"/>
              </a:rPr>
              <a:t>表的文字</a:t>
            </a:r>
            <a:r>
              <a:rPr sz="1600" spc="25" dirty="0">
                <a:latin typeface="Microsoft YaHei"/>
                <a:cs typeface="Microsoft YaHei"/>
              </a:rPr>
              <a:t>.</a:t>
            </a:r>
            <a:r>
              <a:rPr sz="1600" spc="-5" dirty="0">
                <a:latin typeface="Microsoft YaHei"/>
                <a:cs typeface="Microsoft YaHei"/>
              </a:rPr>
              <a:t>色 </a:t>
            </a:r>
            <a:r>
              <a:rPr sz="1600" dirty="0">
                <a:latin typeface="Microsoft YaHei"/>
                <a:cs typeface="Microsoft YaHei"/>
              </a:rPr>
              <a:t>块</a:t>
            </a:r>
            <a:r>
              <a:rPr sz="1600" spc="-5" dirty="0">
                <a:latin typeface="Microsoft YaHei"/>
                <a:cs typeface="Microsoft YaHei"/>
              </a:rPr>
              <a:t>.</a:t>
            </a:r>
            <a:r>
              <a:rPr sz="1600" dirty="0">
                <a:latin typeface="Microsoft YaHei"/>
                <a:cs typeface="Microsoft YaHei"/>
              </a:rPr>
              <a:t>图片均可自由编辑</a:t>
            </a:r>
            <a:r>
              <a:rPr sz="1600" spc="-5" dirty="0">
                <a:latin typeface="Microsoft YaHei"/>
                <a:cs typeface="Microsoft YaHei"/>
              </a:rPr>
              <a:t>.</a:t>
            </a:r>
            <a:r>
              <a:rPr sz="1600" dirty="0">
                <a:latin typeface="Microsoft YaHei"/>
                <a:cs typeface="Microsoft YaHei"/>
              </a:rPr>
              <a:t>改色</a:t>
            </a:r>
            <a:r>
              <a:rPr sz="1600" spc="-5" dirty="0">
                <a:latin typeface="Microsoft YaHei"/>
                <a:cs typeface="Microsoft YaHei"/>
              </a:rPr>
              <a:t>.</a:t>
            </a:r>
            <a:r>
              <a:rPr sz="1600" dirty="0">
                <a:latin typeface="Microsoft YaHei"/>
                <a:cs typeface="Microsoft YaHei"/>
              </a:rPr>
              <a:t>替换</a:t>
            </a:r>
            <a:r>
              <a:rPr sz="1600" spc="-5" dirty="0">
                <a:latin typeface="Microsoft YaHei"/>
                <a:cs typeface="Microsoft YaHei"/>
              </a:rPr>
              <a:t>.</a:t>
            </a:r>
            <a:endParaRPr sz="1600">
              <a:latin typeface="Microsoft YaHei"/>
              <a:cs typeface="Microsoft YaHei"/>
            </a:endParaRPr>
          </a:p>
        </p:txBody>
      </p:sp>
      <p:sp>
        <p:nvSpPr>
          <p:cNvPr id="10" name="object 10"/>
          <p:cNvSpPr/>
          <p:nvPr/>
        </p:nvSpPr>
        <p:spPr>
          <a:xfrm>
            <a:off x="5195887" y="4660285"/>
            <a:ext cx="1527810" cy="508000"/>
          </a:xfrm>
          <a:custGeom>
            <a:avLst/>
            <a:gdLst/>
            <a:ahLst/>
            <a:cxnLst/>
            <a:rect l="l" t="t" r="r" b="b"/>
            <a:pathLst>
              <a:path w="1527809" h="508000">
                <a:moveTo>
                  <a:pt x="404109" y="13970"/>
                </a:moveTo>
                <a:lnTo>
                  <a:pt x="372400" y="13970"/>
                </a:lnTo>
                <a:lnTo>
                  <a:pt x="390347" y="12700"/>
                </a:lnTo>
                <a:lnTo>
                  <a:pt x="379082" y="5079"/>
                </a:lnTo>
                <a:lnTo>
                  <a:pt x="393160" y="1270"/>
                </a:lnTo>
                <a:lnTo>
                  <a:pt x="407236" y="0"/>
                </a:lnTo>
                <a:lnTo>
                  <a:pt x="421310" y="0"/>
                </a:lnTo>
                <a:lnTo>
                  <a:pt x="459314" y="5079"/>
                </a:lnTo>
                <a:lnTo>
                  <a:pt x="480428" y="12700"/>
                </a:lnTo>
                <a:lnTo>
                  <a:pt x="405358" y="12700"/>
                </a:lnTo>
                <a:lnTo>
                  <a:pt x="404109" y="13970"/>
                </a:lnTo>
                <a:close/>
              </a:path>
              <a:path w="1527809" h="508000">
                <a:moveTo>
                  <a:pt x="401612" y="20320"/>
                </a:moveTo>
                <a:lnTo>
                  <a:pt x="367830" y="20320"/>
                </a:lnTo>
                <a:lnTo>
                  <a:pt x="355396" y="16510"/>
                </a:lnTo>
                <a:lnTo>
                  <a:pt x="341553" y="16510"/>
                </a:lnTo>
                <a:lnTo>
                  <a:pt x="327710" y="15239"/>
                </a:lnTo>
                <a:lnTo>
                  <a:pt x="315277" y="8889"/>
                </a:lnTo>
                <a:lnTo>
                  <a:pt x="322783" y="5079"/>
                </a:lnTo>
                <a:lnTo>
                  <a:pt x="340730" y="1270"/>
                </a:lnTo>
                <a:lnTo>
                  <a:pt x="372400" y="13970"/>
                </a:lnTo>
                <a:lnTo>
                  <a:pt x="404109" y="13970"/>
                </a:lnTo>
                <a:lnTo>
                  <a:pt x="401612" y="16510"/>
                </a:lnTo>
                <a:lnTo>
                  <a:pt x="401612" y="20320"/>
                </a:lnTo>
                <a:close/>
              </a:path>
              <a:path w="1527809" h="508000">
                <a:moveTo>
                  <a:pt x="816641" y="12700"/>
                </a:moveTo>
                <a:lnTo>
                  <a:pt x="716889" y="12700"/>
                </a:lnTo>
                <a:lnTo>
                  <a:pt x="750138" y="5079"/>
                </a:lnTo>
                <a:lnTo>
                  <a:pt x="783037" y="7620"/>
                </a:lnTo>
                <a:lnTo>
                  <a:pt x="816641" y="12700"/>
                </a:lnTo>
                <a:close/>
              </a:path>
              <a:path w="1527809" h="508000">
                <a:moveTo>
                  <a:pt x="683047" y="13970"/>
                </a:moveTo>
                <a:lnTo>
                  <a:pt x="505706" y="13970"/>
                </a:lnTo>
                <a:lnTo>
                  <a:pt x="530631" y="12700"/>
                </a:lnTo>
                <a:lnTo>
                  <a:pt x="554851" y="10160"/>
                </a:lnTo>
                <a:lnTo>
                  <a:pt x="578015" y="8889"/>
                </a:lnTo>
                <a:lnTo>
                  <a:pt x="613964" y="8889"/>
                </a:lnTo>
                <a:lnTo>
                  <a:pt x="648857" y="10160"/>
                </a:lnTo>
                <a:lnTo>
                  <a:pt x="683047" y="13970"/>
                </a:lnTo>
                <a:close/>
              </a:path>
              <a:path w="1527809" h="508000">
                <a:moveTo>
                  <a:pt x="1446527" y="133350"/>
                </a:moveTo>
                <a:lnTo>
                  <a:pt x="1426256" y="133341"/>
                </a:lnTo>
                <a:lnTo>
                  <a:pt x="1422514" y="125729"/>
                </a:lnTo>
                <a:lnTo>
                  <a:pt x="1414711" y="125729"/>
                </a:lnTo>
                <a:lnTo>
                  <a:pt x="1407966" y="124460"/>
                </a:lnTo>
                <a:lnTo>
                  <a:pt x="1401926" y="124460"/>
                </a:lnTo>
                <a:lnTo>
                  <a:pt x="1396238" y="121920"/>
                </a:lnTo>
                <a:lnTo>
                  <a:pt x="20175" y="121920"/>
                </a:lnTo>
                <a:lnTo>
                  <a:pt x="27506" y="120650"/>
                </a:lnTo>
                <a:lnTo>
                  <a:pt x="33782" y="118110"/>
                </a:lnTo>
                <a:lnTo>
                  <a:pt x="26392" y="111760"/>
                </a:lnTo>
                <a:lnTo>
                  <a:pt x="7389" y="109220"/>
                </a:lnTo>
                <a:lnTo>
                  <a:pt x="0" y="102870"/>
                </a:lnTo>
                <a:lnTo>
                  <a:pt x="11264" y="99060"/>
                </a:lnTo>
                <a:lnTo>
                  <a:pt x="12083" y="91439"/>
                </a:lnTo>
                <a:lnTo>
                  <a:pt x="17829" y="87629"/>
                </a:lnTo>
                <a:lnTo>
                  <a:pt x="24982" y="83820"/>
                </a:lnTo>
                <a:lnTo>
                  <a:pt x="30022" y="76200"/>
                </a:lnTo>
                <a:lnTo>
                  <a:pt x="24393" y="72389"/>
                </a:lnTo>
                <a:lnTo>
                  <a:pt x="7505" y="72389"/>
                </a:lnTo>
                <a:lnTo>
                  <a:pt x="24690" y="54610"/>
                </a:lnTo>
                <a:lnTo>
                  <a:pt x="46447" y="44450"/>
                </a:lnTo>
                <a:lnTo>
                  <a:pt x="70313" y="40639"/>
                </a:lnTo>
                <a:lnTo>
                  <a:pt x="93827" y="39370"/>
                </a:lnTo>
                <a:lnTo>
                  <a:pt x="203248" y="26670"/>
                </a:lnTo>
                <a:lnTo>
                  <a:pt x="258409" y="21589"/>
                </a:lnTo>
                <a:lnTo>
                  <a:pt x="313390" y="20320"/>
                </a:lnTo>
                <a:lnTo>
                  <a:pt x="412864" y="20320"/>
                </a:lnTo>
                <a:lnTo>
                  <a:pt x="405358" y="12700"/>
                </a:lnTo>
                <a:lnTo>
                  <a:pt x="480428" y="12700"/>
                </a:lnTo>
                <a:lnTo>
                  <a:pt x="505706" y="13970"/>
                </a:lnTo>
                <a:lnTo>
                  <a:pt x="683047" y="13970"/>
                </a:lnTo>
                <a:lnTo>
                  <a:pt x="716889" y="16510"/>
                </a:lnTo>
                <a:lnTo>
                  <a:pt x="855764" y="16510"/>
                </a:lnTo>
                <a:lnTo>
                  <a:pt x="903894" y="21589"/>
                </a:lnTo>
                <a:lnTo>
                  <a:pt x="953466" y="25400"/>
                </a:lnTo>
                <a:lnTo>
                  <a:pt x="1004120" y="26670"/>
                </a:lnTo>
                <a:lnTo>
                  <a:pt x="1322425" y="26670"/>
                </a:lnTo>
                <a:lnTo>
                  <a:pt x="1430020" y="27939"/>
                </a:lnTo>
                <a:lnTo>
                  <a:pt x="1497583" y="43179"/>
                </a:lnTo>
                <a:lnTo>
                  <a:pt x="1351203" y="43179"/>
                </a:lnTo>
                <a:lnTo>
                  <a:pt x="1437525" y="46989"/>
                </a:lnTo>
                <a:lnTo>
                  <a:pt x="1505790" y="46989"/>
                </a:lnTo>
                <a:lnTo>
                  <a:pt x="1512592" y="52070"/>
                </a:lnTo>
                <a:lnTo>
                  <a:pt x="1516579" y="60960"/>
                </a:lnTo>
                <a:lnTo>
                  <a:pt x="1516341" y="72389"/>
                </a:lnTo>
                <a:lnTo>
                  <a:pt x="18764" y="72389"/>
                </a:lnTo>
                <a:lnTo>
                  <a:pt x="13134" y="73660"/>
                </a:lnTo>
                <a:lnTo>
                  <a:pt x="1520389" y="73660"/>
                </a:lnTo>
                <a:lnTo>
                  <a:pt x="1524436" y="74929"/>
                </a:lnTo>
                <a:lnTo>
                  <a:pt x="1524788" y="81279"/>
                </a:lnTo>
                <a:lnTo>
                  <a:pt x="1523733" y="90170"/>
                </a:lnTo>
                <a:lnTo>
                  <a:pt x="1526638" y="93979"/>
                </a:lnTo>
                <a:lnTo>
                  <a:pt x="1492181" y="93979"/>
                </a:lnTo>
                <a:lnTo>
                  <a:pt x="1482559" y="95250"/>
                </a:lnTo>
                <a:lnTo>
                  <a:pt x="1488840" y="100329"/>
                </a:lnTo>
                <a:lnTo>
                  <a:pt x="1496172" y="102870"/>
                </a:lnTo>
                <a:lnTo>
                  <a:pt x="1504207" y="104139"/>
                </a:lnTo>
                <a:lnTo>
                  <a:pt x="1512595" y="106679"/>
                </a:lnTo>
                <a:lnTo>
                  <a:pt x="1517048" y="113029"/>
                </a:lnTo>
                <a:lnTo>
                  <a:pt x="1522910" y="118110"/>
                </a:lnTo>
                <a:lnTo>
                  <a:pt x="1527368" y="124460"/>
                </a:lnTo>
                <a:lnTo>
                  <a:pt x="1527504" y="129539"/>
                </a:lnTo>
                <a:lnTo>
                  <a:pt x="1437525" y="129539"/>
                </a:lnTo>
                <a:lnTo>
                  <a:pt x="1446527" y="133350"/>
                </a:lnTo>
                <a:close/>
              </a:path>
              <a:path w="1527809" h="508000">
                <a:moveTo>
                  <a:pt x="855764" y="16510"/>
                </a:moveTo>
                <a:lnTo>
                  <a:pt x="716889" y="16510"/>
                </a:lnTo>
                <a:lnTo>
                  <a:pt x="720636" y="12700"/>
                </a:lnTo>
                <a:lnTo>
                  <a:pt x="852004" y="12700"/>
                </a:lnTo>
                <a:lnTo>
                  <a:pt x="855764" y="16510"/>
                </a:lnTo>
                <a:close/>
              </a:path>
              <a:path w="1527809" h="508000">
                <a:moveTo>
                  <a:pt x="1322425" y="26670"/>
                </a:moveTo>
                <a:lnTo>
                  <a:pt x="1004120" y="26670"/>
                </a:lnTo>
                <a:lnTo>
                  <a:pt x="1107236" y="24129"/>
                </a:lnTo>
                <a:lnTo>
                  <a:pt x="1322425" y="26670"/>
                </a:lnTo>
                <a:close/>
              </a:path>
              <a:path w="1527809" h="508000">
                <a:moveTo>
                  <a:pt x="1505790" y="46989"/>
                </a:moveTo>
                <a:lnTo>
                  <a:pt x="1437525" y="46989"/>
                </a:lnTo>
                <a:lnTo>
                  <a:pt x="1399997" y="43179"/>
                </a:lnTo>
                <a:lnTo>
                  <a:pt x="1497583" y="43179"/>
                </a:lnTo>
                <a:lnTo>
                  <a:pt x="1505790" y="46989"/>
                </a:lnTo>
                <a:close/>
              </a:path>
              <a:path w="1527809" h="508000">
                <a:moveTo>
                  <a:pt x="1527606" y="99060"/>
                </a:moveTo>
                <a:lnTo>
                  <a:pt x="1523847" y="99060"/>
                </a:lnTo>
                <a:lnTo>
                  <a:pt x="1514233" y="97789"/>
                </a:lnTo>
                <a:lnTo>
                  <a:pt x="1503208" y="96520"/>
                </a:lnTo>
                <a:lnTo>
                  <a:pt x="1492181" y="93979"/>
                </a:lnTo>
                <a:lnTo>
                  <a:pt x="1526638" y="93979"/>
                </a:lnTo>
                <a:lnTo>
                  <a:pt x="1527606" y="95250"/>
                </a:lnTo>
                <a:lnTo>
                  <a:pt x="1527606" y="99060"/>
                </a:lnTo>
                <a:close/>
              </a:path>
              <a:path w="1527809" h="508000">
                <a:moveTo>
                  <a:pt x="1261122" y="166370"/>
                </a:moveTo>
                <a:lnTo>
                  <a:pt x="18770" y="166370"/>
                </a:lnTo>
                <a:lnTo>
                  <a:pt x="18591" y="161289"/>
                </a:lnTo>
                <a:lnTo>
                  <a:pt x="14543" y="161289"/>
                </a:lnTo>
                <a:lnTo>
                  <a:pt x="9792" y="160020"/>
                </a:lnTo>
                <a:lnTo>
                  <a:pt x="7505" y="154939"/>
                </a:lnTo>
                <a:lnTo>
                  <a:pt x="13663" y="153670"/>
                </a:lnTo>
                <a:lnTo>
                  <a:pt x="20173" y="153670"/>
                </a:lnTo>
                <a:lnTo>
                  <a:pt x="25979" y="152400"/>
                </a:lnTo>
                <a:lnTo>
                  <a:pt x="30022" y="148589"/>
                </a:lnTo>
                <a:lnTo>
                  <a:pt x="30022" y="144779"/>
                </a:lnTo>
                <a:lnTo>
                  <a:pt x="26276" y="144779"/>
                </a:lnTo>
                <a:lnTo>
                  <a:pt x="26276" y="137160"/>
                </a:lnTo>
                <a:lnTo>
                  <a:pt x="22517" y="129539"/>
                </a:lnTo>
                <a:lnTo>
                  <a:pt x="11264" y="125729"/>
                </a:lnTo>
                <a:lnTo>
                  <a:pt x="3759" y="125729"/>
                </a:lnTo>
                <a:lnTo>
                  <a:pt x="12141" y="121920"/>
                </a:lnTo>
                <a:lnTo>
                  <a:pt x="1396238" y="121920"/>
                </a:lnTo>
                <a:lnTo>
                  <a:pt x="1396238" y="125729"/>
                </a:lnTo>
                <a:lnTo>
                  <a:pt x="1405330" y="129539"/>
                </a:lnTo>
                <a:lnTo>
                  <a:pt x="1415476" y="132079"/>
                </a:lnTo>
                <a:lnTo>
                  <a:pt x="1426260" y="133350"/>
                </a:lnTo>
                <a:lnTo>
                  <a:pt x="1446527" y="133350"/>
                </a:lnTo>
                <a:lnTo>
                  <a:pt x="1455529" y="137160"/>
                </a:lnTo>
                <a:lnTo>
                  <a:pt x="1474590" y="140970"/>
                </a:lnTo>
                <a:lnTo>
                  <a:pt x="1492946" y="146050"/>
                </a:lnTo>
                <a:lnTo>
                  <a:pt x="1508836" y="154939"/>
                </a:lnTo>
                <a:lnTo>
                  <a:pt x="1496642" y="157479"/>
                </a:lnTo>
                <a:lnTo>
                  <a:pt x="1491953" y="158750"/>
                </a:lnTo>
                <a:lnTo>
                  <a:pt x="1491016" y="162560"/>
                </a:lnTo>
                <a:lnTo>
                  <a:pt x="1321819" y="162560"/>
                </a:lnTo>
                <a:lnTo>
                  <a:pt x="1261122" y="166370"/>
                </a:lnTo>
                <a:close/>
              </a:path>
              <a:path w="1527809" h="508000">
                <a:moveTo>
                  <a:pt x="1505087" y="134620"/>
                </a:moveTo>
                <a:lnTo>
                  <a:pt x="1460044" y="129539"/>
                </a:lnTo>
                <a:lnTo>
                  <a:pt x="1527504" y="129539"/>
                </a:lnTo>
                <a:lnTo>
                  <a:pt x="1527606" y="133350"/>
                </a:lnTo>
                <a:lnTo>
                  <a:pt x="1505087" y="134620"/>
                </a:lnTo>
                <a:close/>
              </a:path>
              <a:path w="1527809" h="508000">
                <a:moveTo>
                  <a:pt x="1501330" y="185420"/>
                </a:moveTo>
                <a:lnTo>
                  <a:pt x="30022" y="185420"/>
                </a:lnTo>
                <a:lnTo>
                  <a:pt x="33782" y="181610"/>
                </a:lnTo>
                <a:lnTo>
                  <a:pt x="29204" y="175260"/>
                </a:lnTo>
                <a:lnTo>
                  <a:pt x="15835" y="170179"/>
                </a:lnTo>
                <a:lnTo>
                  <a:pt x="11264" y="166370"/>
                </a:lnTo>
                <a:lnTo>
                  <a:pt x="1261122" y="166370"/>
                </a:lnTo>
                <a:lnTo>
                  <a:pt x="1343698" y="162560"/>
                </a:lnTo>
                <a:lnTo>
                  <a:pt x="1491016" y="162560"/>
                </a:lnTo>
                <a:lnTo>
                  <a:pt x="1490078" y="166370"/>
                </a:lnTo>
                <a:lnTo>
                  <a:pt x="1505089" y="173989"/>
                </a:lnTo>
                <a:lnTo>
                  <a:pt x="1501330" y="173989"/>
                </a:lnTo>
                <a:lnTo>
                  <a:pt x="1497583" y="177800"/>
                </a:lnTo>
                <a:lnTo>
                  <a:pt x="1501330" y="181610"/>
                </a:lnTo>
                <a:lnTo>
                  <a:pt x="1501330" y="185420"/>
                </a:lnTo>
                <a:close/>
              </a:path>
              <a:path w="1527809" h="508000">
                <a:moveTo>
                  <a:pt x="1509953" y="196850"/>
                </a:moveTo>
                <a:lnTo>
                  <a:pt x="22517" y="196850"/>
                </a:lnTo>
                <a:lnTo>
                  <a:pt x="22517" y="193039"/>
                </a:lnTo>
                <a:lnTo>
                  <a:pt x="26276" y="189229"/>
                </a:lnTo>
                <a:lnTo>
                  <a:pt x="18770" y="181610"/>
                </a:lnTo>
                <a:lnTo>
                  <a:pt x="26276" y="181610"/>
                </a:lnTo>
                <a:lnTo>
                  <a:pt x="30022" y="185420"/>
                </a:lnTo>
                <a:lnTo>
                  <a:pt x="1501330" y="185420"/>
                </a:lnTo>
                <a:lnTo>
                  <a:pt x="1509953" y="196850"/>
                </a:lnTo>
                <a:close/>
              </a:path>
              <a:path w="1527809" h="508000">
                <a:moveTo>
                  <a:pt x="1505089" y="245110"/>
                </a:moveTo>
                <a:lnTo>
                  <a:pt x="15011" y="245110"/>
                </a:lnTo>
                <a:lnTo>
                  <a:pt x="11264" y="241300"/>
                </a:lnTo>
                <a:lnTo>
                  <a:pt x="15011" y="241300"/>
                </a:lnTo>
                <a:lnTo>
                  <a:pt x="15011" y="233679"/>
                </a:lnTo>
                <a:lnTo>
                  <a:pt x="41287" y="229870"/>
                </a:lnTo>
                <a:lnTo>
                  <a:pt x="35012" y="226060"/>
                </a:lnTo>
                <a:lnTo>
                  <a:pt x="27681" y="220979"/>
                </a:lnTo>
                <a:lnTo>
                  <a:pt x="19647" y="218439"/>
                </a:lnTo>
                <a:lnTo>
                  <a:pt x="11264" y="215900"/>
                </a:lnTo>
                <a:lnTo>
                  <a:pt x="18770" y="212089"/>
                </a:lnTo>
                <a:lnTo>
                  <a:pt x="11264" y="204470"/>
                </a:lnTo>
                <a:lnTo>
                  <a:pt x="22517" y="200660"/>
                </a:lnTo>
                <a:lnTo>
                  <a:pt x="18770" y="193039"/>
                </a:lnTo>
                <a:lnTo>
                  <a:pt x="22517" y="196850"/>
                </a:lnTo>
                <a:lnTo>
                  <a:pt x="1509953" y="196850"/>
                </a:lnTo>
                <a:lnTo>
                  <a:pt x="1511187" y="212089"/>
                </a:lnTo>
                <a:lnTo>
                  <a:pt x="1510308" y="228600"/>
                </a:lnTo>
                <a:lnTo>
                  <a:pt x="1512595" y="241300"/>
                </a:lnTo>
                <a:lnTo>
                  <a:pt x="1505089" y="245110"/>
                </a:lnTo>
                <a:close/>
              </a:path>
              <a:path w="1527809" h="508000">
                <a:moveTo>
                  <a:pt x="1505089" y="264160"/>
                </a:moveTo>
                <a:lnTo>
                  <a:pt x="22517" y="264160"/>
                </a:lnTo>
                <a:lnTo>
                  <a:pt x="30022" y="260350"/>
                </a:lnTo>
                <a:lnTo>
                  <a:pt x="30022" y="252729"/>
                </a:lnTo>
                <a:lnTo>
                  <a:pt x="26276" y="252729"/>
                </a:lnTo>
                <a:lnTo>
                  <a:pt x="33782" y="248920"/>
                </a:lnTo>
                <a:lnTo>
                  <a:pt x="26276" y="245110"/>
                </a:lnTo>
                <a:lnTo>
                  <a:pt x="1497583" y="245110"/>
                </a:lnTo>
                <a:lnTo>
                  <a:pt x="1490078" y="248920"/>
                </a:lnTo>
                <a:lnTo>
                  <a:pt x="1490078" y="256539"/>
                </a:lnTo>
                <a:lnTo>
                  <a:pt x="1505089" y="264160"/>
                </a:lnTo>
                <a:close/>
              </a:path>
              <a:path w="1527809" h="508000">
                <a:moveTo>
                  <a:pt x="22517" y="260350"/>
                </a:moveTo>
                <a:lnTo>
                  <a:pt x="18770" y="252729"/>
                </a:lnTo>
                <a:lnTo>
                  <a:pt x="18770" y="248920"/>
                </a:lnTo>
                <a:lnTo>
                  <a:pt x="26276" y="252729"/>
                </a:lnTo>
                <a:lnTo>
                  <a:pt x="30022" y="252729"/>
                </a:lnTo>
                <a:lnTo>
                  <a:pt x="22517" y="260350"/>
                </a:lnTo>
                <a:close/>
              </a:path>
              <a:path w="1527809" h="508000">
                <a:moveTo>
                  <a:pt x="1512595" y="283210"/>
                </a:moveTo>
                <a:lnTo>
                  <a:pt x="37528" y="283210"/>
                </a:lnTo>
                <a:lnTo>
                  <a:pt x="41287" y="275589"/>
                </a:lnTo>
                <a:lnTo>
                  <a:pt x="15011" y="264160"/>
                </a:lnTo>
                <a:lnTo>
                  <a:pt x="18770" y="256539"/>
                </a:lnTo>
                <a:lnTo>
                  <a:pt x="22517" y="264160"/>
                </a:lnTo>
                <a:lnTo>
                  <a:pt x="1505089" y="264160"/>
                </a:lnTo>
                <a:lnTo>
                  <a:pt x="1497583" y="271779"/>
                </a:lnTo>
                <a:lnTo>
                  <a:pt x="1512595" y="283210"/>
                </a:lnTo>
                <a:close/>
              </a:path>
              <a:path w="1527809" h="508000">
                <a:moveTo>
                  <a:pt x="1481270" y="295910"/>
                </a:moveTo>
                <a:lnTo>
                  <a:pt x="22403" y="295910"/>
                </a:lnTo>
                <a:lnTo>
                  <a:pt x="26276" y="294639"/>
                </a:lnTo>
                <a:lnTo>
                  <a:pt x="22517" y="290829"/>
                </a:lnTo>
                <a:lnTo>
                  <a:pt x="26276" y="287020"/>
                </a:lnTo>
                <a:lnTo>
                  <a:pt x="22517" y="283210"/>
                </a:lnTo>
                <a:lnTo>
                  <a:pt x="26276" y="279400"/>
                </a:lnTo>
                <a:lnTo>
                  <a:pt x="33782" y="279400"/>
                </a:lnTo>
                <a:lnTo>
                  <a:pt x="37528" y="283210"/>
                </a:lnTo>
                <a:lnTo>
                  <a:pt x="1512595" y="283210"/>
                </a:lnTo>
                <a:lnTo>
                  <a:pt x="1505147" y="288289"/>
                </a:lnTo>
                <a:lnTo>
                  <a:pt x="1495234" y="289560"/>
                </a:lnTo>
                <a:lnTo>
                  <a:pt x="1484616" y="289560"/>
                </a:lnTo>
                <a:lnTo>
                  <a:pt x="1475054" y="290829"/>
                </a:lnTo>
                <a:lnTo>
                  <a:pt x="1481270" y="295910"/>
                </a:lnTo>
                <a:close/>
              </a:path>
              <a:path w="1527809" h="508000">
                <a:moveTo>
                  <a:pt x="18770" y="327660"/>
                </a:moveTo>
                <a:lnTo>
                  <a:pt x="15011" y="320039"/>
                </a:lnTo>
                <a:lnTo>
                  <a:pt x="21641" y="320039"/>
                </a:lnTo>
                <a:lnTo>
                  <a:pt x="25806" y="316229"/>
                </a:lnTo>
                <a:lnTo>
                  <a:pt x="29266" y="311150"/>
                </a:lnTo>
                <a:lnTo>
                  <a:pt x="33782" y="308610"/>
                </a:lnTo>
                <a:lnTo>
                  <a:pt x="26276" y="306070"/>
                </a:lnTo>
                <a:lnTo>
                  <a:pt x="18770" y="306070"/>
                </a:lnTo>
                <a:lnTo>
                  <a:pt x="15011" y="302260"/>
                </a:lnTo>
                <a:lnTo>
                  <a:pt x="14662" y="295910"/>
                </a:lnTo>
                <a:lnTo>
                  <a:pt x="17829" y="294639"/>
                </a:lnTo>
                <a:lnTo>
                  <a:pt x="22403" y="295910"/>
                </a:lnTo>
                <a:lnTo>
                  <a:pt x="1481270" y="295910"/>
                </a:lnTo>
                <a:lnTo>
                  <a:pt x="1495113" y="299720"/>
                </a:lnTo>
                <a:lnTo>
                  <a:pt x="1498843" y="303529"/>
                </a:lnTo>
                <a:lnTo>
                  <a:pt x="1479690" y="303529"/>
                </a:lnTo>
                <a:lnTo>
                  <a:pt x="1475054" y="308610"/>
                </a:lnTo>
                <a:lnTo>
                  <a:pt x="1481799" y="313689"/>
                </a:lnTo>
                <a:lnTo>
                  <a:pt x="1489602" y="314960"/>
                </a:lnTo>
                <a:lnTo>
                  <a:pt x="1496699" y="316229"/>
                </a:lnTo>
                <a:lnTo>
                  <a:pt x="1501330" y="320039"/>
                </a:lnTo>
                <a:lnTo>
                  <a:pt x="1475054" y="323850"/>
                </a:lnTo>
                <a:lnTo>
                  <a:pt x="26276" y="323850"/>
                </a:lnTo>
                <a:lnTo>
                  <a:pt x="18770" y="327660"/>
                </a:lnTo>
                <a:close/>
              </a:path>
              <a:path w="1527809" h="508000">
                <a:moveTo>
                  <a:pt x="1501330" y="306070"/>
                </a:moveTo>
                <a:lnTo>
                  <a:pt x="1494586" y="304800"/>
                </a:lnTo>
                <a:lnTo>
                  <a:pt x="1486787" y="303529"/>
                </a:lnTo>
                <a:lnTo>
                  <a:pt x="1498843" y="303529"/>
                </a:lnTo>
                <a:lnTo>
                  <a:pt x="1501330" y="306070"/>
                </a:lnTo>
                <a:close/>
              </a:path>
              <a:path w="1527809" h="508000">
                <a:moveTo>
                  <a:pt x="1501330" y="358139"/>
                </a:moveTo>
                <a:lnTo>
                  <a:pt x="22517" y="358139"/>
                </a:lnTo>
                <a:lnTo>
                  <a:pt x="26276" y="354329"/>
                </a:lnTo>
                <a:lnTo>
                  <a:pt x="25103" y="349250"/>
                </a:lnTo>
                <a:lnTo>
                  <a:pt x="22523" y="346710"/>
                </a:lnTo>
                <a:lnTo>
                  <a:pt x="19943" y="346710"/>
                </a:lnTo>
                <a:lnTo>
                  <a:pt x="18770" y="342900"/>
                </a:lnTo>
                <a:lnTo>
                  <a:pt x="18770" y="339089"/>
                </a:lnTo>
                <a:lnTo>
                  <a:pt x="22517" y="339089"/>
                </a:lnTo>
                <a:lnTo>
                  <a:pt x="18770" y="335279"/>
                </a:lnTo>
                <a:lnTo>
                  <a:pt x="22517" y="335279"/>
                </a:lnTo>
                <a:lnTo>
                  <a:pt x="26276" y="331470"/>
                </a:lnTo>
                <a:lnTo>
                  <a:pt x="30022" y="331470"/>
                </a:lnTo>
                <a:lnTo>
                  <a:pt x="26276" y="323850"/>
                </a:lnTo>
                <a:lnTo>
                  <a:pt x="1475054" y="323850"/>
                </a:lnTo>
                <a:lnTo>
                  <a:pt x="1482915" y="330200"/>
                </a:lnTo>
                <a:lnTo>
                  <a:pt x="1497228" y="342900"/>
                </a:lnTo>
                <a:lnTo>
                  <a:pt x="1505089" y="346710"/>
                </a:lnTo>
                <a:lnTo>
                  <a:pt x="1508836" y="354329"/>
                </a:lnTo>
                <a:lnTo>
                  <a:pt x="1505089" y="354329"/>
                </a:lnTo>
                <a:lnTo>
                  <a:pt x="1501330" y="358139"/>
                </a:lnTo>
                <a:close/>
              </a:path>
              <a:path w="1527809" h="508000">
                <a:moveTo>
                  <a:pt x="1443329" y="402589"/>
                </a:moveTo>
                <a:lnTo>
                  <a:pt x="22517" y="402589"/>
                </a:lnTo>
                <a:lnTo>
                  <a:pt x="26276" y="394970"/>
                </a:lnTo>
                <a:lnTo>
                  <a:pt x="22520" y="391156"/>
                </a:lnTo>
                <a:lnTo>
                  <a:pt x="26276" y="387350"/>
                </a:lnTo>
                <a:lnTo>
                  <a:pt x="22517" y="381000"/>
                </a:lnTo>
                <a:lnTo>
                  <a:pt x="18770" y="381000"/>
                </a:lnTo>
                <a:lnTo>
                  <a:pt x="15011" y="377189"/>
                </a:lnTo>
                <a:lnTo>
                  <a:pt x="15011" y="369570"/>
                </a:lnTo>
                <a:lnTo>
                  <a:pt x="18770" y="365760"/>
                </a:lnTo>
                <a:lnTo>
                  <a:pt x="22517" y="365760"/>
                </a:lnTo>
                <a:lnTo>
                  <a:pt x="18770" y="358139"/>
                </a:lnTo>
                <a:lnTo>
                  <a:pt x="22517" y="354329"/>
                </a:lnTo>
                <a:lnTo>
                  <a:pt x="22517" y="358139"/>
                </a:lnTo>
                <a:lnTo>
                  <a:pt x="1501330" y="358139"/>
                </a:lnTo>
                <a:lnTo>
                  <a:pt x="1505614" y="359410"/>
                </a:lnTo>
                <a:lnTo>
                  <a:pt x="1504619" y="364489"/>
                </a:lnTo>
                <a:lnTo>
                  <a:pt x="1502919" y="369570"/>
                </a:lnTo>
                <a:lnTo>
                  <a:pt x="1505089" y="373379"/>
                </a:lnTo>
                <a:lnTo>
                  <a:pt x="1505089" y="381000"/>
                </a:lnTo>
                <a:lnTo>
                  <a:pt x="1512595" y="387350"/>
                </a:lnTo>
                <a:lnTo>
                  <a:pt x="1505089" y="387350"/>
                </a:lnTo>
                <a:lnTo>
                  <a:pt x="1508836" y="391160"/>
                </a:lnTo>
                <a:lnTo>
                  <a:pt x="1494224" y="397510"/>
                </a:lnTo>
                <a:lnTo>
                  <a:pt x="1453414" y="397510"/>
                </a:lnTo>
                <a:lnTo>
                  <a:pt x="1433766" y="398779"/>
                </a:lnTo>
                <a:lnTo>
                  <a:pt x="1443329" y="402589"/>
                </a:lnTo>
                <a:close/>
              </a:path>
              <a:path w="1527809" h="508000">
                <a:moveTo>
                  <a:pt x="1491302" y="398779"/>
                </a:moveTo>
                <a:lnTo>
                  <a:pt x="1472711" y="398779"/>
                </a:lnTo>
                <a:lnTo>
                  <a:pt x="1453414" y="397510"/>
                </a:lnTo>
                <a:lnTo>
                  <a:pt x="1494224" y="397510"/>
                </a:lnTo>
                <a:lnTo>
                  <a:pt x="1491302" y="398779"/>
                </a:lnTo>
                <a:close/>
              </a:path>
              <a:path w="1527809" h="508000">
                <a:moveTo>
                  <a:pt x="423026" y="494531"/>
                </a:moveTo>
                <a:lnTo>
                  <a:pt x="258978" y="492760"/>
                </a:lnTo>
                <a:lnTo>
                  <a:pt x="82575" y="485139"/>
                </a:lnTo>
                <a:lnTo>
                  <a:pt x="67383" y="480060"/>
                </a:lnTo>
                <a:lnTo>
                  <a:pt x="51136" y="476250"/>
                </a:lnTo>
                <a:lnTo>
                  <a:pt x="35594" y="469900"/>
                </a:lnTo>
                <a:lnTo>
                  <a:pt x="22517" y="455929"/>
                </a:lnTo>
                <a:lnTo>
                  <a:pt x="26276" y="452120"/>
                </a:lnTo>
                <a:lnTo>
                  <a:pt x="22517" y="444500"/>
                </a:lnTo>
                <a:lnTo>
                  <a:pt x="26276" y="440689"/>
                </a:lnTo>
                <a:lnTo>
                  <a:pt x="22517" y="436879"/>
                </a:lnTo>
                <a:lnTo>
                  <a:pt x="18770" y="436879"/>
                </a:lnTo>
                <a:lnTo>
                  <a:pt x="22517" y="433070"/>
                </a:lnTo>
                <a:lnTo>
                  <a:pt x="26276" y="421639"/>
                </a:lnTo>
                <a:lnTo>
                  <a:pt x="30022" y="414020"/>
                </a:lnTo>
                <a:lnTo>
                  <a:pt x="26038" y="408939"/>
                </a:lnTo>
                <a:lnTo>
                  <a:pt x="15249" y="406400"/>
                </a:lnTo>
                <a:lnTo>
                  <a:pt x="11264" y="402589"/>
                </a:lnTo>
                <a:lnTo>
                  <a:pt x="15011" y="398779"/>
                </a:lnTo>
                <a:lnTo>
                  <a:pt x="22517" y="402589"/>
                </a:lnTo>
                <a:lnTo>
                  <a:pt x="1453946" y="402589"/>
                </a:lnTo>
                <a:lnTo>
                  <a:pt x="1463859" y="403860"/>
                </a:lnTo>
                <a:lnTo>
                  <a:pt x="1456000" y="403860"/>
                </a:lnTo>
                <a:lnTo>
                  <a:pt x="1452537" y="406400"/>
                </a:lnTo>
                <a:lnTo>
                  <a:pt x="1456296" y="414020"/>
                </a:lnTo>
                <a:lnTo>
                  <a:pt x="1470308" y="416560"/>
                </a:lnTo>
                <a:lnTo>
                  <a:pt x="1483971" y="417829"/>
                </a:lnTo>
                <a:lnTo>
                  <a:pt x="1496931" y="421639"/>
                </a:lnTo>
                <a:lnTo>
                  <a:pt x="1500899" y="422910"/>
                </a:lnTo>
                <a:lnTo>
                  <a:pt x="1479807" y="422910"/>
                </a:lnTo>
                <a:lnTo>
                  <a:pt x="1471307" y="425450"/>
                </a:lnTo>
                <a:lnTo>
                  <a:pt x="1480921" y="430529"/>
                </a:lnTo>
                <a:lnTo>
                  <a:pt x="1502974" y="438150"/>
                </a:lnTo>
                <a:lnTo>
                  <a:pt x="1512595" y="440689"/>
                </a:lnTo>
                <a:lnTo>
                  <a:pt x="1512595" y="444500"/>
                </a:lnTo>
                <a:lnTo>
                  <a:pt x="1503561" y="444500"/>
                </a:lnTo>
                <a:lnTo>
                  <a:pt x="1484088" y="447039"/>
                </a:lnTo>
                <a:lnTo>
                  <a:pt x="1481829" y="448310"/>
                </a:lnTo>
                <a:lnTo>
                  <a:pt x="1460925" y="448310"/>
                </a:lnTo>
                <a:lnTo>
                  <a:pt x="1446441" y="449579"/>
                </a:lnTo>
                <a:lnTo>
                  <a:pt x="1431252" y="452120"/>
                </a:lnTo>
                <a:lnTo>
                  <a:pt x="1415008" y="455929"/>
                </a:lnTo>
                <a:lnTo>
                  <a:pt x="1439757" y="457200"/>
                </a:lnTo>
                <a:lnTo>
                  <a:pt x="1463802" y="461010"/>
                </a:lnTo>
                <a:lnTo>
                  <a:pt x="1487846" y="466089"/>
                </a:lnTo>
                <a:lnTo>
                  <a:pt x="1512595" y="469900"/>
                </a:lnTo>
                <a:lnTo>
                  <a:pt x="1501330" y="469900"/>
                </a:lnTo>
                <a:lnTo>
                  <a:pt x="1497583" y="477520"/>
                </a:lnTo>
                <a:lnTo>
                  <a:pt x="1408374" y="485139"/>
                </a:lnTo>
                <a:lnTo>
                  <a:pt x="660590" y="485139"/>
                </a:lnTo>
                <a:lnTo>
                  <a:pt x="656054" y="487679"/>
                </a:lnTo>
                <a:lnTo>
                  <a:pt x="637359" y="487679"/>
                </a:lnTo>
                <a:lnTo>
                  <a:pt x="630554" y="488950"/>
                </a:lnTo>
                <a:lnTo>
                  <a:pt x="386588" y="488950"/>
                </a:lnTo>
                <a:lnTo>
                  <a:pt x="412511" y="494029"/>
                </a:lnTo>
                <a:lnTo>
                  <a:pt x="423026" y="494531"/>
                </a:lnTo>
                <a:close/>
              </a:path>
              <a:path w="1527809" h="508000">
                <a:moveTo>
                  <a:pt x="1465736" y="407670"/>
                </a:moveTo>
                <a:lnTo>
                  <a:pt x="1460517" y="405129"/>
                </a:lnTo>
                <a:lnTo>
                  <a:pt x="1456000" y="403860"/>
                </a:lnTo>
                <a:lnTo>
                  <a:pt x="1463859" y="403860"/>
                </a:lnTo>
                <a:lnTo>
                  <a:pt x="1471307" y="406400"/>
                </a:lnTo>
                <a:lnTo>
                  <a:pt x="1465736" y="407670"/>
                </a:lnTo>
                <a:close/>
              </a:path>
              <a:path w="1527809" h="508000">
                <a:moveTo>
                  <a:pt x="26276" y="421639"/>
                </a:moveTo>
                <a:lnTo>
                  <a:pt x="18770" y="417829"/>
                </a:lnTo>
                <a:lnTo>
                  <a:pt x="22517" y="417829"/>
                </a:lnTo>
                <a:lnTo>
                  <a:pt x="26276" y="421639"/>
                </a:lnTo>
                <a:close/>
              </a:path>
              <a:path w="1527809" h="508000">
                <a:moveTo>
                  <a:pt x="1508836" y="425450"/>
                </a:moveTo>
                <a:lnTo>
                  <a:pt x="1498221" y="425450"/>
                </a:lnTo>
                <a:lnTo>
                  <a:pt x="1488662" y="424179"/>
                </a:lnTo>
                <a:lnTo>
                  <a:pt x="1479807" y="422910"/>
                </a:lnTo>
                <a:lnTo>
                  <a:pt x="1500899" y="422910"/>
                </a:lnTo>
                <a:lnTo>
                  <a:pt x="1508836" y="425450"/>
                </a:lnTo>
                <a:close/>
              </a:path>
              <a:path w="1527809" h="508000">
                <a:moveTo>
                  <a:pt x="1475054" y="452120"/>
                </a:moveTo>
                <a:lnTo>
                  <a:pt x="1460925" y="448310"/>
                </a:lnTo>
                <a:lnTo>
                  <a:pt x="1481829" y="448310"/>
                </a:lnTo>
                <a:lnTo>
                  <a:pt x="1475054" y="452120"/>
                </a:lnTo>
                <a:close/>
              </a:path>
              <a:path w="1527809" h="508000">
                <a:moveTo>
                  <a:pt x="1508836" y="473710"/>
                </a:moveTo>
                <a:lnTo>
                  <a:pt x="1501330" y="469900"/>
                </a:lnTo>
                <a:lnTo>
                  <a:pt x="1512595" y="469900"/>
                </a:lnTo>
                <a:lnTo>
                  <a:pt x="1508836" y="473710"/>
                </a:lnTo>
                <a:close/>
              </a:path>
              <a:path w="1527809" h="508000">
                <a:moveTo>
                  <a:pt x="836993" y="490220"/>
                </a:moveTo>
                <a:lnTo>
                  <a:pt x="811891" y="490220"/>
                </a:lnTo>
                <a:lnTo>
                  <a:pt x="788200" y="488950"/>
                </a:lnTo>
                <a:lnTo>
                  <a:pt x="784440" y="485139"/>
                </a:lnTo>
                <a:lnTo>
                  <a:pt x="885786" y="485139"/>
                </a:lnTo>
                <a:lnTo>
                  <a:pt x="862095" y="488950"/>
                </a:lnTo>
                <a:lnTo>
                  <a:pt x="836993" y="490220"/>
                </a:lnTo>
                <a:close/>
              </a:path>
              <a:path w="1527809" h="508000">
                <a:moveTo>
                  <a:pt x="1129753" y="488950"/>
                </a:moveTo>
                <a:lnTo>
                  <a:pt x="885786" y="485139"/>
                </a:lnTo>
                <a:lnTo>
                  <a:pt x="1408374" y="485139"/>
                </a:lnTo>
                <a:lnTo>
                  <a:pt x="1398072" y="486410"/>
                </a:lnTo>
                <a:lnTo>
                  <a:pt x="1177494" y="486410"/>
                </a:lnTo>
                <a:lnTo>
                  <a:pt x="1129753" y="488950"/>
                </a:lnTo>
                <a:close/>
              </a:path>
              <a:path w="1527809" h="508000">
                <a:moveTo>
                  <a:pt x="1326123" y="492760"/>
                </a:moveTo>
                <a:lnTo>
                  <a:pt x="1226136" y="487679"/>
                </a:lnTo>
                <a:lnTo>
                  <a:pt x="1177494" y="486410"/>
                </a:lnTo>
                <a:lnTo>
                  <a:pt x="1398072" y="486410"/>
                </a:lnTo>
                <a:lnTo>
                  <a:pt x="1377467" y="488950"/>
                </a:lnTo>
                <a:lnTo>
                  <a:pt x="1326123" y="492760"/>
                </a:lnTo>
                <a:close/>
              </a:path>
              <a:path w="1527809" h="508000">
                <a:moveTo>
                  <a:pt x="653786" y="488950"/>
                </a:moveTo>
                <a:lnTo>
                  <a:pt x="645572" y="488950"/>
                </a:lnTo>
                <a:lnTo>
                  <a:pt x="637359" y="487679"/>
                </a:lnTo>
                <a:lnTo>
                  <a:pt x="656054" y="487679"/>
                </a:lnTo>
                <a:lnTo>
                  <a:pt x="653786" y="488950"/>
                </a:lnTo>
                <a:close/>
              </a:path>
              <a:path w="1527809" h="508000">
                <a:moveTo>
                  <a:pt x="1257363" y="508000"/>
                </a:moveTo>
                <a:lnTo>
                  <a:pt x="1009650" y="508000"/>
                </a:lnTo>
                <a:lnTo>
                  <a:pt x="919568" y="504189"/>
                </a:lnTo>
                <a:lnTo>
                  <a:pt x="611797" y="496570"/>
                </a:lnTo>
                <a:lnTo>
                  <a:pt x="468585" y="495023"/>
                </a:lnTo>
                <a:lnTo>
                  <a:pt x="491680" y="492760"/>
                </a:lnTo>
                <a:lnTo>
                  <a:pt x="914748" y="501650"/>
                </a:lnTo>
                <a:lnTo>
                  <a:pt x="965687" y="501650"/>
                </a:lnTo>
                <a:lnTo>
                  <a:pt x="1016221" y="502920"/>
                </a:lnTo>
                <a:lnTo>
                  <a:pt x="1327741" y="502920"/>
                </a:lnTo>
                <a:lnTo>
                  <a:pt x="1313667" y="504189"/>
                </a:lnTo>
                <a:lnTo>
                  <a:pt x="1285517" y="505460"/>
                </a:lnTo>
                <a:lnTo>
                  <a:pt x="1257363" y="508000"/>
                </a:lnTo>
                <a:close/>
              </a:path>
              <a:path w="1527809" h="508000">
                <a:moveTo>
                  <a:pt x="465763" y="495300"/>
                </a:moveTo>
                <a:lnTo>
                  <a:pt x="439139" y="495300"/>
                </a:lnTo>
                <a:lnTo>
                  <a:pt x="423026" y="494531"/>
                </a:lnTo>
                <a:lnTo>
                  <a:pt x="468585" y="495023"/>
                </a:lnTo>
                <a:lnTo>
                  <a:pt x="465763" y="495300"/>
                </a:lnTo>
                <a:close/>
              </a:path>
              <a:path w="1527809" h="508000">
                <a:moveTo>
                  <a:pt x="1327741" y="502920"/>
                </a:moveTo>
                <a:lnTo>
                  <a:pt x="1166745" y="502920"/>
                </a:lnTo>
                <a:lnTo>
                  <a:pt x="1318483" y="499110"/>
                </a:lnTo>
                <a:lnTo>
                  <a:pt x="1369961" y="496570"/>
                </a:lnTo>
                <a:lnTo>
                  <a:pt x="1341815" y="501650"/>
                </a:lnTo>
                <a:lnTo>
                  <a:pt x="1327741" y="502920"/>
                </a:lnTo>
                <a:close/>
              </a:path>
            </a:pathLst>
          </a:custGeom>
          <a:solidFill>
            <a:srgbClr val="000000"/>
          </a:solidFill>
        </p:spPr>
        <p:txBody>
          <a:bodyPr wrap="square" lIns="0" tIns="0" rIns="0" bIns="0" rtlCol="0"/>
          <a:lstStyle/>
          <a:p>
            <a:endParaRPr/>
          </a:p>
        </p:txBody>
      </p:sp>
      <p:sp>
        <p:nvSpPr>
          <p:cNvPr id="11" name="object 11"/>
          <p:cNvSpPr txBox="1"/>
          <p:nvPr/>
        </p:nvSpPr>
        <p:spPr>
          <a:xfrm>
            <a:off x="5340667" y="4728845"/>
            <a:ext cx="12706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Microsoft YaHei"/>
                <a:cs typeface="Microsoft YaHei"/>
              </a:rPr>
              <a:t>ES &amp;</a:t>
            </a:r>
            <a:r>
              <a:rPr sz="1800" b="1" spc="-95" dirty="0">
                <a:solidFill>
                  <a:srgbClr val="FFFFFF"/>
                </a:solidFill>
                <a:latin typeface="Microsoft YaHei"/>
                <a:cs typeface="Microsoft YaHei"/>
              </a:rPr>
              <a:t> </a:t>
            </a:r>
            <a:r>
              <a:rPr sz="1800" b="1" spc="-15" dirty="0">
                <a:solidFill>
                  <a:srgbClr val="FFFFFF"/>
                </a:solidFill>
                <a:latin typeface="Microsoft YaHei"/>
                <a:cs typeface="Microsoft YaHei"/>
              </a:rPr>
              <a:t>CQRS</a:t>
            </a:r>
            <a:endParaRPr sz="1800">
              <a:latin typeface="Microsoft YaHei"/>
              <a:cs typeface="Microsoft YaHei"/>
            </a:endParaRPr>
          </a:p>
        </p:txBody>
      </p:sp>
      <p:grpSp>
        <p:nvGrpSpPr>
          <p:cNvPr id="12" name="object 12"/>
          <p:cNvGrpSpPr/>
          <p:nvPr/>
        </p:nvGrpSpPr>
        <p:grpSpPr>
          <a:xfrm>
            <a:off x="153923" y="509016"/>
            <a:ext cx="11617960" cy="5829935"/>
            <a:chOff x="153923" y="509016"/>
            <a:chExt cx="11617960" cy="5829935"/>
          </a:xfrm>
        </p:grpSpPr>
        <p:pic>
          <p:nvPicPr>
            <p:cNvPr id="13" name="object 13"/>
            <p:cNvPicPr/>
            <p:nvPr/>
          </p:nvPicPr>
          <p:blipFill>
            <a:blip r:embed="rId2" cstate="print"/>
            <a:stretch>
              <a:fillRect/>
            </a:stretch>
          </p:blipFill>
          <p:spPr>
            <a:xfrm>
              <a:off x="153923" y="509016"/>
              <a:ext cx="11617452" cy="3468624"/>
            </a:xfrm>
            <a:prstGeom prst="rect">
              <a:avLst/>
            </a:prstGeom>
          </p:spPr>
        </p:pic>
        <p:sp>
          <p:nvSpPr>
            <p:cNvPr id="14" name="object 14"/>
            <p:cNvSpPr/>
            <p:nvPr/>
          </p:nvSpPr>
          <p:spPr>
            <a:xfrm>
              <a:off x="1307591" y="5023104"/>
              <a:ext cx="9310370" cy="1309370"/>
            </a:xfrm>
            <a:custGeom>
              <a:avLst/>
              <a:gdLst/>
              <a:ahLst/>
              <a:cxnLst/>
              <a:rect l="l" t="t" r="r" b="b"/>
              <a:pathLst>
                <a:path w="9310370" h="1309370">
                  <a:moveTo>
                    <a:pt x="9310116" y="1309115"/>
                  </a:moveTo>
                  <a:lnTo>
                    <a:pt x="0" y="1309115"/>
                  </a:lnTo>
                  <a:lnTo>
                    <a:pt x="0" y="0"/>
                  </a:lnTo>
                  <a:lnTo>
                    <a:pt x="9310116" y="0"/>
                  </a:lnTo>
                  <a:lnTo>
                    <a:pt x="9310116" y="1309115"/>
                  </a:lnTo>
                  <a:close/>
                </a:path>
              </a:pathLst>
            </a:custGeom>
            <a:solidFill>
              <a:srgbClr val="FFFFFF"/>
            </a:solidFill>
          </p:spPr>
          <p:txBody>
            <a:bodyPr wrap="square" lIns="0" tIns="0" rIns="0" bIns="0" rtlCol="0"/>
            <a:lstStyle/>
            <a:p>
              <a:endParaRPr/>
            </a:p>
          </p:txBody>
        </p:sp>
        <p:sp>
          <p:nvSpPr>
            <p:cNvPr id="15" name="object 15"/>
            <p:cNvSpPr/>
            <p:nvPr/>
          </p:nvSpPr>
          <p:spPr>
            <a:xfrm>
              <a:off x="1301749"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16" name="object 16"/>
          <p:cNvSpPr txBox="1"/>
          <p:nvPr/>
        </p:nvSpPr>
        <p:spPr>
          <a:xfrm>
            <a:off x="1307591" y="5023103"/>
            <a:ext cx="9310370" cy="1309370"/>
          </a:xfrm>
          <a:prstGeom prst="rect">
            <a:avLst/>
          </a:prstGeom>
        </p:spPr>
        <p:txBody>
          <a:bodyPr vert="horz" wrap="square" lIns="0" tIns="2540" rIns="0" bIns="0" rtlCol="0">
            <a:spAutoFit/>
          </a:bodyPr>
          <a:lstStyle/>
          <a:p>
            <a:pPr>
              <a:lnSpc>
                <a:spcPct val="100000"/>
              </a:lnSpc>
              <a:spcBef>
                <a:spcPts val="20"/>
              </a:spcBef>
            </a:pPr>
            <a:endParaRPr sz="1900">
              <a:latin typeface="Times New Roman"/>
              <a:cs typeface="Times New Roman"/>
            </a:endParaRPr>
          </a:p>
          <a:p>
            <a:pPr algn="ctr">
              <a:lnSpc>
                <a:spcPct val="100000"/>
              </a:lnSpc>
            </a:pPr>
            <a:r>
              <a:rPr sz="1600" b="1" spc="-5" dirty="0">
                <a:latin typeface="Microsoft YaHei"/>
                <a:cs typeface="Microsoft YaHei"/>
              </a:rPr>
              <a:t>IF </a:t>
            </a:r>
            <a:r>
              <a:rPr sz="1600" spc="-5" dirty="0">
                <a:latin typeface="Microsoft YaHei"/>
                <a:cs typeface="Microsoft YaHei"/>
              </a:rPr>
              <a:t>the distributed system consists </a:t>
            </a:r>
            <a:r>
              <a:rPr sz="1600" spc="-20" dirty="0">
                <a:latin typeface="Microsoft YaHei"/>
                <a:cs typeface="Microsoft YaHei"/>
              </a:rPr>
              <a:t>of </a:t>
            </a:r>
            <a:r>
              <a:rPr sz="1600" spc="5" dirty="0">
                <a:latin typeface="Microsoft YaHei"/>
                <a:cs typeface="Microsoft YaHei"/>
              </a:rPr>
              <a:t>services </a:t>
            </a:r>
            <a:r>
              <a:rPr sz="1600" spc="-5" dirty="0">
                <a:latin typeface="Microsoft YaHei"/>
                <a:cs typeface="Microsoft YaHei"/>
              </a:rPr>
              <a:t>that </a:t>
            </a:r>
            <a:r>
              <a:rPr sz="1600" spc="-10" dirty="0">
                <a:latin typeface="Microsoft YaHei"/>
                <a:cs typeface="Microsoft YaHei"/>
              </a:rPr>
              <a:t>requires </a:t>
            </a:r>
            <a:r>
              <a:rPr sz="1600" spc="-5" dirty="0">
                <a:latin typeface="Microsoft YaHei"/>
                <a:cs typeface="Microsoft YaHei"/>
              </a:rPr>
              <a:t>same app/process/data</a:t>
            </a:r>
            <a:r>
              <a:rPr sz="1600" spc="100" dirty="0">
                <a:latin typeface="Microsoft YaHei"/>
                <a:cs typeface="Microsoft YaHei"/>
              </a:rPr>
              <a:t> </a:t>
            </a:r>
            <a:r>
              <a:rPr sz="1600" spc="-5" dirty="0">
                <a:latin typeface="Microsoft YaHei"/>
                <a:cs typeface="Microsoft YaHei"/>
              </a:rPr>
              <a:t>state,</a:t>
            </a:r>
            <a:endParaRPr sz="1600">
              <a:latin typeface="Microsoft YaHei"/>
              <a:cs typeface="Microsoft YaHei"/>
            </a:endParaRPr>
          </a:p>
          <a:p>
            <a:pPr algn="ctr">
              <a:lnSpc>
                <a:spcPct val="100000"/>
              </a:lnSpc>
            </a:pPr>
            <a:r>
              <a:rPr sz="1600" b="1" spc="-5" dirty="0">
                <a:latin typeface="Microsoft YaHei"/>
                <a:cs typeface="Microsoft YaHei"/>
              </a:rPr>
              <a:t>OR </a:t>
            </a:r>
            <a:r>
              <a:rPr sz="1600" spc="-5" dirty="0">
                <a:latin typeface="Microsoft YaHei"/>
                <a:cs typeface="Microsoft YaHei"/>
              </a:rPr>
              <a:t>has </a:t>
            </a:r>
            <a:r>
              <a:rPr sz="1600" dirty="0">
                <a:latin typeface="Microsoft YaHei"/>
                <a:cs typeface="Microsoft YaHei"/>
              </a:rPr>
              <a:t>certain </a:t>
            </a:r>
            <a:r>
              <a:rPr sz="1600" spc="-5" dirty="0">
                <a:latin typeface="Microsoft YaHei"/>
                <a:cs typeface="Microsoft YaHei"/>
              </a:rPr>
              <a:t>business entities that </a:t>
            </a:r>
            <a:r>
              <a:rPr sz="1600" spc="-10" dirty="0">
                <a:latin typeface="Microsoft YaHei"/>
                <a:cs typeface="Microsoft YaHei"/>
              </a:rPr>
              <a:t>reqiures </a:t>
            </a:r>
            <a:r>
              <a:rPr sz="1600" spc="-5" dirty="0">
                <a:latin typeface="Microsoft YaHei"/>
                <a:cs typeface="Microsoft YaHei"/>
              </a:rPr>
              <a:t>high volume</a:t>
            </a:r>
            <a:r>
              <a:rPr sz="1600" spc="50" dirty="0">
                <a:latin typeface="Microsoft YaHei"/>
                <a:cs typeface="Microsoft YaHei"/>
              </a:rPr>
              <a:t> </a:t>
            </a:r>
            <a:r>
              <a:rPr sz="1600" spc="-5" dirty="0">
                <a:latin typeface="Microsoft YaHei"/>
                <a:cs typeface="Microsoft YaHei"/>
              </a:rPr>
              <a:t>access,</a:t>
            </a:r>
            <a:endParaRPr sz="1600">
              <a:latin typeface="Microsoft YaHei"/>
              <a:cs typeface="Microsoft YaHei"/>
            </a:endParaRPr>
          </a:p>
          <a:p>
            <a:pPr algn="ctr">
              <a:lnSpc>
                <a:spcPct val="100000"/>
              </a:lnSpc>
            </a:pPr>
            <a:r>
              <a:rPr sz="1600" b="1" spc="-5" dirty="0">
                <a:latin typeface="Microsoft YaHei"/>
                <a:cs typeface="Microsoft YaHei"/>
              </a:rPr>
              <a:t>THEN </a:t>
            </a:r>
            <a:r>
              <a:rPr sz="1600" spc="-5" dirty="0">
                <a:latin typeface="Microsoft YaHei"/>
                <a:cs typeface="Microsoft YaHei"/>
              </a:rPr>
              <a:t>consider implementing event </a:t>
            </a:r>
            <a:r>
              <a:rPr sz="1600" spc="-10" dirty="0">
                <a:latin typeface="Microsoft YaHei"/>
                <a:cs typeface="Microsoft YaHei"/>
              </a:rPr>
              <a:t>sourcing </a:t>
            </a:r>
            <a:r>
              <a:rPr sz="1600" spc="-5" dirty="0">
                <a:latin typeface="Microsoft YaHei"/>
                <a:cs typeface="Microsoft YaHei"/>
              </a:rPr>
              <a:t>and </a:t>
            </a:r>
            <a:r>
              <a:rPr sz="1600" spc="-15" dirty="0">
                <a:latin typeface="Microsoft YaHei"/>
                <a:cs typeface="Microsoft YaHei"/>
              </a:rPr>
              <a:t>CQRS </a:t>
            </a:r>
            <a:r>
              <a:rPr sz="1600" spc="-5" dirty="0">
                <a:latin typeface="Microsoft YaHei"/>
                <a:cs typeface="Microsoft YaHei"/>
              </a:rPr>
              <a:t>design</a:t>
            </a:r>
            <a:r>
              <a:rPr sz="1600" spc="80" dirty="0">
                <a:latin typeface="Microsoft YaHei"/>
                <a:cs typeface="Microsoft YaHei"/>
              </a:rPr>
              <a:t> </a:t>
            </a:r>
            <a:r>
              <a:rPr sz="1600" spc="-10" dirty="0">
                <a:latin typeface="Microsoft YaHei"/>
                <a:cs typeface="Microsoft YaHei"/>
              </a:rPr>
              <a:t>patterns.</a:t>
            </a:r>
            <a:endParaRPr sz="1600">
              <a:latin typeface="Microsoft YaHei"/>
              <a:cs typeface="Microsoft YaHei"/>
            </a:endParaRPr>
          </a:p>
        </p:txBody>
      </p:sp>
      <p:sp>
        <p:nvSpPr>
          <p:cNvPr id="17" name="object 17"/>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39</a:t>
            </a:fld>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98080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verses </a:t>
            </a:r>
            <a:r>
              <a:rPr sz="2400" b="1" spc="-5" dirty="0">
                <a:solidFill>
                  <a:srgbClr val="FFFFFF"/>
                </a:solidFill>
                <a:latin typeface="Microsoft YaHei"/>
                <a:cs typeface="Microsoft YaHei"/>
              </a:rPr>
              <a:t>monolithic (traditional) </a:t>
            </a:r>
            <a:r>
              <a:rPr sz="2400" b="1" spc="-10" dirty="0">
                <a:solidFill>
                  <a:srgbClr val="FFFFFF"/>
                </a:solidFill>
                <a:latin typeface="Microsoft YaHei"/>
                <a:cs typeface="Microsoft YaHei"/>
              </a:rPr>
              <a:t>architecture</a:t>
            </a:r>
            <a:r>
              <a:rPr sz="2400" b="1" spc="6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228600" y="777240"/>
              <a:ext cx="11646130" cy="5652654"/>
            </a:xfrm>
            <a:prstGeom prst="rect">
              <a:avLst/>
            </a:prstGeom>
          </p:spPr>
        </p:pic>
      </p:grpSp>
      <p:sp>
        <p:nvSpPr>
          <p:cNvPr id="9" name="object 9"/>
          <p:cNvSpPr txBox="1"/>
          <p:nvPr/>
        </p:nvSpPr>
        <p:spPr>
          <a:xfrm>
            <a:off x="371475" y="844550"/>
            <a:ext cx="228409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Monolithic</a:t>
            </a:r>
            <a:r>
              <a:rPr sz="1800" b="1" spc="-50" dirty="0">
                <a:solidFill>
                  <a:srgbClr val="FFFFFF"/>
                </a:solidFill>
                <a:latin typeface="Calibri"/>
                <a:cs typeface="Calibri"/>
              </a:rPr>
              <a:t> </a:t>
            </a:r>
            <a:r>
              <a:rPr sz="1800" b="1" spc="-10" dirty="0">
                <a:solidFill>
                  <a:srgbClr val="FFFFFF"/>
                </a:solidFill>
                <a:latin typeface="Calibri"/>
                <a:cs typeface="Calibri"/>
              </a:rPr>
              <a:t>Architecture</a:t>
            </a:r>
            <a:endParaRPr sz="1800">
              <a:latin typeface="Calibri"/>
              <a:cs typeface="Calibri"/>
            </a:endParaRPr>
          </a:p>
        </p:txBody>
      </p:sp>
      <p:sp>
        <p:nvSpPr>
          <p:cNvPr id="10" name="object 10"/>
          <p:cNvSpPr txBox="1"/>
          <p:nvPr/>
        </p:nvSpPr>
        <p:spPr>
          <a:xfrm>
            <a:off x="5847715" y="844550"/>
            <a:ext cx="5438775" cy="75184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Microservice</a:t>
            </a:r>
            <a:r>
              <a:rPr sz="1800" b="1" spc="-10" dirty="0">
                <a:solidFill>
                  <a:srgbClr val="FFFFFF"/>
                </a:solidFill>
                <a:latin typeface="Calibri"/>
                <a:cs typeface="Calibri"/>
              </a:rPr>
              <a:t> Architecture</a:t>
            </a:r>
            <a:endParaRPr sz="1800">
              <a:latin typeface="Calibri"/>
              <a:cs typeface="Calibri"/>
            </a:endParaRPr>
          </a:p>
          <a:p>
            <a:pPr marL="12700" marR="5080">
              <a:lnSpc>
                <a:spcPct val="100000"/>
              </a:lnSpc>
              <a:spcBef>
                <a:spcPts val="915"/>
              </a:spcBef>
            </a:pPr>
            <a:r>
              <a:rPr sz="1100" spc="-5" dirty="0">
                <a:latin typeface="Calibri"/>
                <a:cs typeface="Calibri"/>
              </a:rPr>
              <a:t>Every unit of the entire application should </a:t>
            </a:r>
            <a:r>
              <a:rPr sz="1100" dirty="0">
                <a:latin typeface="Calibri"/>
                <a:cs typeface="Calibri"/>
              </a:rPr>
              <a:t>be </a:t>
            </a:r>
            <a:r>
              <a:rPr sz="1100" spc="-5" dirty="0">
                <a:latin typeface="Calibri"/>
                <a:cs typeface="Calibri"/>
              </a:rPr>
              <a:t>small, and it should </a:t>
            </a:r>
            <a:r>
              <a:rPr sz="1100" dirty="0">
                <a:latin typeface="Calibri"/>
                <a:cs typeface="Calibri"/>
              </a:rPr>
              <a:t>be </a:t>
            </a:r>
            <a:r>
              <a:rPr sz="1100" spc="-5" dirty="0">
                <a:latin typeface="Calibri"/>
                <a:cs typeface="Calibri"/>
              </a:rPr>
              <a:t>able to deliver one specific  business</a:t>
            </a:r>
            <a:r>
              <a:rPr sz="1100" spc="-10" dirty="0">
                <a:latin typeface="Calibri"/>
                <a:cs typeface="Calibri"/>
              </a:rPr>
              <a:t> </a:t>
            </a:r>
            <a:r>
              <a:rPr sz="1100" spc="-5" dirty="0">
                <a:latin typeface="Calibri"/>
                <a:cs typeface="Calibri"/>
              </a:rPr>
              <a:t>goal.</a:t>
            </a:r>
            <a:endParaRPr sz="1100">
              <a:latin typeface="Calibri"/>
              <a:cs typeface="Calibri"/>
            </a:endParaRPr>
          </a:p>
        </p:txBody>
      </p:sp>
      <p:sp>
        <p:nvSpPr>
          <p:cNvPr id="11" name="object 11"/>
          <p:cNvSpPr txBox="1"/>
          <p:nvPr/>
        </p:nvSpPr>
        <p:spPr>
          <a:xfrm>
            <a:off x="5847715" y="1678939"/>
            <a:ext cx="1915160" cy="19431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Service startup is relatively quick.</a:t>
            </a:r>
            <a:endParaRPr sz="1100">
              <a:latin typeface="Calibri"/>
              <a:cs typeface="Calibri"/>
            </a:endParaRPr>
          </a:p>
        </p:txBody>
      </p:sp>
      <p:sp>
        <p:nvSpPr>
          <p:cNvPr id="12" name="object 12"/>
          <p:cNvSpPr txBox="1"/>
          <p:nvPr/>
        </p:nvSpPr>
        <p:spPr>
          <a:xfrm>
            <a:off x="371475" y="1318260"/>
            <a:ext cx="5172710" cy="4920615"/>
          </a:xfrm>
          <a:prstGeom prst="rect">
            <a:avLst/>
          </a:prstGeom>
        </p:spPr>
        <p:txBody>
          <a:bodyPr vert="horz" wrap="square" lIns="0" tIns="13335" rIns="0" bIns="0" rtlCol="0">
            <a:spAutoFit/>
          </a:bodyPr>
          <a:lstStyle/>
          <a:p>
            <a:pPr marL="12700">
              <a:lnSpc>
                <a:spcPct val="100000"/>
              </a:lnSpc>
              <a:spcBef>
                <a:spcPts val="105"/>
              </a:spcBef>
            </a:pPr>
            <a:r>
              <a:rPr sz="1100" dirty="0">
                <a:latin typeface="Calibri"/>
                <a:cs typeface="Calibri"/>
              </a:rPr>
              <a:t>A </a:t>
            </a:r>
            <a:r>
              <a:rPr sz="1100" spc="-5" dirty="0">
                <a:latin typeface="Calibri"/>
                <a:cs typeface="Calibri"/>
              </a:rPr>
              <a:t>single code base for all business goals.</a:t>
            </a:r>
            <a:endParaRPr sz="1100">
              <a:latin typeface="Calibri"/>
              <a:cs typeface="Calibri"/>
            </a:endParaRPr>
          </a:p>
          <a:p>
            <a:pPr>
              <a:lnSpc>
                <a:spcPct val="100000"/>
              </a:lnSpc>
              <a:spcBef>
                <a:spcPts val="55"/>
              </a:spcBef>
            </a:pPr>
            <a:endParaRPr sz="1200">
              <a:latin typeface="Calibri"/>
              <a:cs typeface="Calibri"/>
            </a:endParaRPr>
          </a:p>
          <a:p>
            <a:pPr marL="12700">
              <a:lnSpc>
                <a:spcPct val="100000"/>
              </a:lnSpc>
            </a:pPr>
            <a:r>
              <a:rPr sz="1100" spc="-5" dirty="0">
                <a:latin typeface="Calibri"/>
                <a:cs typeface="Calibri"/>
              </a:rPr>
              <a:t>Service startup takes more time.</a:t>
            </a:r>
            <a:endParaRPr sz="1100">
              <a:latin typeface="Calibri"/>
              <a:cs typeface="Calibri"/>
            </a:endParaRPr>
          </a:p>
          <a:p>
            <a:pPr marL="12700" marR="5080">
              <a:lnSpc>
                <a:spcPct val="100000"/>
              </a:lnSpc>
              <a:spcBef>
                <a:spcPts val="825"/>
              </a:spcBef>
            </a:pPr>
            <a:r>
              <a:rPr sz="1100" spc="-5" dirty="0">
                <a:latin typeface="Calibri"/>
                <a:cs typeface="Calibri"/>
              </a:rPr>
              <a:t>Fault isolation is difficult. If any specific feature is not working, the complete system goes  down. In order to handle this issue, the application needs to re-built, re-tested and also re-  deployed.</a:t>
            </a:r>
            <a:endParaRPr sz="1100">
              <a:latin typeface="Calibri"/>
              <a:cs typeface="Calibri"/>
            </a:endParaRPr>
          </a:p>
          <a:p>
            <a:pPr marL="12700" marR="326390">
              <a:lnSpc>
                <a:spcPct val="100000"/>
              </a:lnSpc>
              <a:spcBef>
                <a:spcPts val="720"/>
              </a:spcBef>
            </a:pPr>
            <a:r>
              <a:rPr sz="1100" spc="-5" dirty="0">
                <a:latin typeface="Calibri"/>
                <a:cs typeface="Calibri"/>
              </a:rPr>
              <a:t>Monolithic architecture is tightly coupled. Changes in one module of code affects the  other(s).</a:t>
            </a:r>
            <a:endParaRPr sz="1100">
              <a:latin typeface="Calibri"/>
              <a:cs typeface="Calibri"/>
            </a:endParaRPr>
          </a:p>
          <a:p>
            <a:pPr>
              <a:lnSpc>
                <a:spcPct val="100000"/>
              </a:lnSpc>
              <a:spcBef>
                <a:spcPts val="30"/>
              </a:spcBef>
            </a:pPr>
            <a:endParaRPr sz="800">
              <a:latin typeface="Calibri"/>
              <a:cs typeface="Calibri"/>
            </a:endParaRPr>
          </a:p>
          <a:p>
            <a:pPr marL="12700">
              <a:lnSpc>
                <a:spcPct val="100000"/>
              </a:lnSpc>
            </a:pPr>
            <a:r>
              <a:rPr sz="1100" spc="-5" dirty="0">
                <a:latin typeface="Calibri"/>
                <a:cs typeface="Calibri"/>
              </a:rPr>
              <a:t>Since services are not isolated, individual resource allocation not</a:t>
            </a:r>
            <a:r>
              <a:rPr sz="1100" spc="35" dirty="0">
                <a:latin typeface="Calibri"/>
                <a:cs typeface="Calibri"/>
              </a:rPr>
              <a:t> </a:t>
            </a:r>
            <a:r>
              <a:rPr sz="1100" spc="-5" dirty="0">
                <a:latin typeface="Calibri"/>
                <a:cs typeface="Calibri"/>
              </a:rPr>
              <a:t>possible.</a:t>
            </a:r>
            <a:endParaRPr sz="1100">
              <a:latin typeface="Calibri"/>
              <a:cs typeface="Calibri"/>
            </a:endParaRPr>
          </a:p>
          <a:p>
            <a:pPr>
              <a:lnSpc>
                <a:spcPct val="100000"/>
              </a:lnSpc>
            </a:pPr>
            <a:endParaRPr sz="1100">
              <a:latin typeface="Calibri"/>
              <a:cs typeface="Calibri"/>
            </a:endParaRPr>
          </a:p>
          <a:p>
            <a:pPr>
              <a:lnSpc>
                <a:spcPct val="100000"/>
              </a:lnSpc>
            </a:pPr>
            <a:endParaRPr sz="1350">
              <a:latin typeface="Calibri"/>
              <a:cs typeface="Calibri"/>
            </a:endParaRPr>
          </a:p>
          <a:p>
            <a:pPr marL="12700">
              <a:lnSpc>
                <a:spcPct val="100000"/>
              </a:lnSpc>
            </a:pPr>
            <a:r>
              <a:rPr sz="1100" spc="-5" dirty="0">
                <a:latin typeface="Calibri"/>
                <a:cs typeface="Calibri"/>
              </a:rPr>
              <a:t>Application scaling is challenging as well as</a:t>
            </a:r>
            <a:r>
              <a:rPr sz="1100" spc="10" dirty="0">
                <a:latin typeface="Calibri"/>
                <a:cs typeface="Calibri"/>
              </a:rPr>
              <a:t> </a:t>
            </a:r>
            <a:r>
              <a:rPr sz="1100" spc="-5" dirty="0">
                <a:latin typeface="Calibri"/>
                <a:cs typeface="Calibri"/>
              </a:rPr>
              <a:t>wasteful.</a:t>
            </a:r>
            <a:endParaRPr sz="1100">
              <a:latin typeface="Calibri"/>
              <a:cs typeface="Calibri"/>
            </a:endParaRPr>
          </a:p>
          <a:p>
            <a:pPr>
              <a:lnSpc>
                <a:spcPct val="100000"/>
              </a:lnSpc>
              <a:spcBef>
                <a:spcPts val="45"/>
              </a:spcBef>
            </a:pPr>
            <a:endParaRPr sz="1500">
              <a:latin typeface="Calibri"/>
              <a:cs typeface="Calibri"/>
            </a:endParaRPr>
          </a:p>
          <a:p>
            <a:pPr marL="12700" marR="348615">
              <a:lnSpc>
                <a:spcPct val="178800"/>
              </a:lnSpc>
            </a:pPr>
            <a:r>
              <a:rPr sz="1100" spc="-5" dirty="0">
                <a:latin typeface="Calibri"/>
                <a:cs typeface="Calibri"/>
              </a:rPr>
              <a:t>Development tools get overburdened as the process needs to start from the scratch.  Data is</a:t>
            </a:r>
            <a:r>
              <a:rPr sz="1100" spc="-10" dirty="0">
                <a:latin typeface="Calibri"/>
                <a:cs typeface="Calibri"/>
              </a:rPr>
              <a:t> </a:t>
            </a:r>
            <a:r>
              <a:rPr sz="1100" spc="-5" dirty="0">
                <a:latin typeface="Calibri"/>
                <a:cs typeface="Calibri"/>
              </a:rPr>
              <a:t>centralized.</a:t>
            </a:r>
            <a:endParaRPr sz="1100">
              <a:latin typeface="Calibri"/>
              <a:cs typeface="Calibri"/>
            </a:endParaRPr>
          </a:p>
          <a:p>
            <a:pPr marL="12700" marR="1369060">
              <a:lnSpc>
                <a:spcPts val="2550"/>
              </a:lnSpc>
              <a:spcBef>
                <a:spcPts val="25"/>
              </a:spcBef>
            </a:pPr>
            <a:r>
              <a:rPr sz="1100" spc="-5" dirty="0">
                <a:latin typeface="Calibri"/>
                <a:cs typeface="Calibri"/>
              </a:rPr>
              <a:t>Large team and considerable team management effort is required.  Change in data model affects the entire</a:t>
            </a:r>
            <a:r>
              <a:rPr sz="1100" spc="5" dirty="0">
                <a:latin typeface="Calibri"/>
                <a:cs typeface="Calibri"/>
              </a:rPr>
              <a:t> </a:t>
            </a:r>
            <a:r>
              <a:rPr sz="1100" spc="-5" dirty="0">
                <a:latin typeface="Calibri"/>
                <a:cs typeface="Calibri"/>
              </a:rPr>
              <a:t>database.</a:t>
            </a:r>
            <a:endParaRPr sz="1100">
              <a:latin typeface="Calibri"/>
              <a:cs typeface="Calibri"/>
            </a:endParaRPr>
          </a:p>
          <a:p>
            <a:pPr marL="12700" marR="2160270">
              <a:lnSpc>
                <a:spcPts val="2550"/>
              </a:lnSpc>
              <a:spcBef>
                <a:spcPts val="105"/>
              </a:spcBef>
            </a:pPr>
            <a:r>
              <a:rPr sz="1100" spc="-5" dirty="0">
                <a:latin typeface="Calibri"/>
                <a:cs typeface="Calibri"/>
              </a:rPr>
              <a:t>Interaction is local and usually through method calls.  Put emphasize </a:t>
            </a:r>
            <a:r>
              <a:rPr sz="1100" dirty="0">
                <a:latin typeface="Calibri"/>
                <a:cs typeface="Calibri"/>
              </a:rPr>
              <a:t>on </a:t>
            </a:r>
            <a:r>
              <a:rPr sz="1100" spc="-5" dirty="0">
                <a:latin typeface="Calibri"/>
                <a:cs typeface="Calibri"/>
              </a:rPr>
              <a:t>the entire project.</a:t>
            </a:r>
            <a:endParaRPr sz="1100">
              <a:latin typeface="Calibri"/>
              <a:cs typeface="Calibri"/>
            </a:endParaRPr>
          </a:p>
          <a:p>
            <a:pPr>
              <a:lnSpc>
                <a:spcPct val="100000"/>
              </a:lnSpc>
            </a:pPr>
            <a:endParaRPr sz="1100">
              <a:latin typeface="Calibri"/>
              <a:cs typeface="Calibri"/>
            </a:endParaRPr>
          </a:p>
          <a:p>
            <a:pPr marL="12700">
              <a:lnSpc>
                <a:spcPct val="100000"/>
              </a:lnSpc>
            </a:pPr>
            <a:r>
              <a:rPr sz="1100" spc="-5" dirty="0">
                <a:latin typeface="Calibri"/>
                <a:cs typeface="Calibri"/>
              </a:rPr>
              <a:t>One function or program depends </a:t>
            </a:r>
            <a:r>
              <a:rPr sz="1100" dirty="0">
                <a:latin typeface="Calibri"/>
                <a:cs typeface="Calibri"/>
              </a:rPr>
              <a:t>on</a:t>
            </a:r>
            <a:r>
              <a:rPr sz="1100" spc="10" dirty="0">
                <a:latin typeface="Calibri"/>
                <a:cs typeface="Calibri"/>
              </a:rPr>
              <a:t> </a:t>
            </a:r>
            <a:r>
              <a:rPr sz="1100" spc="-5" dirty="0">
                <a:latin typeface="Calibri"/>
                <a:cs typeface="Calibri"/>
              </a:rPr>
              <a:t>others.</a:t>
            </a:r>
            <a:endParaRPr sz="1100">
              <a:latin typeface="Calibri"/>
              <a:cs typeface="Calibri"/>
            </a:endParaRPr>
          </a:p>
        </p:txBody>
      </p:sp>
      <p:sp>
        <p:nvSpPr>
          <p:cNvPr id="13" name="object 13"/>
          <p:cNvSpPr txBox="1"/>
          <p:nvPr/>
        </p:nvSpPr>
        <p:spPr>
          <a:xfrm>
            <a:off x="5847715" y="2118994"/>
            <a:ext cx="5809615" cy="4203700"/>
          </a:xfrm>
          <a:prstGeom prst="rect">
            <a:avLst/>
          </a:prstGeom>
        </p:spPr>
        <p:txBody>
          <a:bodyPr vert="horz" wrap="square" lIns="0" tIns="13335" rIns="0" bIns="0" rtlCol="0">
            <a:spAutoFit/>
          </a:bodyPr>
          <a:lstStyle/>
          <a:p>
            <a:pPr marL="12700">
              <a:lnSpc>
                <a:spcPct val="100000"/>
              </a:lnSpc>
              <a:spcBef>
                <a:spcPts val="105"/>
              </a:spcBef>
            </a:pPr>
            <a:r>
              <a:rPr sz="1100" spc="-5" dirty="0">
                <a:latin typeface="Calibri"/>
                <a:cs typeface="Calibri"/>
              </a:rPr>
              <a:t>Fault isolation is easy. Even if one service goes down, others can continue to</a:t>
            </a:r>
            <a:r>
              <a:rPr sz="1100" spc="65" dirty="0">
                <a:latin typeface="Calibri"/>
                <a:cs typeface="Calibri"/>
              </a:rPr>
              <a:t> </a:t>
            </a:r>
            <a:r>
              <a:rPr sz="1100" spc="-5" dirty="0">
                <a:latin typeface="Calibri"/>
                <a:cs typeface="Calibri"/>
              </a:rPr>
              <a:t>function.</a:t>
            </a:r>
            <a:endParaRPr sz="1100">
              <a:latin typeface="Calibri"/>
              <a:cs typeface="Calibri"/>
            </a:endParaRPr>
          </a:p>
          <a:p>
            <a:pPr>
              <a:lnSpc>
                <a:spcPct val="100000"/>
              </a:lnSpc>
              <a:spcBef>
                <a:spcPts val="50"/>
              </a:spcBef>
            </a:pPr>
            <a:endParaRPr sz="800">
              <a:latin typeface="Calibri"/>
              <a:cs typeface="Calibri"/>
            </a:endParaRPr>
          </a:p>
          <a:p>
            <a:pPr marL="12700" marR="186055">
              <a:lnSpc>
                <a:spcPct val="226500"/>
              </a:lnSpc>
            </a:pPr>
            <a:r>
              <a:rPr sz="1100" spc="-5" dirty="0">
                <a:latin typeface="Calibri"/>
                <a:cs typeface="Calibri"/>
              </a:rPr>
              <a:t>All microservices should </a:t>
            </a:r>
            <a:r>
              <a:rPr sz="1100" dirty="0">
                <a:latin typeface="Calibri"/>
                <a:cs typeface="Calibri"/>
              </a:rPr>
              <a:t>be </a:t>
            </a:r>
            <a:r>
              <a:rPr sz="1100" spc="-5" dirty="0">
                <a:latin typeface="Calibri"/>
                <a:cs typeface="Calibri"/>
              </a:rPr>
              <a:t>loosely coupled so that changes made in one does not affect the other.  Businesses can deploy more resources to services that are generating higher</a:t>
            </a:r>
            <a:r>
              <a:rPr sz="1100" spc="45" dirty="0">
                <a:latin typeface="Calibri"/>
                <a:cs typeface="Calibri"/>
              </a:rPr>
              <a:t> </a:t>
            </a:r>
            <a:r>
              <a:rPr sz="1100" spc="-5" dirty="0">
                <a:latin typeface="Calibri"/>
                <a:cs typeface="Calibri"/>
              </a:rPr>
              <a:t>ROI.</a:t>
            </a:r>
            <a:endParaRPr sz="1100">
              <a:latin typeface="Calibri"/>
              <a:cs typeface="Calibri"/>
            </a:endParaRPr>
          </a:p>
          <a:p>
            <a:pPr>
              <a:lnSpc>
                <a:spcPct val="100000"/>
              </a:lnSpc>
              <a:spcBef>
                <a:spcPts val="35"/>
              </a:spcBef>
            </a:pPr>
            <a:endParaRPr sz="800">
              <a:latin typeface="Calibri"/>
              <a:cs typeface="Calibri"/>
            </a:endParaRPr>
          </a:p>
          <a:p>
            <a:pPr marL="12700" marR="5080">
              <a:lnSpc>
                <a:spcPct val="100000"/>
              </a:lnSpc>
            </a:pPr>
            <a:r>
              <a:rPr sz="1100" spc="-5" dirty="0">
                <a:latin typeface="Calibri"/>
                <a:cs typeface="Calibri"/>
              </a:rPr>
              <a:t>More hardware resources could </a:t>
            </a:r>
            <a:r>
              <a:rPr sz="1100" dirty="0">
                <a:latin typeface="Calibri"/>
                <a:cs typeface="Calibri"/>
              </a:rPr>
              <a:t>be </a:t>
            </a:r>
            <a:r>
              <a:rPr sz="1100" spc="-5" dirty="0">
                <a:latin typeface="Calibri"/>
                <a:cs typeface="Calibri"/>
              </a:rPr>
              <a:t>allocated to the service that is frequently used. For example in the  e-commerce example, the number of users checking the product listing and doing search is large as  compared to payments. So, more resources could </a:t>
            </a:r>
            <a:r>
              <a:rPr sz="1100" dirty="0">
                <a:latin typeface="Calibri"/>
                <a:cs typeface="Calibri"/>
              </a:rPr>
              <a:t>be </a:t>
            </a:r>
            <a:r>
              <a:rPr sz="1100" spc="-5" dirty="0">
                <a:latin typeface="Calibri"/>
                <a:cs typeface="Calibri"/>
              </a:rPr>
              <a:t>allocated to the search and product listing  microservice.</a:t>
            </a:r>
            <a:endParaRPr sz="1100">
              <a:latin typeface="Calibri"/>
              <a:cs typeface="Calibri"/>
            </a:endParaRPr>
          </a:p>
          <a:p>
            <a:pPr marL="12700">
              <a:lnSpc>
                <a:spcPct val="100000"/>
              </a:lnSpc>
              <a:spcBef>
                <a:spcPts val="935"/>
              </a:spcBef>
            </a:pPr>
            <a:r>
              <a:rPr sz="1100" spc="-5" dirty="0">
                <a:latin typeface="Calibri"/>
                <a:cs typeface="Calibri"/>
              </a:rPr>
              <a:t>Microservices always remains consistent and continuously</a:t>
            </a:r>
            <a:r>
              <a:rPr sz="1100" spc="15" dirty="0">
                <a:latin typeface="Calibri"/>
                <a:cs typeface="Calibri"/>
              </a:rPr>
              <a:t> </a:t>
            </a:r>
            <a:r>
              <a:rPr sz="1100" spc="-5" dirty="0">
                <a:latin typeface="Calibri"/>
                <a:cs typeface="Calibri"/>
              </a:rPr>
              <a:t>available.</a:t>
            </a:r>
            <a:endParaRPr sz="1100">
              <a:latin typeface="Calibri"/>
              <a:cs typeface="Calibri"/>
            </a:endParaRPr>
          </a:p>
          <a:p>
            <a:pPr marL="12700" marR="70485">
              <a:lnSpc>
                <a:spcPct val="173100"/>
              </a:lnSpc>
              <a:spcBef>
                <a:spcPts val="75"/>
              </a:spcBef>
            </a:pPr>
            <a:r>
              <a:rPr sz="1100" spc="-5" dirty="0">
                <a:latin typeface="Calibri"/>
                <a:cs typeface="Calibri"/>
              </a:rPr>
              <a:t>Data is federated. This allows individual microservice to adopt </a:t>
            </a:r>
            <a:r>
              <a:rPr sz="1100" dirty="0">
                <a:latin typeface="Calibri"/>
                <a:cs typeface="Calibri"/>
              </a:rPr>
              <a:t>a </a:t>
            </a:r>
            <a:r>
              <a:rPr sz="1100" spc="-5" dirty="0">
                <a:latin typeface="Calibri"/>
                <a:cs typeface="Calibri"/>
              </a:rPr>
              <a:t>data model best suited for its needs.  Small Focused Teams. Parallel and faster</a:t>
            </a:r>
            <a:r>
              <a:rPr sz="1100" spc="15" dirty="0">
                <a:latin typeface="Calibri"/>
                <a:cs typeface="Calibri"/>
              </a:rPr>
              <a:t> </a:t>
            </a:r>
            <a:r>
              <a:rPr sz="1100" spc="-5" dirty="0">
                <a:latin typeface="Calibri"/>
                <a:cs typeface="Calibri"/>
              </a:rPr>
              <a:t>development.</a:t>
            </a:r>
            <a:endParaRPr sz="1100">
              <a:latin typeface="Calibri"/>
              <a:cs typeface="Calibri"/>
            </a:endParaRPr>
          </a:p>
          <a:p>
            <a:pPr marL="12700" marR="1106170">
              <a:lnSpc>
                <a:spcPts val="2660"/>
              </a:lnSpc>
              <a:spcBef>
                <a:spcPts val="200"/>
              </a:spcBef>
            </a:pPr>
            <a:r>
              <a:rPr sz="1100" spc="-5" dirty="0">
                <a:latin typeface="Calibri"/>
                <a:cs typeface="Calibri"/>
              </a:rPr>
              <a:t>Change in the data model of one microservice does not affect other microservices.  Interacts with other microservices by using well-defined</a:t>
            </a:r>
            <a:r>
              <a:rPr sz="1100" spc="30" dirty="0">
                <a:latin typeface="Calibri"/>
                <a:cs typeface="Calibri"/>
              </a:rPr>
              <a:t> </a:t>
            </a:r>
            <a:r>
              <a:rPr sz="1100" spc="-5" dirty="0">
                <a:latin typeface="Calibri"/>
                <a:cs typeface="Calibri"/>
              </a:rPr>
              <a:t>interfaces.</a:t>
            </a:r>
            <a:endParaRPr sz="1100">
              <a:latin typeface="Calibri"/>
              <a:cs typeface="Calibri"/>
            </a:endParaRPr>
          </a:p>
          <a:p>
            <a:pPr marL="12700">
              <a:lnSpc>
                <a:spcPct val="100000"/>
              </a:lnSpc>
              <a:spcBef>
                <a:spcPts val="915"/>
              </a:spcBef>
            </a:pPr>
            <a:r>
              <a:rPr sz="1100" spc="-5" dirty="0">
                <a:latin typeface="Calibri"/>
                <a:cs typeface="Calibri"/>
              </a:rPr>
              <a:t>Microservices work </a:t>
            </a:r>
            <a:r>
              <a:rPr sz="1100" dirty="0">
                <a:latin typeface="Calibri"/>
                <a:cs typeface="Calibri"/>
              </a:rPr>
              <a:t>on </a:t>
            </a:r>
            <a:r>
              <a:rPr sz="1100" spc="-5" dirty="0">
                <a:latin typeface="Calibri"/>
                <a:cs typeface="Calibri"/>
              </a:rPr>
              <a:t>the principle that focuses </a:t>
            </a:r>
            <a:r>
              <a:rPr sz="1100" dirty="0">
                <a:latin typeface="Calibri"/>
                <a:cs typeface="Calibri"/>
              </a:rPr>
              <a:t>on </a:t>
            </a:r>
            <a:r>
              <a:rPr sz="1100" spc="-5" dirty="0">
                <a:latin typeface="Calibri"/>
                <a:cs typeface="Calibri"/>
              </a:rPr>
              <a:t>products, not</a:t>
            </a:r>
            <a:r>
              <a:rPr sz="1100" spc="20" dirty="0">
                <a:latin typeface="Calibri"/>
                <a:cs typeface="Calibri"/>
              </a:rPr>
              <a:t> </a:t>
            </a:r>
            <a:r>
              <a:rPr sz="1100" spc="-5" dirty="0">
                <a:latin typeface="Calibri"/>
                <a:cs typeface="Calibri"/>
              </a:rPr>
              <a:t>projects.</a:t>
            </a:r>
            <a:endParaRPr sz="1100">
              <a:latin typeface="Calibri"/>
              <a:cs typeface="Calibri"/>
            </a:endParaRPr>
          </a:p>
          <a:p>
            <a:pPr marL="12700" marR="522605">
              <a:lnSpc>
                <a:spcPct val="100000"/>
              </a:lnSpc>
              <a:spcBef>
                <a:spcPts val="975"/>
              </a:spcBef>
            </a:pPr>
            <a:r>
              <a:rPr sz="1100" dirty="0">
                <a:latin typeface="Calibri"/>
                <a:cs typeface="Calibri"/>
              </a:rPr>
              <a:t>No </a:t>
            </a:r>
            <a:r>
              <a:rPr sz="1100" spc="-5" dirty="0">
                <a:latin typeface="Calibri"/>
                <a:cs typeface="Calibri"/>
              </a:rPr>
              <a:t>cross-dependencies between code bases. You can use different technologies for different  microservices.</a:t>
            </a:r>
            <a:endParaRPr sz="1100">
              <a:latin typeface="Calibri"/>
              <a:cs typeface="Calibri"/>
            </a:endParaRPr>
          </a:p>
        </p:txBody>
      </p:sp>
      <p:sp>
        <p:nvSpPr>
          <p:cNvPr id="14" name="object 1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4</a:t>
            </a:fld>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203065"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Microsoft YaHei"/>
                <a:cs typeface="Microsoft YaHei"/>
              </a:rPr>
              <a:t>Event </a:t>
            </a:r>
            <a:r>
              <a:rPr sz="2400" b="1" spc="-5" dirty="0">
                <a:solidFill>
                  <a:srgbClr val="FFFFFF"/>
                </a:solidFill>
                <a:latin typeface="Microsoft YaHei"/>
                <a:cs typeface="Microsoft YaHei"/>
              </a:rPr>
              <a:t>Sourcing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What is</a:t>
            </a:r>
            <a:r>
              <a:rPr sz="2400" b="1" spc="-60" dirty="0">
                <a:solidFill>
                  <a:srgbClr val="FFFFFF"/>
                </a:solidFill>
                <a:latin typeface="Microsoft YaHei"/>
                <a:cs typeface="Microsoft YaHei"/>
              </a:rPr>
              <a:t> </a:t>
            </a:r>
            <a:r>
              <a:rPr sz="2400" b="1" spc="-35" dirty="0">
                <a:solidFill>
                  <a:srgbClr val="FFFFFF"/>
                </a:solidFill>
                <a:latin typeface="Microsoft YaHei"/>
                <a:cs typeface="Microsoft YaHei"/>
              </a:rPr>
              <a:t>it?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430530" y="860425"/>
            <a:ext cx="5560060" cy="1304925"/>
          </a:xfrm>
          <a:prstGeom prst="rect">
            <a:avLst/>
          </a:prstGeom>
        </p:spPr>
        <p:txBody>
          <a:bodyPr vert="horz" wrap="square" lIns="0" tIns="12065" rIns="0" bIns="0" rtlCol="0">
            <a:spAutoFit/>
          </a:bodyPr>
          <a:lstStyle/>
          <a:p>
            <a:pPr marL="12700" marR="5080">
              <a:lnSpc>
                <a:spcPct val="100000"/>
              </a:lnSpc>
              <a:spcBef>
                <a:spcPts val="95"/>
              </a:spcBef>
            </a:pPr>
            <a:r>
              <a:rPr sz="2800" spc="-5" dirty="0">
                <a:latin typeface="Calibri"/>
                <a:cs typeface="Calibri"/>
              </a:rPr>
              <a:t>A design </a:t>
            </a:r>
            <a:r>
              <a:rPr sz="2800" spc="-20" dirty="0">
                <a:latin typeface="Calibri"/>
                <a:cs typeface="Calibri"/>
              </a:rPr>
              <a:t>pattern </a:t>
            </a:r>
            <a:r>
              <a:rPr sz="2800" spc="-5" dirty="0">
                <a:latin typeface="Calibri"/>
                <a:cs typeface="Calibri"/>
              </a:rPr>
              <a:t>... used </a:t>
            </a:r>
            <a:r>
              <a:rPr sz="2800" spc="-20" dirty="0">
                <a:latin typeface="Calibri"/>
                <a:cs typeface="Calibri"/>
              </a:rPr>
              <a:t>to </a:t>
            </a:r>
            <a:r>
              <a:rPr sz="2800" spc="-10" dirty="0">
                <a:latin typeface="Calibri"/>
                <a:cs typeface="Calibri"/>
              </a:rPr>
              <a:t>implement  </a:t>
            </a:r>
            <a:r>
              <a:rPr sz="2800" spc="-25" dirty="0">
                <a:latin typeface="Calibri"/>
                <a:cs typeface="Calibri"/>
              </a:rPr>
              <a:t>“eventual </a:t>
            </a:r>
            <a:r>
              <a:rPr sz="2800" spc="-5" dirty="0">
                <a:latin typeface="Calibri"/>
                <a:cs typeface="Calibri"/>
              </a:rPr>
              <a:t>consistency” within a  </a:t>
            </a:r>
            <a:r>
              <a:rPr sz="2800" spc="-10" dirty="0">
                <a:latin typeface="Calibri"/>
                <a:cs typeface="Calibri"/>
              </a:rPr>
              <a:t>distributed</a:t>
            </a:r>
            <a:r>
              <a:rPr sz="2800" spc="-5" dirty="0">
                <a:latin typeface="Calibri"/>
                <a:cs typeface="Calibri"/>
              </a:rPr>
              <a:t> </a:t>
            </a:r>
            <a:r>
              <a:rPr sz="2800" spc="-30" dirty="0">
                <a:latin typeface="Calibri"/>
                <a:cs typeface="Calibri"/>
              </a:rPr>
              <a:t>system.</a:t>
            </a:r>
            <a:endParaRPr sz="2800">
              <a:latin typeface="Calibri"/>
              <a:cs typeface="Calibri"/>
            </a:endParaRPr>
          </a:p>
        </p:txBody>
      </p:sp>
      <p:sp>
        <p:nvSpPr>
          <p:cNvPr id="9" name="object 9"/>
          <p:cNvSpPr txBox="1"/>
          <p:nvPr/>
        </p:nvSpPr>
        <p:spPr>
          <a:xfrm>
            <a:off x="430530" y="2686684"/>
            <a:ext cx="5586730" cy="3317240"/>
          </a:xfrm>
          <a:prstGeom prst="rect">
            <a:avLst/>
          </a:prstGeom>
        </p:spPr>
        <p:txBody>
          <a:bodyPr vert="horz" wrap="square" lIns="0" tIns="12700" rIns="0" bIns="0" rtlCol="0">
            <a:spAutoFit/>
          </a:bodyPr>
          <a:lstStyle/>
          <a:p>
            <a:pPr marL="12700" marR="39370">
              <a:lnSpc>
                <a:spcPct val="100000"/>
              </a:lnSpc>
              <a:spcBef>
                <a:spcPts val="100"/>
              </a:spcBef>
            </a:pPr>
            <a:r>
              <a:rPr sz="1800" spc="-5" dirty="0">
                <a:latin typeface="Calibri"/>
                <a:cs typeface="Calibri"/>
              </a:rPr>
              <a:t>Without </a:t>
            </a:r>
            <a:r>
              <a:rPr sz="1800" spc="-15" dirty="0">
                <a:latin typeface="Calibri"/>
                <a:cs typeface="Calibri"/>
              </a:rPr>
              <a:t>event </a:t>
            </a:r>
            <a:r>
              <a:rPr sz="1800" spc="-10" dirty="0">
                <a:latin typeface="Calibri"/>
                <a:cs typeface="Calibri"/>
              </a:rPr>
              <a:t>sourcing </a:t>
            </a:r>
            <a:r>
              <a:rPr sz="1800" dirty="0">
                <a:latin typeface="Calibri"/>
                <a:cs typeface="Calibri"/>
              </a:rPr>
              <a:t>... a </a:t>
            </a:r>
            <a:r>
              <a:rPr sz="1800" spc="-10" dirty="0">
                <a:latin typeface="Calibri"/>
                <a:cs typeface="Calibri"/>
              </a:rPr>
              <a:t>distributed </a:t>
            </a:r>
            <a:r>
              <a:rPr sz="1800" spc="-20" dirty="0">
                <a:latin typeface="Calibri"/>
                <a:cs typeface="Calibri"/>
              </a:rPr>
              <a:t>system </a:t>
            </a:r>
            <a:r>
              <a:rPr sz="1800" spc="-5" dirty="0">
                <a:latin typeface="Calibri"/>
                <a:cs typeface="Calibri"/>
              </a:rPr>
              <a:t>will </a:t>
            </a:r>
            <a:r>
              <a:rPr sz="1800" spc="-10" dirty="0">
                <a:latin typeface="Calibri"/>
                <a:cs typeface="Calibri"/>
              </a:rPr>
              <a:t>undergo  </a:t>
            </a:r>
            <a:r>
              <a:rPr sz="1800" spc="-15" dirty="0">
                <a:latin typeface="Calibri"/>
                <a:cs typeface="Calibri"/>
              </a:rPr>
              <a:t>event </a:t>
            </a:r>
            <a:r>
              <a:rPr sz="1800" spc="-5" dirty="0">
                <a:latin typeface="Calibri"/>
                <a:cs typeface="Calibri"/>
              </a:rPr>
              <a:t>processing issues </a:t>
            </a:r>
            <a:r>
              <a:rPr sz="1800" spc="-15" dirty="0">
                <a:latin typeface="Calibri"/>
                <a:cs typeface="Calibri"/>
              </a:rPr>
              <a:t>like</a:t>
            </a:r>
            <a:r>
              <a:rPr sz="1800" spc="5" dirty="0">
                <a:latin typeface="Calibri"/>
                <a:cs typeface="Calibri"/>
              </a:rPr>
              <a:t> </a:t>
            </a:r>
            <a:r>
              <a:rPr sz="1800" dirty="0">
                <a:latin typeface="Calibri"/>
                <a:cs typeface="Calibri"/>
              </a:rPr>
              <a:t>...</a:t>
            </a:r>
            <a:endParaRPr sz="1800">
              <a:latin typeface="Calibri"/>
              <a:cs typeface="Calibri"/>
            </a:endParaRPr>
          </a:p>
          <a:p>
            <a:pPr marL="298450" indent="-285750">
              <a:lnSpc>
                <a:spcPct val="100000"/>
              </a:lnSpc>
              <a:buFont typeface="Arial"/>
              <a:buChar char="•"/>
              <a:tabLst>
                <a:tab pos="297815" algn="l"/>
                <a:tab pos="298450" algn="l"/>
              </a:tabLst>
            </a:pPr>
            <a:r>
              <a:rPr sz="1800" spc="-15" dirty="0">
                <a:latin typeface="Calibri"/>
                <a:cs typeface="Calibri"/>
              </a:rPr>
              <a:t>Ineffective </a:t>
            </a:r>
            <a:r>
              <a:rPr sz="1800" dirty="0">
                <a:latin typeface="Calibri"/>
                <a:cs typeface="Calibri"/>
              </a:rPr>
              <a:t>or </a:t>
            </a:r>
            <a:r>
              <a:rPr sz="1800" spc="-10" dirty="0">
                <a:latin typeface="Calibri"/>
                <a:cs typeface="Calibri"/>
              </a:rPr>
              <a:t>inconsistent </a:t>
            </a:r>
            <a:r>
              <a:rPr sz="1800" spc="-15" dirty="0">
                <a:latin typeface="Calibri"/>
                <a:cs typeface="Calibri"/>
              </a:rPr>
              <a:t>event</a:t>
            </a:r>
            <a:r>
              <a:rPr sz="1800" spc="15" dirty="0">
                <a:latin typeface="Calibri"/>
                <a:cs typeface="Calibri"/>
              </a:rPr>
              <a:t> </a:t>
            </a:r>
            <a:r>
              <a:rPr sz="1800" spc="-10" dirty="0">
                <a:latin typeface="Calibri"/>
                <a:cs typeface="Calibri"/>
              </a:rPr>
              <a:t>management</a:t>
            </a:r>
            <a:endParaRPr sz="1800">
              <a:latin typeface="Calibri"/>
              <a:cs typeface="Calibri"/>
            </a:endParaRPr>
          </a:p>
          <a:p>
            <a:pPr marL="298450" marR="5080" indent="-285750">
              <a:lnSpc>
                <a:spcPct val="100000"/>
              </a:lnSpc>
              <a:buFont typeface="Arial"/>
              <a:buChar char="•"/>
              <a:tabLst>
                <a:tab pos="297815" algn="l"/>
                <a:tab pos="298450" algn="l"/>
              </a:tabLst>
            </a:pPr>
            <a:r>
              <a:rPr sz="1800" spc="95" dirty="0">
                <a:latin typeface="Calibri"/>
                <a:cs typeface="Calibri"/>
              </a:rPr>
              <a:t>Missing </a:t>
            </a:r>
            <a:r>
              <a:rPr sz="1800" spc="55" dirty="0">
                <a:latin typeface="Calibri"/>
                <a:cs typeface="Calibri"/>
              </a:rPr>
              <a:t>of </a:t>
            </a:r>
            <a:r>
              <a:rPr sz="1800" spc="85" dirty="0">
                <a:latin typeface="Calibri"/>
                <a:cs typeface="Calibri"/>
              </a:rPr>
              <a:t>events </a:t>
            </a:r>
            <a:r>
              <a:rPr sz="1800" spc="70" dirty="0">
                <a:latin typeface="Calibri"/>
                <a:cs typeface="Calibri"/>
              </a:rPr>
              <a:t>due </a:t>
            </a:r>
            <a:r>
              <a:rPr sz="1800" spc="45" dirty="0">
                <a:latin typeface="Calibri"/>
                <a:cs typeface="Calibri"/>
              </a:rPr>
              <a:t>to </a:t>
            </a:r>
            <a:r>
              <a:rPr sz="1800" spc="80" dirty="0">
                <a:latin typeface="Calibri"/>
                <a:cs typeface="Calibri"/>
              </a:rPr>
              <a:t>slow </a:t>
            </a:r>
            <a:r>
              <a:rPr sz="1800" spc="95" dirty="0">
                <a:latin typeface="Calibri"/>
                <a:cs typeface="Calibri"/>
              </a:rPr>
              <a:t>reaction time, </a:t>
            </a:r>
            <a:r>
              <a:rPr sz="1800" spc="85" dirty="0">
                <a:latin typeface="Calibri"/>
                <a:cs typeface="Calibri"/>
              </a:rPr>
              <a:t>slow  </a:t>
            </a:r>
            <a:r>
              <a:rPr sz="1800" spc="-25" dirty="0">
                <a:latin typeface="Calibri"/>
                <a:cs typeface="Calibri"/>
              </a:rPr>
              <a:t>consumer, </a:t>
            </a:r>
            <a:r>
              <a:rPr sz="1800" spc="-20" dirty="0">
                <a:latin typeface="Calibri"/>
                <a:cs typeface="Calibri"/>
              </a:rPr>
              <a:t>faster</a:t>
            </a:r>
            <a:r>
              <a:rPr sz="1800" spc="15" dirty="0">
                <a:latin typeface="Calibri"/>
                <a:cs typeface="Calibri"/>
              </a:rPr>
              <a:t> </a:t>
            </a:r>
            <a:r>
              <a:rPr sz="1800" spc="-10" dirty="0">
                <a:latin typeface="Calibri"/>
                <a:cs typeface="Calibri"/>
              </a:rPr>
              <a:t>producer</a:t>
            </a:r>
            <a:endParaRPr sz="1800">
              <a:latin typeface="Calibri"/>
              <a:cs typeface="Calibri"/>
            </a:endParaRPr>
          </a:p>
          <a:p>
            <a:pPr marL="298450" marR="5080" indent="-285750">
              <a:lnSpc>
                <a:spcPct val="100000"/>
              </a:lnSpc>
              <a:buFont typeface="Arial"/>
              <a:buChar char="•"/>
              <a:tabLst>
                <a:tab pos="297815" algn="l"/>
                <a:tab pos="298450" algn="l"/>
              </a:tabLst>
            </a:pPr>
            <a:r>
              <a:rPr sz="1800" spc="15" dirty="0">
                <a:latin typeface="Calibri"/>
                <a:cs typeface="Calibri"/>
              </a:rPr>
              <a:t>Multiple modules </a:t>
            </a:r>
            <a:r>
              <a:rPr sz="1800" spc="10" dirty="0">
                <a:latin typeface="Calibri"/>
                <a:cs typeface="Calibri"/>
              </a:rPr>
              <a:t>working </a:t>
            </a:r>
            <a:r>
              <a:rPr sz="1800" spc="15" dirty="0">
                <a:latin typeface="Calibri"/>
                <a:cs typeface="Calibri"/>
              </a:rPr>
              <a:t>with application </a:t>
            </a:r>
            <a:r>
              <a:rPr sz="1800" dirty="0">
                <a:latin typeface="Calibri"/>
                <a:cs typeface="Calibri"/>
              </a:rPr>
              <a:t>state </a:t>
            </a:r>
            <a:r>
              <a:rPr sz="1800" spc="15" dirty="0">
                <a:latin typeface="Calibri"/>
                <a:cs typeface="Calibri"/>
              </a:rPr>
              <a:t>endup  </a:t>
            </a:r>
            <a:r>
              <a:rPr sz="1800" spc="-5" dirty="0">
                <a:latin typeface="Calibri"/>
                <a:cs typeface="Calibri"/>
              </a:rPr>
              <a:t>with </a:t>
            </a:r>
            <a:r>
              <a:rPr sz="1800" spc="-10" dirty="0">
                <a:latin typeface="Calibri"/>
                <a:cs typeface="Calibri"/>
              </a:rPr>
              <a:t>inconsistent</a:t>
            </a:r>
            <a:r>
              <a:rPr sz="1800" spc="-5" dirty="0">
                <a:latin typeface="Calibri"/>
                <a:cs typeface="Calibri"/>
              </a:rPr>
              <a:t> </a:t>
            </a:r>
            <a:r>
              <a:rPr sz="1800" spc="-20" dirty="0">
                <a:latin typeface="Calibri"/>
                <a:cs typeface="Calibri"/>
              </a:rPr>
              <a:t>states</a:t>
            </a:r>
            <a:endParaRPr sz="1800">
              <a:latin typeface="Calibri"/>
              <a:cs typeface="Calibri"/>
            </a:endParaRPr>
          </a:p>
          <a:p>
            <a:pPr marL="298450" indent="-285750">
              <a:lnSpc>
                <a:spcPct val="100000"/>
              </a:lnSpc>
              <a:buFont typeface="Arial"/>
              <a:buChar char="•"/>
              <a:tabLst>
                <a:tab pos="297815" algn="l"/>
                <a:tab pos="298450" algn="l"/>
              </a:tabLst>
            </a:pPr>
            <a:r>
              <a:rPr sz="1800" spc="-25" dirty="0">
                <a:latin typeface="Calibri"/>
                <a:cs typeface="Calibri"/>
              </a:rPr>
              <a:t>Waste </a:t>
            </a:r>
            <a:r>
              <a:rPr sz="1800" dirty="0">
                <a:latin typeface="Calibri"/>
                <a:cs typeface="Calibri"/>
              </a:rPr>
              <a:t>of </a:t>
            </a:r>
            <a:r>
              <a:rPr sz="1800" spc="-5" dirty="0">
                <a:latin typeface="Calibri"/>
                <a:cs typeface="Calibri"/>
              </a:rPr>
              <a:t>consumer </a:t>
            </a:r>
            <a:r>
              <a:rPr sz="1800" spc="-10" dirty="0">
                <a:latin typeface="Calibri"/>
                <a:cs typeface="Calibri"/>
              </a:rPr>
              <a:t>resources </a:t>
            </a:r>
            <a:r>
              <a:rPr sz="1800" spc="-5" dirty="0">
                <a:latin typeface="Calibri"/>
                <a:cs typeface="Calibri"/>
              </a:rPr>
              <a:t>due </a:t>
            </a:r>
            <a:r>
              <a:rPr sz="1800" spc="-10" dirty="0">
                <a:latin typeface="Calibri"/>
                <a:cs typeface="Calibri"/>
              </a:rPr>
              <a:t>to </a:t>
            </a:r>
            <a:r>
              <a:rPr sz="1800" spc="-15" dirty="0">
                <a:latin typeface="Calibri"/>
                <a:cs typeface="Calibri"/>
              </a:rPr>
              <a:t>events</a:t>
            </a:r>
            <a:r>
              <a:rPr sz="1800" spc="15" dirty="0">
                <a:latin typeface="Calibri"/>
                <a:cs typeface="Calibri"/>
              </a:rPr>
              <a:t> </a:t>
            </a:r>
            <a:r>
              <a:rPr sz="1800" spc="-5" dirty="0">
                <a:latin typeface="Calibri"/>
                <a:cs typeface="Calibri"/>
              </a:rPr>
              <a:t>polling</a:t>
            </a:r>
            <a:endParaRPr sz="1800">
              <a:latin typeface="Calibri"/>
              <a:cs typeface="Calibri"/>
            </a:endParaRPr>
          </a:p>
          <a:p>
            <a:pPr marL="298450" indent="-285750">
              <a:lnSpc>
                <a:spcPct val="100000"/>
              </a:lnSpc>
              <a:buFont typeface="Arial"/>
              <a:buChar char="•"/>
              <a:tabLst>
                <a:tab pos="297815" algn="l"/>
                <a:tab pos="298450" algn="l"/>
              </a:tabLst>
            </a:pPr>
            <a:r>
              <a:rPr sz="1800" spc="-5" dirty="0">
                <a:latin typeface="Calibri"/>
                <a:cs typeface="Calibri"/>
              </a:rPr>
              <a:t>Inability </a:t>
            </a:r>
            <a:r>
              <a:rPr sz="1800" spc="-10" dirty="0">
                <a:latin typeface="Calibri"/>
                <a:cs typeface="Calibri"/>
              </a:rPr>
              <a:t>to reconstruct current </a:t>
            </a:r>
            <a:r>
              <a:rPr sz="1800" spc="-20" dirty="0">
                <a:latin typeface="Calibri"/>
                <a:cs typeface="Calibri"/>
              </a:rPr>
              <a:t>state </a:t>
            </a:r>
            <a:r>
              <a:rPr sz="1800" spc="-10" dirty="0">
                <a:latin typeface="Calibri"/>
                <a:cs typeface="Calibri"/>
              </a:rPr>
              <a:t>after</a:t>
            </a:r>
            <a:r>
              <a:rPr sz="1800" spc="25" dirty="0">
                <a:latin typeface="Calibri"/>
                <a:cs typeface="Calibri"/>
              </a:rPr>
              <a:t> </a:t>
            </a:r>
            <a:r>
              <a:rPr sz="1800" spc="-10" dirty="0">
                <a:latin typeface="Calibri"/>
                <a:cs typeface="Calibri"/>
              </a:rPr>
              <a:t>failover</a:t>
            </a:r>
            <a:endParaRPr sz="1800">
              <a:latin typeface="Calibri"/>
              <a:cs typeface="Calibri"/>
            </a:endParaRPr>
          </a:p>
          <a:p>
            <a:pPr marL="298450" marR="5080" indent="-285750">
              <a:lnSpc>
                <a:spcPct val="100000"/>
              </a:lnSpc>
              <a:buFont typeface="Arial"/>
              <a:buChar char="•"/>
              <a:tabLst>
                <a:tab pos="297815" algn="l"/>
                <a:tab pos="298450" algn="l"/>
              </a:tabLst>
            </a:pPr>
            <a:r>
              <a:rPr sz="1800" spc="110" dirty="0">
                <a:latin typeface="Calibri"/>
                <a:cs typeface="Calibri"/>
              </a:rPr>
              <a:t>Synchronization requirements </a:t>
            </a:r>
            <a:r>
              <a:rPr sz="1800" spc="105" dirty="0">
                <a:latin typeface="Calibri"/>
                <a:cs typeface="Calibri"/>
              </a:rPr>
              <a:t>between </a:t>
            </a:r>
            <a:r>
              <a:rPr sz="1800" spc="110" dirty="0">
                <a:latin typeface="Calibri"/>
                <a:cs typeface="Calibri"/>
              </a:rPr>
              <a:t>engaging  </a:t>
            </a:r>
            <a:r>
              <a:rPr sz="1800" spc="-5" dirty="0">
                <a:latin typeface="Calibri"/>
                <a:cs typeface="Calibri"/>
              </a:rPr>
              <a:t>modules </a:t>
            </a:r>
            <a:r>
              <a:rPr sz="1800" dirty="0">
                <a:latin typeface="Calibri"/>
                <a:cs typeface="Calibri"/>
              </a:rPr>
              <a:t>in </a:t>
            </a:r>
            <a:r>
              <a:rPr sz="1800" spc="-10" dirty="0">
                <a:latin typeface="Calibri"/>
                <a:cs typeface="Calibri"/>
              </a:rPr>
              <a:t>order to </a:t>
            </a:r>
            <a:r>
              <a:rPr sz="1800" spc="-15" dirty="0">
                <a:latin typeface="Calibri"/>
                <a:cs typeface="Calibri"/>
              </a:rPr>
              <a:t>enforce </a:t>
            </a:r>
            <a:r>
              <a:rPr sz="1800" spc="-10" dirty="0">
                <a:latin typeface="Calibri"/>
                <a:cs typeface="Calibri"/>
              </a:rPr>
              <a:t>consistent </a:t>
            </a:r>
            <a:r>
              <a:rPr sz="1800" spc="-20" dirty="0">
                <a:latin typeface="Calibri"/>
                <a:cs typeface="Calibri"/>
              </a:rPr>
              <a:t>state</a:t>
            </a:r>
            <a:r>
              <a:rPr sz="1800" spc="-15" dirty="0">
                <a:latin typeface="Calibri"/>
                <a:cs typeface="Calibri"/>
              </a:rPr>
              <a:t> </a:t>
            </a:r>
            <a:r>
              <a:rPr sz="1800" spc="-5" dirty="0">
                <a:latin typeface="Calibri"/>
                <a:cs typeface="Calibri"/>
              </a:rPr>
              <a:t>processing</a:t>
            </a:r>
            <a:endParaRPr sz="1800">
              <a:latin typeface="Calibri"/>
              <a:cs typeface="Calibri"/>
            </a:endParaRPr>
          </a:p>
          <a:p>
            <a:pPr marL="298450" indent="-285750">
              <a:lnSpc>
                <a:spcPct val="100000"/>
              </a:lnSpc>
              <a:buFont typeface="Arial"/>
              <a:buChar char="•"/>
              <a:tabLst>
                <a:tab pos="297815" algn="l"/>
                <a:tab pos="298450" algn="l"/>
              </a:tabLst>
            </a:pPr>
            <a:r>
              <a:rPr sz="1800" spc="-15" dirty="0">
                <a:latin typeface="Calibri"/>
                <a:cs typeface="Calibri"/>
              </a:rPr>
              <a:t>Etc.</a:t>
            </a:r>
            <a:endParaRPr sz="1800">
              <a:latin typeface="Calibri"/>
              <a:cs typeface="Calibri"/>
            </a:endParaRPr>
          </a:p>
        </p:txBody>
      </p:sp>
      <p:grpSp>
        <p:nvGrpSpPr>
          <p:cNvPr id="10" name="object 10"/>
          <p:cNvGrpSpPr/>
          <p:nvPr/>
        </p:nvGrpSpPr>
        <p:grpSpPr>
          <a:xfrm>
            <a:off x="6172200" y="935181"/>
            <a:ext cx="5789930" cy="5432425"/>
            <a:chOff x="6172200" y="935181"/>
            <a:chExt cx="5789930" cy="5432425"/>
          </a:xfrm>
        </p:grpSpPr>
        <p:pic>
          <p:nvPicPr>
            <p:cNvPr id="11" name="object 11"/>
            <p:cNvPicPr/>
            <p:nvPr/>
          </p:nvPicPr>
          <p:blipFill>
            <a:blip r:embed="rId2" cstate="print"/>
            <a:stretch>
              <a:fillRect/>
            </a:stretch>
          </p:blipFill>
          <p:spPr>
            <a:xfrm>
              <a:off x="6172200" y="4572000"/>
              <a:ext cx="5785658" cy="1795549"/>
            </a:xfrm>
            <a:prstGeom prst="rect">
              <a:avLst/>
            </a:prstGeom>
          </p:spPr>
        </p:pic>
        <p:pic>
          <p:nvPicPr>
            <p:cNvPr id="12" name="object 12"/>
            <p:cNvPicPr/>
            <p:nvPr/>
          </p:nvPicPr>
          <p:blipFill>
            <a:blip r:embed="rId3" cstate="print"/>
            <a:stretch>
              <a:fillRect/>
            </a:stretch>
          </p:blipFill>
          <p:spPr>
            <a:xfrm>
              <a:off x="6172200" y="935181"/>
              <a:ext cx="5789814" cy="3557847"/>
            </a:xfrm>
            <a:prstGeom prst="rect">
              <a:avLst/>
            </a:prstGeom>
          </p:spPr>
        </p:pic>
      </p:grpSp>
      <p:sp>
        <p:nvSpPr>
          <p:cNvPr id="13" name="object 13"/>
          <p:cNvSpPr txBox="1"/>
          <p:nvPr/>
        </p:nvSpPr>
        <p:spPr>
          <a:xfrm>
            <a:off x="6286500" y="857885"/>
            <a:ext cx="5474970" cy="5375275"/>
          </a:xfrm>
          <a:prstGeom prst="rect">
            <a:avLst/>
          </a:prstGeom>
        </p:spPr>
        <p:txBody>
          <a:bodyPr vert="horz" wrap="square" lIns="0" tIns="119380" rIns="0" bIns="0" rtlCol="0">
            <a:spAutoFit/>
          </a:bodyPr>
          <a:lstStyle/>
          <a:p>
            <a:pPr marL="12700">
              <a:lnSpc>
                <a:spcPct val="100000"/>
              </a:lnSpc>
              <a:spcBef>
                <a:spcPts val="940"/>
              </a:spcBef>
            </a:pPr>
            <a:r>
              <a:rPr sz="1800" b="1" spc="-10" dirty="0">
                <a:solidFill>
                  <a:srgbClr val="FFFFFF"/>
                </a:solidFill>
                <a:latin typeface="Calibri"/>
                <a:cs typeface="Calibri"/>
              </a:rPr>
              <a:t>What </a:t>
            </a:r>
            <a:r>
              <a:rPr sz="1800" b="1" spc="-5" dirty="0">
                <a:solidFill>
                  <a:srgbClr val="FFFFFF"/>
                </a:solidFill>
                <a:latin typeface="Calibri"/>
                <a:cs typeface="Calibri"/>
              </a:rPr>
              <a:t>is </a:t>
            </a:r>
            <a:r>
              <a:rPr sz="1800" b="1" spc="-10" dirty="0">
                <a:solidFill>
                  <a:srgbClr val="FFFFFF"/>
                </a:solidFill>
                <a:latin typeface="Calibri"/>
                <a:cs typeface="Calibri"/>
              </a:rPr>
              <a:t>eventual</a:t>
            </a:r>
            <a:r>
              <a:rPr sz="1800" b="1" dirty="0">
                <a:solidFill>
                  <a:srgbClr val="FFFFFF"/>
                </a:solidFill>
                <a:latin typeface="Calibri"/>
                <a:cs typeface="Calibri"/>
              </a:rPr>
              <a:t> </a:t>
            </a:r>
            <a:r>
              <a:rPr sz="1800" b="1" spc="-10" dirty="0">
                <a:solidFill>
                  <a:srgbClr val="FFFFFF"/>
                </a:solidFill>
                <a:latin typeface="Calibri"/>
                <a:cs typeface="Calibri"/>
              </a:rPr>
              <a:t>consistency?</a:t>
            </a:r>
            <a:endParaRPr sz="1800" dirty="0">
              <a:latin typeface="Calibri"/>
              <a:cs typeface="Calibri"/>
            </a:endParaRPr>
          </a:p>
          <a:p>
            <a:pPr marL="298450" marR="647700" indent="-285750">
              <a:lnSpc>
                <a:spcPct val="100000"/>
              </a:lnSpc>
              <a:spcBef>
                <a:spcPts val="840"/>
              </a:spcBef>
              <a:buFont typeface="Arial"/>
              <a:buChar char="•"/>
              <a:tabLst>
                <a:tab pos="297815" algn="l"/>
                <a:tab pos="298450" algn="l"/>
              </a:tabLst>
            </a:pPr>
            <a:r>
              <a:rPr sz="1800" dirty="0">
                <a:latin typeface="Calibri"/>
                <a:cs typeface="Calibri"/>
              </a:rPr>
              <a:t>It is a </a:t>
            </a:r>
            <a:r>
              <a:rPr sz="1800" spc="-5" dirty="0">
                <a:latin typeface="Calibri"/>
                <a:cs typeface="Calibri"/>
              </a:rPr>
              <a:t>type </a:t>
            </a:r>
            <a:r>
              <a:rPr sz="1800" dirty="0">
                <a:latin typeface="Calibri"/>
                <a:cs typeface="Calibri"/>
              </a:rPr>
              <a:t>of </a:t>
            </a:r>
            <a:r>
              <a:rPr sz="1800" b="1" spc="-20" dirty="0">
                <a:latin typeface="Calibri"/>
                <a:cs typeface="Calibri"/>
              </a:rPr>
              <a:t>Relaxed </a:t>
            </a:r>
            <a:r>
              <a:rPr sz="1800" b="1" spc="-30" dirty="0">
                <a:latin typeface="Calibri"/>
                <a:cs typeface="Calibri"/>
              </a:rPr>
              <a:t>Temporal </a:t>
            </a:r>
            <a:r>
              <a:rPr sz="1800" b="1" spc="-15" dirty="0">
                <a:latin typeface="Calibri"/>
                <a:cs typeface="Calibri"/>
              </a:rPr>
              <a:t>Contraint </a:t>
            </a:r>
            <a:r>
              <a:rPr sz="1800" dirty="0">
                <a:latin typeface="Calibri"/>
                <a:cs typeface="Calibri"/>
              </a:rPr>
              <a:t>on </a:t>
            </a:r>
            <a:r>
              <a:rPr sz="1800" spc="-5" dirty="0">
                <a:latin typeface="Calibri"/>
                <a:cs typeface="Calibri"/>
              </a:rPr>
              <a:t>the  </a:t>
            </a:r>
            <a:r>
              <a:rPr sz="1800" spc="-20" dirty="0">
                <a:latin typeface="Calibri"/>
                <a:cs typeface="Calibri"/>
              </a:rPr>
              <a:t>data/state</a:t>
            </a:r>
            <a:r>
              <a:rPr sz="1800" spc="-10" dirty="0">
                <a:latin typeface="Calibri"/>
                <a:cs typeface="Calibri"/>
              </a:rPr>
              <a:t> </a:t>
            </a:r>
            <a:r>
              <a:rPr sz="1800" spc="-20" dirty="0">
                <a:latin typeface="Calibri"/>
                <a:cs typeface="Calibri"/>
              </a:rPr>
              <a:t>consistency.</a:t>
            </a:r>
            <a:endParaRPr sz="1800" dirty="0">
              <a:latin typeface="Calibri"/>
              <a:cs typeface="Calibri"/>
            </a:endParaRPr>
          </a:p>
          <a:p>
            <a:pPr marL="755650" marR="190500" lvl="1" indent="-285750">
              <a:lnSpc>
                <a:spcPct val="100000"/>
              </a:lnSpc>
              <a:buFont typeface="Arial"/>
              <a:buChar char="•"/>
              <a:tabLst>
                <a:tab pos="755015" algn="l"/>
                <a:tab pos="755650" algn="l"/>
              </a:tabLst>
            </a:pPr>
            <a:r>
              <a:rPr sz="1800" spc="-5" dirty="0">
                <a:latin typeface="Calibri"/>
                <a:cs typeface="Calibri"/>
              </a:rPr>
              <a:t>Means </a:t>
            </a:r>
            <a:r>
              <a:rPr sz="1800" dirty="0">
                <a:latin typeface="Calibri"/>
                <a:cs typeface="Calibri"/>
              </a:rPr>
              <a:t>it </a:t>
            </a:r>
            <a:r>
              <a:rPr sz="1800" spc="-5" dirty="0">
                <a:latin typeface="Calibri"/>
                <a:cs typeface="Calibri"/>
              </a:rPr>
              <a:t>enables </a:t>
            </a:r>
            <a:r>
              <a:rPr sz="1800" dirty="0">
                <a:latin typeface="Calibri"/>
                <a:cs typeface="Calibri"/>
              </a:rPr>
              <a:t>a </a:t>
            </a:r>
            <a:r>
              <a:rPr sz="1800" spc="-5" dirty="0">
                <a:latin typeface="Calibri"/>
                <a:cs typeface="Calibri"/>
              </a:rPr>
              <a:t>little </a:t>
            </a:r>
            <a:r>
              <a:rPr sz="1800" spc="-10" dirty="0">
                <a:latin typeface="Calibri"/>
                <a:cs typeface="Calibri"/>
              </a:rPr>
              <a:t>compromise </a:t>
            </a:r>
            <a:r>
              <a:rPr sz="1800" dirty="0">
                <a:latin typeface="Calibri"/>
                <a:cs typeface="Calibri"/>
              </a:rPr>
              <a:t>on </a:t>
            </a:r>
            <a:r>
              <a:rPr sz="1800" spc="-5" dirty="0">
                <a:latin typeface="Calibri"/>
                <a:cs typeface="Calibri"/>
              </a:rPr>
              <a:t>the  </a:t>
            </a:r>
            <a:r>
              <a:rPr sz="1800" spc="-10" dirty="0">
                <a:latin typeface="Calibri"/>
                <a:cs typeface="Calibri"/>
              </a:rPr>
              <a:t>consistency until </a:t>
            </a:r>
            <a:r>
              <a:rPr sz="1800" spc="-5" dirty="0">
                <a:latin typeface="Calibri"/>
                <a:cs typeface="Calibri"/>
              </a:rPr>
              <a:t>and unless the </a:t>
            </a:r>
            <a:r>
              <a:rPr sz="1800" spc="-10" dirty="0">
                <a:latin typeface="Calibri"/>
                <a:cs typeface="Calibri"/>
              </a:rPr>
              <a:t>engaging </a:t>
            </a:r>
            <a:r>
              <a:rPr sz="1800" spc="-5" dirty="0">
                <a:latin typeface="Calibri"/>
                <a:cs typeface="Calibri"/>
              </a:rPr>
              <a:t>parties  </a:t>
            </a:r>
            <a:r>
              <a:rPr sz="1800" spc="-15" dirty="0">
                <a:latin typeface="Calibri"/>
                <a:cs typeface="Calibri"/>
              </a:rPr>
              <a:t>conform </a:t>
            </a:r>
            <a:r>
              <a:rPr sz="1800" spc="-10" dirty="0">
                <a:latin typeface="Calibri"/>
                <a:cs typeface="Calibri"/>
              </a:rPr>
              <a:t>to certain</a:t>
            </a:r>
            <a:r>
              <a:rPr sz="1800" spc="10" dirty="0">
                <a:latin typeface="Calibri"/>
                <a:cs typeface="Calibri"/>
              </a:rPr>
              <a:t> </a:t>
            </a:r>
            <a:r>
              <a:rPr sz="1800" spc="-10" dirty="0">
                <a:latin typeface="Calibri"/>
                <a:cs typeface="Calibri"/>
              </a:rPr>
              <a:t>requirements.</a:t>
            </a:r>
            <a:endParaRPr sz="1800" dirty="0">
              <a:latin typeface="Calibri"/>
              <a:cs typeface="Calibri"/>
            </a:endParaRPr>
          </a:p>
          <a:p>
            <a:pPr marL="298450" marR="149860" indent="-285750">
              <a:lnSpc>
                <a:spcPct val="100000"/>
              </a:lnSpc>
              <a:buFont typeface="Arial"/>
              <a:buChar char="•"/>
              <a:tabLst>
                <a:tab pos="297815" algn="l"/>
                <a:tab pos="298450" algn="l"/>
              </a:tabLst>
            </a:pPr>
            <a:r>
              <a:rPr sz="1800" dirty="0">
                <a:latin typeface="Calibri"/>
                <a:cs typeface="Calibri"/>
              </a:rPr>
              <a:t>It </a:t>
            </a:r>
            <a:r>
              <a:rPr sz="1800" spc="-15" dirty="0">
                <a:latin typeface="Calibri"/>
                <a:cs typeface="Calibri"/>
              </a:rPr>
              <a:t>guarantees </a:t>
            </a:r>
            <a:r>
              <a:rPr sz="1800" spc="-5" dirty="0">
                <a:latin typeface="Calibri"/>
                <a:cs typeface="Calibri"/>
              </a:rPr>
              <a:t>the </a:t>
            </a:r>
            <a:r>
              <a:rPr sz="1800" spc="-20" dirty="0">
                <a:latin typeface="Calibri"/>
                <a:cs typeface="Calibri"/>
              </a:rPr>
              <a:t>state </a:t>
            </a:r>
            <a:r>
              <a:rPr sz="1800" dirty="0">
                <a:latin typeface="Calibri"/>
                <a:cs typeface="Calibri"/>
              </a:rPr>
              <a:t>of </a:t>
            </a:r>
            <a:r>
              <a:rPr sz="1800" spc="-5" dirty="0">
                <a:latin typeface="Calibri"/>
                <a:cs typeface="Calibri"/>
              </a:rPr>
              <a:t>all participants </a:t>
            </a:r>
            <a:r>
              <a:rPr sz="1800" spc="-10" dirty="0">
                <a:latin typeface="Calibri"/>
                <a:cs typeface="Calibri"/>
              </a:rPr>
              <a:t>to </a:t>
            </a:r>
            <a:r>
              <a:rPr sz="1800" spc="-20" dirty="0">
                <a:latin typeface="Calibri"/>
                <a:cs typeface="Calibri"/>
              </a:rPr>
              <a:t>converge  </a:t>
            </a:r>
            <a:r>
              <a:rPr sz="1800" spc="-15" dirty="0">
                <a:latin typeface="Calibri"/>
                <a:cs typeface="Calibri"/>
              </a:rPr>
              <a:t>towards </a:t>
            </a:r>
            <a:r>
              <a:rPr sz="1800" dirty="0">
                <a:latin typeface="Calibri"/>
                <a:cs typeface="Calibri"/>
              </a:rPr>
              <a:t>a </a:t>
            </a:r>
            <a:r>
              <a:rPr sz="1800" spc="-10" dirty="0">
                <a:latin typeface="Calibri"/>
                <a:cs typeface="Calibri"/>
              </a:rPr>
              <a:t>consistent </a:t>
            </a:r>
            <a:r>
              <a:rPr sz="1800" spc="-20" dirty="0">
                <a:latin typeface="Calibri"/>
                <a:cs typeface="Calibri"/>
              </a:rPr>
              <a:t>state </a:t>
            </a:r>
            <a:r>
              <a:rPr sz="1800" spc="-15" dirty="0">
                <a:latin typeface="Calibri"/>
                <a:cs typeface="Calibri"/>
              </a:rPr>
              <a:t>at </a:t>
            </a:r>
            <a:r>
              <a:rPr sz="1800" dirty="0">
                <a:latin typeface="Calibri"/>
                <a:cs typeface="Calibri"/>
              </a:rPr>
              <a:t>some </a:t>
            </a:r>
            <a:r>
              <a:rPr sz="1800" spc="-10" dirty="0">
                <a:latin typeface="Calibri"/>
                <a:cs typeface="Calibri"/>
              </a:rPr>
              <a:t>point </a:t>
            </a:r>
            <a:r>
              <a:rPr sz="1800" dirty="0">
                <a:latin typeface="Calibri"/>
                <a:cs typeface="Calibri"/>
              </a:rPr>
              <a:t>in </a:t>
            </a:r>
            <a:r>
              <a:rPr sz="1800" spc="-5" dirty="0">
                <a:latin typeface="Calibri"/>
                <a:cs typeface="Calibri"/>
              </a:rPr>
              <a:t>the</a:t>
            </a:r>
            <a:r>
              <a:rPr sz="1800" spc="20" dirty="0">
                <a:latin typeface="Calibri"/>
                <a:cs typeface="Calibri"/>
              </a:rPr>
              <a:t> </a:t>
            </a:r>
            <a:r>
              <a:rPr sz="1800" spc="-10" dirty="0">
                <a:latin typeface="Calibri"/>
                <a:cs typeface="Calibri"/>
              </a:rPr>
              <a:t>future.</a:t>
            </a:r>
            <a:endParaRPr sz="1800" dirty="0">
              <a:latin typeface="Calibri"/>
              <a:cs typeface="Calibri"/>
            </a:endParaRPr>
          </a:p>
          <a:p>
            <a:pPr marL="298450" marR="5080" indent="-285750">
              <a:lnSpc>
                <a:spcPct val="100000"/>
              </a:lnSpc>
              <a:buFont typeface="Arial"/>
              <a:buChar char="•"/>
              <a:tabLst>
                <a:tab pos="297815" algn="l"/>
                <a:tab pos="298450" algn="l"/>
              </a:tabLst>
            </a:pPr>
            <a:r>
              <a:rPr sz="1800" dirty="0">
                <a:latin typeface="Calibri"/>
                <a:cs typeface="Calibri"/>
              </a:rPr>
              <a:t>E.g. </a:t>
            </a:r>
            <a:r>
              <a:rPr sz="1800" spc="-10" dirty="0">
                <a:latin typeface="Calibri"/>
                <a:cs typeface="Calibri"/>
              </a:rPr>
              <a:t>database cluster </a:t>
            </a:r>
            <a:r>
              <a:rPr sz="1800" dirty="0">
                <a:latin typeface="Calibri"/>
                <a:cs typeface="Calibri"/>
              </a:rPr>
              <a:t>… </a:t>
            </a:r>
            <a:r>
              <a:rPr sz="1800" spc="-5" dirty="0">
                <a:latin typeface="Calibri"/>
                <a:cs typeface="Calibri"/>
              </a:rPr>
              <a:t>All the </a:t>
            </a:r>
            <a:r>
              <a:rPr sz="1800" spc="-10" dirty="0">
                <a:latin typeface="Calibri"/>
                <a:cs typeface="Calibri"/>
              </a:rPr>
              <a:t>replicas are maintained  by coordinating </a:t>
            </a:r>
            <a:r>
              <a:rPr sz="1800" spc="-5" dirty="0">
                <a:latin typeface="Calibri"/>
                <a:cs typeface="Calibri"/>
              </a:rPr>
              <a:t>writes </a:t>
            </a:r>
            <a:r>
              <a:rPr sz="1800" spc="-10" dirty="0">
                <a:latin typeface="Calibri"/>
                <a:cs typeface="Calibri"/>
              </a:rPr>
              <a:t>between </a:t>
            </a:r>
            <a:r>
              <a:rPr sz="1800" spc="-5" dirty="0">
                <a:latin typeface="Calibri"/>
                <a:cs typeface="Calibri"/>
              </a:rPr>
              <a:t>multiple nodes; making  </a:t>
            </a:r>
            <a:r>
              <a:rPr sz="1800" spc="-10" dirty="0">
                <a:latin typeface="Calibri"/>
                <a:cs typeface="Calibri"/>
              </a:rPr>
              <a:t>sure that </a:t>
            </a:r>
            <a:r>
              <a:rPr sz="1800" spc="-5" dirty="0">
                <a:latin typeface="Calibri"/>
                <a:cs typeface="Calibri"/>
              </a:rPr>
              <a:t>writes </a:t>
            </a:r>
            <a:r>
              <a:rPr sz="1800" spc="-10" dirty="0">
                <a:latin typeface="Calibri"/>
                <a:cs typeface="Calibri"/>
              </a:rPr>
              <a:t>must </a:t>
            </a:r>
            <a:r>
              <a:rPr sz="1800" spc="-5" dirty="0">
                <a:latin typeface="Calibri"/>
                <a:cs typeface="Calibri"/>
              </a:rPr>
              <a:t>be </a:t>
            </a:r>
            <a:r>
              <a:rPr sz="1800" spc="-10" dirty="0">
                <a:latin typeface="Calibri"/>
                <a:cs typeface="Calibri"/>
              </a:rPr>
              <a:t>coordinated to </a:t>
            </a:r>
            <a:r>
              <a:rPr sz="1800" spc="-5" dirty="0">
                <a:latin typeface="Calibri"/>
                <a:cs typeface="Calibri"/>
              </a:rPr>
              <a:t>all </a:t>
            </a:r>
            <a:r>
              <a:rPr sz="1800" spc="-10" dirty="0">
                <a:latin typeface="Calibri"/>
                <a:cs typeface="Calibri"/>
              </a:rPr>
              <a:t>replicas </a:t>
            </a:r>
            <a:r>
              <a:rPr sz="1800" dirty="0">
                <a:latin typeface="Calibri"/>
                <a:cs typeface="Calibri"/>
              </a:rPr>
              <a:t>in  </a:t>
            </a:r>
            <a:r>
              <a:rPr sz="1800" spc="-5" dirty="0">
                <a:latin typeface="Calibri"/>
                <a:cs typeface="Calibri"/>
              </a:rPr>
              <a:t>the </a:t>
            </a:r>
            <a:r>
              <a:rPr sz="1800" spc="-20" dirty="0">
                <a:latin typeface="Calibri"/>
                <a:cs typeface="Calibri"/>
              </a:rPr>
              <a:t>exact </a:t>
            </a:r>
            <a:r>
              <a:rPr sz="1800" spc="-10" dirty="0">
                <a:latin typeface="Calibri"/>
                <a:cs typeface="Calibri"/>
              </a:rPr>
              <a:t>order that they </a:t>
            </a:r>
            <a:r>
              <a:rPr sz="1800" spc="-15" dirty="0">
                <a:latin typeface="Calibri"/>
                <a:cs typeface="Calibri"/>
              </a:rPr>
              <a:t>were</a:t>
            </a:r>
            <a:r>
              <a:rPr sz="1800" spc="35" dirty="0">
                <a:latin typeface="Calibri"/>
                <a:cs typeface="Calibri"/>
              </a:rPr>
              <a:t> </a:t>
            </a:r>
            <a:r>
              <a:rPr sz="1800" spc="-10" dirty="0">
                <a:latin typeface="Calibri"/>
                <a:cs typeface="Calibri"/>
              </a:rPr>
              <a:t>received.</a:t>
            </a:r>
            <a:endParaRPr sz="1800" dirty="0">
              <a:latin typeface="Calibri"/>
              <a:cs typeface="Calibri"/>
            </a:endParaRPr>
          </a:p>
          <a:p>
            <a:pPr>
              <a:lnSpc>
                <a:spcPct val="100000"/>
              </a:lnSpc>
              <a:buChar char="•"/>
            </a:pPr>
            <a:endParaRPr sz="1650" dirty="0">
              <a:latin typeface="Calibri"/>
              <a:cs typeface="Calibri"/>
            </a:endParaRPr>
          </a:p>
          <a:p>
            <a:pPr marL="12700">
              <a:lnSpc>
                <a:spcPct val="100000"/>
              </a:lnSpc>
            </a:pPr>
            <a:r>
              <a:rPr sz="2400" b="1" spc="-10" dirty="0">
                <a:latin typeface="Calibri"/>
                <a:cs typeface="Calibri"/>
              </a:rPr>
              <a:t>What </a:t>
            </a:r>
            <a:r>
              <a:rPr sz="2400" b="1" dirty="0">
                <a:latin typeface="Calibri"/>
                <a:cs typeface="Calibri"/>
              </a:rPr>
              <a:t>is </a:t>
            </a:r>
            <a:r>
              <a:rPr sz="2400" b="1" spc="-5" dirty="0">
                <a:latin typeface="Calibri"/>
                <a:cs typeface="Calibri"/>
              </a:rPr>
              <a:t>the</a:t>
            </a:r>
            <a:r>
              <a:rPr sz="2400" b="1" spc="5" dirty="0">
                <a:latin typeface="Calibri"/>
                <a:cs typeface="Calibri"/>
              </a:rPr>
              <a:t> </a:t>
            </a:r>
            <a:r>
              <a:rPr sz="2400" b="1" spc="-5" dirty="0">
                <a:latin typeface="Calibri"/>
                <a:cs typeface="Calibri"/>
              </a:rPr>
              <a:t>solution?</a:t>
            </a:r>
            <a:endParaRPr sz="2400" dirty="0">
              <a:latin typeface="Calibri"/>
              <a:cs typeface="Calibri"/>
            </a:endParaRPr>
          </a:p>
          <a:p>
            <a:pPr>
              <a:lnSpc>
                <a:spcPct val="100000"/>
              </a:lnSpc>
              <a:spcBef>
                <a:spcPts val="45"/>
              </a:spcBef>
            </a:pPr>
            <a:endParaRPr sz="1950" dirty="0">
              <a:latin typeface="Calibri"/>
              <a:cs typeface="Calibri"/>
            </a:endParaRPr>
          </a:p>
          <a:p>
            <a:pPr marL="298450" indent="-285750">
              <a:lnSpc>
                <a:spcPct val="100000"/>
              </a:lnSpc>
              <a:buFont typeface="Arial"/>
              <a:buChar char="•"/>
              <a:tabLst>
                <a:tab pos="297815" algn="l"/>
                <a:tab pos="298450" algn="l"/>
              </a:tabLst>
            </a:pPr>
            <a:r>
              <a:rPr sz="2000" b="1" spc="-5" dirty="0">
                <a:latin typeface="Calibri"/>
                <a:cs typeface="Calibri"/>
              </a:rPr>
              <a:t>Implement </a:t>
            </a:r>
            <a:r>
              <a:rPr sz="2000" dirty="0">
                <a:latin typeface="Calibri"/>
                <a:cs typeface="Calibri"/>
              </a:rPr>
              <a:t>→ </a:t>
            </a:r>
            <a:r>
              <a:rPr sz="2000" spc="-20" dirty="0">
                <a:latin typeface="Calibri"/>
                <a:cs typeface="Calibri"/>
              </a:rPr>
              <a:t>Event </a:t>
            </a:r>
            <a:r>
              <a:rPr sz="2000" spc="-10" dirty="0">
                <a:latin typeface="Calibri"/>
                <a:cs typeface="Calibri"/>
              </a:rPr>
              <a:t>sourcing </a:t>
            </a:r>
            <a:r>
              <a:rPr sz="2000" spc="-5" dirty="0">
                <a:latin typeface="Calibri"/>
                <a:cs typeface="Calibri"/>
              </a:rPr>
              <a:t>design</a:t>
            </a:r>
            <a:r>
              <a:rPr sz="2000" spc="-15" dirty="0">
                <a:latin typeface="Calibri"/>
                <a:cs typeface="Calibri"/>
              </a:rPr>
              <a:t> pattern</a:t>
            </a:r>
            <a:endParaRPr sz="2000" dirty="0">
              <a:latin typeface="Calibri"/>
              <a:cs typeface="Calibri"/>
            </a:endParaRPr>
          </a:p>
          <a:p>
            <a:pPr marL="298450" indent="-285750">
              <a:lnSpc>
                <a:spcPct val="100000"/>
              </a:lnSpc>
              <a:buFont typeface="Arial"/>
              <a:buChar char="•"/>
              <a:tabLst>
                <a:tab pos="297815" algn="l"/>
                <a:tab pos="298450" algn="l"/>
              </a:tabLst>
            </a:pPr>
            <a:r>
              <a:rPr sz="2000" b="1" spc="-5" dirty="0">
                <a:latin typeface="Calibri"/>
                <a:cs typeface="Calibri"/>
              </a:rPr>
              <a:t>Design </a:t>
            </a:r>
            <a:r>
              <a:rPr sz="2000" dirty="0">
                <a:latin typeface="Calibri"/>
                <a:cs typeface="Calibri"/>
              </a:rPr>
              <a:t>→ </a:t>
            </a:r>
            <a:r>
              <a:rPr sz="2000" spc="-20" dirty="0">
                <a:latin typeface="Calibri"/>
                <a:cs typeface="Calibri"/>
              </a:rPr>
              <a:t>Event </a:t>
            </a:r>
            <a:r>
              <a:rPr sz="2000" spc="-10" dirty="0">
                <a:latin typeface="Calibri"/>
                <a:cs typeface="Calibri"/>
              </a:rPr>
              <a:t>driven architecture</a:t>
            </a:r>
            <a:endParaRPr sz="2000" dirty="0">
              <a:latin typeface="Calibri"/>
              <a:cs typeface="Calibri"/>
            </a:endParaRPr>
          </a:p>
          <a:p>
            <a:pPr marL="298450" indent="-285750">
              <a:lnSpc>
                <a:spcPct val="100000"/>
              </a:lnSpc>
              <a:buFont typeface="Arial"/>
              <a:buChar char="•"/>
              <a:tabLst>
                <a:tab pos="297815" algn="l"/>
                <a:tab pos="298450" algn="l"/>
              </a:tabLst>
            </a:pPr>
            <a:r>
              <a:rPr sz="2000" b="1" dirty="0">
                <a:latin typeface="Calibri"/>
                <a:cs typeface="Calibri"/>
              </a:rPr>
              <a:t>Do </a:t>
            </a:r>
            <a:r>
              <a:rPr sz="2000" dirty="0">
                <a:latin typeface="Calibri"/>
                <a:cs typeface="Calibri"/>
              </a:rPr>
              <a:t>→ </a:t>
            </a:r>
            <a:r>
              <a:rPr sz="2000" spc="-10" dirty="0">
                <a:latin typeface="Calibri"/>
                <a:cs typeface="Calibri"/>
              </a:rPr>
              <a:t>reactive</a:t>
            </a:r>
            <a:r>
              <a:rPr sz="2000" spc="-25" dirty="0">
                <a:latin typeface="Calibri"/>
                <a:cs typeface="Calibri"/>
              </a:rPr>
              <a:t> </a:t>
            </a:r>
            <a:r>
              <a:rPr sz="2000" spc="-10" dirty="0">
                <a:latin typeface="Calibri"/>
                <a:cs typeface="Calibri"/>
              </a:rPr>
              <a:t>processing</a:t>
            </a:r>
            <a:endParaRPr sz="2000" dirty="0">
              <a:latin typeface="Calibri"/>
              <a:cs typeface="Calibri"/>
            </a:endParaRPr>
          </a:p>
        </p:txBody>
      </p:sp>
      <p:sp>
        <p:nvSpPr>
          <p:cNvPr id="14" name="object 1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40</a:t>
            </a:fld>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77647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Microsoft YaHei"/>
                <a:cs typeface="Microsoft YaHei"/>
              </a:rPr>
              <a:t>Event </a:t>
            </a:r>
            <a:r>
              <a:rPr sz="2400" b="1" spc="-5" dirty="0">
                <a:solidFill>
                  <a:srgbClr val="FFFFFF"/>
                </a:solidFill>
                <a:latin typeface="Microsoft YaHei"/>
                <a:cs typeface="Microsoft YaHei"/>
              </a:rPr>
              <a:t>Sourcing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How it</a:t>
            </a:r>
            <a:r>
              <a:rPr sz="2400" b="1" spc="-70" dirty="0">
                <a:solidFill>
                  <a:srgbClr val="FFFFFF"/>
                </a:solidFill>
                <a:latin typeface="Microsoft YaHei"/>
                <a:cs typeface="Microsoft YaHei"/>
              </a:rPr>
              <a:t> </a:t>
            </a:r>
            <a:r>
              <a:rPr sz="2400" b="1" spc="-5" dirty="0">
                <a:solidFill>
                  <a:srgbClr val="FFFFFF"/>
                </a:solidFill>
                <a:latin typeface="Microsoft YaHei"/>
                <a:cs typeface="Microsoft YaHei"/>
              </a:rPr>
              <a:t>works?</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95349" y="831272"/>
              <a:ext cx="5860472" cy="3283527"/>
            </a:xfrm>
            <a:prstGeom prst="rect">
              <a:avLst/>
            </a:prstGeom>
          </p:spPr>
        </p:pic>
      </p:grpSp>
      <p:sp>
        <p:nvSpPr>
          <p:cNvPr id="10" name="object 10"/>
          <p:cNvSpPr txBox="1"/>
          <p:nvPr/>
        </p:nvSpPr>
        <p:spPr>
          <a:xfrm>
            <a:off x="6497954" y="943610"/>
            <a:ext cx="5190490" cy="4324985"/>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Calibri"/>
                <a:cs typeface="Calibri"/>
              </a:rPr>
              <a:t>How </a:t>
            </a:r>
            <a:r>
              <a:rPr sz="1600" b="1" spc="-15" dirty="0">
                <a:latin typeface="Calibri"/>
                <a:cs typeface="Calibri"/>
              </a:rPr>
              <a:t>event </a:t>
            </a:r>
            <a:r>
              <a:rPr sz="1600" b="1" spc="-10" dirty="0">
                <a:latin typeface="Calibri"/>
                <a:cs typeface="Calibri"/>
              </a:rPr>
              <a:t>sourcing</a:t>
            </a:r>
            <a:r>
              <a:rPr sz="1600" b="1" spc="10" dirty="0">
                <a:latin typeface="Calibri"/>
                <a:cs typeface="Calibri"/>
              </a:rPr>
              <a:t> </a:t>
            </a:r>
            <a:r>
              <a:rPr sz="1600" b="1" spc="-10" dirty="0">
                <a:latin typeface="Calibri"/>
                <a:cs typeface="Calibri"/>
              </a:rPr>
              <a:t>works?</a:t>
            </a:r>
            <a:endParaRPr sz="1600">
              <a:latin typeface="Calibri"/>
              <a:cs typeface="Calibri"/>
            </a:endParaRPr>
          </a:p>
          <a:p>
            <a:pPr marL="298450" marR="314960" indent="-285750">
              <a:lnSpc>
                <a:spcPct val="100000"/>
              </a:lnSpc>
              <a:spcBef>
                <a:spcPts val="15"/>
              </a:spcBef>
              <a:buFont typeface="Arial"/>
              <a:buChar char="•"/>
              <a:tabLst>
                <a:tab pos="297815" algn="l"/>
                <a:tab pos="298450" algn="l"/>
              </a:tabLst>
            </a:pPr>
            <a:r>
              <a:rPr sz="1400" spc="-5" dirty="0">
                <a:latin typeface="Calibri"/>
                <a:cs typeface="Calibri"/>
              </a:rPr>
              <a:t>The </a:t>
            </a:r>
            <a:r>
              <a:rPr sz="1400" spc="-10" dirty="0">
                <a:latin typeface="Calibri"/>
                <a:cs typeface="Calibri"/>
              </a:rPr>
              <a:t>events are captured </a:t>
            </a:r>
            <a:r>
              <a:rPr sz="1400" dirty="0">
                <a:latin typeface="Calibri"/>
                <a:cs typeface="Calibri"/>
              </a:rPr>
              <a:t>on a </a:t>
            </a:r>
            <a:r>
              <a:rPr sz="1400" spc="-5" dirty="0">
                <a:latin typeface="Calibri"/>
                <a:cs typeface="Calibri"/>
              </a:rPr>
              <a:t>medium </a:t>
            </a:r>
            <a:r>
              <a:rPr sz="1400" spc="-10" dirty="0">
                <a:latin typeface="Calibri"/>
                <a:cs typeface="Calibri"/>
              </a:rPr>
              <a:t>that </a:t>
            </a:r>
            <a:r>
              <a:rPr sz="1400" spc="-5" dirty="0">
                <a:latin typeface="Calibri"/>
                <a:cs typeface="Calibri"/>
              </a:rPr>
              <a:t>ensures ordering; as  multiple </a:t>
            </a:r>
            <a:r>
              <a:rPr sz="1400" dirty="0">
                <a:latin typeface="Calibri"/>
                <a:cs typeface="Calibri"/>
              </a:rPr>
              <a:t>services </a:t>
            </a:r>
            <a:r>
              <a:rPr sz="1400" spc="-10" dirty="0">
                <a:latin typeface="Calibri"/>
                <a:cs typeface="Calibri"/>
              </a:rPr>
              <a:t>can </a:t>
            </a:r>
            <a:r>
              <a:rPr sz="1400" spc="-15" dirty="0">
                <a:latin typeface="Calibri"/>
                <a:cs typeface="Calibri"/>
              </a:rPr>
              <a:t>generate </a:t>
            </a:r>
            <a:r>
              <a:rPr sz="1400" spc="-5" dirty="0">
                <a:latin typeface="Calibri"/>
                <a:cs typeface="Calibri"/>
              </a:rPr>
              <a:t>them in </a:t>
            </a:r>
            <a:r>
              <a:rPr sz="1400" spc="-15" dirty="0">
                <a:latin typeface="Calibri"/>
                <a:cs typeface="Calibri"/>
              </a:rPr>
              <a:t>any</a:t>
            </a:r>
            <a:r>
              <a:rPr sz="1400" spc="-5" dirty="0">
                <a:latin typeface="Calibri"/>
                <a:cs typeface="Calibri"/>
              </a:rPr>
              <a:t> </a:t>
            </a:r>
            <a:r>
              <a:rPr sz="1400" spc="-30" dirty="0">
                <a:latin typeface="Calibri"/>
                <a:cs typeface="Calibri"/>
              </a:rPr>
              <a:t>order.</a:t>
            </a:r>
            <a:endParaRPr sz="1400">
              <a:latin typeface="Calibri"/>
              <a:cs typeface="Calibri"/>
            </a:endParaRPr>
          </a:p>
          <a:p>
            <a:pPr marL="298450" marR="108585" indent="-285750">
              <a:lnSpc>
                <a:spcPct val="100000"/>
              </a:lnSpc>
              <a:buFont typeface="Arial"/>
              <a:buChar char="•"/>
              <a:tabLst>
                <a:tab pos="297815" algn="l"/>
                <a:tab pos="298450" algn="l"/>
              </a:tabLst>
            </a:pPr>
            <a:r>
              <a:rPr sz="1400" spc="-5" dirty="0">
                <a:latin typeface="Calibri"/>
                <a:cs typeface="Calibri"/>
              </a:rPr>
              <a:t>The </a:t>
            </a:r>
            <a:r>
              <a:rPr sz="1400" spc="-10" dirty="0">
                <a:latin typeface="Calibri"/>
                <a:cs typeface="Calibri"/>
              </a:rPr>
              <a:t>events are </a:t>
            </a:r>
            <a:r>
              <a:rPr sz="1400" spc="-5" dirty="0">
                <a:latin typeface="Calibri"/>
                <a:cs typeface="Calibri"/>
              </a:rPr>
              <a:t>then </a:t>
            </a:r>
            <a:r>
              <a:rPr sz="1400" spc="-10" dirty="0">
                <a:latin typeface="Calibri"/>
                <a:cs typeface="Calibri"/>
              </a:rPr>
              <a:t>stored </a:t>
            </a:r>
            <a:r>
              <a:rPr sz="1400" spc="-5" dirty="0">
                <a:latin typeface="Calibri"/>
                <a:cs typeface="Calibri"/>
              </a:rPr>
              <a:t>in </a:t>
            </a:r>
            <a:r>
              <a:rPr sz="1400" dirty="0">
                <a:latin typeface="Calibri"/>
                <a:cs typeface="Calibri"/>
              </a:rPr>
              <a:t>a </a:t>
            </a:r>
            <a:r>
              <a:rPr sz="1400" spc="-15" dirty="0">
                <a:latin typeface="Calibri"/>
                <a:cs typeface="Calibri"/>
              </a:rPr>
              <a:t>storage </a:t>
            </a:r>
            <a:r>
              <a:rPr sz="1400" spc="-10" dirty="0">
                <a:latin typeface="Calibri"/>
                <a:cs typeface="Calibri"/>
              </a:rPr>
              <a:t>that provides </a:t>
            </a:r>
            <a:r>
              <a:rPr sz="1400" spc="-5" dirty="0">
                <a:latin typeface="Calibri"/>
                <a:cs typeface="Calibri"/>
              </a:rPr>
              <a:t>transactional  reads and</a:t>
            </a:r>
            <a:r>
              <a:rPr sz="1400" spc="-10" dirty="0">
                <a:latin typeface="Calibri"/>
                <a:cs typeface="Calibri"/>
              </a:rPr>
              <a:t> </a:t>
            </a:r>
            <a:r>
              <a:rPr sz="1400" spc="-5" dirty="0">
                <a:latin typeface="Calibri"/>
                <a:cs typeface="Calibri"/>
              </a:rPr>
              <a:t>writes.</a:t>
            </a:r>
            <a:endParaRPr sz="1400">
              <a:latin typeface="Calibri"/>
              <a:cs typeface="Calibri"/>
            </a:endParaRPr>
          </a:p>
          <a:p>
            <a:pPr marL="298450" marR="238125" indent="-285750">
              <a:lnSpc>
                <a:spcPct val="100000"/>
              </a:lnSpc>
              <a:buFont typeface="Arial"/>
              <a:buChar char="•"/>
              <a:tabLst>
                <a:tab pos="297815" algn="l"/>
                <a:tab pos="298450" algn="l"/>
              </a:tabLst>
            </a:pPr>
            <a:r>
              <a:rPr sz="1400" spc="-10" dirty="0">
                <a:latin typeface="Calibri"/>
                <a:cs typeface="Calibri"/>
              </a:rPr>
              <a:t>Registered </a:t>
            </a:r>
            <a:r>
              <a:rPr sz="1400" spc="-5" dirty="0">
                <a:latin typeface="Calibri"/>
                <a:cs typeface="Calibri"/>
              </a:rPr>
              <a:t>observers, the </a:t>
            </a:r>
            <a:r>
              <a:rPr sz="1400" spc="-10" dirty="0">
                <a:latin typeface="Calibri"/>
                <a:cs typeface="Calibri"/>
              </a:rPr>
              <a:t>reactors, are engaged </a:t>
            </a:r>
            <a:r>
              <a:rPr sz="1400" spc="-5" dirty="0">
                <a:latin typeface="Calibri"/>
                <a:cs typeface="Calibri"/>
              </a:rPr>
              <a:t>if their </a:t>
            </a:r>
            <a:r>
              <a:rPr sz="1400" spc="-10" dirty="0">
                <a:latin typeface="Calibri"/>
                <a:cs typeface="Calibri"/>
              </a:rPr>
              <a:t>event-of-  </a:t>
            </a:r>
            <a:r>
              <a:rPr sz="1400" spc="-15" dirty="0">
                <a:latin typeface="Calibri"/>
                <a:cs typeface="Calibri"/>
              </a:rPr>
              <a:t>interest </a:t>
            </a:r>
            <a:r>
              <a:rPr sz="1400" spc="-5" dirty="0">
                <a:latin typeface="Calibri"/>
                <a:cs typeface="Calibri"/>
              </a:rPr>
              <a:t>is being</a:t>
            </a:r>
            <a:r>
              <a:rPr sz="1400" dirty="0">
                <a:latin typeface="Calibri"/>
                <a:cs typeface="Calibri"/>
              </a:rPr>
              <a:t> </a:t>
            </a:r>
            <a:r>
              <a:rPr sz="1400" spc="-10" dirty="0">
                <a:latin typeface="Calibri"/>
                <a:cs typeface="Calibri"/>
              </a:rPr>
              <a:t>recorded.</a:t>
            </a:r>
            <a:endParaRPr sz="1400">
              <a:latin typeface="Calibri"/>
              <a:cs typeface="Calibri"/>
            </a:endParaRPr>
          </a:p>
          <a:p>
            <a:pPr marL="298450" marR="5080" indent="-285750" algn="just">
              <a:lnSpc>
                <a:spcPct val="100000"/>
              </a:lnSpc>
              <a:buFont typeface="Arial"/>
              <a:buChar char="•"/>
              <a:tabLst>
                <a:tab pos="298450" algn="l"/>
              </a:tabLst>
            </a:pPr>
            <a:r>
              <a:rPr sz="1400" spc="-5" dirty="0">
                <a:latin typeface="Calibri"/>
                <a:cs typeface="Calibri"/>
              </a:rPr>
              <a:t>The </a:t>
            </a:r>
            <a:r>
              <a:rPr sz="1400" spc="-10" dirty="0">
                <a:latin typeface="Calibri"/>
                <a:cs typeface="Calibri"/>
              </a:rPr>
              <a:t>reactors </a:t>
            </a:r>
            <a:r>
              <a:rPr sz="1400" spc="-5" dirty="0">
                <a:latin typeface="Calibri"/>
                <a:cs typeface="Calibri"/>
              </a:rPr>
              <a:t>also known as </a:t>
            </a:r>
            <a:r>
              <a:rPr sz="1400" spc="-10" dirty="0">
                <a:latin typeface="Calibri"/>
                <a:cs typeface="Calibri"/>
              </a:rPr>
              <a:t>event </a:t>
            </a:r>
            <a:r>
              <a:rPr sz="1400" spc="-5" dirty="0">
                <a:latin typeface="Calibri"/>
                <a:cs typeface="Calibri"/>
              </a:rPr>
              <a:t>handlers, then </a:t>
            </a:r>
            <a:r>
              <a:rPr sz="1400" dirty="0">
                <a:latin typeface="Calibri"/>
                <a:cs typeface="Calibri"/>
              </a:rPr>
              <a:t>do </a:t>
            </a:r>
            <a:r>
              <a:rPr sz="1400" spc="-5" dirty="0">
                <a:latin typeface="Calibri"/>
                <a:cs typeface="Calibri"/>
              </a:rPr>
              <a:t>processing, and  </a:t>
            </a:r>
            <a:r>
              <a:rPr sz="1400" spc="-10" dirty="0">
                <a:latin typeface="Calibri"/>
                <a:cs typeface="Calibri"/>
              </a:rPr>
              <a:t>can </a:t>
            </a:r>
            <a:r>
              <a:rPr sz="1400" spc="-15" dirty="0">
                <a:latin typeface="Calibri"/>
                <a:cs typeface="Calibri"/>
              </a:rPr>
              <a:t>generate </a:t>
            </a:r>
            <a:r>
              <a:rPr sz="1400" spc="-5" dirty="0">
                <a:latin typeface="Calibri"/>
                <a:cs typeface="Calibri"/>
              </a:rPr>
              <a:t>more </a:t>
            </a:r>
            <a:r>
              <a:rPr sz="1400" spc="-10" dirty="0">
                <a:latin typeface="Calibri"/>
                <a:cs typeface="Calibri"/>
              </a:rPr>
              <a:t>events, and/or </a:t>
            </a:r>
            <a:r>
              <a:rPr sz="1400" spc="-15" dirty="0">
                <a:latin typeface="Calibri"/>
                <a:cs typeface="Calibri"/>
              </a:rPr>
              <a:t>generate </a:t>
            </a:r>
            <a:r>
              <a:rPr sz="1400" spc="-10" dirty="0">
                <a:latin typeface="Calibri"/>
                <a:cs typeface="Calibri"/>
              </a:rPr>
              <a:t>information that </a:t>
            </a:r>
            <a:r>
              <a:rPr sz="1400" spc="-5" dirty="0">
                <a:latin typeface="Calibri"/>
                <a:cs typeface="Calibri"/>
              </a:rPr>
              <a:t>is then  </a:t>
            </a:r>
            <a:r>
              <a:rPr sz="1400" spc="-10" dirty="0">
                <a:latin typeface="Calibri"/>
                <a:cs typeface="Calibri"/>
              </a:rPr>
              <a:t>written to </a:t>
            </a:r>
            <a:r>
              <a:rPr sz="1400" spc="-5" dirty="0">
                <a:latin typeface="Calibri"/>
                <a:cs typeface="Calibri"/>
              </a:rPr>
              <a:t>other</a:t>
            </a:r>
            <a:r>
              <a:rPr sz="1400" dirty="0">
                <a:latin typeface="Calibri"/>
                <a:cs typeface="Calibri"/>
              </a:rPr>
              <a:t> </a:t>
            </a:r>
            <a:r>
              <a:rPr sz="1400" spc="-5" dirty="0">
                <a:latin typeface="Calibri"/>
                <a:cs typeface="Calibri"/>
              </a:rPr>
              <a:t>databases.</a:t>
            </a:r>
            <a:endParaRPr sz="1400">
              <a:latin typeface="Calibri"/>
              <a:cs typeface="Calibri"/>
            </a:endParaRPr>
          </a:p>
          <a:p>
            <a:pPr marL="298450" marR="45085" indent="-285750" algn="just">
              <a:lnSpc>
                <a:spcPct val="100000"/>
              </a:lnSpc>
              <a:buFont typeface="Arial"/>
              <a:buChar char="•"/>
              <a:tabLst>
                <a:tab pos="298450" algn="l"/>
              </a:tabLst>
            </a:pPr>
            <a:r>
              <a:rPr sz="1400" spc="-5" dirty="0">
                <a:latin typeface="Calibri"/>
                <a:cs typeface="Calibri"/>
              </a:rPr>
              <a:t>There </a:t>
            </a:r>
            <a:r>
              <a:rPr sz="1400" spc="-10" dirty="0">
                <a:latin typeface="Calibri"/>
                <a:cs typeface="Calibri"/>
              </a:rPr>
              <a:t>can </a:t>
            </a:r>
            <a:r>
              <a:rPr sz="1400" dirty="0">
                <a:latin typeface="Calibri"/>
                <a:cs typeface="Calibri"/>
              </a:rPr>
              <a:t>be </a:t>
            </a:r>
            <a:r>
              <a:rPr sz="1400" spc="-5" dirty="0">
                <a:latin typeface="Calibri"/>
                <a:cs typeface="Calibri"/>
              </a:rPr>
              <a:t>multiple </a:t>
            </a:r>
            <a:r>
              <a:rPr sz="1400" spc="-10" dirty="0">
                <a:latin typeface="Calibri"/>
                <a:cs typeface="Calibri"/>
              </a:rPr>
              <a:t>reactors </a:t>
            </a:r>
            <a:r>
              <a:rPr sz="1400" spc="-15" dirty="0">
                <a:latin typeface="Calibri"/>
                <a:cs typeface="Calibri"/>
              </a:rPr>
              <a:t>for </a:t>
            </a:r>
            <a:r>
              <a:rPr sz="1400" spc="-5" dirty="0">
                <a:latin typeface="Calibri"/>
                <a:cs typeface="Calibri"/>
              </a:rPr>
              <a:t>one or various </a:t>
            </a:r>
            <a:r>
              <a:rPr sz="1400" spc="-10" dirty="0">
                <a:latin typeface="Calibri"/>
                <a:cs typeface="Calibri"/>
              </a:rPr>
              <a:t>events </a:t>
            </a:r>
            <a:r>
              <a:rPr sz="1400" spc="-5" dirty="0">
                <a:latin typeface="Calibri"/>
                <a:cs typeface="Calibri"/>
              </a:rPr>
              <a:t>depending  upon the</a:t>
            </a:r>
            <a:r>
              <a:rPr sz="1400" spc="-15" dirty="0">
                <a:latin typeface="Calibri"/>
                <a:cs typeface="Calibri"/>
              </a:rPr>
              <a:t> </a:t>
            </a:r>
            <a:r>
              <a:rPr sz="1400" spc="-5" dirty="0">
                <a:latin typeface="Calibri"/>
                <a:cs typeface="Calibri"/>
              </a:rPr>
              <a:t>need.</a:t>
            </a:r>
            <a:endParaRPr sz="1400">
              <a:latin typeface="Calibri"/>
              <a:cs typeface="Calibri"/>
            </a:endParaRPr>
          </a:p>
          <a:p>
            <a:pPr marL="298450" marR="401320" indent="-285750">
              <a:lnSpc>
                <a:spcPct val="100000"/>
              </a:lnSpc>
              <a:buFont typeface="Arial"/>
              <a:buChar char="•"/>
              <a:tabLst>
                <a:tab pos="297815" algn="l"/>
                <a:tab pos="298450" algn="l"/>
              </a:tabLst>
            </a:pPr>
            <a:r>
              <a:rPr sz="1400" spc="-5" dirty="0">
                <a:latin typeface="Calibri"/>
                <a:cs typeface="Calibri"/>
              </a:rPr>
              <a:t>The </a:t>
            </a:r>
            <a:r>
              <a:rPr sz="1400" spc="-10" dirty="0">
                <a:latin typeface="Calibri"/>
                <a:cs typeface="Calibri"/>
              </a:rPr>
              <a:t>execution </a:t>
            </a:r>
            <a:r>
              <a:rPr sz="1400" spc="-5" dirty="0">
                <a:latin typeface="Calibri"/>
                <a:cs typeface="Calibri"/>
              </a:rPr>
              <a:t>of </a:t>
            </a:r>
            <a:r>
              <a:rPr sz="1400" spc="-10" dirty="0">
                <a:latin typeface="Calibri"/>
                <a:cs typeface="Calibri"/>
              </a:rPr>
              <a:t>event </a:t>
            </a:r>
            <a:r>
              <a:rPr sz="1400" spc="-5" dirty="0">
                <a:latin typeface="Calibri"/>
                <a:cs typeface="Calibri"/>
              </a:rPr>
              <a:t>handlers is done </a:t>
            </a:r>
            <a:r>
              <a:rPr sz="1400" spc="-10" dirty="0">
                <a:latin typeface="Calibri"/>
                <a:cs typeface="Calibri"/>
              </a:rPr>
              <a:t>asynchronously </a:t>
            </a:r>
            <a:r>
              <a:rPr sz="1400" spc="-5" dirty="0">
                <a:latin typeface="Calibri"/>
                <a:cs typeface="Calibri"/>
              </a:rPr>
              <a:t>but in  order; means handler of </a:t>
            </a:r>
            <a:r>
              <a:rPr sz="1400" spc="-10" dirty="0">
                <a:latin typeface="Calibri"/>
                <a:cs typeface="Calibri"/>
              </a:rPr>
              <a:t>event </a:t>
            </a:r>
            <a:r>
              <a:rPr sz="1400" dirty="0">
                <a:latin typeface="Calibri"/>
                <a:cs typeface="Calibri"/>
              </a:rPr>
              <a:t>E1 </a:t>
            </a:r>
            <a:r>
              <a:rPr sz="1400" spc="-5" dirty="0">
                <a:latin typeface="Calibri"/>
                <a:cs typeface="Calibri"/>
              </a:rPr>
              <a:t>will </a:t>
            </a:r>
            <a:r>
              <a:rPr sz="1400" dirty="0">
                <a:latin typeface="Calibri"/>
                <a:cs typeface="Calibri"/>
              </a:rPr>
              <a:t>be </a:t>
            </a:r>
            <a:r>
              <a:rPr sz="1400" spc="-15" dirty="0">
                <a:latin typeface="Calibri"/>
                <a:cs typeface="Calibri"/>
              </a:rPr>
              <a:t>executed before </a:t>
            </a:r>
            <a:r>
              <a:rPr sz="1400" spc="-5" dirty="0">
                <a:latin typeface="Calibri"/>
                <a:cs typeface="Calibri"/>
              </a:rPr>
              <a:t>the  handler </a:t>
            </a:r>
            <a:r>
              <a:rPr sz="1400" spc="-15" dirty="0">
                <a:latin typeface="Calibri"/>
                <a:cs typeface="Calibri"/>
              </a:rPr>
              <a:t>for </a:t>
            </a:r>
            <a:r>
              <a:rPr sz="1400" spc="-10" dirty="0">
                <a:latin typeface="Calibri"/>
                <a:cs typeface="Calibri"/>
              </a:rPr>
              <a:t>event </a:t>
            </a:r>
            <a:r>
              <a:rPr sz="1400" dirty="0">
                <a:latin typeface="Calibri"/>
                <a:cs typeface="Calibri"/>
              </a:rPr>
              <a:t>E2 </a:t>
            </a:r>
            <a:r>
              <a:rPr sz="1400" spc="-5" dirty="0">
                <a:latin typeface="Calibri"/>
                <a:cs typeface="Calibri"/>
              </a:rPr>
              <a:t>because </a:t>
            </a:r>
            <a:r>
              <a:rPr sz="1400" dirty="0">
                <a:latin typeface="Calibri"/>
                <a:cs typeface="Calibri"/>
              </a:rPr>
              <a:t>E1 </a:t>
            </a:r>
            <a:r>
              <a:rPr sz="1400" spc="-5" dirty="0">
                <a:latin typeface="Calibri"/>
                <a:cs typeface="Calibri"/>
              </a:rPr>
              <a:t>happens </a:t>
            </a:r>
            <a:r>
              <a:rPr sz="1400" spc="-15" dirty="0">
                <a:latin typeface="Calibri"/>
                <a:cs typeface="Calibri"/>
              </a:rPr>
              <a:t>before </a:t>
            </a:r>
            <a:r>
              <a:rPr sz="1400" spc="-5" dirty="0">
                <a:latin typeface="Calibri"/>
                <a:cs typeface="Calibri"/>
              </a:rPr>
              <a:t>E2.</a:t>
            </a:r>
            <a:endParaRPr sz="1400">
              <a:latin typeface="Calibri"/>
              <a:cs typeface="Calibri"/>
            </a:endParaRPr>
          </a:p>
          <a:p>
            <a:pPr marL="298450" marR="176530" indent="-285750" algn="just">
              <a:lnSpc>
                <a:spcPct val="100000"/>
              </a:lnSpc>
              <a:buFont typeface="Arial"/>
              <a:buChar char="•"/>
              <a:tabLst>
                <a:tab pos="298450" algn="l"/>
              </a:tabLst>
            </a:pPr>
            <a:r>
              <a:rPr sz="1400" spc="-25" dirty="0">
                <a:latin typeface="Calibri"/>
                <a:cs typeface="Calibri"/>
              </a:rPr>
              <a:t>At </a:t>
            </a:r>
            <a:r>
              <a:rPr sz="1400" spc="-15" dirty="0">
                <a:latin typeface="Calibri"/>
                <a:cs typeface="Calibri"/>
              </a:rPr>
              <a:t>any </a:t>
            </a:r>
            <a:r>
              <a:rPr sz="1400" spc="-5" dirty="0">
                <a:latin typeface="Calibri"/>
                <a:cs typeface="Calibri"/>
              </a:rPr>
              <a:t>given time, when </a:t>
            </a:r>
            <a:r>
              <a:rPr sz="1400" spc="-15" dirty="0">
                <a:latin typeface="Calibri"/>
                <a:cs typeface="Calibri"/>
              </a:rPr>
              <a:t>any </a:t>
            </a:r>
            <a:r>
              <a:rPr sz="1400" spc="-5" dirty="0">
                <a:latin typeface="Calibri"/>
                <a:cs typeface="Calibri"/>
              </a:rPr>
              <a:t>of the </a:t>
            </a:r>
            <a:r>
              <a:rPr sz="1400" dirty="0">
                <a:latin typeface="Calibri"/>
                <a:cs typeface="Calibri"/>
              </a:rPr>
              <a:t>service </a:t>
            </a:r>
            <a:r>
              <a:rPr sz="1400" spc="-5" dirty="0">
                <a:latin typeface="Calibri"/>
                <a:cs typeface="Calibri"/>
              </a:rPr>
              <a:t>or its module needs </a:t>
            </a:r>
            <a:r>
              <a:rPr sz="1400" spc="-10" dirty="0">
                <a:latin typeface="Calibri"/>
                <a:cs typeface="Calibri"/>
              </a:rPr>
              <a:t>to  </a:t>
            </a:r>
            <a:r>
              <a:rPr sz="1400" spc="-5" dirty="0">
                <a:latin typeface="Calibri"/>
                <a:cs typeface="Calibri"/>
              </a:rPr>
              <a:t>know the </a:t>
            </a:r>
            <a:r>
              <a:rPr sz="1400" spc="-10" dirty="0">
                <a:latin typeface="Calibri"/>
                <a:cs typeface="Calibri"/>
              </a:rPr>
              <a:t>current </a:t>
            </a:r>
            <a:r>
              <a:rPr sz="1400" spc="-15" dirty="0">
                <a:latin typeface="Calibri"/>
                <a:cs typeface="Calibri"/>
              </a:rPr>
              <a:t>state, </a:t>
            </a:r>
            <a:r>
              <a:rPr sz="1400" spc="-5" dirty="0">
                <a:latin typeface="Calibri"/>
                <a:cs typeface="Calibri"/>
              </a:rPr>
              <a:t>it </a:t>
            </a:r>
            <a:r>
              <a:rPr sz="1400" spc="-10" dirty="0">
                <a:latin typeface="Calibri"/>
                <a:cs typeface="Calibri"/>
              </a:rPr>
              <a:t>get </a:t>
            </a:r>
            <a:r>
              <a:rPr sz="1400" spc="-5" dirty="0">
                <a:latin typeface="Calibri"/>
                <a:cs typeface="Calibri"/>
              </a:rPr>
              <a:t>all the </a:t>
            </a:r>
            <a:r>
              <a:rPr sz="1400" spc="-10" dirty="0">
                <a:latin typeface="Calibri"/>
                <a:cs typeface="Calibri"/>
              </a:rPr>
              <a:t>events from </a:t>
            </a:r>
            <a:r>
              <a:rPr sz="1400" spc="-5" dirty="0">
                <a:latin typeface="Calibri"/>
                <a:cs typeface="Calibri"/>
              </a:rPr>
              <a:t>the </a:t>
            </a:r>
            <a:r>
              <a:rPr sz="1400" spc="-10" dirty="0">
                <a:latin typeface="Calibri"/>
                <a:cs typeface="Calibri"/>
              </a:rPr>
              <a:t>event store,  computes </a:t>
            </a:r>
            <a:r>
              <a:rPr sz="1400" spc="-5" dirty="0">
                <a:latin typeface="Calibri"/>
                <a:cs typeface="Calibri"/>
              </a:rPr>
              <a:t>the </a:t>
            </a:r>
            <a:r>
              <a:rPr sz="1400" spc="-20" dirty="0">
                <a:latin typeface="Calibri"/>
                <a:cs typeface="Calibri"/>
              </a:rPr>
              <a:t>state </a:t>
            </a:r>
            <a:r>
              <a:rPr sz="1400" spc="-10" dirty="0">
                <a:latin typeface="Calibri"/>
                <a:cs typeface="Calibri"/>
              </a:rPr>
              <a:t>from</a:t>
            </a:r>
            <a:r>
              <a:rPr sz="1400" dirty="0">
                <a:latin typeface="Calibri"/>
                <a:cs typeface="Calibri"/>
              </a:rPr>
              <a:t> </a:t>
            </a:r>
            <a:r>
              <a:rPr sz="1400" spc="-5" dirty="0">
                <a:latin typeface="Calibri"/>
                <a:cs typeface="Calibri"/>
              </a:rPr>
              <a:t>it.</a:t>
            </a:r>
            <a:endParaRPr sz="1400">
              <a:latin typeface="Calibri"/>
              <a:cs typeface="Calibri"/>
            </a:endParaRPr>
          </a:p>
          <a:p>
            <a:pPr marL="298450" marR="177165" indent="-285750" algn="just">
              <a:lnSpc>
                <a:spcPct val="100000"/>
              </a:lnSpc>
              <a:buFont typeface="Arial"/>
              <a:buChar char="•"/>
              <a:tabLst>
                <a:tab pos="298450" algn="l"/>
              </a:tabLst>
            </a:pPr>
            <a:r>
              <a:rPr sz="1400" spc="-5" dirty="0">
                <a:latin typeface="Calibri"/>
                <a:cs typeface="Calibri"/>
              </a:rPr>
              <a:t>The </a:t>
            </a:r>
            <a:r>
              <a:rPr sz="1400" spc="-10" dirty="0">
                <a:latin typeface="Calibri"/>
                <a:cs typeface="Calibri"/>
              </a:rPr>
              <a:t>current </a:t>
            </a:r>
            <a:r>
              <a:rPr sz="1400" spc="-20" dirty="0">
                <a:latin typeface="Calibri"/>
                <a:cs typeface="Calibri"/>
              </a:rPr>
              <a:t>state </a:t>
            </a:r>
            <a:r>
              <a:rPr sz="1400" spc="-10" dirty="0">
                <a:latin typeface="Calibri"/>
                <a:cs typeface="Calibri"/>
              </a:rPr>
              <a:t>can </a:t>
            </a:r>
            <a:r>
              <a:rPr sz="1400" dirty="0">
                <a:latin typeface="Calibri"/>
                <a:cs typeface="Calibri"/>
              </a:rPr>
              <a:t>be </a:t>
            </a:r>
            <a:r>
              <a:rPr sz="1400" spc="-10" dirty="0">
                <a:latin typeface="Calibri"/>
                <a:cs typeface="Calibri"/>
              </a:rPr>
              <a:t>saved </a:t>
            </a:r>
            <a:r>
              <a:rPr sz="1400" spc="-15" dirty="0">
                <a:latin typeface="Calibri"/>
                <a:cs typeface="Calibri"/>
              </a:rPr>
              <a:t>for </a:t>
            </a:r>
            <a:r>
              <a:rPr sz="1400" dirty="0">
                <a:latin typeface="Calibri"/>
                <a:cs typeface="Calibri"/>
              </a:rPr>
              <a:t>some </a:t>
            </a:r>
            <a:r>
              <a:rPr sz="1400" spc="-5" dirty="0">
                <a:latin typeface="Calibri"/>
                <a:cs typeface="Calibri"/>
              </a:rPr>
              <a:t>time period </a:t>
            </a:r>
            <a:r>
              <a:rPr sz="1400" spc="-10" dirty="0">
                <a:latin typeface="Calibri"/>
                <a:cs typeface="Calibri"/>
              </a:rPr>
              <a:t>to overcome  </a:t>
            </a:r>
            <a:r>
              <a:rPr sz="1400" spc="-20" dirty="0">
                <a:latin typeface="Calibri"/>
                <a:cs typeface="Calibri"/>
              </a:rPr>
              <a:t>state </a:t>
            </a:r>
            <a:r>
              <a:rPr sz="1400" spc="-10" dirty="0">
                <a:latin typeface="Calibri"/>
                <a:cs typeface="Calibri"/>
              </a:rPr>
              <a:t>computation</a:t>
            </a:r>
            <a:r>
              <a:rPr sz="1400" dirty="0">
                <a:latin typeface="Calibri"/>
                <a:cs typeface="Calibri"/>
              </a:rPr>
              <a:t> </a:t>
            </a:r>
            <a:r>
              <a:rPr sz="1400" spc="-10" dirty="0">
                <a:latin typeface="Calibri"/>
                <a:cs typeface="Calibri"/>
              </a:rPr>
              <a:t>cost.</a:t>
            </a:r>
            <a:endParaRPr sz="1400">
              <a:latin typeface="Calibri"/>
              <a:cs typeface="Calibri"/>
            </a:endParaRPr>
          </a:p>
        </p:txBody>
      </p:sp>
      <p:pic>
        <p:nvPicPr>
          <p:cNvPr id="11" name="object 11"/>
          <p:cNvPicPr/>
          <p:nvPr/>
        </p:nvPicPr>
        <p:blipFill>
          <a:blip r:embed="rId3" cstate="print"/>
          <a:stretch>
            <a:fillRect/>
          </a:stretch>
        </p:blipFill>
        <p:spPr>
          <a:xfrm>
            <a:off x="2194560" y="3703320"/>
            <a:ext cx="3794760" cy="2971800"/>
          </a:xfrm>
          <a:prstGeom prst="rect">
            <a:avLst/>
          </a:prstGeom>
        </p:spPr>
      </p:pic>
      <p:sp>
        <p:nvSpPr>
          <p:cNvPr id="12" name="object 12"/>
          <p:cNvSpPr txBox="1"/>
          <p:nvPr/>
        </p:nvSpPr>
        <p:spPr>
          <a:xfrm>
            <a:off x="6314440" y="6137909"/>
            <a:ext cx="414464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https://cdn-images-1.medium.com/max/1200/1*oSOTEY5OOcyjFvJ4utjiYw.jpeg</a:t>
            </a:r>
            <a:endParaRPr sz="1000">
              <a:latin typeface="Calibri"/>
              <a:cs typeface="Calibri"/>
            </a:endParaRPr>
          </a:p>
        </p:txBody>
      </p:sp>
      <p:sp>
        <p:nvSpPr>
          <p:cNvPr id="13" name="object 1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41</a:t>
            </a:fld>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678930"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Microsoft YaHei"/>
                <a:cs typeface="Microsoft YaHei"/>
              </a:rPr>
              <a:t>Event </a:t>
            </a:r>
            <a:r>
              <a:rPr sz="2400" b="1" spc="-5" dirty="0">
                <a:solidFill>
                  <a:srgbClr val="FFFFFF"/>
                </a:solidFill>
                <a:latin typeface="Microsoft YaHei"/>
                <a:cs typeface="Microsoft YaHei"/>
              </a:rPr>
              <a:t>Sourcing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Examples </a:t>
            </a:r>
            <a:r>
              <a:rPr sz="2400" b="1" dirty="0">
                <a:solidFill>
                  <a:srgbClr val="FFFFFF"/>
                </a:solidFill>
                <a:latin typeface="Microsoft YaHei"/>
                <a:cs typeface="Microsoft YaHei"/>
              </a:rPr>
              <a:t>&amp; </a:t>
            </a:r>
            <a:r>
              <a:rPr sz="2400" b="1" spc="-5" dirty="0">
                <a:solidFill>
                  <a:srgbClr val="FFFFFF"/>
                </a:solidFill>
                <a:latin typeface="Microsoft YaHei"/>
                <a:cs typeface="Microsoft YaHei"/>
              </a:rPr>
              <a:t>illustrations</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72212" y="772668"/>
              <a:ext cx="4238244" cy="2842260"/>
            </a:xfrm>
            <a:prstGeom prst="rect">
              <a:avLst/>
            </a:prstGeom>
          </p:spPr>
        </p:pic>
        <p:pic>
          <p:nvPicPr>
            <p:cNvPr id="9" name="object 9"/>
            <p:cNvPicPr/>
            <p:nvPr/>
          </p:nvPicPr>
          <p:blipFill>
            <a:blip r:embed="rId3" cstate="print"/>
            <a:stretch>
              <a:fillRect/>
            </a:stretch>
          </p:blipFill>
          <p:spPr>
            <a:xfrm>
              <a:off x="5103876" y="1333500"/>
              <a:ext cx="6589776" cy="4198620"/>
            </a:xfrm>
            <a:prstGeom prst="rect">
              <a:avLst/>
            </a:prstGeom>
          </p:spPr>
        </p:pic>
      </p:grpSp>
      <p:sp>
        <p:nvSpPr>
          <p:cNvPr id="10" name="object 10"/>
          <p:cNvSpPr txBox="1"/>
          <p:nvPr/>
        </p:nvSpPr>
        <p:spPr>
          <a:xfrm>
            <a:off x="5182870" y="1114425"/>
            <a:ext cx="530796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https://docs.microsoft.com/en-us/azure/architecture/patterns/_images/event-sourcing-overview.png</a:t>
            </a:r>
            <a:endParaRPr sz="1000">
              <a:latin typeface="Calibri"/>
              <a:cs typeface="Calibri"/>
            </a:endParaRPr>
          </a:p>
        </p:txBody>
      </p:sp>
      <p:pic>
        <p:nvPicPr>
          <p:cNvPr id="11" name="object 11"/>
          <p:cNvPicPr/>
          <p:nvPr/>
        </p:nvPicPr>
        <p:blipFill>
          <a:blip r:embed="rId4" cstate="print"/>
          <a:stretch>
            <a:fillRect/>
          </a:stretch>
        </p:blipFill>
        <p:spPr>
          <a:xfrm>
            <a:off x="124968" y="3749040"/>
            <a:ext cx="4744212" cy="2965704"/>
          </a:xfrm>
          <a:prstGeom prst="rect">
            <a:avLst/>
          </a:prstGeom>
        </p:spPr>
      </p:pic>
      <p:sp>
        <p:nvSpPr>
          <p:cNvPr id="12" name="object 12"/>
          <p:cNvSpPr txBox="1"/>
          <p:nvPr/>
        </p:nvSpPr>
        <p:spPr>
          <a:xfrm>
            <a:off x="4723765" y="6090920"/>
            <a:ext cx="5841365" cy="299720"/>
          </a:xfrm>
          <a:prstGeom prst="rect">
            <a:avLst/>
          </a:prstGeom>
        </p:spPr>
        <p:txBody>
          <a:bodyPr vert="horz" wrap="square" lIns="0" tIns="12700" rIns="0" bIns="0" rtlCol="0">
            <a:spAutoFit/>
          </a:bodyPr>
          <a:lstStyle/>
          <a:p>
            <a:pPr marL="12700" marR="5080">
              <a:lnSpc>
                <a:spcPct val="100000"/>
              </a:lnSpc>
              <a:spcBef>
                <a:spcPts val="100"/>
              </a:spcBef>
            </a:pPr>
            <a:r>
              <a:rPr sz="900" spc="-5" dirty="0">
                <a:latin typeface="Calibri"/>
                <a:cs typeface="Calibri"/>
              </a:rPr>
              <a:t>https://image.slidesharecdn.com/introtoesandcqrs1-161125111615/95/a-visual-introduction-to-event-sourcing-and-cqrs-by-  lorenzo-nicora-16-638.jpg?cb=1480603502</a:t>
            </a:r>
            <a:endParaRPr sz="900">
              <a:latin typeface="Calibri"/>
              <a:cs typeface="Calibri"/>
            </a:endParaRPr>
          </a:p>
        </p:txBody>
      </p:sp>
      <p:grpSp>
        <p:nvGrpSpPr>
          <p:cNvPr id="13" name="object 13"/>
          <p:cNvGrpSpPr/>
          <p:nvPr/>
        </p:nvGrpSpPr>
        <p:grpSpPr>
          <a:xfrm>
            <a:off x="0" y="761"/>
            <a:ext cx="12191365" cy="6856730"/>
            <a:chOff x="0" y="761"/>
            <a:chExt cx="12191365" cy="6856730"/>
          </a:xfrm>
        </p:grpSpPr>
        <p:sp>
          <p:nvSpPr>
            <p:cNvPr id="14" name="object 14"/>
            <p:cNvSpPr/>
            <p:nvPr/>
          </p:nvSpPr>
          <p:spPr>
            <a:xfrm>
              <a:off x="0" y="711161"/>
              <a:ext cx="4864735" cy="5251450"/>
            </a:xfrm>
            <a:custGeom>
              <a:avLst/>
              <a:gdLst/>
              <a:ahLst/>
              <a:cxnLst/>
              <a:rect l="l" t="t" r="r" b="b"/>
              <a:pathLst>
                <a:path w="4864735" h="5251450">
                  <a:moveTo>
                    <a:pt x="4864417" y="76"/>
                  </a:moveTo>
                  <a:lnTo>
                    <a:pt x="4848542" y="0"/>
                  </a:lnTo>
                  <a:lnTo>
                    <a:pt x="4832909" y="2871825"/>
                  </a:lnTo>
                  <a:lnTo>
                    <a:pt x="0" y="2871825"/>
                  </a:lnTo>
                  <a:lnTo>
                    <a:pt x="0" y="2887700"/>
                  </a:lnTo>
                  <a:lnTo>
                    <a:pt x="4832820" y="2887700"/>
                  </a:lnTo>
                  <a:lnTo>
                    <a:pt x="4819967" y="5250815"/>
                  </a:lnTo>
                  <a:lnTo>
                    <a:pt x="4835842" y="5250891"/>
                  </a:lnTo>
                  <a:lnTo>
                    <a:pt x="4864417" y="76"/>
                  </a:lnTo>
                  <a:close/>
                </a:path>
              </a:pathLst>
            </a:custGeom>
            <a:solidFill>
              <a:srgbClr val="243037"/>
            </a:solidFill>
          </p:spPr>
          <p:txBody>
            <a:bodyPr wrap="square" lIns="0" tIns="0" rIns="0" bIns="0" rtlCol="0"/>
            <a:lstStyle/>
            <a:p>
              <a:endParaRPr/>
            </a:p>
          </p:txBody>
        </p:sp>
        <p:sp>
          <p:nvSpPr>
            <p:cNvPr id="15" name="object 1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42</a:t>
            </a:fld>
            <a:endParaRPr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208145" cy="391160"/>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FFFFFF"/>
                </a:solidFill>
                <a:latin typeface="Microsoft YaHei"/>
                <a:cs typeface="Microsoft YaHei"/>
              </a:rPr>
              <a:t>Event </a:t>
            </a:r>
            <a:r>
              <a:rPr sz="2400" b="1" spc="-5" dirty="0">
                <a:solidFill>
                  <a:srgbClr val="FFFFFF"/>
                </a:solidFill>
                <a:latin typeface="Microsoft YaHei"/>
                <a:cs typeface="Microsoft YaHei"/>
              </a:rPr>
              <a:t>Sourcing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Benefits</a:t>
            </a:r>
            <a:r>
              <a:rPr sz="2400" b="1" spc="-6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80034" y="1096009"/>
            <a:ext cx="6151245" cy="4140200"/>
          </a:xfrm>
          <a:prstGeom prst="rect">
            <a:avLst/>
          </a:prstGeom>
        </p:spPr>
        <p:txBody>
          <a:bodyPr vert="horz" wrap="square" lIns="0" tIns="12700" rIns="0" bIns="0" rtlCol="0">
            <a:spAutoFit/>
          </a:bodyPr>
          <a:lstStyle/>
          <a:p>
            <a:pPr marL="298450" indent="-285750">
              <a:lnSpc>
                <a:spcPct val="100000"/>
              </a:lnSpc>
              <a:spcBef>
                <a:spcPts val="100"/>
              </a:spcBef>
              <a:buFont typeface="Segoe UI"/>
              <a:buChar char="&gt;"/>
              <a:tabLst>
                <a:tab pos="297815" algn="l"/>
                <a:tab pos="298450" algn="l"/>
              </a:tabLst>
            </a:pPr>
            <a:r>
              <a:rPr sz="1800" spc="-5" dirty="0">
                <a:latin typeface="Calibri"/>
                <a:cs typeface="Calibri"/>
              </a:rPr>
              <a:t>Complete </a:t>
            </a:r>
            <a:r>
              <a:rPr sz="1800" spc="-10" dirty="0">
                <a:latin typeface="Calibri"/>
                <a:cs typeface="Calibri"/>
              </a:rPr>
              <a:t>rebuild </a:t>
            </a:r>
            <a:r>
              <a:rPr sz="1800" dirty="0">
                <a:latin typeface="Calibri"/>
                <a:cs typeface="Calibri"/>
              </a:rPr>
              <a:t>..</a:t>
            </a:r>
            <a:endParaRPr sz="1800">
              <a:latin typeface="Calibri"/>
              <a:cs typeface="Calibri"/>
            </a:endParaRPr>
          </a:p>
          <a:p>
            <a:pPr marL="755650" lvl="1" indent="-285750">
              <a:lnSpc>
                <a:spcPct val="100000"/>
              </a:lnSpc>
              <a:buFont typeface="Segoe UI"/>
              <a:buChar char="&gt;"/>
              <a:tabLst>
                <a:tab pos="755015" algn="l"/>
                <a:tab pos="755650" algn="l"/>
              </a:tabLst>
            </a:pPr>
            <a:r>
              <a:rPr sz="1800" spc="-5" dirty="0">
                <a:latin typeface="Calibri"/>
                <a:cs typeface="Calibri"/>
              </a:rPr>
              <a:t>Complete resilience </a:t>
            </a:r>
            <a:r>
              <a:rPr sz="1800" dirty="0">
                <a:latin typeface="Calibri"/>
                <a:cs typeface="Calibri"/>
              </a:rPr>
              <a:t>on </a:t>
            </a:r>
            <a:r>
              <a:rPr sz="1800" spc="-10" dirty="0">
                <a:latin typeface="Calibri"/>
                <a:cs typeface="Calibri"/>
              </a:rPr>
              <a:t>establishing </a:t>
            </a:r>
            <a:r>
              <a:rPr sz="1800" spc="-5" dirty="0">
                <a:latin typeface="Calibri"/>
                <a:cs typeface="Calibri"/>
              </a:rPr>
              <a:t>the </a:t>
            </a:r>
            <a:r>
              <a:rPr sz="1800" spc="-20" dirty="0">
                <a:latin typeface="Calibri"/>
                <a:cs typeface="Calibri"/>
              </a:rPr>
              <a:t>state </a:t>
            </a:r>
            <a:r>
              <a:rPr sz="1800" spc="-10" dirty="0">
                <a:latin typeface="Calibri"/>
                <a:cs typeface="Calibri"/>
              </a:rPr>
              <a:t>after</a:t>
            </a:r>
            <a:r>
              <a:rPr sz="1800" spc="-15" dirty="0">
                <a:latin typeface="Calibri"/>
                <a:cs typeface="Calibri"/>
              </a:rPr>
              <a:t> </a:t>
            </a:r>
            <a:r>
              <a:rPr sz="1800" spc="-10" dirty="0">
                <a:latin typeface="Calibri"/>
                <a:cs typeface="Calibri"/>
              </a:rPr>
              <a:t>failover</a:t>
            </a:r>
            <a:endParaRPr sz="1800">
              <a:latin typeface="Calibri"/>
              <a:cs typeface="Calibri"/>
            </a:endParaRPr>
          </a:p>
          <a:p>
            <a:pPr lvl="1">
              <a:lnSpc>
                <a:spcPct val="100000"/>
              </a:lnSpc>
              <a:spcBef>
                <a:spcPts val="20"/>
              </a:spcBef>
              <a:buFont typeface="Segoe UI"/>
              <a:buChar char="&gt;"/>
            </a:pPr>
            <a:endParaRPr sz="1750">
              <a:latin typeface="Calibri"/>
              <a:cs typeface="Calibri"/>
            </a:endParaRPr>
          </a:p>
          <a:p>
            <a:pPr marL="298450" indent="-285750">
              <a:lnSpc>
                <a:spcPct val="100000"/>
              </a:lnSpc>
              <a:buFont typeface="Segoe UI"/>
              <a:buChar char="&gt;"/>
              <a:tabLst>
                <a:tab pos="297815" algn="l"/>
                <a:tab pos="298450" algn="l"/>
              </a:tabLst>
            </a:pPr>
            <a:r>
              <a:rPr sz="1800" spc="-30" dirty="0">
                <a:latin typeface="Calibri"/>
                <a:cs typeface="Calibri"/>
              </a:rPr>
              <a:t>Temporal </a:t>
            </a:r>
            <a:r>
              <a:rPr sz="1800" spc="-5" dirty="0">
                <a:latin typeface="Calibri"/>
                <a:cs typeface="Calibri"/>
              </a:rPr>
              <a:t>query</a:t>
            </a:r>
            <a:r>
              <a:rPr sz="1800" spc="20" dirty="0">
                <a:latin typeface="Calibri"/>
                <a:cs typeface="Calibri"/>
              </a:rPr>
              <a:t> </a:t>
            </a:r>
            <a:r>
              <a:rPr sz="1800" dirty="0">
                <a:latin typeface="Calibri"/>
                <a:cs typeface="Calibri"/>
              </a:rPr>
              <a:t>..</a:t>
            </a:r>
            <a:endParaRPr sz="1800">
              <a:latin typeface="Calibri"/>
              <a:cs typeface="Calibri"/>
            </a:endParaRPr>
          </a:p>
          <a:p>
            <a:pPr marL="755650" lvl="1" indent="-285750">
              <a:lnSpc>
                <a:spcPct val="100000"/>
              </a:lnSpc>
              <a:buFont typeface="Segoe UI"/>
              <a:buChar char="&gt;"/>
              <a:tabLst>
                <a:tab pos="755015" algn="l"/>
                <a:tab pos="755650" algn="l"/>
              </a:tabLst>
            </a:pPr>
            <a:r>
              <a:rPr sz="1800" spc="-5" dirty="0">
                <a:latin typeface="Calibri"/>
                <a:cs typeface="Calibri"/>
              </a:rPr>
              <a:t>Ability </a:t>
            </a:r>
            <a:r>
              <a:rPr sz="1800" spc="-10" dirty="0">
                <a:latin typeface="Calibri"/>
                <a:cs typeface="Calibri"/>
              </a:rPr>
              <a:t>to </a:t>
            </a:r>
            <a:r>
              <a:rPr sz="1800" spc="-15" dirty="0">
                <a:latin typeface="Calibri"/>
                <a:cs typeface="Calibri"/>
              </a:rPr>
              <a:t>analyze </a:t>
            </a:r>
            <a:r>
              <a:rPr sz="1800" spc="-20" dirty="0">
                <a:latin typeface="Calibri"/>
                <a:cs typeface="Calibri"/>
              </a:rPr>
              <a:t>state </a:t>
            </a:r>
            <a:r>
              <a:rPr sz="1800" spc="-5" dirty="0">
                <a:latin typeface="Calibri"/>
                <a:cs typeface="Calibri"/>
              </a:rPr>
              <a:t>and the </a:t>
            </a:r>
            <a:r>
              <a:rPr sz="1800" spc="-10" dirty="0">
                <a:latin typeface="Calibri"/>
                <a:cs typeface="Calibri"/>
              </a:rPr>
              <a:t>path to</a:t>
            </a:r>
            <a:r>
              <a:rPr sz="1800" spc="25" dirty="0">
                <a:latin typeface="Calibri"/>
                <a:cs typeface="Calibri"/>
              </a:rPr>
              <a:t> </a:t>
            </a:r>
            <a:r>
              <a:rPr sz="1800" dirty="0">
                <a:latin typeface="Calibri"/>
                <a:cs typeface="Calibri"/>
              </a:rPr>
              <a:t>it</a:t>
            </a:r>
            <a:endParaRPr sz="1800">
              <a:latin typeface="Calibri"/>
              <a:cs typeface="Calibri"/>
            </a:endParaRPr>
          </a:p>
          <a:p>
            <a:pPr lvl="1">
              <a:lnSpc>
                <a:spcPct val="100000"/>
              </a:lnSpc>
              <a:spcBef>
                <a:spcPts val="25"/>
              </a:spcBef>
              <a:buFont typeface="Segoe UI"/>
              <a:buChar char="&gt;"/>
            </a:pPr>
            <a:endParaRPr sz="1750">
              <a:latin typeface="Calibri"/>
              <a:cs typeface="Calibri"/>
            </a:endParaRPr>
          </a:p>
          <a:p>
            <a:pPr marL="298450" indent="-285750">
              <a:lnSpc>
                <a:spcPct val="100000"/>
              </a:lnSpc>
              <a:buFont typeface="Segoe UI"/>
              <a:buChar char="&gt;"/>
              <a:tabLst>
                <a:tab pos="297815" algn="l"/>
                <a:tab pos="298450" algn="l"/>
              </a:tabLst>
            </a:pPr>
            <a:r>
              <a:rPr sz="1800" spc="-20" dirty="0">
                <a:latin typeface="Calibri"/>
                <a:cs typeface="Calibri"/>
              </a:rPr>
              <a:t>Event </a:t>
            </a:r>
            <a:r>
              <a:rPr sz="1800" spc="-15" dirty="0">
                <a:latin typeface="Calibri"/>
                <a:cs typeface="Calibri"/>
              </a:rPr>
              <a:t>replay</a:t>
            </a:r>
            <a:r>
              <a:rPr sz="1800" spc="10" dirty="0">
                <a:latin typeface="Calibri"/>
                <a:cs typeface="Calibri"/>
              </a:rPr>
              <a:t> </a:t>
            </a:r>
            <a:r>
              <a:rPr sz="1800" dirty="0">
                <a:latin typeface="Calibri"/>
                <a:cs typeface="Calibri"/>
              </a:rPr>
              <a:t>..</a:t>
            </a:r>
            <a:endParaRPr sz="1800">
              <a:latin typeface="Calibri"/>
              <a:cs typeface="Calibri"/>
            </a:endParaRPr>
          </a:p>
          <a:p>
            <a:pPr marL="755650" lvl="1" indent="-285750">
              <a:lnSpc>
                <a:spcPct val="100000"/>
              </a:lnSpc>
              <a:buFont typeface="Segoe UI"/>
              <a:buChar char="&gt;"/>
              <a:tabLst>
                <a:tab pos="755015" algn="l"/>
                <a:tab pos="755650" algn="l"/>
              </a:tabLst>
            </a:pPr>
            <a:r>
              <a:rPr sz="1800" spc="-5" dirty="0">
                <a:latin typeface="Calibri"/>
                <a:cs typeface="Calibri"/>
              </a:rPr>
              <a:t>Ability </a:t>
            </a:r>
            <a:r>
              <a:rPr sz="1800" spc="-10" dirty="0">
                <a:latin typeface="Calibri"/>
                <a:cs typeface="Calibri"/>
              </a:rPr>
              <a:t>to simulate </a:t>
            </a:r>
            <a:r>
              <a:rPr sz="1800" dirty="0">
                <a:latin typeface="Calibri"/>
                <a:cs typeface="Calibri"/>
              </a:rPr>
              <a:t>a </a:t>
            </a:r>
            <a:r>
              <a:rPr sz="1800" spc="-20" dirty="0">
                <a:latin typeface="Calibri"/>
                <a:cs typeface="Calibri"/>
              </a:rPr>
              <a:t>state</a:t>
            </a:r>
            <a:endParaRPr sz="1800">
              <a:latin typeface="Calibri"/>
              <a:cs typeface="Calibri"/>
            </a:endParaRPr>
          </a:p>
          <a:p>
            <a:pPr lvl="1">
              <a:lnSpc>
                <a:spcPct val="100000"/>
              </a:lnSpc>
              <a:spcBef>
                <a:spcPts val="25"/>
              </a:spcBef>
              <a:buFont typeface="Segoe UI"/>
              <a:buChar char="&gt;"/>
            </a:pPr>
            <a:endParaRPr sz="1750">
              <a:latin typeface="Calibri"/>
              <a:cs typeface="Calibri"/>
            </a:endParaRPr>
          </a:p>
          <a:p>
            <a:pPr marL="298450" indent="-285750">
              <a:lnSpc>
                <a:spcPct val="100000"/>
              </a:lnSpc>
              <a:buFont typeface="Segoe UI"/>
              <a:buChar char="&gt;"/>
              <a:tabLst>
                <a:tab pos="297815" algn="l"/>
                <a:tab pos="298450" algn="l"/>
              </a:tabLst>
            </a:pPr>
            <a:r>
              <a:rPr sz="1800" spc="-10" dirty="0">
                <a:latin typeface="Calibri"/>
                <a:cs typeface="Calibri"/>
              </a:rPr>
              <a:t>Consistent transactions</a:t>
            </a:r>
            <a:r>
              <a:rPr sz="1800" dirty="0">
                <a:latin typeface="Calibri"/>
                <a:cs typeface="Calibri"/>
              </a:rPr>
              <a:t> ..</a:t>
            </a:r>
            <a:endParaRPr sz="1800">
              <a:latin typeface="Calibri"/>
              <a:cs typeface="Calibri"/>
            </a:endParaRPr>
          </a:p>
          <a:p>
            <a:pPr marL="755650" lvl="1" indent="-285750">
              <a:lnSpc>
                <a:spcPct val="100000"/>
              </a:lnSpc>
              <a:buFont typeface="Segoe UI"/>
              <a:buChar char="&gt;"/>
              <a:tabLst>
                <a:tab pos="755015" algn="l"/>
                <a:tab pos="755650" algn="l"/>
              </a:tabLst>
            </a:pPr>
            <a:r>
              <a:rPr sz="1800" spc="-15" dirty="0">
                <a:latin typeface="Calibri"/>
                <a:cs typeface="Calibri"/>
              </a:rPr>
              <a:t>Efficient </a:t>
            </a:r>
            <a:r>
              <a:rPr sz="1800" spc="-10" dirty="0">
                <a:latin typeface="Calibri"/>
                <a:cs typeface="Calibri"/>
              </a:rPr>
              <a:t>distributed transaction</a:t>
            </a:r>
            <a:r>
              <a:rPr sz="1800" spc="20" dirty="0">
                <a:latin typeface="Calibri"/>
                <a:cs typeface="Calibri"/>
              </a:rPr>
              <a:t> </a:t>
            </a:r>
            <a:r>
              <a:rPr sz="1800" spc="-10" dirty="0">
                <a:latin typeface="Calibri"/>
                <a:cs typeface="Calibri"/>
              </a:rPr>
              <a:t>implementation</a:t>
            </a:r>
            <a:endParaRPr sz="1800">
              <a:latin typeface="Calibri"/>
              <a:cs typeface="Calibri"/>
            </a:endParaRPr>
          </a:p>
          <a:p>
            <a:pPr lvl="1">
              <a:lnSpc>
                <a:spcPct val="100000"/>
              </a:lnSpc>
              <a:spcBef>
                <a:spcPts val="25"/>
              </a:spcBef>
              <a:buFont typeface="Segoe UI"/>
              <a:buChar char="&gt;"/>
            </a:pPr>
            <a:endParaRPr sz="1750">
              <a:latin typeface="Calibri"/>
              <a:cs typeface="Calibri"/>
            </a:endParaRPr>
          </a:p>
          <a:p>
            <a:pPr marL="298450" indent="-285750">
              <a:lnSpc>
                <a:spcPct val="100000"/>
              </a:lnSpc>
              <a:buFont typeface="Segoe UI"/>
              <a:buChar char="&gt;"/>
              <a:tabLst>
                <a:tab pos="297815" algn="l"/>
                <a:tab pos="298450" algn="l"/>
              </a:tabLst>
            </a:pPr>
            <a:r>
              <a:rPr sz="1800" spc="-15" dirty="0">
                <a:latin typeface="Calibri"/>
                <a:cs typeface="Calibri"/>
              </a:rPr>
              <a:t>Prevents </a:t>
            </a:r>
            <a:r>
              <a:rPr sz="1800" spc="-10" dirty="0">
                <a:latin typeface="Calibri"/>
                <a:cs typeface="Calibri"/>
              </a:rPr>
              <a:t>complex synchronization between </a:t>
            </a:r>
            <a:r>
              <a:rPr sz="1800" spc="-5" dirty="0">
                <a:latin typeface="Calibri"/>
                <a:cs typeface="Calibri"/>
              </a:rPr>
              <a:t>microservices</a:t>
            </a:r>
            <a:r>
              <a:rPr sz="1800" spc="15" dirty="0">
                <a:latin typeface="Calibri"/>
                <a:cs typeface="Calibri"/>
              </a:rPr>
              <a:t> </a:t>
            </a:r>
            <a:r>
              <a:rPr sz="1800" dirty="0">
                <a:latin typeface="Calibri"/>
                <a:cs typeface="Calibri"/>
              </a:rPr>
              <a:t>..</a:t>
            </a:r>
            <a:endParaRPr sz="1800">
              <a:latin typeface="Calibri"/>
              <a:cs typeface="Calibri"/>
            </a:endParaRPr>
          </a:p>
          <a:p>
            <a:pPr marL="755650" marR="50800" lvl="1" indent="-285750">
              <a:lnSpc>
                <a:spcPct val="100000"/>
              </a:lnSpc>
              <a:buFont typeface="Segoe UI"/>
              <a:buChar char="&gt;"/>
              <a:tabLst>
                <a:tab pos="755015" algn="l"/>
                <a:tab pos="755650" algn="l"/>
              </a:tabLst>
            </a:pPr>
            <a:r>
              <a:rPr sz="1800" spc="-15" dirty="0">
                <a:latin typeface="Calibri"/>
                <a:cs typeface="Calibri"/>
              </a:rPr>
              <a:t>Paving </a:t>
            </a:r>
            <a:r>
              <a:rPr sz="1800" spc="-5" dirty="0">
                <a:latin typeface="Calibri"/>
                <a:cs typeface="Calibri"/>
              </a:rPr>
              <a:t>the </a:t>
            </a:r>
            <a:r>
              <a:rPr sz="1800" spc="-25" dirty="0">
                <a:latin typeface="Calibri"/>
                <a:cs typeface="Calibri"/>
              </a:rPr>
              <a:t>way </a:t>
            </a:r>
            <a:r>
              <a:rPr sz="1800" spc="-15" dirty="0">
                <a:latin typeface="Calibri"/>
                <a:cs typeface="Calibri"/>
              </a:rPr>
              <a:t>for </a:t>
            </a:r>
            <a:r>
              <a:rPr sz="1800" spc="-10" dirty="0">
                <a:latin typeface="Calibri"/>
                <a:cs typeface="Calibri"/>
              </a:rPr>
              <a:t>asynchronous </a:t>
            </a:r>
            <a:r>
              <a:rPr sz="1800" spc="-5" dirty="0">
                <a:latin typeface="Calibri"/>
                <a:cs typeface="Calibri"/>
              </a:rPr>
              <a:t>non-blocking </a:t>
            </a:r>
            <a:r>
              <a:rPr sz="1800" spc="-10" dirty="0">
                <a:latin typeface="Calibri"/>
                <a:cs typeface="Calibri"/>
              </a:rPr>
              <a:t>operations  between </a:t>
            </a:r>
            <a:r>
              <a:rPr sz="1800" spc="-5" dirty="0">
                <a:latin typeface="Calibri"/>
                <a:cs typeface="Calibri"/>
              </a:rPr>
              <a:t>microservices</a:t>
            </a:r>
            <a:endParaRPr sz="1800">
              <a:latin typeface="Calibri"/>
              <a:cs typeface="Calibri"/>
            </a:endParaRPr>
          </a:p>
        </p:txBody>
      </p:sp>
      <p:pic>
        <p:nvPicPr>
          <p:cNvPr id="9" name="object 9"/>
          <p:cNvPicPr/>
          <p:nvPr/>
        </p:nvPicPr>
        <p:blipFill>
          <a:blip r:embed="rId2" cstate="print"/>
          <a:stretch>
            <a:fillRect/>
          </a:stretch>
        </p:blipFill>
        <p:spPr>
          <a:xfrm>
            <a:off x="6600305" y="1059872"/>
            <a:ext cx="5390803" cy="4937760"/>
          </a:xfrm>
          <a:prstGeom prst="rect">
            <a:avLst/>
          </a:prstGeom>
        </p:spPr>
      </p:pic>
      <p:sp>
        <p:nvSpPr>
          <p:cNvPr id="10" name="object 10"/>
          <p:cNvSpPr txBox="1"/>
          <p:nvPr/>
        </p:nvSpPr>
        <p:spPr>
          <a:xfrm>
            <a:off x="6687819" y="989329"/>
            <a:ext cx="4979670" cy="4627880"/>
          </a:xfrm>
          <a:prstGeom prst="rect">
            <a:avLst/>
          </a:prstGeom>
        </p:spPr>
        <p:txBody>
          <a:bodyPr vert="horz" wrap="square" lIns="0" tIns="119380" rIns="0" bIns="0" rtlCol="0">
            <a:spAutoFit/>
          </a:bodyPr>
          <a:lstStyle/>
          <a:p>
            <a:pPr marL="12700">
              <a:lnSpc>
                <a:spcPct val="100000"/>
              </a:lnSpc>
              <a:spcBef>
                <a:spcPts val="940"/>
              </a:spcBef>
            </a:pPr>
            <a:r>
              <a:rPr sz="1800" b="1" spc="-10" dirty="0">
                <a:solidFill>
                  <a:srgbClr val="FFFFFF"/>
                </a:solidFill>
                <a:latin typeface="Calibri"/>
                <a:cs typeface="Calibri"/>
              </a:rPr>
              <a:t>Implementations</a:t>
            </a:r>
            <a:r>
              <a:rPr sz="1800" b="1" spc="-5" dirty="0">
                <a:solidFill>
                  <a:srgbClr val="FFFFFF"/>
                </a:solidFill>
                <a:latin typeface="Calibri"/>
                <a:cs typeface="Calibri"/>
              </a:rPr>
              <a:t> </a:t>
            </a:r>
            <a:r>
              <a:rPr sz="1800" b="1" dirty="0">
                <a:solidFill>
                  <a:srgbClr val="FFFFFF"/>
                </a:solidFill>
                <a:latin typeface="Calibri"/>
                <a:cs typeface="Calibri"/>
              </a:rPr>
              <a:t>…</a:t>
            </a:r>
            <a:endParaRPr sz="1800">
              <a:latin typeface="Calibri"/>
              <a:cs typeface="Calibri"/>
            </a:endParaRPr>
          </a:p>
          <a:p>
            <a:pPr marL="298450" indent="-285750">
              <a:lnSpc>
                <a:spcPct val="100000"/>
              </a:lnSpc>
              <a:spcBef>
                <a:spcPts val="840"/>
              </a:spcBef>
              <a:buFont typeface="Arial"/>
              <a:buChar char="•"/>
              <a:tabLst>
                <a:tab pos="297815" algn="l"/>
                <a:tab pos="298450" algn="l"/>
              </a:tabLst>
            </a:pPr>
            <a:r>
              <a:rPr sz="1800" b="1" u="sng" spc="-15" dirty="0">
                <a:solidFill>
                  <a:srgbClr val="FFFFFF"/>
                </a:solidFill>
                <a:uFill>
                  <a:solidFill>
                    <a:srgbClr val="FFFFFF"/>
                  </a:solidFill>
                </a:uFill>
                <a:latin typeface="Calibri"/>
                <a:cs typeface="Calibri"/>
              </a:rPr>
              <a:t>Eventuate.io</a:t>
            </a:r>
            <a:endParaRPr sz="1800">
              <a:latin typeface="Calibri"/>
              <a:cs typeface="Calibri"/>
            </a:endParaRPr>
          </a:p>
          <a:p>
            <a:pPr marL="755650" lvl="1" indent="-285750">
              <a:lnSpc>
                <a:spcPct val="100000"/>
              </a:lnSpc>
              <a:buClr>
                <a:srgbClr val="FFFFFF"/>
              </a:buClr>
              <a:buFont typeface="Arial"/>
              <a:buChar char="•"/>
              <a:tabLst>
                <a:tab pos="755015" algn="l"/>
                <a:tab pos="755650" algn="l"/>
              </a:tabLst>
            </a:pPr>
            <a:r>
              <a:rPr sz="1800" u="sng" spc="-15" dirty="0">
                <a:solidFill>
                  <a:srgbClr val="0562C1"/>
                </a:solidFill>
                <a:uFill>
                  <a:solidFill>
                    <a:srgbClr val="0562C1"/>
                  </a:solidFill>
                </a:uFill>
                <a:latin typeface="Calibri"/>
                <a:cs typeface="Calibri"/>
              </a:rPr>
              <a:t>https://eventuate.io/</a:t>
            </a:r>
            <a:endParaRPr sz="1800">
              <a:latin typeface="Calibri"/>
              <a:cs typeface="Calibri"/>
            </a:endParaRPr>
          </a:p>
          <a:p>
            <a:pPr marL="755650" lvl="1" indent="-285750">
              <a:lnSpc>
                <a:spcPct val="100000"/>
              </a:lnSpc>
              <a:buFont typeface="Arial"/>
              <a:buChar char="•"/>
              <a:tabLst>
                <a:tab pos="755015" algn="l"/>
                <a:tab pos="755650" algn="l"/>
              </a:tabLst>
            </a:pPr>
            <a:r>
              <a:rPr sz="1800" dirty="0">
                <a:solidFill>
                  <a:srgbClr val="FFFFFF"/>
                </a:solidFill>
                <a:latin typeface="Calibri"/>
                <a:cs typeface="Calibri"/>
              </a:rPr>
              <a:t>A </a:t>
            </a:r>
            <a:r>
              <a:rPr sz="1800" spc="-10" dirty="0">
                <a:solidFill>
                  <a:srgbClr val="FFFFFF"/>
                </a:solidFill>
                <a:latin typeface="Calibri"/>
                <a:cs typeface="Calibri"/>
              </a:rPr>
              <a:t>framework </a:t>
            </a:r>
            <a:r>
              <a:rPr sz="1800" dirty="0">
                <a:solidFill>
                  <a:srgbClr val="FFFFFF"/>
                </a:solidFill>
                <a:latin typeface="Calibri"/>
                <a:cs typeface="Calibri"/>
              </a:rPr>
              <a:t>... </a:t>
            </a:r>
            <a:r>
              <a:rPr sz="1800" spc="-5" dirty="0">
                <a:solidFill>
                  <a:srgbClr val="FFFFFF"/>
                </a:solidFill>
                <a:latin typeface="Calibri"/>
                <a:cs typeface="Calibri"/>
              </a:rPr>
              <a:t>with </a:t>
            </a:r>
            <a:r>
              <a:rPr sz="1800" spc="-10" dirty="0">
                <a:solidFill>
                  <a:srgbClr val="FFFFFF"/>
                </a:solidFill>
                <a:latin typeface="Calibri"/>
                <a:cs typeface="Calibri"/>
              </a:rPr>
              <a:t>free </a:t>
            </a:r>
            <a:r>
              <a:rPr sz="1800" spc="-5" dirty="0">
                <a:solidFill>
                  <a:srgbClr val="FFFFFF"/>
                </a:solidFill>
                <a:latin typeface="Calibri"/>
                <a:cs typeface="Calibri"/>
              </a:rPr>
              <a:t>and paid</a:t>
            </a:r>
            <a:r>
              <a:rPr sz="1800" spc="-30" dirty="0">
                <a:solidFill>
                  <a:srgbClr val="FFFFFF"/>
                </a:solidFill>
                <a:latin typeface="Calibri"/>
                <a:cs typeface="Calibri"/>
              </a:rPr>
              <a:t> </a:t>
            </a:r>
            <a:r>
              <a:rPr sz="1800" spc="-10" dirty="0">
                <a:solidFill>
                  <a:srgbClr val="FFFFFF"/>
                </a:solidFill>
                <a:latin typeface="Calibri"/>
                <a:cs typeface="Calibri"/>
              </a:rPr>
              <a:t>versions</a:t>
            </a:r>
            <a:endParaRPr sz="1800">
              <a:latin typeface="Calibri"/>
              <a:cs typeface="Calibri"/>
            </a:endParaRPr>
          </a:p>
          <a:p>
            <a:pPr marL="755650" marR="24130" lvl="1" indent="-285750">
              <a:lnSpc>
                <a:spcPct val="100000"/>
              </a:lnSpc>
              <a:buFont typeface="Arial"/>
              <a:buChar char="•"/>
              <a:tabLst>
                <a:tab pos="755015" algn="l"/>
                <a:tab pos="755650" algn="l"/>
              </a:tabLst>
            </a:pPr>
            <a:r>
              <a:rPr sz="1800" spc="-10" dirty="0">
                <a:solidFill>
                  <a:srgbClr val="FFFFFF"/>
                </a:solidFill>
                <a:latin typeface="Calibri"/>
                <a:cs typeface="Calibri"/>
              </a:rPr>
              <a:t>Provides client </a:t>
            </a:r>
            <a:r>
              <a:rPr sz="1800" spc="-25" dirty="0">
                <a:solidFill>
                  <a:srgbClr val="FFFFFF"/>
                </a:solidFill>
                <a:latin typeface="Calibri"/>
                <a:cs typeface="Calibri"/>
              </a:rPr>
              <a:t>library, </a:t>
            </a:r>
            <a:r>
              <a:rPr sz="1800" spc="-5" dirty="0">
                <a:solidFill>
                  <a:srgbClr val="FFFFFF"/>
                </a:solidFill>
                <a:latin typeface="Calibri"/>
                <a:cs typeface="Calibri"/>
              </a:rPr>
              <a:t>and </a:t>
            </a:r>
            <a:r>
              <a:rPr sz="1800" dirty="0">
                <a:solidFill>
                  <a:srgbClr val="FFFFFF"/>
                </a:solidFill>
                <a:latin typeface="Calibri"/>
                <a:cs typeface="Calibri"/>
              </a:rPr>
              <a:t>a </a:t>
            </a:r>
            <a:r>
              <a:rPr sz="1800" spc="-5" dirty="0">
                <a:solidFill>
                  <a:srgbClr val="FFFFFF"/>
                </a:solidFill>
                <a:latin typeface="Calibri"/>
                <a:cs typeface="Calibri"/>
              </a:rPr>
              <a:t>server (with </a:t>
            </a:r>
            <a:r>
              <a:rPr sz="1800" spc="-10" dirty="0">
                <a:solidFill>
                  <a:srgbClr val="FFFFFF"/>
                </a:solidFill>
                <a:latin typeface="Calibri"/>
                <a:cs typeface="Calibri"/>
              </a:rPr>
              <a:t>free  version)</a:t>
            </a:r>
            <a:endParaRPr sz="1800">
              <a:latin typeface="Calibri"/>
              <a:cs typeface="Calibri"/>
            </a:endParaRPr>
          </a:p>
          <a:p>
            <a:pPr marL="1212850" marR="436245" lvl="2" indent="-285750">
              <a:lnSpc>
                <a:spcPct val="100000"/>
              </a:lnSpc>
              <a:buFont typeface="Arial"/>
              <a:buChar char="•"/>
              <a:tabLst>
                <a:tab pos="1212215" algn="l"/>
                <a:tab pos="1212850" algn="l"/>
              </a:tabLst>
            </a:pPr>
            <a:r>
              <a:rPr sz="1800" spc="-5" dirty="0">
                <a:solidFill>
                  <a:srgbClr val="FFFFFF"/>
                </a:solidFill>
                <a:latin typeface="Calibri"/>
                <a:cs typeface="Calibri"/>
              </a:rPr>
              <a:t>The server </a:t>
            </a:r>
            <a:r>
              <a:rPr sz="1800" dirty="0">
                <a:solidFill>
                  <a:srgbClr val="FFFFFF"/>
                </a:solidFill>
                <a:latin typeface="Calibri"/>
                <a:cs typeface="Calibri"/>
              </a:rPr>
              <a:t>is a </a:t>
            </a:r>
            <a:r>
              <a:rPr sz="1800" spc="-15" dirty="0">
                <a:solidFill>
                  <a:srgbClr val="FFFFFF"/>
                </a:solidFill>
                <a:latin typeface="Calibri"/>
                <a:cs typeface="Calibri"/>
              </a:rPr>
              <a:t>event store </a:t>
            </a:r>
            <a:r>
              <a:rPr sz="1800" spc="-5" dirty="0">
                <a:solidFill>
                  <a:srgbClr val="FFFFFF"/>
                </a:solidFill>
                <a:latin typeface="Calibri"/>
                <a:cs typeface="Calibri"/>
              </a:rPr>
              <a:t>based </a:t>
            </a:r>
            <a:r>
              <a:rPr sz="1800" dirty="0">
                <a:solidFill>
                  <a:srgbClr val="FFFFFF"/>
                </a:solidFill>
                <a:latin typeface="Calibri"/>
                <a:cs typeface="Calibri"/>
              </a:rPr>
              <a:t>on  </a:t>
            </a:r>
            <a:r>
              <a:rPr sz="1800" spc="-5" dirty="0">
                <a:solidFill>
                  <a:srgbClr val="FFFFFF"/>
                </a:solidFill>
                <a:latin typeface="Calibri"/>
                <a:cs typeface="Calibri"/>
              </a:rPr>
              <a:t>MySQL </a:t>
            </a:r>
            <a:r>
              <a:rPr sz="1800" spc="-10" dirty="0">
                <a:solidFill>
                  <a:srgbClr val="FFFFFF"/>
                </a:solidFill>
                <a:latin typeface="Calibri"/>
                <a:cs typeface="Calibri"/>
              </a:rPr>
              <a:t>database </a:t>
            </a:r>
            <a:r>
              <a:rPr sz="1800" spc="-5" dirty="0">
                <a:solidFill>
                  <a:srgbClr val="FFFFFF"/>
                </a:solidFill>
                <a:latin typeface="Calibri"/>
                <a:cs typeface="Calibri"/>
              </a:rPr>
              <a:t>and</a:t>
            </a:r>
            <a:r>
              <a:rPr sz="1800" spc="-10" dirty="0">
                <a:solidFill>
                  <a:srgbClr val="FFFFFF"/>
                </a:solidFill>
                <a:latin typeface="Calibri"/>
                <a:cs typeface="Calibri"/>
              </a:rPr>
              <a:t> </a:t>
            </a:r>
            <a:r>
              <a:rPr sz="1800" spc="-20" dirty="0">
                <a:solidFill>
                  <a:srgbClr val="FFFFFF"/>
                </a:solidFill>
                <a:latin typeface="Calibri"/>
                <a:cs typeface="Calibri"/>
              </a:rPr>
              <a:t>Kafka</a:t>
            </a:r>
            <a:endParaRPr sz="1800">
              <a:latin typeface="Calibri"/>
              <a:cs typeface="Calibri"/>
            </a:endParaRPr>
          </a:p>
          <a:p>
            <a:pPr marL="755650" lvl="1" indent="-285750">
              <a:lnSpc>
                <a:spcPct val="100000"/>
              </a:lnSpc>
              <a:buFont typeface="Arial"/>
              <a:buChar char="•"/>
              <a:tabLst>
                <a:tab pos="755015" algn="l"/>
                <a:tab pos="755650" algn="l"/>
              </a:tabLst>
            </a:pPr>
            <a:r>
              <a:rPr sz="1800" spc="-5" dirty="0">
                <a:solidFill>
                  <a:srgbClr val="FFFFFF"/>
                </a:solidFill>
                <a:latin typeface="Calibri"/>
                <a:cs typeface="Calibri"/>
              </a:rPr>
              <a:t>With paid </a:t>
            </a:r>
            <a:r>
              <a:rPr sz="1800" spc="-10" dirty="0">
                <a:solidFill>
                  <a:srgbClr val="FFFFFF"/>
                </a:solidFill>
                <a:latin typeface="Calibri"/>
                <a:cs typeface="Calibri"/>
              </a:rPr>
              <a:t>version, </a:t>
            </a:r>
            <a:r>
              <a:rPr sz="1800" dirty="0">
                <a:solidFill>
                  <a:srgbClr val="FFFFFF"/>
                </a:solidFill>
                <a:latin typeface="Calibri"/>
                <a:cs typeface="Calibri"/>
              </a:rPr>
              <a:t>a </a:t>
            </a:r>
            <a:r>
              <a:rPr sz="1800" spc="-5" dirty="0">
                <a:solidFill>
                  <a:srgbClr val="FFFFFF"/>
                </a:solidFill>
                <a:latin typeface="Calibri"/>
                <a:cs typeface="Calibri"/>
              </a:rPr>
              <a:t>Saas </a:t>
            </a:r>
            <a:r>
              <a:rPr sz="1800" spc="-15" dirty="0">
                <a:solidFill>
                  <a:srgbClr val="FFFFFF"/>
                </a:solidFill>
                <a:latin typeface="Calibri"/>
                <a:cs typeface="Calibri"/>
              </a:rPr>
              <a:t>backend </a:t>
            </a:r>
            <a:r>
              <a:rPr sz="1800" dirty="0">
                <a:solidFill>
                  <a:srgbClr val="FFFFFF"/>
                </a:solidFill>
                <a:latin typeface="Calibri"/>
                <a:cs typeface="Calibri"/>
              </a:rPr>
              <a:t>is</a:t>
            </a:r>
            <a:r>
              <a:rPr sz="1800" spc="-5" dirty="0">
                <a:solidFill>
                  <a:srgbClr val="FFFFFF"/>
                </a:solidFill>
                <a:latin typeface="Calibri"/>
                <a:cs typeface="Calibri"/>
              </a:rPr>
              <a:t> </a:t>
            </a:r>
            <a:r>
              <a:rPr sz="1800" spc="-10" dirty="0">
                <a:solidFill>
                  <a:srgbClr val="FFFFFF"/>
                </a:solidFill>
                <a:latin typeface="Calibri"/>
                <a:cs typeface="Calibri"/>
              </a:rPr>
              <a:t>provided</a:t>
            </a:r>
            <a:endParaRPr sz="1800">
              <a:latin typeface="Calibri"/>
              <a:cs typeface="Calibri"/>
            </a:endParaRPr>
          </a:p>
          <a:p>
            <a:pPr lvl="1">
              <a:lnSpc>
                <a:spcPct val="100000"/>
              </a:lnSpc>
              <a:spcBef>
                <a:spcPts val="20"/>
              </a:spcBef>
              <a:buClr>
                <a:srgbClr val="FFFFFF"/>
              </a:buClr>
              <a:buFont typeface="Arial"/>
              <a:buChar char="•"/>
            </a:pPr>
            <a:endParaRPr sz="1750">
              <a:latin typeface="Calibri"/>
              <a:cs typeface="Calibri"/>
            </a:endParaRPr>
          </a:p>
          <a:p>
            <a:pPr marL="298450" indent="-285750">
              <a:lnSpc>
                <a:spcPct val="100000"/>
              </a:lnSpc>
              <a:buFont typeface="Arial"/>
              <a:buChar char="•"/>
              <a:tabLst>
                <a:tab pos="297815" algn="l"/>
                <a:tab pos="298450" algn="l"/>
              </a:tabLst>
            </a:pPr>
            <a:r>
              <a:rPr sz="1800" spc="-10" dirty="0">
                <a:solidFill>
                  <a:srgbClr val="FFFFFF"/>
                </a:solidFill>
                <a:latin typeface="Calibri"/>
                <a:cs typeface="Calibri"/>
              </a:rPr>
              <a:t>Custom</a:t>
            </a:r>
            <a:r>
              <a:rPr sz="1800" spc="-5" dirty="0">
                <a:solidFill>
                  <a:srgbClr val="FFFFFF"/>
                </a:solidFill>
                <a:latin typeface="Calibri"/>
                <a:cs typeface="Calibri"/>
              </a:rPr>
              <a:t> </a:t>
            </a:r>
            <a:r>
              <a:rPr sz="1800" spc="-10" dirty="0">
                <a:solidFill>
                  <a:srgbClr val="FFFFFF"/>
                </a:solidFill>
                <a:latin typeface="Calibri"/>
                <a:cs typeface="Calibri"/>
              </a:rPr>
              <a:t>implementation</a:t>
            </a:r>
            <a:endParaRPr sz="1800">
              <a:latin typeface="Calibri"/>
              <a:cs typeface="Calibri"/>
            </a:endParaRPr>
          </a:p>
          <a:p>
            <a:pPr marL="755650" lvl="1" indent="-285750">
              <a:lnSpc>
                <a:spcPct val="100000"/>
              </a:lnSpc>
              <a:buFont typeface="Arial"/>
              <a:buChar char="•"/>
              <a:tabLst>
                <a:tab pos="755015" algn="l"/>
                <a:tab pos="755650" algn="l"/>
              </a:tabLst>
            </a:pPr>
            <a:r>
              <a:rPr sz="1800" dirty="0">
                <a:solidFill>
                  <a:srgbClr val="FFFFFF"/>
                </a:solidFill>
                <a:latin typeface="Calibri"/>
                <a:cs typeface="Calibri"/>
              </a:rPr>
              <a:t>In </a:t>
            </a:r>
            <a:r>
              <a:rPr sz="1800" spc="-5" dirty="0">
                <a:solidFill>
                  <a:srgbClr val="FFFFFF"/>
                </a:solidFill>
                <a:latin typeface="Calibri"/>
                <a:cs typeface="Calibri"/>
              </a:rPr>
              <a:t>spring boot microservice </a:t>
            </a:r>
            <a:r>
              <a:rPr sz="1800" dirty="0">
                <a:solidFill>
                  <a:srgbClr val="FFFFFF"/>
                </a:solidFill>
                <a:latin typeface="Calibri"/>
                <a:cs typeface="Calibri"/>
              </a:rPr>
              <a:t>...</a:t>
            </a:r>
            <a:r>
              <a:rPr sz="1800" spc="-10" dirty="0">
                <a:solidFill>
                  <a:srgbClr val="FFFFFF"/>
                </a:solidFill>
                <a:latin typeface="Calibri"/>
                <a:cs typeface="Calibri"/>
              </a:rPr>
              <a:t> </a:t>
            </a:r>
            <a:r>
              <a:rPr sz="1800" spc="-5" dirty="0">
                <a:solidFill>
                  <a:srgbClr val="FFFFFF"/>
                </a:solidFill>
                <a:latin typeface="Calibri"/>
                <a:cs typeface="Calibri"/>
              </a:rPr>
              <a:t>use</a:t>
            </a:r>
            <a:endParaRPr sz="1800">
              <a:latin typeface="Calibri"/>
              <a:cs typeface="Calibri"/>
            </a:endParaRPr>
          </a:p>
          <a:p>
            <a:pPr marL="1212850" marR="450215" lvl="2" indent="-285750">
              <a:lnSpc>
                <a:spcPct val="100000"/>
              </a:lnSpc>
              <a:buFont typeface="Arial"/>
              <a:buChar char="•"/>
              <a:tabLst>
                <a:tab pos="1212215" algn="l"/>
                <a:tab pos="1212850" algn="l"/>
              </a:tabLst>
            </a:pPr>
            <a:r>
              <a:rPr sz="1800" spc="-15" dirty="0">
                <a:solidFill>
                  <a:srgbClr val="FFFFFF"/>
                </a:solidFill>
                <a:latin typeface="Calibri"/>
                <a:cs typeface="Calibri"/>
              </a:rPr>
              <a:t>Reactor </a:t>
            </a:r>
            <a:r>
              <a:rPr sz="1800" spc="-10" dirty="0">
                <a:solidFill>
                  <a:srgbClr val="FFFFFF"/>
                </a:solidFill>
                <a:latin typeface="Calibri"/>
                <a:cs typeface="Calibri"/>
              </a:rPr>
              <a:t>framework </a:t>
            </a:r>
            <a:r>
              <a:rPr sz="1800" spc="-15" dirty="0">
                <a:solidFill>
                  <a:srgbClr val="FFFFFF"/>
                </a:solidFill>
                <a:latin typeface="Calibri"/>
                <a:cs typeface="Calibri"/>
              </a:rPr>
              <a:t>for event </a:t>
            </a:r>
            <a:r>
              <a:rPr sz="1800" spc="-5" dirty="0">
                <a:solidFill>
                  <a:srgbClr val="FFFFFF"/>
                </a:solidFill>
                <a:latin typeface="Calibri"/>
                <a:cs typeface="Calibri"/>
              </a:rPr>
              <a:t>driven  </a:t>
            </a:r>
            <a:r>
              <a:rPr sz="1800" spc="-10" dirty="0">
                <a:solidFill>
                  <a:srgbClr val="FFFFFF"/>
                </a:solidFill>
                <a:latin typeface="Calibri"/>
                <a:cs typeface="Calibri"/>
              </a:rPr>
              <a:t>programming</a:t>
            </a:r>
            <a:endParaRPr sz="1800">
              <a:latin typeface="Calibri"/>
              <a:cs typeface="Calibri"/>
            </a:endParaRPr>
          </a:p>
          <a:p>
            <a:pPr marL="1212850" lvl="2" indent="-285750">
              <a:lnSpc>
                <a:spcPct val="100000"/>
              </a:lnSpc>
              <a:buFont typeface="Arial"/>
              <a:buChar char="•"/>
              <a:tabLst>
                <a:tab pos="1212215" algn="l"/>
                <a:tab pos="1212850" algn="l"/>
              </a:tabLst>
            </a:pPr>
            <a:r>
              <a:rPr sz="1800" spc="-20" dirty="0">
                <a:solidFill>
                  <a:srgbClr val="FFFFFF"/>
                </a:solidFill>
                <a:latin typeface="Calibri"/>
                <a:cs typeface="Calibri"/>
              </a:rPr>
              <a:t>Kafka </a:t>
            </a:r>
            <a:r>
              <a:rPr sz="1800" spc="-15" dirty="0">
                <a:solidFill>
                  <a:srgbClr val="FFFFFF"/>
                </a:solidFill>
                <a:latin typeface="Calibri"/>
                <a:cs typeface="Calibri"/>
              </a:rPr>
              <a:t>for </a:t>
            </a:r>
            <a:r>
              <a:rPr sz="1800" spc="-10" dirty="0">
                <a:solidFill>
                  <a:srgbClr val="FFFFFF"/>
                </a:solidFill>
                <a:latin typeface="Calibri"/>
                <a:cs typeface="Calibri"/>
              </a:rPr>
              <a:t>capturing </a:t>
            </a:r>
            <a:r>
              <a:rPr sz="1800" spc="-15" dirty="0">
                <a:solidFill>
                  <a:srgbClr val="FFFFFF"/>
                </a:solidFill>
                <a:latin typeface="Calibri"/>
                <a:cs typeface="Calibri"/>
              </a:rPr>
              <a:t>events </a:t>
            </a:r>
            <a:r>
              <a:rPr sz="1800" dirty="0">
                <a:solidFill>
                  <a:srgbClr val="FFFFFF"/>
                </a:solidFill>
                <a:latin typeface="Calibri"/>
                <a:cs typeface="Calibri"/>
              </a:rPr>
              <a:t>in</a:t>
            </a:r>
            <a:r>
              <a:rPr sz="1800" spc="35" dirty="0">
                <a:solidFill>
                  <a:srgbClr val="FFFFFF"/>
                </a:solidFill>
                <a:latin typeface="Calibri"/>
                <a:cs typeface="Calibri"/>
              </a:rPr>
              <a:t> </a:t>
            </a:r>
            <a:r>
              <a:rPr sz="1800" spc="-10" dirty="0">
                <a:solidFill>
                  <a:srgbClr val="FFFFFF"/>
                </a:solidFill>
                <a:latin typeface="Calibri"/>
                <a:cs typeface="Calibri"/>
              </a:rPr>
              <a:t>order</a:t>
            </a:r>
            <a:endParaRPr sz="1800">
              <a:latin typeface="Calibri"/>
              <a:cs typeface="Calibri"/>
            </a:endParaRPr>
          </a:p>
          <a:p>
            <a:pPr marL="1212850" lvl="2" indent="-285750">
              <a:lnSpc>
                <a:spcPct val="100000"/>
              </a:lnSpc>
              <a:buFont typeface="Arial"/>
              <a:buChar char="•"/>
              <a:tabLst>
                <a:tab pos="1212215" algn="l"/>
                <a:tab pos="1212850" algn="l"/>
              </a:tabLst>
            </a:pPr>
            <a:r>
              <a:rPr sz="1800" spc="-5" dirty="0">
                <a:solidFill>
                  <a:srgbClr val="FFFFFF"/>
                </a:solidFill>
                <a:latin typeface="Calibri"/>
                <a:cs typeface="Calibri"/>
              </a:rPr>
              <a:t>MySQL, </a:t>
            </a:r>
            <a:r>
              <a:rPr sz="1800" spc="-10" dirty="0">
                <a:solidFill>
                  <a:srgbClr val="FFFFFF"/>
                </a:solidFill>
                <a:latin typeface="Calibri"/>
                <a:cs typeface="Calibri"/>
              </a:rPr>
              <a:t>Redis, Cassandra to </a:t>
            </a:r>
            <a:r>
              <a:rPr sz="1800" spc="-15" dirty="0">
                <a:solidFill>
                  <a:srgbClr val="FFFFFF"/>
                </a:solidFill>
                <a:latin typeface="Calibri"/>
                <a:cs typeface="Calibri"/>
              </a:rPr>
              <a:t>store</a:t>
            </a:r>
            <a:r>
              <a:rPr sz="1800" spc="5" dirty="0">
                <a:solidFill>
                  <a:srgbClr val="FFFFFF"/>
                </a:solidFill>
                <a:latin typeface="Calibri"/>
                <a:cs typeface="Calibri"/>
              </a:rPr>
              <a:t> </a:t>
            </a:r>
            <a:r>
              <a:rPr sz="1800" spc="-15" dirty="0">
                <a:solidFill>
                  <a:srgbClr val="FFFFFF"/>
                </a:solidFill>
                <a:latin typeface="Calibri"/>
                <a:cs typeface="Calibri"/>
              </a:rPr>
              <a:t>events</a:t>
            </a:r>
            <a:endParaRPr sz="1800">
              <a:latin typeface="Calibri"/>
              <a:cs typeface="Calibri"/>
            </a:endParaRPr>
          </a:p>
        </p:txBody>
      </p:sp>
      <p:sp>
        <p:nvSpPr>
          <p:cNvPr id="11" name="object 1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43</a:t>
            </a:fld>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2752725" cy="391160"/>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FFFFFF"/>
                </a:solidFill>
                <a:latin typeface="Microsoft YaHei"/>
                <a:cs typeface="Microsoft YaHei"/>
              </a:rPr>
              <a:t>CQRS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What is</a:t>
            </a:r>
            <a:r>
              <a:rPr sz="2400" b="1" spc="-45" dirty="0">
                <a:solidFill>
                  <a:srgbClr val="FFFFFF"/>
                </a:solidFill>
                <a:latin typeface="Microsoft YaHei"/>
                <a:cs typeface="Microsoft YaHei"/>
              </a:rPr>
              <a:t> </a:t>
            </a:r>
            <a:r>
              <a:rPr sz="2400" b="1" spc="-35" dirty="0">
                <a:solidFill>
                  <a:srgbClr val="FFFFFF"/>
                </a:solidFill>
                <a:latin typeface="Microsoft YaHei"/>
                <a:cs typeface="Microsoft YaHei"/>
              </a:rPr>
              <a:t>it?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06345" y="664313"/>
            <a:ext cx="9525635" cy="1003300"/>
          </a:xfrm>
          <a:prstGeom prst="rect">
            <a:avLst/>
          </a:prstGeom>
        </p:spPr>
        <p:txBody>
          <a:bodyPr vert="horz" wrap="square" lIns="0" tIns="180975" rIns="0" bIns="0" rtlCol="0">
            <a:spAutoFit/>
          </a:bodyPr>
          <a:lstStyle/>
          <a:p>
            <a:pPr marL="12700">
              <a:lnSpc>
                <a:spcPct val="100000"/>
              </a:lnSpc>
              <a:spcBef>
                <a:spcPts val="1425"/>
              </a:spcBef>
            </a:pPr>
            <a:r>
              <a:rPr sz="2800" spc="-5" dirty="0">
                <a:latin typeface="Calibri"/>
                <a:cs typeface="Calibri"/>
              </a:rPr>
              <a:t>Is an </a:t>
            </a:r>
            <a:r>
              <a:rPr sz="2800" spc="-10" dirty="0">
                <a:latin typeface="Calibri"/>
                <a:cs typeface="Calibri"/>
              </a:rPr>
              <a:t>abbreviation </a:t>
            </a:r>
            <a:r>
              <a:rPr sz="2800" spc="-5" dirty="0">
                <a:latin typeface="Calibri"/>
                <a:cs typeface="Calibri"/>
              </a:rPr>
              <a:t>of </a:t>
            </a:r>
            <a:r>
              <a:rPr sz="2800" b="1" u="heavy" spc="-5" dirty="0">
                <a:uFill>
                  <a:solidFill>
                    <a:srgbClr val="000000"/>
                  </a:solidFill>
                </a:uFill>
                <a:latin typeface="Calibri"/>
                <a:cs typeface="Calibri"/>
              </a:rPr>
              <a:t>Command</a:t>
            </a:r>
            <a:r>
              <a:rPr sz="2800" b="1" spc="-5" dirty="0">
                <a:latin typeface="Calibri"/>
                <a:cs typeface="Calibri"/>
              </a:rPr>
              <a:t> </a:t>
            </a:r>
            <a:r>
              <a:rPr sz="2800" b="1" u="heavy" dirty="0">
                <a:uFill>
                  <a:solidFill>
                    <a:srgbClr val="000000"/>
                  </a:solidFill>
                </a:uFill>
                <a:latin typeface="Calibri"/>
                <a:cs typeface="Calibri"/>
              </a:rPr>
              <a:t>Query</a:t>
            </a:r>
            <a:r>
              <a:rPr sz="2800" b="1" dirty="0">
                <a:latin typeface="Calibri"/>
                <a:cs typeface="Calibri"/>
              </a:rPr>
              <a:t> </a:t>
            </a:r>
            <a:r>
              <a:rPr sz="2800" b="1" u="heavy" spc="-5" dirty="0">
                <a:uFill>
                  <a:solidFill>
                    <a:srgbClr val="000000"/>
                  </a:solidFill>
                </a:uFill>
                <a:latin typeface="Calibri"/>
                <a:cs typeface="Calibri"/>
              </a:rPr>
              <a:t>Responsibility</a:t>
            </a:r>
            <a:r>
              <a:rPr sz="2800" b="1" u="heavy" spc="25" dirty="0">
                <a:uFill>
                  <a:solidFill>
                    <a:srgbClr val="000000"/>
                  </a:solidFill>
                </a:uFill>
                <a:latin typeface="Calibri"/>
                <a:cs typeface="Calibri"/>
              </a:rPr>
              <a:t> </a:t>
            </a:r>
            <a:r>
              <a:rPr sz="2800" b="1" u="heavy" spc="-15" dirty="0">
                <a:uFill>
                  <a:solidFill>
                    <a:srgbClr val="000000"/>
                  </a:solidFill>
                </a:uFill>
                <a:latin typeface="Calibri"/>
                <a:cs typeface="Calibri"/>
              </a:rPr>
              <a:t>Segregation</a:t>
            </a:r>
            <a:endParaRPr sz="2800">
              <a:latin typeface="Calibri"/>
              <a:cs typeface="Calibri"/>
            </a:endParaRPr>
          </a:p>
          <a:p>
            <a:pPr marL="255904">
              <a:lnSpc>
                <a:spcPct val="100000"/>
              </a:lnSpc>
              <a:spcBef>
                <a:spcPts val="855"/>
              </a:spcBef>
            </a:pPr>
            <a:r>
              <a:rPr sz="1800" spc="-5" dirty="0">
                <a:latin typeface="Calibri"/>
                <a:cs typeface="Calibri"/>
              </a:rPr>
              <a:t>Means</a:t>
            </a:r>
            <a:r>
              <a:rPr sz="1800" spc="-10" dirty="0">
                <a:latin typeface="Calibri"/>
                <a:cs typeface="Calibri"/>
              </a:rPr>
              <a:t> </a:t>
            </a:r>
            <a:r>
              <a:rPr sz="1800" dirty="0">
                <a:latin typeface="Calibri"/>
                <a:cs typeface="Calibri"/>
              </a:rPr>
              <a:t>...</a:t>
            </a:r>
            <a:endParaRPr sz="1800">
              <a:latin typeface="Calibri"/>
              <a:cs typeface="Calibri"/>
            </a:endParaRPr>
          </a:p>
        </p:txBody>
      </p:sp>
      <p:grpSp>
        <p:nvGrpSpPr>
          <p:cNvPr id="9" name="object 9"/>
          <p:cNvGrpSpPr/>
          <p:nvPr/>
        </p:nvGrpSpPr>
        <p:grpSpPr>
          <a:xfrm>
            <a:off x="2697479" y="1737360"/>
            <a:ext cx="5943600" cy="502920"/>
            <a:chOff x="2697479" y="1737360"/>
            <a:chExt cx="5943600" cy="502920"/>
          </a:xfrm>
        </p:grpSpPr>
        <p:pic>
          <p:nvPicPr>
            <p:cNvPr id="10" name="object 10"/>
            <p:cNvPicPr/>
            <p:nvPr/>
          </p:nvPicPr>
          <p:blipFill>
            <a:blip r:embed="rId2" cstate="print"/>
            <a:stretch>
              <a:fillRect/>
            </a:stretch>
          </p:blipFill>
          <p:spPr>
            <a:xfrm>
              <a:off x="2697479" y="1737360"/>
              <a:ext cx="3258589" cy="469669"/>
            </a:xfrm>
            <a:prstGeom prst="rect">
              <a:avLst/>
            </a:prstGeom>
          </p:spPr>
        </p:pic>
        <p:pic>
          <p:nvPicPr>
            <p:cNvPr id="11" name="object 11"/>
            <p:cNvPicPr/>
            <p:nvPr/>
          </p:nvPicPr>
          <p:blipFill>
            <a:blip r:embed="rId3" cstate="print"/>
            <a:stretch>
              <a:fillRect/>
            </a:stretch>
          </p:blipFill>
          <p:spPr>
            <a:xfrm>
              <a:off x="5943600" y="1737360"/>
              <a:ext cx="2697479" cy="502920"/>
            </a:xfrm>
            <a:prstGeom prst="rect">
              <a:avLst/>
            </a:prstGeom>
          </p:spPr>
        </p:pic>
      </p:grpSp>
      <p:sp>
        <p:nvSpPr>
          <p:cNvPr id="12" name="object 12"/>
          <p:cNvSpPr txBox="1"/>
          <p:nvPr/>
        </p:nvSpPr>
        <p:spPr>
          <a:xfrm>
            <a:off x="2825750" y="1791334"/>
            <a:ext cx="5619115" cy="299720"/>
          </a:xfrm>
          <a:prstGeom prst="rect">
            <a:avLst/>
          </a:prstGeom>
        </p:spPr>
        <p:txBody>
          <a:bodyPr vert="horz" wrap="square" lIns="0" tIns="12700" rIns="0" bIns="0" rtlCol="0">
            <a:spAutoFit/>
          </a:bodyPr>
          <a:lstStyle/>
          <a:p>
            <a:pPr marL="12700">
              <a:lnSpc>
                <a:spcPct val="100000"/>
              </a:lnSpc>
              <a:spcBef>
                <a:spcPts val="100"/>
              </a:spcBef>
              <a:tabLst>
                <a:tab pos="3268345" algn="l"/>
              </a:tabLst>
            </a:pPr>
            <a:r>
              <a:rPr sz="1800" spc="-20" dirty="0">
                <a:solidFill>
                  <a:srgbClr val="FFFFFF"/>
                </a:solidFill>
                <a:latin typeface="Calibri"/>
                <a:cs typeface="Calibri"/>
              </a:rPr>
              <a:t>Write </a:t>
            </a:r>
            <a:r>
              <a:rPr sz="1800" spc="-10" dirty="0">
                <a:solidFill>
                  <a:srgbClr val="FFFFFF"/>
                </a:solidFill>
                <a:latin typeface="Calibri"/>
                <a:cs typeface="Calibri"/>
              </a:rPr>
              <a:t>requests</a:t>
            </a:r>
            <a:r>
              <a:rPr sz="1800" spc="30" dirty="0">
                <a:solidFill>
                  <a:srgbClr val="FFFFFF"/>
                </a:solidFill>
                <a:latin typeface="Calibri"/>
                <a:cs typeface="Calibri"/>
              </a:rPr>
              <a:t> </a:t>
            </a:r>
            <a:r>
              <a:rPr sz="1800" spc="-5" dirty="0">
                <a:solidFill>
                  <a:srgbClr val="FFFFFF"/>
                </a:solidFill>
                <a:latin typeface="Calibri"/>
                <a:cs typeface="Calibri"/>
              </a:rPr>
              <a:t>as</a:t>
            </a:r>
            <a:r>
              <a:rPr sz="1800" spc="5" dirty="0">
                <a:solidFill>
                  <a:srgbClr val="FFFFFF"/>
                </a:solidFill>
                <a:latin typeface="Calibri"/>
                <a:cs typeface="Calibri"/>
              </a:rPr>
              <a:t> </a:t>
            </a:r>
            <a:r>
              <a:rPr sz="1800" spc="-15" dirty="0">
                <a:solidFill>
                  <a:srgbClr val="FFFFFF"/>
                </a:solidFill>
                <a:latin typeface="Calibri"/>
                <a:cs typeface="Calibri"/>
              </a:rPr>
              <a:t>“commands”	</a:t>
            </a:r>
            <a:r>
              <a:rPr sz="1800" spc="-15" dirty="0">
                <a:latin typeface="Calibri"/>
                <a:cs typeface="Calibri"/>
              </a:rPr>
              <a:t>Read </a:t>
            </a:r>
            <a:r>
              <a:rPr sz="1800" spc="-10" dirty="0">
                <a:latin typeface="Calibri"/>
                <a:cs typeface="Calibri"/>
              </a:rPr>
              <a:t>requests </a:t>
            </a:r>
            <a:r>
              <a:rPr sz="1800" spc="-5" dirty="0">
                <a:latin typeface="Calibri"/>
                <a:cs typeface="Calibri"/>
              </a:rPr>
              <a:t>as</a:t>
            </a:r>
            <a:r>
              <a:rPr sz="1800" spc="-30" dirty="0">
                <a:latin typeface="Calibri"/>
                <a:cs typeface="Calibri"/>
              </a:rPr>
              <a:t> </a:t>
            </a:r>
            <a:r>
              <a:rPr sz="1800" spc="-10" dirty="0">
                <a:latin typeface="Calibri"/>
                <a:cs typeface="Calibri"/>
              </a:rPr>
              <a:t>“query”</a:t>
            </a:r>
            <a:endParaRPr sz="1800">
              <a:latin typeface="Calibri"/>
              <a:cs typeface="Calibri"/>
            </a:endParaRPr>
          </a:p>
        </p:txBody>
      </p:sp>
      <p:pic>
        <p:nvPicPr>
          <p:cNvPr id="13" name="object 13"/>
          <p:cNvPicPr/>
          <p:nvPr/>
        </p:nvPicPr>
        <p:blipFill>
          <a:blip r:embed="rId4" cstate="print"/>
          <a:stretch>
            <a:fillRect/>
          </a:stretch>
        </p:blipFill>
        <p:spPr>
          <a:xfrm>
            <a:off x="8674330" y="1737360"/>
            <a:ext cx="3391592" cy="1030778"/>
          </a:xfrm>
          <a:prstGeom prst="rect">
            <a:avLst/>
          </a:prstGeom>
        </p:spPr>
      </p:pic>
      <p:sp>
        <p:nvSpPr>
          <p:cNvPr id="14" name="object 14"/>
          <p:cNvSpPr txBox="1"/>
          <p:nvPr/>
        </p:nvSpPr>
        <p:spPr>
          <a:xfrm>
            <a:off x="8780780" y="1791334"/>
            <a:ext cx="3063240" cy="848360"/>
          </a:xfrm>
          <a:prstGeom prst="rect">
            <a:avLst/>
          </a:prstGeom>
        </p:spPr>
        <p:txBody>
          <a:bodyPr vert="horz" wrap="square" lIns="0" tIns="12700" rIns="0" bIns="0" rtlCol="0">
            <a:spAutoFit/>
          </a:bodyPr>
          <a:lstStyle/>
          <a:p>
            <a:pPr marL="12700" marR="5080">
              <a:lnSpc>
                <a:spcPct val="100000"/>
              </a:lnSpc>
              <a:spcBef>
                <a:spcPts val="100"/>
              </a:spcBef>
            </a:pPr>
            <a:r>
              <a:rPr sz="1800" dirty="0">
                <a:solidFill>
                  <a:srgbClr val="FFFFFF"/>
                </a:solidFill>
                <a:latin typeface="Calibri"/>
                <a:cs typeface="Calibri"/>
              </a:rPr>
              <a:t>Both </a:t>
            </a:r>
            <a:r>
              <a:rPr sz="1800" spc="-5" dirty="0">
                <a:solidFill>
                  <a:srgbClr val="FFFFFF"/>
                </a:solidFill>
                <a:latin typeface="Calibri"/>
                <a:cs typeface="Calibri"/>
              </a:rPr>
              <a:t>writes and </a:t>
            </a:r>
            <a:r>
              <a:rPr sz="1800" spc="-10" dirty="0">
                <a:solidFill>
                  <a:srgbClr val="FFFFFF"/>
                </a:solidFill>
                <a:latin typeface="Calibri"/>
                <a:cs typeface="Calibri"/>
              </a:rPr>
              <a:t>reads </a:t>
            </a:r>
            <a:r>
              <a:rPr sz="1800" spc="-5" dirty="0">
                <a:solidFill>
                  <a:srgbClr val="FFFFFF"/>
                </a:solidFill>
                <a:latin typeface="Calibri"/>
                <a:cs typeface="Calibri"/>
              </a:rPr>
              <a:t>MUST  </a:t>
            </a:r>
            <a:r>
              <a:rPr sz="1800" spc="-15" dirty="0">
                <a:solidFill>
                  <a:srgbClr val="FFFFFF"/>
                </a:solidFill>
                <a:latin typeface="Calibri"/>
                <a:cs typeface="Calibri"/>
              </a:rPr>
              <a:t>have separate execution </a:t>
            </a:r>
            <a:r>
              <a:rPr sz="1800" spc="-10" dirty="0">
                <a:solidFill>
                  <a:srgbClr val="FFFFFF"/>
                </a:solidFill>
                <a:latin typeface="Calibri"/>
                <a:cs typeface="Calibri"/>
              </a:rPr>
              <a:t>flows,  </a:t>
            </a:r>
            <a:r>
              <a:rPr sz="1800" spc="-5" dirty="0">
                <a:solidFill>
                  <a:srgbClr val="FFFFFF"/>
                </a:solidFill>
                <a:latin typeface="Calibri"/>
                <a:cs typeface="Calibri"/>
              </a:rPr>
              <a:t>end </a:t>
            </a:r>
            <a:r>
              <a:rPr sz="1800" spc="-10" dirty="0">
                <a:solidFill>
                  <a:srgbClr val="FFFFFF"/>
                </a:solidFill>
                <a:latin typeface="Calibri"/>
                <a:cs typeface="Calibri"/>
              </a:rPr>
              <a:t>to </a:t>
            </a:r>
            <a:r>
              <a:rPr sz="1800" spc="-15" dirty="0">
                <a:solidFill>
                  <a:srgbClr val="FFFFFF"/>
                </a:solidFill>
                <a:latin typeface="Calibri"/>
                <a:cs typeface="Calibri"/>
              </a:rPr>
              <a:t>separate persistent stores</a:t>
            </a:r>
            <a:endParaRPr sz="1800">
              <a:latin typeface="Calibri"/>
              <a:cs typeface="Calibri"/>
            </a:endParaRPr>
          </a:p>
        </p:txBody>
      </p:sp>
      <p:grpSp>
        <p:nvGrpSpPr>
          <p:cNvPr id="15" name="object 15"/>
          <p:cNvGrpSpPr/>
          <p:nvPr/>
        </p:nvGrpSpPr>
        <p:grpSpPr>
          <a:xfrm>
            <a:off x="2697479" y="1280160"/>
            <a:ext cx="7818120" cy="4522470"/>
            <a:chOff x="2697479" y="1280160"/>
            <a:chExt cx="7818120" cy="4522470"/>
          </a:xfrm>
        </p:grpSpPr>
        <p:pic>
          <p:nvPicPr>
            <p:cNvPr id="16" name="object 16"/>
            <p:cNvPicPr/>
            <p:nvPr/>
          </p:nvPicPr>
          <p:blipFill>
            <a:blip r:embed="rId5" cstate="print"/>
            <a:stretch>
              <a:fillRect/>
            </a:stretch>
          </p:blipFill>
          <p:spPr>
            <a:xfrm>
              <a:off x="5532119" y="1280160"/>
              <a:ext cx="502920" cy="502920"/>
            </a:xfrm>
            <a:prstGeom prst="rect">
              <a:avLst/>
            </a:prstGeom>
          </p:spPr>
        </p:pic>
        <p:pic>
          <p:nvPicPr>
            <p:cNvPr id="17" name="object 17"/>
            <p:cNvPicPr/>
            <p:nvPr/>
          </p:nvPicPr>
          <p:blipFill>
            <a:blip r:embed="rId6" cstate="print"/>
            <a:stretch>
              <a:fillRect/>
            </a:stretch>
          </p:blipFill>
          <p:spPr>
            <a:xfrm>
              <a:off x="7360920" y="1280160"/>
              <a:ext cx="457200" cy="548639"/>
            </a:xfrm>
            <a:prstGeom prst="rect">
              <a:avLst/>
            </a:prstGeom>
          </p:spPr>
        </p:pic>
        <p:pic>
          <p:nvPicPr>
            <p:cNvPr id="18" name="object 18"/>
            <p:cNvPicPr/>
            <p:nvPr/>
          </p:nvPicPr>
          <p:blipFill>
            <a:blip r:embed="rId7" cstate="print"/>
            <a:stretch>
              <a:fillRect/>
            </a:stretch>
          </p:blipFill>
          <p:spPr>
            <a:xfrm>
              <a:off x="10058399" y="1280160"/>
              <a:ext cx="457200" cy="548639"/>
            </a:xfrm>
            <a:prstGeom prst="rect">
              <a:avLst/>
            </a:prstGeom>
          </p:spPr>
        </p:pic>
        <p:pic>
          <p:nvPicPr>
            <p:cNvPr id="19" name="object 19"/>
            <p:cNvPicPr/>
            <p:nvPr/>
          </p:nvPicPr>
          <p:blipFill>
            <a:blip r:embed="rId8" cstate="print"/>
            <a:stretch>
              <a:fillRect/>
            </a:stretch>
          </p:blipFill>
          <p:spPr>
            <a:xfrm>
              <a:off x="2697479" y="2377440"/>
              <a:ext cx="3258589" cy="3424843"/>
            </a:xfrm>
            <a:prstGeom prst="rect">
              <a:avLst/>
            </a:prstGeom>
          </p:spPr>
        </p:pic>
      </p:grpSp>
      <p:sp>
        <p:nvSpPr>
          <p:cNvPr id="20" name="object 20"/>
          <p:cNvSpPr txBox="1"/>
          <p:nvPr/>
        </p:nvSpPr>
        <p:spPr>
          <a:xfrm>
            <a:off x="2825750" y="2435224"/>
            <a:ext cx="2908300" cy="3227070"/>
          </a:xfrm>
          <a:prstGeom prst="rect">
            <a:avLst/>
          </a:prstGeom>
        </p:spPr>
        <p:txBody>
          <a:bodyPr vert="horz" wrap="square" lIns="0" tIns="13335" rIns="0" bIns="0" rtlCol="0">
            <a:spAutoFit/>
          </a:bodyPr>
          <a:lstStyle/>
          <a:p>
            <a:pPr marL="298450" marR="377190" indent="-285750">
              <a:lnSpc>
                <a:spcPct val="100000"/>
              </a:lnSpc>
              <a:spcBef>
                <a:spcPts val="105"/>
              </a:spcBef>
              <a:buFont typeface="Arial"/>
              <a:buChar char="•"/>
              <a:tabLst>
                <a:tab pos="297815" algn="l"/>
                <a:tab pos="298450" algn="l"/>
              </a:tabLst>
            </a:pPr>
            <a:r>
              <a:rPr sz="1400" spc="-5" dirty="0">
                <a:solidFill>
                  <a:srgbClr val="FFFFFF"/>
                </a:solidFill>
                <a:latin typeface="Calibri"/>
                <a:cs typeface="Calibri"/>
              </a:rPr>
              <a:t>These commands </a:t>
            </a:r>
            <a:r>
              <a:rPr sz="1400" spc="-10" dirty="0">
                <a:solidFill>
                  <a:srgbClr val="FFFFFF"/>
                </a:solidFill>
                <a:latin typeface="Calibri"/>
                <a:cs typeface="Calibri"/>
              </a:rPr>
              <a:t>are </a:t>
            </a:r>
            <a:r>
              <a:rPr sz="1400" spc="-15" dirty="0">
                <a:solidFill>
                  <a:srgbClr val="FFFFFF"/>
                </a:solidFill>
                <a:latin typeface="Calibri"/>
                <a:cs typeface="Calibri"/>
              </a:rPr>
              <a:t>executed  </a:t>
            </a:r>
            <a:r>
              <a:rPr sz="1400" spc="-10" dirty="0">
                <a:solidFill>
                  <a:srgbClr val="FFFFFF"/>
                </a:solidFill>
                <a:latin typeface="Calibri"/>
                <a:cs typeface="Calibri"/>
              </a:rPr>
              <a:t>asynchronously</a:t>
            </a:r>
            <a:endParaRPr sz="1400">
              <a:latin typeface="Calibri"/>
              <a:cs typeface="Calibri"/>
            </a:endParaRPr>
          </a:p>
          <a:p>
            <a:pPr marL="298450" marR="205104" indent="-285750">
              <a:lnSpc>
                <a:spcPct val="100000"/>
              </a:lnSpc>
              <a:buFont typeface="Arial"/>
              <a:buChar char="•"/>
              <a:tabLst>
                <a:tab pos="297815" algn="l"/>
                <a:tab pos="298450" algn="l"/>
              </a:tabLst>
            </a:pPr>
            <a:r>
              <a:rPr sz="1400" dirty="0">
                <a:solidFill>
                  <a:srgbClr val="FFFFFF"/>
                </a:solidFill>
                <a:latin typeface="Calibri"/>
                <a:cs typeface="Calibri"/>
              </a:rPr>
              <a:t>A </a:t>
            </a:r>
            <a:r>
              <a:rPr sz="1400" spc="-5" dirty="0">
                <a:solidFill>
                  <a:srgbClr val="FFFFFF"/>
                </a:solidFill>
                <a:latin typeface="Calibri"/>
                <a:cs typeface="Calibri"/>
              </a:rPr>
              <a:t>command is usually queued </a:t>
            </a:r>
            <a:r>
              <a:rPr sz="1400" spc="-15" dirty="0">
                <a:solidFill>
                  <a:srgbClr val="FFFFFF"/>
                </a:solidFill>
                <a:latin typeface="Calibri"/>
                <a:cs typeface="Calibri"/>
              </a:rPr>
              <a:t>for  </a:t>
            </a:r>
            <a:r>
              <a:rPr sz="1400" spc="-10" dirty="0">
                <a:solidFill>
                  <a:srgbClr val="FFFFFF"/>
                </a:solidFill>
                <a:latin typeface="Calibri"/>
                <a:cs typeface="Calibri"/>
              </a:rPr>
              <a:t>later </a:t>
            </a:r>
            <a:r>
              <a:rPr sz="1400" spc="-5" dirty="0">
                <a:solidFill>
                  <a:srgbClr val="FFFFFF"/>
                </a:solidFill>
                <a:latin typeface="Calibri"/>
                <a:cs typeface="Calibri"/>
              </a:rPr>
              <a:t>processing</a:t>
            </a:r>
            <a:endParaRPr sz="1400">
              <a:latin typeface="Calibri"/>
              <a:cs typeface="Calibri"/>
            </a:endParaRPr>
          </a:p>
          <a:p>
            <a:pPr marL="298450" marR="5080" indent="-285750">
              <a:lnSpc>
                <a:spcPct val="100000"/>
              </a:lnSpc>
              <a:buFont typeface="Arial"/>
              <a:buChar char="•"/>
              <a:tabLst>
                <a:tab pos="297815" algn="l"/>
                <a:tab pos="298450" algn="l"/>
              </a:tabLst>
            </a:pPr>
            <a:r>
              <a:rPr sz="1400" dirty="0">
                <a:solidFill>
                  <a:srgbClr val="FFFFFF"/>
                </a:solidFill>
                <a:latin typeface="Calibri"/>
                <a:cs typeface="Calibri"/>
              </a:rPr>
              <a:t>A </a:t>
            </a:r>
            <a:r>
              <a:rPr sz="1400" spc="-5" dirty="0">
                <a:solidFill>
                  <a:srgbClr val="FFFFFF"/>
                </a:solidFill>
                <a:latin typeface="Calibri"/>
                <a:cs typeface="Calibri"/>
              </a:rPr>
              <a:t>command handler is called when  the command is processed </a:t>
            </a:r>
            <a:r>
              <a:rPr sz="1400" spc="-10" dirty="0">
                <a:solidFill>
                  <a:srgbClr val="FFFFFF"/>
                </a:solidFill>
                <a:latin typeface="Calibri"/>
                <a:cs typeface="Calibri"/>
              </a:rPr>
              <a:t>from </a:t>
            </a:r>
            <a:r>
              <a:rPr sz="1400" spc="-5" dirty="0">
                <a:solidFill>
                  <a:srgbClr val="FFFFFF"/>
                </a:solidFill>
                <a:latin typeface="Calibri"/>
                <a:cs typeface="Calibri"/>
              </a:rPr>
              <a:t>the  queue</a:t>
            </a:r>
            <a:endParaRPr sz="1400">
              <a:latin typeface="Calibri"/>
              <a:cs typeface="Calibri"/>
            </a:endParaRPr>
          </a:p>
          <a:p>
            <a:pPr marL="298450" marR="37465" indent="-285750" algn="just">
              <a:lnSpc>
                <a:spcPct val="100000"/>
              </a:lnSpc>
              <a:buFont typeface="Arial"/>
              <a:buChar char="•"/>
              <a:tabLst>
                <a:tab pos="298450" algn="l"/>
              </a:tabLst>
            </a:pPr>
            <a:r>
              <a:rPr sz="1400" dirty="0">
                <a:solidFill>
                  <a:srgbClr val="FFFFFF"/>
                </a:solidFill>
                <a:latin typeface="Calibri"/>
                <a:cs typeface="Calibri"/>
              </a:rPr>
              <a:t>A </a:t>
            </a:r>
            <a:r>
              <a:rPr sz="1400" spc="-5" dirty="0">
                <a:solidFill>
                  <a:srgbClr val="FFFFFF"/>
                </a:solidFill>
                <a:latin typeface="Calibri"/>
                <a:cs typeface="Calibri"/>
              </a:rPr>
              <a:t>command handler does the final  business logic processing, and then  </a:t>
            </a:r>
            <a:r>
              <a:rPr sz="1400" spc="-10" dirty="0">
                <a:solidFill>
                  <a:srgbClr val="FFFFFF"/>
                </a:solidFill>
                <a:latin typeface="Calibri"/>
                <a:cs typeface="Calibri"/>
              </a:rPr>
              <a:t>writes/updates </a:t>
            </a:r>
            <a:r>
              <a:rPr sz="1400" spc="-5" dirty="0">
                <a:solidFill>
                  <a:srgbClr val="FFFFFF"/>
                </a:solidFill>
                <a:latin typeface="Calibri"/>
                <a:cs typeface="Calibri"/>
              </a:rPr>
              <a:t>the </a:t>
            </a:r>
            <a:r>
              <a:rPr sz="1400" spc="-15" dirty="0">
                <a:solidFill>
                  <a:srgbClr val="FFFFFF"/>
                </a:solidFill>
                <a:latin typeface="Calibri"/>
                <a:cs typeface="Calibri"/>
              </a:rPr>
              <a:t>data </a:t>
            </a:r>
            <a:r>
              <a:rPr sz="1400" spc="-10" dirty="0">
                <a:solidFill>
                  <a:srgbClr val="FFFFFF"/>
                </a:solidFill>
                <a:latin typeface="Calibri"/>
                <a:cs typeface="Calibri"/>
              </a:rPr>
              <a:t>to </a:t>
            </a:r>
            <a:r>
              <a:rPr sz="1400" spc="-5" dirty="0">
                <a:solidFill>
                  <a:srgbClr val="FFFFFF"/>
                </a:solidFill>
                <a:latin typeface="Calibri"/>
                <a:cs typeface="Calibri"/>
              </a:rPr>
              <a:t>the </a:t>
            </a:r>
            <a:r>
              <a:rPr sz="1400" spc="-15" dirty="0">
                <a:solidFill>
                  <a:srgbClr val="FFFFFF"/>
                </a:solidFill>
                <a:latin typeface="Calibri"/>
                <a:cs typeface="Calibri"/>
              </a:rPr>
              <a:t>data  store</a:t>
            </a:r>
            <a:endParaRPr sz="1400">
              <a:latin typeface="Calibri"/>
              <a:cs typeface="Calibri"/>
            </a:endParaRPr>
          </a:p>
          <a:p>
            <a:pPr marL="298450" marR="50800" indent="-285750">
              <a:lnSpc>
                <a:spcPct val="100000"/>
              </a:lnSpc>
              <a:buFont typeface="Arial"/>
              <a:buChar char="•"/>
              <a:tabLst>
                <a:tab pos="297815" algn="l"/>
                <a:tab pos="298450" algn="l"/>
              </a:tabLst>
            </a:pPr>
            <a:r>
              <a:rPr sz="1400" spc="-5" dirty="0">
                <a:solidFill>
                  <a:srgbClr val="FFFFFF"/>
                </a:solidFill>
                <a:latin typeface="Calibri"/>
                <a:cs typeface="Calibri"/>
              </a:rPr>
              <a:t>Upon successful </a:t>
            </a:r>
            <a:r>
              <a:rPr sz="1400" spc="-10" dirty="0">
                <a:solidFill>
                  <a:srgbClr val="FFFFFF"/>
                </a:solidFill>
                <a:latin typeface="Calibri"/>
                <a:cs typeface="Calibri"/>
              </a:rPr>
              <a:t>write/update  operation, </a:t>
            </a:r>
            <a:r>
              <a:rPr sz="1400" dirty="0">
                <a:solidFill>
                  <a:srgbClr val="FFFFFF"/>
                </a:solidFill>
                <a:latin typeface="Calibri"/>
                <a:cs typeface="Calibri"/>
              </a:rPr>
              <a:t>an </a:t>
            </a:r>
            <a:r>
              <a:rPr sz="1400" spc="-10" dirty="0">
                <a:solidFill>
                  <a:srgbClr val="FFFFFF"/>
                </a:solidFill>
                <a:latin typeface="Calibri"/>
                <a:cs typeface="Calibri"/>
              </a:rPr>
              <a:t>update event </a:t>
            </a:r>
            <a:r>
              <a:rPr sz="1400" spc="-5" dirty="0">
                <a:solidFill>
                  <a:srgbClr val="FFFFFF"/>
                </a:solidFill>
                <a:latin typeface="Calibri"/>
                <a:cs typeface="Calibri"/>
              </a:rPr>
              <a:t>is being  </a:t>
            </a:r>
            <a:r>
              <a:rPr sz="1400" spc="-10" dirty="0">
                <a:solidFill>
                  <a:srgbClr val="FFFFFF"/>
                </a:solidFill>
                <a:latin typeface="Calibri"/>
                <a:cs typeface="Calibri"/>
              </a:rPr>
              <a:t>created </a:t>
            </a:r>
            <a:r>
              <a:rPr sz="1400" spc="-15" dirty="0">
                <a:solidFill>
                  <a:srgbClr val="FFFFFF"/>
                </a:solidFill>
                <a:latin typeface="Calibri"/>
                <a:cs typeface="Calibri"/>
              </a:rPr>
              <a:t>for </a:t>
            </a:r>
            <a:r>
              <a:rPr sz="1400" spc="-5" dirty="0">
                <a:solidFill>
                  <a:srgbClr val="FFFFFF"/>
                </a:solidFill>
                <a:latin typeface="Calibri"/>
                <a:cs typeface="Calibri"/>
              </a:rPr>
              <a:t>the </a:t>
            </a:r>
            <a:r>
              <a:rPr sz="1400" dirty="0">
                <a:solidFill>
                  <a:srgbClr val="FFFFFF"/>
                </a:solidFill>
                <a:latin typeface="Calibri"/>
                <a:cs typeface="Calibri"/>
              </a:rPr>
              <a:t>query </a:t>
            </a:r>
            <a:r>
              <a:rPr sz="1400" spc="-10" dirty="0">
                <a:solidFill>
                  <a:srgbClr val="FFFFFF"/>
                </a:solidFill>
                <a:latin typeface="Calibri"/>
                <a:cs typeface="Calibri"/>
              </a:rPr>
              <a:t>database to  get updated</a:t>
            </a:r>
            <a:endParaRPr sz="1400">
              <a:latin typeface="Calibri"/>
              <a:cs typeface="Calibri"/>
            </a:endParaRPr>
          </a:p>
        </p:txBody>
      </p:sp>
      <p:pic>
        <p:nvPicPr>
          <p:cNvPr id="21" name="object 21"/>
          <p:cNvPicPr/>
          <p:nvPr/>
        </p:nvPicPr>
        <p:blipFill>
          <a:blip r:embed="rId9" cstate="print"/>
          <a:stretch>
            <a:fillRect/>
          </a:stretch>
        </p:blipFill>
        <p:spPr>
          <a:xfrm>
            <a:off x="5943600" y="2377439"/>
            <a:ext cx="2697479" cy="4114800"/>
          </a:xfrm>
          <a:prstGeom prst="rect">
            <a:avLst/>
          </a:prstGeom>
        </p:spPr>
      </p:pic>
      <p:sp>
        <p:nvSpPr>
          <p:cNvPr id="22" name="object 22"/>
          <p:cNvSpPr txBox="1"/>
          <p:nvPr/>
        </p:nvSpPr>
        <p:spPr>
          <a:xfrm>
            <a:off x="6082029" y="2435224"/>
            <a:ext cx="2271395" cy="3867150"/>
          </a:xfrm>
          <a:prstGeom prst="rect">
            <a:avLst/>
          </a:prstGeom>
        </p:spPr>
        <p:txBody>
          <a:bodyPr vert="horz" wrap="square" lIns="0" tIns="13335" rIns="0" bIns="0" rtlCol="0">
            <a:spAutoFit/>
          </a:bodyPr>
          <a:lstStyle/>
          <a:p>
            <a:pPr marL="298450" marR="127000" indent="-285750">
              <a:lnSpc>
                <a:spcPct val="100000"/>
              </a:lnSpc>
              <a:spcBef>
                <a:spcPts val="105"/>
              </a:spcBef>
              <a:buFont typeface="Arial"/>
              <a:buChar char="•"/>
              <a:tabLst>
                <a:tab pos="297815" algn="l"/>
                <a:tab pos="298450" algn="l"/>
              </a:tabLst>
            </a:pPr>
            <a:r>
              <a:rPr sz="1400" spc="-5" dirty="0">
                <a:latin typeface="Calibri"/>
                <a:cs typeface="Calibri"/>
              </a:rPr>
              <a:t>Queries </a:t>
            </a:r>
            <a:r>
              <a:rPr sz="1400" spc="-10" dirty="0">
                <a:latin typeface="Calibri"/>
                <a:cs typeface="Calibri"/>
              </a:rPr>
              <a:t>are </a:t>
            </a:r>
            <a:r>
              <a:rPr sz="1400" spc="-5" dirty="0">
                <a:latin typeface="Calibri"/>
                <a:cs typeface="Calibri"/>
              </a:rPr>
              <a:t>designed and  </a:t>
            </a:r>
            <a:r>
              <a:rPr sz="1400" spc="-10" dirty="0">
                <a:latin typeface="Calibri"/>
                <a:cs typeface="Calibri"/>
              </a:rPr>
              <a:t>implemented to </a:t>
            </a:r>
            <a:r>
              <a:rPr sz="1400" dirty="0">
                <a:latin typeface="Calibri"/>
                <a:cs typeface="Calibri"/>
              </a:rPr>
              <a:t>be</a:t>
            </a:r>
            <a:r>
              <a:rPr sz="1400" spc="-15" dirty="0">
                <a:latin typeface="Calibri"/>
                <a:cs typeface="Calibri"/>
              </a:rPr>
              <a:t> fast</a:t>
            </a:r>
            <a:endParaRPr sz="1400">
              <a:latin typeface="Calibri"/>
              <a:cs typeface="Calibri"/>
            </a:endParaRPr>
          </a:p>
          <a:p>
            <a:pPr marL="298450" marR="304165" indent="-285750">
              <a:lnSpc>
                <a:spcPct val="100000"/>
              </a:lnSpc>
              <a:buFont typeface="Arial"/>
              <a:buChar char="•"/>
              <a:tabLst>
                <a:tab pos="297815" algn="l"/>
                <a:tab pos="298450" algn="l"/>
              </a:tabLst>
            </a:pPr>
            <a:r>
              <a:rPr sz="1400" spc="-5" dirty="0">
                <a:latin typeface="Calibri"/>
                <a:cs typeface="Calibri"/>
              </a:rPr>
              <a:t>The queries </a:t>
            </a:r>
            <a:r>
              <a:rPr sz="1400" spc="-10" dirty="0">
                <a:latin typeface="Calibri"/>
                <a:cs typeface="Calibri"/>
              </a:rPr>
              <a:t>are </a:t>
            </a:r>
            <a:r>
              <a:rPr sz="1400" spc="-5" dirty="0">
                <a:latin typeface="Calibri"/>
                <a:cs typeface="Calibri"/>
              </a:rPr>
              <a:t>usually  being </a:t>
            </a:r>
            <a:r>
              <a:rPr sz="1400" spc="-15" dirty="0">
                <a:latin typeface="Calibri"/>
                <a:cs typeface="Calibri"/>
              </a:rPr>
              <a:t>executed  </a:t>
            </a:r>
            <a:r>
              <a:rPr sz="1400" spc="-10" dirty="0">
                <a:latin typeface="Calibri"/>
                <a:cs typeface="Calibri"/>
              </a:rPr>
              <a:t>synchronously</a:t>
            </a:r>
            <a:endParaRPr sz="1400">
              <a:latin typeface="Calibri"/>
              <a:cs typeface="Calibri"/>
            </a:endParaRPr>
          </a:p>
          <a:p>
            <a:pPr marL="298450" marR="132080" indent="-285750" algn="just">
              <a:lnSpc>
                <a:spcPct val="100000"/>
              </a:lnSpc>
              <a:buFont typeface="Arial"/>
              <a:buChar char="•"/>
              <a:tabLst>
                <a:tab pos="298450" algn="l"/>
              </a:tabLst>
            </a:pPr>
            <a:r>
              <a:rPr sz="1400" spc="-5" dirty="0">
                <a:latin typeface="Calibri"/>
                <a:cs typeface="Calibri"/>
              </a:rPr>
              <a:t>The queries based </a:t>
            </a:r>
            <a:r>
              <a:rPr sz="1400" dirty="0">
                <a:latin typeface="Calibri"/>
                <a:cs typeface="Calibri"/>
              </a:rPr>
              <a:t>on </a:t>
            </a:r>
            <a:r>
              <a:rPr sz="1400" spc="-5" dirty="0">
                <a:latin typeface="Calibri"/>
                <a:cs typeface="Calibri"/>
              </a:rPr>
              <a:t>the  </a:t>
            </a:r>
            <a:r>
              <a:rPr sz="1400" spc="-10" dirty="0">
                <a:latin typeface="Calibri"/>
                <a:cs typeface="Calibri"/>
              </a:rPr>
              <a:t>requested data, </a:t>
            </a:r>
            <a:r>
              <a:rPr sz="1400" spc="-15" dirty="0">
                <a:latin typeface="Calibri"/>
                <a:cs typeface="Calibri"/>
              </a:rPr>
              <a:t>fetches </a:t>
            </a:r>
            <a:r>
              <a:rPr sz="1400" spc="-5" dirty="0">
                <a:latin typeface="Calibri"/>
                <a:cs typeface="Calibri"/>
              </a:rPr>
              <a:t>it  </a:t>
            </a:r>
            <a:r>
              <a:rPr sz="1400" spc="-10" dirty="0">
                <a:latin typeface="Calibri"/>
                <a:cs typeface="Calibri"/>
              </a:rPr>
              <a:t>from </a:t>
            </a:r>
            <a:r>
              <a:rPr sz="1400" spc="-5" dirty="0">
                <a:latin typeface="Calibri"/>
                <a:cs typeface="Calibri"/>
              </a:rPr>
              <a:t>the </a:t>
            </a:r>
            <a:r>
              <a:rPr sz="1400" spc="-10" dirty="0">
                <a:latin typeface="Calibri"/>
                <a:cs typeface="Calibri"/>
              </a:rPr>
              <a:t>dedecated </a:t>
            </a:r>
            <a:r>
              <a:rPr sz="1400" spc="-15" dirty="0">
                <a:latin typeface="Calibri"/>
                <a:cs typeface="Calibri"/>
              </a:rPr>
              <a:t>data  store</a:t>
            </a:r>
            <a:endParaRPr sz="1400">
              <a:latin typeface="Calibri"/>
              <a:cs typeface="Calibri"/>
            </a:endParaRPr>
          </a:p>
          <a:p>
            <a:pPr marL="298450" marR="5080" indent="-285750">
              <a:lnSpc>
                <a:spcPct val="100000"/>
              </a:lnSpc>
              <a:buFont typeface="Arial"/>
              <a:buChar char="•"/>
              <a:tabLst>
                <a:tab pos="297815" algn="l"/>
                <a:tab pos="298450" algn="l"/>
              </a:tabLst>
            </a:pPr>
            <a:r>
              <a:rPr sz="1400" spc="-5" dirty="0">
                <a:latin typeface="Calibri"/>
                <a:cs typeface="Calibri"/>
              </a:rPr>
              <a:t>These </a:t>
            </a:r>
            <a:r>
              <a:rPr sz="1400" spc="-15" dirty="0">
                <a:latin typeface="Calibri"/>
                <a:cs typeface="Calibri"/>
              </a:rPr>
              <a:t>data </a:t>
            </a:r>
            <a:r>
              <a:rPr sz="1400" spc="-10" dirty="0">
                <a:latin typeface="Calibri"/>
                <a:cs typeface="Calibri"/>
              </a:rPr>
              <a:t>stores (from  </a:t>
            </a:r>
            <a:r>
              <a:rPr sz="1400" spc="-5" dirty="0">
                <a:latin typeface="Calibri"/>
                <a:cs typeface="Calibri"/>
              </a:rPr>
              <a:t>which queries </a:t>
            </a:r>
            <a:r>
              <a:rPr sz="1400" spc="-10" dirty="0">
                <a:latin typeface="Calibri"/>
                <a:cs typeface="Calibri"/>
              </a:rPr>
              <a:t>get data) are  </a:t>
            </a:r>
            <a:r>
              <a:rPr sz="1400" spc="-5" dirty="0">
                <a:latin typeface="Calibri"/>
                <a:cs typeface="Calibri"/>
              </a:rPr>
              <a:t>being </a:t>
            </a:r>
            <a:r>
              <a:rPr sz="1400" spc="-10" dirty="0">
                <a:latin typeface="Calibri"/>
                <a:cs typeface="Calibri"/>
              </a:rPr>
              <a:t>updated by </a:t>
            </a:r>
            <a:r>
              <a:rPr sz="1400" spc="-5" dirty="0">
                <a:latin typeface="Calibri"/>
                <a:cs typeface="Calibri"/>
              </a:rPr>
              <a:t>the  </a:t>
            </a:r>
            <a:r>
              <a:rPr sz="1400" spc="-10" dirty="0">
                <a:latin typeface="Calibri"/>
                <a:cs typeface="Calibri"/>
              </a:rPr>
              <a:t>several events </a:t>
            </a:r>
            <a:r>
              <a:rPr sz="1400" spc="-5" dirty="0">
                <a:latin typeface="Calibri"/>
                <a:cs typeface="Calibri"/>
              </a:rPr>
              <a:t>triggered </a:t>
            </a:r>
            <a:r>
              <a:rPr sz="1400" spc="-10" dirty="0">
                <a:latin typeface="Calibri"/>
                <a:cs typeface="Calibri"/>
              </a:rPr>
              <a:t>by  </a:t>
            </a:r>
            <a:r>
              <a:rPr sz="1400" spc="-5" dirty="0">
                <a:latin typeface="Calibri"/>
                <a:cs typeface="Calibri"/>
              </a:rPr>
              <a:t>the command</a:t>
            </a:r>
            <a:r>
              <a:rPr sz="1400" spc="-30" dirty="0">
                <a:latin typeface="Calibri"/>
                <a:cs typeface="Calibri"/>
              </a:rPr>
              <a:t> </a:t>
            </a:r>
            <a:r>
              <a:rPr sz="1400" spc="-5" dirty="0">
                <a:latin typeface="Calibri"/>
                <a:cs typeface="Calibri"/>
              </a:rPr>
              <a:t>handlers</a:t>
            </a:r>
            <a:endParaRPr sz="1400">
              <a:latin typeface="Calibri"/>
              <a:cs typeface="Calibri"/>
            </a:endParaRPr>
          </a:p>
          <a:p>
            <a:pPr marL="298450" marR="99695" indent="-285750">
              <a:lnSpc>
                <a:spcPct val="100000"/>
              </a:lnSpc>
              <a:buFont typeface="Arial"/>
              <a:buChar char="•"/>
              <a:tabLst>
                <a:tab pos="297815" algn="l"/>
                <a:tab pos="298450" algn="l"/>
              </a:tabLst>
            </a:pPr>
            <a:r>
              <a:rPr sz="1400" spc="-10" dirty="0">
                <a:latin typeface="Calibri"/>
                <a:cs typeface="Calibri"/>
              </a:rPr>
              <a:t>Mostly </a:t>
            </a:r>
            <a:r>
              <a:rPr sz="1400" spc="-5" dirty="0">
                <a:latin typeface="Calibri"/>
                <a:cs typeface="Calibri"/>
              </a:rPr>
              <a:t>queries </a:t>
            </a:r>
            <a:r>
              <a:rPr sz="1400" dirty="0">
                <a:latin typeface="Calibri"/>
                <a:cs typeface="Calibri"/>
              </a:rPr>
              <a:t>do </a:t>
            </a:r>
            <a:r>
              <a:rPr sz="1400" spc="-5" dirty="0">
                <a:latin typeface="Calibri"/>
                <a:cs typeface="Calibri"/>
              </a:rPr>
              <a:t>not  </a:t>
            </a:r>
            <a:r>
              <a:rPr sz="1400" spc="-10" dirty="0">
                <a:latin typeface="Calibri"/>
                <a:cs typeface="Calibri"/>
              </a:rPr>
              <a:t>prepare information, </a:t>
            </a:r>
            <a:r>
              <a:rPr sz="1400" spc="-5" dirty="0">
                <a:latin typeface="Calibri"/>
                <a:cs typeface="Calibri"/>
              </a:rPr>
              <a:t>they  simply </a:t>
            </a:r>
            <a:r>
              <a:rPr sz="1400" spc="-10" dirty="0">
                <a:latin typeface="Calibri"/>
                <a:cs typeface="Calibri"/>
              </a:rPr>
              <a:t>get </a:t>
            </a:r>
            <a:r>
              <a:rPr sz="1400" spc="-5" dirty="0">
                <a:latin typeface="Calibri"/>
                <a:cs typeface="Calibri"/>
              </a:rPr>
              <a:t>prebuild </a:t>
            </a:r>
            <a:r>
              <a:rPr sz="1400" spc="-10" dirty="0">
                <a:latin typeface="Calibri"/>
                <a:cs typeface="Calibri"/>
              </a:rPr>
              <a:t>from  </a:t>
            </a:r>
            <a:r>
              <a:rPr sz="1400" spc="-5" dirty="0">
                <a:latin typeface="Calibri"/>
                <a:cs typeface="Calibri"/>
              </a:rPr>
              <a:t>their </a:t>
            </a:r>
            <a:r>
              <a:rPr sz="1400" spc="-15" dirty="0">
                <a:latin typeface="Calibri"/>
                <a:cs typeface="Calibri"/>
              </a:rPr>
              <a:t>data </a:t>
            </a:r>
            <a:r>
              <a:rPr sz="1400" spc="-10" dirty="0">
                <a:latin typeface="Calibri"/>
                <a:cs typeface="Calibri"/>
              </a:rPr>
              <a:t>stores</a:t>
            </a:r>
            <a:endParaRPr sz="1400">
              <a:latin typeface="Calibri"/>
              <a:cs typeface="Calibri"/>
            </a:endParaRPr>
          </a:p>
        </p:txBody>
      </p:sp>
      <p:pic>
        <p:nvPicPr>
          <p:cNvPr id="23" name="object 23"/>
          <p:cNvPicPr/>
          <p:nvPr/>
        </p:nvPicPr>
        <p:blipFill>
          <a:blip r:embed="rId10" cstate="print"/>
          <a:stretch>
            <a:fillRect/>
          </a:stretch>
        </p:blipFill>
        <p:spPr>
          <a:xfrm>
            <a:off x="8674330" y="2959330"/>
            <a:ext cx="3391592" cy="3391592"/>
          </a:xfrm>
          <a:prstGeom prst="rect">
            <a:avLst/>
          </a:prstGeom>
        </p:spPr>
      </p:pic>
      <p:sp>
        <p:nvSpPr>
          <p:cNvPr id="24" name="object 24"/>
          <p:cNvSpPr txBox="1"/>
          <p:nvPr/>
        </p:nvSpPr>
        <p:spPr>
          <a:xfrm>
            <a:off x="8780780" y="2990849"/>
            <a:ext cx="3136265" cy="3227070"/>
          </a:xfrm>
          <a:prstGeom prst="rect">
            <a:avLst/>
          </a:prstGeom>
        </p:spPr>
        <p:txBody>
          <a:bodyPr vert="horz" wrap="square" lIns="0" tIns="13335" rIns="0" bIns="0" rtlCol="0">
            <a:spAutoFit/>
          </a:bodyPr>
          <a:lstStyle/>
          <a:p>
            <a:pPr marL="298450" marR="389890" indent="-285750">
              <a:lnSpc>
                <a:spcPct val="100000"/>
              </a:lnSpc>
              <a:spcBef>
                <a:spcPts val="105"/>
              </a:spcBef>
              <a:buFont typeface="Arial"/>
              <a:buChar char="•"/>
              <a:tabLst>
                <a:tab pos="297815" algn="l"/>
                <a:tab pos="298450" algn="l"/>
              </a:tabLst>
            </a:pPr>
            <a:r>
              <a:rPr sz="1400" spc="-5" dirty="0">
                <a:solidFill>
                  <a:srgbClr val="FFFFFF"/>
                </a:solidFill>
                <a:latin typeface="Calibri"/>
                <a:cs typeface="Calibri"/>
              </a:rPr>
              <a:t>Both write and </a:t>
            </a:r>
            <a:r>
              <a:rPr sz="1400" spc="-10" dirty="0">
                <a:solidFill>
                  <a:srgbClr val="FFFFFF"/>
                </a:solidFill>
                <a:latin typeface="Calibri"/>
                <a:cs typeface="Calibri"/>
              </a:rPr>
              <a:t>read </a:t>
            </a:r>
            <a:r>
              <a:rPr sz="1400" spc="-5" dirty="0">
                <a:solidFill>
                  <a:srgbClr val="FFFFFF"/>
                </a:solidFill>
                <a:latin typeface="Calibri"/>
                <a:cs typeface="Calibri"/>
              </a:rPr>
              <a:t>will </a:t>
            </a:r>
            <a:r>
              <a:rPr sz="1400" dirty="0">
                <a:solidFill>
                  <a:srgbClr val="FFFFFF"/>
                </a:solidFill>
                <a:latin typeface="Calibri"/>
                <a:cs typeface="Calibri"/>
              </a:rPr>
              <a:t>be  </a:t>
            </a:r>
            <a:r>
              <a:rPr sz="1400" spc="-10" dirty="0">
                <a:solidFill>
                  <a:srgbClr val="FFFFFF"/>
                </a:solidFill>
                <a:latin typeface="Calibri"/>
                <a:cs typeface="Calibri"/>
              </a:rPr>
              <a:t>implemented </a:t>
            </a:r>
            <a:r>
              <a:rPr sz="1400" spc="-5" dirty="0">
                <a:solidFill>
                  <a:srgbClr val="FFFFFF"/>
                </a:solidFill>
                <a:latin typeface="Calibri"/>
                <a:cs typeface="Calibri"/>
              </a:rPr>
              <a:t>as </a:t>
            </a:r>
            <a:r>
              <a:rPr sz="1400" spc="-10" dirty="0">
                <a:solidFill>
                  <a:srgbClr val="FFFFFF"/>
                </a:solidFill>
                <a:latin typeface="Calibri"/>
                <a:cs typeface="Calibri"/>
              </a:rPr>
              <a:t>separate</a:t>
            </a:r>
            <a:r>
              <a:rPr sz="1400" spc="-35" dirty="0">
                <a:solidFill>
                  <a:srgbClr val="FFFFFF"/>
                </a:solidFill>
                <a:latin typeface="Calibri"/>
                <a:cs typeface="Calibri"/>
              </a:rPr>
              <a:t> </a:t>
            </a:r>
            <a:r>
              <a:rPr sz="1400" dirty="0">
                <a:solidFill>
                  <a:srgbClr val="FFFFFF"/>
                </a:solidFill>
                <a:latin typeface="Calibri"/>
                <a:cs typeface="Calibri"/>
              </a:rPr>
              <a:t>services</a:t>
            </a:r>
            <a:endParaRPr sz="1400">
              <a:latin typeface="Calibri"/>
              <a:cs typeface="Calibri"/>
            </a:endParaRPr>
          </a:p>
          <a:p>
            <a:pPr marL="298450" marR="389255" indent="-285750">
              <a:lnSpc>
                <a:spcPct val="100000"/>
              </a:lnSpc>
              <a:buFont typeface="Arial"/>
              <a:buChar char="•"/>
              <a:tabLst>
                <a:tab pos="297815" algn="l"/>
                <a:tab pos="298450" algn="l"/>
              </a:tabLst>
            </a:pPr>
            <a:r>
              <a:rPr sz="1400" spc="-5" dirty="0">
                <a:solidFill>
                  <a:srgbClr val="FFFFFF"/>
                </a:solidFill>
                <a:latin typeface="Calibri"/>
                <a:cs typeface="Calibri"/>
              </a:rPr>
              <a:t>Both write and </a:t>
            </a:r>
            <a:r>
              <a:rPr sz="1400" spc="-10" dirty="0">
                <a:solidFill>
                  <a:srgbClr val="FFFFFF"/>
                </a:solidFill>
                <a:latin typeface="Calibri"/>
                <a:cs typeface="Calibri"/>
              </a:rPr>
              <a:t>read flows </a:t>
            </a:r>
            <a:r>
              <a:rPr sz="1400" spc="-5" dirty="0">
                <a:solidFill>
                  <a:srgbClr val="FFFFFF"/>
                </a:solidFill>
                <a:latin typeface="Calibri"/>
                <a:cs typeface="Calibri"/>
              </a:rPr>
              <a:t>will </a:t>
            </a:r>
            <a:r>
              <a:rPr sz="1400" dirty="0">
                <a:solidFill>
                  <a:srgbClr val="FFFFFF"/>
                </a:solidFill>
                <a:latin typeface="Calibri"/>
                <a:cs typeface="Calibri"/>
              </a:rPr>
              <a:t>use  </a:t>
            </a:r>
            <a:r>
              <a:rPr sz="1400" spc="-10" dirty="0">
                <a:solidFill>
                  <a:srgbClr val="FFFFFF"/>
                </a:solidFill>
                <a:latin typeface="Calibri"/>
                <a:cs typeface="Calibri"/>
              </a:rPr>
              <a:t>separate</a:t>
            </a:r>
            <a:r>
              <a:rPr sz="1400" spc="-15" dirty="0">
                <a:solidFill>
                  <a:srgbClr val="FFFFFF"/>
                </a:solidFill>
                <a:latin typeface="Calibri"/>
                <a:cs typeface="Calibri"/>
              </a:rPr>
              <a:t> </a:t>
            </a:r>
            <a:r>
              <a:rPr sz="1400" spc="-5" dirty="0">
                <a:solidFill>
                  <a:srgbClr val="FFFFFF"/>
                </a:solidFill>
                <a:latin typeface="Calibri"/>
                <a:cs typeface="Calibri"/>
              </a:rPr>
              <a:t>models</a:t>
            </a:r>
            <a:endParaRPr sz="1400">
              <a:latin typeface="Calibri"/>
              <a:cs typeface="Calibri"/>
            </a:endParaRPr>
          </a:p>
          <a:p>
            <a:pPr marL="298450" marR="212725" indent="-285750">
              <a:lnSpc>
                <a:spcPct val="100000"/>
              </a:lnSpc>
              <a:buFont typeface="Arial"/>
              <a:buChar char="•"/>
              <a:tabLst>
                <a:tab pos="297815" algn="l"/>
                <a:tab pos="298450" algn="l"/>
              </a:tabLst>
            </a:pPr>
            <a:r>
              <a:rPr sz="1400" spc="-5" dirty="0">
                <a:solidFill>
                  <a:srgbClr val="FFFFFF"/>
                </a:solidFill>
                <a:latin typeface="Calibri"/>
                <a:cs typeface="Calibri"/>
              </a:rPr>
              <a:t>The schema </a:t>
            </a:r>
            <a:r>
              <a:rPr sz="1400" spc="-15" dirty="0">
                <a:solidFill>
                  <a:srgbClr val="FFFFFF"/>
                </a:solidFill>
                <a:latin typeface="Calibri"/>
                <a:cs typeface="Calibri"/>
              </a:rPr>
              <a:t>for </a:t>
            </a:r>
            <a:r>
              <a:rPr sz="1400" spc="-5" dirty="0">
                <a:solidFill>
                  <a:srgbClr val="FFFFFF"/>
                </a:solidFill>
                <a:latin typeface="Calibri"/>
                <a:cs typeface="Calibri"/>
              </a:rPr>
              <a:t>their </a:t>
            </a:r>
            <a:r>
              <a:rPr sz="1400" spc="-15" dirty="0">
                <a:solidFill>
                  <a:srgbClr val="FFFFFF"/>
                </a:solidFill>
                <a:latin typeface="Calibri"/>
                <a:cs typeface="Calibri"/>
              </a:rPr>
              <a:t>data </a:t>
            </a:r>
            <a:r>
              <a:rPr sz="1400" spc="-10" dirty="0">
                <a:solidFill>
                  <a:srgbClr val="FFFFFF"/>
                </a:solidFill>
                <a:latin typeface="Calibri"/>
                <a:cs typeface="Calibri"/>
              </a:rPr>
              <a:t>stores </a:t>
            </a:r>
            <a:r>
              <a:rPr sz="1400" spc="-5" dirty="0">
                <a:solidFill>
                  <a:srgbClr val="FFFFFF"/>
                </a:solidFill>
                <a:latin typeface="Calibri"/>
                <a:cs typeface="Calibri"/>
              </a:rPr>
              <a:t>will  </a:t>
            </a:r>
            <a:r>
              <a:rPr sz="1400" dirty="0">
                <a:solidFill>
                  <a:srgbClr val="FFFFFF"/>
                </a:solidFill>
                <a:latin typeface="Calibri"/>
                <a:cs typeface="Calibri"/>
              </a:rPr>
              <a:t>be </a:t>
            </a:r>
            <a:r>
              <a:rPr sz="1400" spc="-15" dirty="0">
                <a:solidFill>
                  <a:srgbClr val="FFFFFF"/>
                </a:solidFill>
                <a:latin typeface="Calibri"/>
                <a:cs typeface="Calibri"/>
              </a:rPr>
              <a:t>different, </a:t>
            </a:r>
            <a:r>
              <a:rPr sz="1400" spc="-5" dirty="0">
                <a:solidFill>
                  <a:srgbClr val="FFFFFF"/>
                </a:solidFill>
                <a:latin typeface="Calibri"/>
                <a:cs typeface="Calibri"/>
              </a:rPr>
              <a:t>more </a:t>
            </a:r>
            <a:r>
              <a:rPr sz="1400" spc="-10" dirty="0">
                <a:solidFill>
                  <a:srgbClr val="FFFFFF"/>
                </a:solidFill>
                <a:latin typeface="Calibri"/>
                <a:cs typeface="Calibri"/>
              </a:rPr>
              <a:t>optimized </a:t>
            </a:r>
            <a:r>
              <a:rPr sz="1400" spc="-5" dirty="0">
                <a:solidFill>
                  <a:srgbClr val="FFFFFF"/>
                </a:solidFill>
                <a:latin typeface="Calibri"/>
                <a:cs typeface="Calibri"/>
              </a:rPr>
              <a:t>with  model</a:t>
            </a:r>
            <a:r>
              <a:rPr sz="1400" spc="-10" dirty="0">
                <a:solidFill>
                  <a:srgbClr val="FFFFFF"/>
                </a:solidFill>
                <a:latin typeface="Calibri"/>
                <a:cs typeface="Calibri"/>
              </a:rPr>
              <a:t> structure</a:t>
            </a:r>
            <a:endParaRPr sz="1400">
              <a:latin typeface="Calibri"/>
              <a:cs typeface="Calibri"/>
            </a:endParaRPr>
          </a:p>
          <a:p>
            <a:pPr marL="298450" marR="301625" indent="-285750">
              <a:lnSpc>
                <a:spcPct val="100000"/>
              </a:lnSpc>
              <a:buFont typeface="Arial"/>
              <a:buChar char="•"/>
              <a:tabLst>
                <a:tab pos="297815" algn="l"/>
                <a:tab pos="298450" algn="l"/>
              </a:tabLst>
            </a:pPr>
            <a:r>
              <a:rPr sz="1400" spc="-5" dirty="0">
                <a:solidFill>
                  <a:srgbClr val="FFFFFF"/>
                </a:solidFill>
                <a:latin typeface="Calibri"/>
                <a:cs typeface="Calibri"/>
              </a:rPr>
              <a:t>There won't </a:t>
            </a:r>
            <a:r>
              <a:rPr sz="1400" dirty="0">
                <a:solidFill>
                  <a:srgbClr val="FFFFFF"/>
                </a:solidFill>
                <a:latin typeface="Calibri"/>
                <a:cs typeface="Calibri"/>
              </a:rPr>
              <a:t>be a </a:t>
            </a:r>
            <a:r>
              <a:rPr sz="1400" spc="-5" dirty="0">
                <a:solidFill>
                  <a:srgbClr val="FFFFFF"/>
                </a:solidFill>
                <a:latin typeface="Calibri"/>
                <a:cs typeface="Calibri"/>
              </a:rPr>
              <a:t>single </a:t>
            </a:r>
            <a:r>
              <a:rPr sz="1400" dirty="0">
                <a:solidFill>
                  <a:srgbClr val="FFFFFF"/>
                </a:solidFill>
                <a:latin typeface="Calibri"/>
                <a:cs typeface="Calibri"/>
              </a:rPr>
              <a:t>service</a:t>
            </a:r>
            <a:r>
              <a:rPr sz="1400" spc="-90" dirty="0">
                <a:solidFill>
                  <a:srgbClr val="FFFFFF"/>
                </a:solidFill>
                <a:latin typeface="Calibri"/>
                <a:cs typeface="Calibri"/>
              </a:rPr>
              <a:t> </a:t>
            </a:r>
            <a:r>
              <a:rPr sz="1400" spc="-5" dirty="0">
                <a:solidFill>
                  <a:srgbClr val="FFFFFF"/>
                </a:solidFill>
                <a:latin typeface="Calibri"/>
                <a:cs typeface="Calibri"/>
              </a:rPr>
              <a:t>and  </a:t>
            </a:r>
            <a:r>
              <a:rPr sz="1400" spc="-20" dirty="0">
                <a:solidFill>
                  <a:srgbClr val="FFFFFF"/>
                </a:solidFill>
                <a:latin typeface="Calibri"/>
                <a:cs typeface="Calibri"/>
              </a:rPr>
              <a:t>DAO </a:t>
            </a:r>
            <a:r>
              <a:rPr sz="1400" spc="-15" dirty="0">
                <a:solidFill>
                  <a:srgbClr val="FFFFFF"/>
                </a:solidFill>
                <a:latin typeface="Calibri"/>
                <a:cs typeface="Calibri"/>
              </a:rPr>
              <a:t>layer for </a:t>
            </a:r>
            <a:r>
              <a:rPr sz="1400" spc="-5" dirty="0">
                <a:solidFill>
                  <a:srgbClr val="FFFFFF"/>
                </a:solidFill>
                <a:latin typeface="Calibri"/>
                <a:cs typeface="Calibri"/>
              </a:rPr>
              <a:t>write and </a:t>
            </a:r>
            <a:r>
              <a:rPr sz="1400" spc="-10" dirty="0">
                <a:solidFill>
                  <a:srgbClr val="FFFFFF"/>
                </a:solidFill>
                <a:latin typeface="Calibri"/>
                <a:cs typeface="Calibri"/>
              </a:rPr>
              <a:t>read</a:t>
            </a:r>
            <a:r>
              <a:rPr sz="1400" spc="10" dirty="0">
                <a:solidFill>
                  <a:srgbClr val="FFFFFF"/>
                </a:solidFill>
                <a:latin typeface="Calibri"/>
                <a:cs typeface="Calibri"/>
              </a:rPr>
              <a:t> </a:t>
            </a:r>
            <a:r>
              <a:rPr sz="1400" spc="-10" dirty="0">
                <a:solidFill>
                  <a:srgbClr val="FFFFFF"/>
                </a:solidFill>
                <a:latin typeface="Calibri"/>
                <a:cs typeface="Calibri"/>
              </a:rPr>
              <a:t>flows</a:t>
            </a:r>
            <a:endParaRPr sz="1400">
              <a:latin typeface="Calibri"/>
              <a:cs typeface="Calibri"/>
            </a:endParaRPr>
          </a:p>
          <a:p>
            <a:pPr marL="298450" marR="5080" indent="-285750">
              <a:lnSpc>
                <a:spcPct val="100000"/>
              </a:lnSpc>
              <a:buFont typeface="Arial"/>
              <a:buChar char="•"/>
              <a:tabLst>
                <a:tab pos="297815" algn="l"/>
                <a:tab pos="298450" algn="l"/>
              </a:tabLst>
            </a:pPr>
            <a:r>
              <a:rPr sz="1400" spc="-5" dirty="0">
                <a:solidFill>
                  <a:srgbClr val="FFFFFF"/>
                </a:solidFill>
                <a:latin typeface="Calibri"/>
                <a:cs typeface="Calibri"/>
              </a:rPr>
              <a:t>Both write and </a:t>
            </a:r>
            <a:r>
              <a:rPr sz="1400" spc="-10" dirty="0">
                <a:solidFill>
                  <a:srgbClr val="FFFFFF"/>
                </a:solidFill>
                <a:latin typeface="Calibri"/>
                <a:cs typeface="Calibri"/>
              </a:rPr>
              <a:t>read flows can </a:t>
            </a:r>
            <a:r>
              <a:rPr sz="1400" spc="-15" dirty="0">
                <a:solidFill>
                  <a:srgbClr val="FFFFFF"/>
                </a:solidFill>
                <a:latin typeface="Calibri"/>
                <a:cs typeface="Calibri"/>
              </a:rPr>
              <a:t>execute  </a:t>
            </a:r>
            <a:r>
              <a:rPr sz="1400" spc="-5" dirty="0">
                <a:solidFill>
                  <a:srgbClr val="FFFFFF"/>
                </a:solidFill>
                <a:latin typeface="Calibri"/>
                <a:cs typeface="Calibri"/>
              </a:rPr>
              <a:t>in </a:t>
            </a:r>
            <a:r>
              <a:rPr sz="1400" spc="-10" dirty="0">
                <a:solidFill>
                  <a:srgbClr val="FFFFFF"/>
                </a:solidFill>
                <a:latin typeface="Calibri"/>
                <a:cs typeface="Calibri"/>
              </a:rPr>
              <a:t>parallel, </a:t>
            </a:r>
            <a:r>
              <a:rPr sz="1400" spc="-5" dirty="0">
                <a:solidFill>
                  <a:srgbClr val="FFFFFF"/>
                </a:solidFill>
                <a:latin typeface="Calibri"/>
                <a:cs typeface="Calibri"/>
              </a:rPr>
              <a:t>independently without each  other</a:t>
            </a:r>
            <a:r>
              <a:rPr sz="1400" spc="-10" dirty="0">
                <a:solidFill>
                  <a:srgbClr val="FFFFFF"/>
                </a:solidFill>
                <a:latin typeface="Calibri"/>
                <a:cs typeface="Calibri"/>
              </a:rPr>
              <a:t> </a:t>
            </a:r>
            <a:r>
              <a:rPr sz="1400" spc="-5" dirty="0">
                <a:solidFill>
                  <a:srgbClr val="FFFFFF"/>
                </a:solidFill>
                <a:latin typeface="Calibri"/>
                <a:cs typeface="Calibri"/>
              </a:rPr>
              <a:t>knowledge</a:t>
            </a:r>
            <a:endParaRPr sz="1400">
              <a:latin typeface="Calibri"/>
              <a:cs typeface="Calibri"/>
            </a:endParaRPr>
          </a:p>
          <a:p>
            <a:pPr marL="298450" marR="811530" indent="-285750">
              <a:lnSpc>
                <a:spcPct val="100000"/>
              </a:lnSpc>
              <a:buFont typeface="Arial"/>
              <a:buChar char="•"/>
              <a:tabLst>
                <a:tab pos="297815" algn="l"/>
                <a:tab pos="298450" algn="l"/>
              </a:tabLst>
            </a:pPr>
            <a:r>
              <a:rPr sz="1400" dirty="0">
                <a:solidFill>
                  <a:srgbClr val="FFFFFF"/>
                </a:solidFill>
                <a:latin typeface="Calibri"/>
                <a:cs typeface="Calibri"/>
              </a:rPr>
              <a:t>It </a:t>
            </a:r>
            <a:r>
              <a:rPr sz="1400" spc="-10" dirty="0">
                <a:solidFill>
                  <a:srgbClr val="FFFFFF"/>
                </a:solidFill>
                <a:latin typeface="Calibri"/>
                <a:cs typeface="Calibri"/>
              </a:rPr>
              <a:t>can </a:t>
            </a:r>
            <a:r>
              <a:rPr sz="1400" dirty="0">
                <a:solidFill>
                  <a:srgbClr val="FFFFFF"/>
                </a:solidFill>
                <a:latin typeface="Calibri"/>
                <a:cs typeface="Calibri"/>
              </a:rPr>
              <a:t>use </a:t>
            </a:r>
            <a:r>
              <a:rPr sz="1400" spc="-10" dirty="0">
                <a:solidFill>
                  <a:srgbClr val="FFFFFF"/>
                </a:solidFill>
                <a:latin typeface="Calibri"/>
                <a:cs typeface="Calibri"/>
              </a:rPr>
              <a:t>event </a:t>
            </a:r>
            <a:r>
              <a:rPr sz="1400" spc="-5" dirty="0">
                <a:solidFill>
                  <a:srgbClr val="FFFFFF"/>
                </a:solidFill>
                <a:latin typeface="Calibri"/>
                <a:cs typeface="Calibri"/>
              </a:rPr>
              <a:t>sourcing  </a:t>
            </a:r>
            <a:r>
              <a:rPr sz="1400" spc="-10" dirty="0">
                <a:solidFill>
                  <a:srgbClr val="FFFFFF"/>
                </a:solidFill>
                <a:latin typeface="Calibri"/>
                <a:cs typeface="Calibri"/>
              </a:rPr>
              <a:t>implementation </a:t>
            </a:r>
            <a:r>
              <a:rPr sz="1400" spc="-15" dirty="0">
                <a:solidFill>
                  <a:srgbClr val="FFFFFF"/>
                </a:solidFill>
                <a:latin typeface="Calibri"/>
                <a:cs typeface="Calibri"/>
              </a:rPr>
              <a:t>for </a:t>
            </a:r>
            <a:r>
              <a:rPr sz="1400" spc="-10" dirty="0">
                <a:solidFill>
                  <a:srgbClr val="FFFFFF"/>
                </a:solidFill>
                <a:latin typeface="Calibri"/>
                <a:cs typeface="Calibri"/>
              </a:rPr>
              <a:t>tracking  app/process/data </a:t>
            </a:r>
            <a:r>
              <a:rPr sz="1400" spc="-20" dirty="0">
                <a:solidFill>
                  <a:srgbClr val="FFFFFF"/>
                </a:solidFill>
                <a:latin typeface="Calibri"/>
                <a:cs typeface="Calibri"/>
              </a:rPr>
              <a:t>state</a:t>
            </a:r>
            <a:endParaRPr sz="1400">
              <a:latin typeface="Calibri"/>
              <a:cs typeface="Calibri"/>
            </a:endParaRPr>
          </a:p>
        </p:txBody>
      </p:sp>
      <p:pic>
        <p:nvPicPr>
          <p:cNvPr id="25" name="object 25"/>
          <p:cNvPicPr/>
          <p:nvPr/>
        </p:nvPicPr>
        <p:blipFill>
          <a:blip r:embed="rId11" cstate="print"/>
          <a:stretch>
            <a:fillRect/>
          </a:stretch>
        </p:blipFill>
        <p:spPr>
          <a:xfrm>
            <a:off x="116378" y="1425632"/>
            <a:ext cx="2543694" cy="5228705"/>
          </a:xfrm>
          <a:prstGeom prst="rect">
            <a:avLst/>
          </a:prstGeom>
        </p:spPr>
      </p:pic>
      <p:sp>
        <p:nvSpPr>
          <p:cNvPr id="26" name="object 26"/>
          <p:cNvSpPr txBox="1"/>
          <p:nvPr/>
        </p:nvSpPr>
        <p:spPr>
          <a:xfrm>
            <a:off x="207009" y="1458595"/>
            <a:ext cx="745490" cy="39116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W</a:t>
            </a:r>
            <a:r>
              <a:rPr sz="2400" b="1" spc="-45" dirty="0">
                <a:latin typeface="Calibri"/>
                <a:cs typeface="Calibri"/>
              </a:rPr>
              <a:t>h</a:t>
            </a:r>
            <a:r>
              <a:rPr sz="2400" b="1" spc="-5" dirty="0">
                <a:latin typeface="Calibri"/>
                <a:cs typeface="Calibri"/>
              </a:rPr>
              <a:t>y</a:t>
            </a:r>
            <a:r>
              <a:rPr sz="2400" b="1" dirty="0">
                <a:latin typeface="Calibri"/>
                <a:cs typeface="Calibri"/>
              </a:rPr>
              <a:t>?</a:t>
            </a:r>
            <a:endParaRPr sz="2400">
              <a:latin typeface="Calibri"/>
              <a:cs typeface="Calibri"/>
            </a:endParaRPr>
          </a:p>
        </p:txBody>
      </p:sp>
      <p:sp>
        <p:nvSpPr>
          <p:cNvPr id="27" name="object 27"/>
          <p:cNvSpPr txBox="1"/>
          <p:nvPr/>
        </p:nvSpPr>
        <p:spPr>
          <a:xfrm>
            <a:off x="207009" y="2074544"/>
            <a:ext cx="2310765" cy="2950845"/>
          </a:xfrm>
          <a:prstGeom prst="rect">
            <a:avLst/>
          </a:prstGeom>
        </p:spPr>
        <p:txBody>
          <a:bodyPr vert="horz" wrap="square" lIns="0" tIns="12065" rIns="0" bIns="0" rtlCol="0">
            <a:spAutoFit/>
          </a:bodyPr>
          <a:lstStyle/>
          <a:p>
            <a:pPr marL="12700" marR="5080" algn="just">
              <a:lnSpc>
                <a:spcPct val="100000"/>
              </a:lnSpc>
              <a:spcBef>
                <a:spcPts val="95"/>
              </a:spcBef>
            </a:pPr>
            <a:r>
              <a:rPr sz="1600" spc="30" dirty="0">
                <a:latin typeface="Calibri"/>
                <a:cs typeface="Calibri"/>
              </a:rPr>
              <a:t>Sometimes </a:t>
            </a:r>
            <a:r>
              <a:rPr sz="1600" spc="15" dirty="0">
                <a:latin typeface="Calibri"/>
                <a:cs typeface="Calibri"/>
              </a:rPr>
              <a:t>in </a:t>
            </a:r>
            <a:r>
              <a:rPr sz="1600" spc="-5" dirty="0">
                <a:latin typeface="Calibri"/>
                <a:cs typeface="Calibri"/>
              </a:rPr>
              <a:t>a </a:t>
            </a:r>
            <a:r>
              <a:rPr sz="1600" spc="25" dirty="0">
                <a:latin typeface="Calibri"/>
                <a:cs typeface="Calibri"/>
              </a:rPr>
              <a:t>systems, </a:t>
            </a:r>
            <a:r>
              <a:rPr sz="1600" spc="-5" dirty="0">
                <a:latin typeface="Calibri"/>
                <a:cs typeface="Calibri"/>
              </a:rPr>
              <a:t>a  </a:t>
            </a:r>
            <a:r>
              <a:rPr sz="1600" spc="45" dirty="0">
                <a:latin typeface="Calibri"/>
                <a:cs typeface="Calibri"/>
              </a:rPr>
              <a:t>high </a:t>
            </a:r>
            <a:r>
              <a:rPr sz="1600" spc="50" dirty="0">
                <a:latin typeface="Calibri"/>
                <a:cs typeface="Calibri"/>
              </a:rPr>
              <a:t>volume </a:t>
            </a:r>
            <a:r>
              <a:rPr sz="1600" spc="30" dirty="0">
                <a:latin typeface="Calibri"/>
                <a:cs typeface="Calibri"/>
              </a:rPr>
              <a:t>of </a:t>
            </a:r>
            <a:r>
              <a:rPr sz="1600" spc="45" dirty="0">
                <a:latin typeface="Calibri"/>
                <a:cs typeface="Calibri"/>
              </a:rPr>
              <a:t>reads </a:t>
            </a:r>
            <a:r>
              <a:rPr sz="1600" spc="40" dirty="0">
                <a:latin typeface="Calibri"/>
                <a:cs typeface="Calibri"/>
              </a:rPr>
              <a:t>and  </a:t>
            </a:r>
            <a:r>
              <a:rPr sz="1600" spc="-10" dirty="0">
                <a:latin typeface="Calibri"/>
                <a:cs typeface="Calibri"/>
              </a:rPr>
              <a:t>writes </a:t>
            </a:r>
            <a:r>
              <a:rPr sz="1600" spc="-15" dirty="0">
                <a:latin typeface="Calibri"/>
                <a:cs typeface="Calibri"/>
              </a:rPr>
              <a:t>to </a:t>
            </a:r>
            <a:r>
              <a:rPr sz="1600" spc="-5" dirty="0">
                <a:latin typeface="Calibri"/>
                <a:cs typeface="Calibri"/>
              </a:rPr>
              <a:t>a </a:t>
            </a:r>
            <a:r>
              <a:rPr sz="1600" spc="-10" dirty="0">
                <a:latin typeface="Calibri"/>
                <a:cs typeface="Calibri"/>
              </a:rPr>
              <a:t>certain </a:t>
            </a:r>
            <a:r>
              <a:rPr sz="1600" spc="-5" dirty="0">
                <a:latin typeface="Calibri"/>
                <a:cs typeface="Calibri"/>
              </a:rPr>
              <a:t>business  e</a:t>
            </a:r>
            <a:r>
              <a:rPr sz="1600" spc="-170" dirty="0">
                <a:latin typeface="Calibri"/>
                <a:cs typeface="Calibri"/>
              </a:rPr>
              <a:t> </a:t>
            </a:r>
            <a:r>
              <a:rPr sz="1600" spc="90" dirty="0">
                <a:latin typeface="Calibri"/>
                <a:cs typeface="Calibri"/>
              </a:rPr>
              <a:t>nt</a:t>
            </a:r>
            <a:r>
              <a:rPr sz="1600" spc="-165" dirty="0">
                <a:latin typeface="Calibri"/>
                <a:cs typeface="Calibri"/>
              </a:rPr>
              <a:t> </a:t>
            </a:r>
            <a:r>
              <a:rPr sz="1600" spc="-5" dirty="0">
                <a:latin typeface="Calibri"/>
                <a:cs typeface="Calibri"/>
              </a:rPr>
              <a:t>i</a:t>
            </a:r>
            <a:r>
              <a:rPr sz="1600" spc="-170" dirty="0">
                <a:latin typeface="Calibri"/>
                <a:cs typeface="Calibri"/>
              </a:rPr>
              <a:t> </a:t>
            </a:r>
            <a:r>
              <a:rPr sz="1600" spc="-5" dirty="0">
                <a:latin typeface="Calibri"/>
                <a:cs typeface="Calibri"/>
              </a:rPr>
              <a:t>t</a:t>
            </a:r>
            <a:r>
              <a:rPr sz="1600" spc="-165" dirty="0">
                <a:latin typeface="Calibri"/>
                <a:cs typeface="Calibri"/>
              </a:rPr>
              <a:t> </a:t>
            </a:r>
            <a:r>
              <a:rPr sz="1600" spc="-5" dirty="0">
                <a:latin typeface="Calibri"/>
                <a:cs typeface="Calibri"/>
              </a:rPr>
              <a:t>y</a:t>
            </a:r>
            <a:r>
              <a:rPr sz="1600" spc="30" dirty="0">
                <a:latin typeface="Calibri"/>
                <a:cs typeface="Calibri"/>
              </a:rPr>
              <a:t> </a:t>
            </a:r>
            <a:r>
              <a:rPr sz="1600" spc="-5" dirty="0">
                <a:latin typeface="Calibri"/>
                <a:cs typeface="Calibri"/>
              </a:rPr>
              <a:t>c</a:t>
            </a:r>
            <a:r>
              <a:rPr sz="1600" spc="-170" dirty="0">
                <a:latin typeface="Calibri"/>
                <a:cs typeface="Calibri"/>
              </a:rPr>
              <a:t> </a:t>
            </a:r>
            <a:r>
              <a:rPr sz="1600" spc="85" dirty="0">
                <a:latin typeface="Calibri"/>
                <a:cs typeface="Calibri"/>
              </a:rPr>
              <a:t>re</a:t>
            </a:r>
            <a:r>
              <a:rPr sz="1600" spc="-165" dirty="0">
                <a:latin typeface="Calibri"/>
                <a:cs typeface="Calibri"/>
              </a:rPr>
              <a:t> </a:t>
            </a:r>
            <a:r>
              <a:rPr sz="1600" spc="120" dirty="0">
                <a:latin typeface="Calibri"/>
                <a:cs typeface="Calibri"/>
              </a:rPr>
              <a:t>ate</a:t>
            </a:r>
            <a:r>
              <a:rPr sz="1600" spc="-165" dirty="0">
                <a:latin typeface="Calibri"/>
                <a:cs typeface="Calibri"/>
              </a:rPr>
              <a:t> </a:t>
            </a:r>
            <a:r>
              <a:rPr sz="1600" spc="-5" dirty="0">
                <a:latin typeface="Calibri"/>
                <a:cs typeface="Calibri"/>
              </a:rPr>
              <a:t>s</a:t>
            </a:r>
            <a:r>
              <a:rPr sz="1600" spc="40" dirty="0">
                <a:latin typeface="Calibri"/>
                <a:cs typeface="Calibri"/>
              </a:rPr>
              <a:t> </a:t>
            </a:r>
            <a:r>
              <a:rPr sz="1600" spc="-5" dirty="0">
                <a:latin typeface="Calibri"/>
                <a:cs typeface="Calibri"/>
              </a:rPr>
              <a:t>s</a:t>
            </a:r>
            <a:r>
              <a:rPr sz="1600" spc="-160" dirty="0">
                <a:latin typeface="Calibri"/>
                <a:cs typeface="Calibri"/>
              </a:rPr>
              <a:t> </a:t>
            </a:r>
            <a:r>
              <a:rPr sz="1600" spc="-5" dirty="0">
                <a:latin typeface="Calibri"/>
                <a:cs typeface="Calibri"/>
              </a:rPr>
              <a:t>e</a:t>
            </a:r>
            <a:r>
              <a:rPr sz="1600" spc="-160" dirty="0">
                <a:latin typeface="Calibri"/>
                <a:cs typeface="Calibri"/>
              </a:rPr>
              <a:t> </a:t>
            </a:r>
            <a:r>
              <a:rPr sz="1600" spc="-5" dirty="0">
                <a:latin typeface="Calibri"/>
                <a:cs typeface="Calibri"/>
              </a:rPr>
              <a:t>r</a:t>
            </a:r>
            <a:r>
              <a:rPr sz="1600" spc="-150" dirty="0">
                <a:latin typeface="Calibri"/>
                <a:cs typeface="Calibri"/>
              </a:rPr>
              <a:t> </a:t>
            </a:r>
            <a:r>
              <a:rPr sz="1600" spc="-5" dirty="0">
                <a:latin typeface="Calibri"/>
                <a:cs typeface="Calibri"/>
              </a:rPr>
              <a:t>v</a:t>
            </a:r>
            <a:r>
              <a:rPr sz="1600" spc="-160" dirty="0">
                <a:latin typeface="Calibri"/>
                <a:cs typeface="Calibri"/>
              </a:rPr>
              <a:t> </a:t>
            </a:r>
            <a:r>
              <a:rPr sz="1600" spc="-5" dirty="0">
                <a:latin typeface="Calibri"/>
                <a:cs typeface="Calibri"/>
              </a:rPr>
              <a:t>i</a:t>
            </a:r>
            <a:r>
              <a:rPr sz="1600" spc="-160" dirty="0">
                <a:latin typeface="Calibri"/>
                <a:cs typeface="Calibri"/>
              </a:rPr>
              <a:t> </a:t>
            </a:r>
            <a:r>
              <a:rPr sz="1600" spc="-5" dirty="0">
                <a:latin typeface="Calibri"/>
                <a:cs typeface="Calibri"/>
              </a:rPr>
              <a:t>c</a:t>
            </a:r>
            <a:r>
              <a:rPr sz="1600" spc="-160" dirty="0">
                <a:latin typeface="Calibri"/>
                <a:cs typeface="Calibri"/>
              </a:rPr>
              <a:t> </a:t>
            </a:r>
            <a:r>
              <a:rPr sz="1600" spc="-5" dirty="0">
                <a:latin typeface="Calibri"/>
                <a:cs typeface="Calibri"/>
              </a:rPr>
              <a:t>e  </a:t>
            </a:r>
            <a:r>
              <a:rPr sz="1600" spc="55" dirty="0">
                <a:latin typeface="Calibri"/>
                <a:cs typeface="Calibri"/>
              </a:rPr>
              <a:t>bottlenecks </a:t>
            </a:r>
            <a:r>
              <a:rPr sz="1600" spc="45" dirty="0">
                <a:latin typeface="Calibri"/>
                <a:cs typeface="Calibri"/>
              </a:rPr>
              <a:t>that not </a:t>
            </a:r>
            <a:r>
              <a:rPr sz="1600" spc="50" dirty="0">
                <a:latin typeface="Calibri"/>
                <a:cs typeface="Calibri"/>
              </a:rPr>
              <a:t>only  </a:t>
            </a:r>
            <a:r>
              <a:rPr sz="1600" spc="25" dirty="0">
                <a:latin typeface="Calibri"/>
                <a:cs typeface="Calibri"/>
              </a:rPr>
              <a:t>hurts </a:t>
            </a:r>
            <a:r>
              <a:rPr sz="1600" spc="20" dirty="0">
                <a:latin typeface="Calibri"/>
                <a:cs typeface="Calibri"/>
              </a:rPr>
              <a:t>the reads and </a:t>
            </a:r>
            <a:r>
              <a:rPr sz="1600" spc="25" dirty="0">
                <a:latin typeface="Calibri"/>
                <a:cs typeface="Calibri"/>
              </a:rPr>
              <a:t>writes  </a:t>
            </a:r>
            <a:r>
              <a:rPr sz="1600" spc="-5" dirty="0">
                <a:latin typeface="Calibri"/>
                <a:cs typeface="Calibri"/>
              </a:rPr>
              <a:t>t</a:t>
            </a:r>
            <a:r>
              <a:rPr sz="1600" spc="-125" dirty="0">
                <a:latin typeface="Calibri"/>
                <a:cs typeface="Calibri"/>
              </a:rPr>
              <a:t> </a:t>
            </a:r>
            <a:r>
              <a:rPr sz="1600" spc="-5" dirty="0">
                <a:latin typeface="Calibri"/>
                <a:cs typeface="Calibri"/>
              </a:rPr>
              <a:t>h</a:t>
            </a:r>
            <a:r>
              <a:rPr sz="1600" spc="-114" dirty="0">
                <a:latin typeface="Calibri"/>
                <a:cs typeface="Calibri"/>
              </a:rPr>
              <a:t> </a:t>
            </a:r>
            <a:r>
              <a:rPr sz="1600" spc="-5" dirty="0">
                <a:latin typeface="Calibri"/>
                <a:cs typeface="Calibri"/>
              </a:rPr>
              <a:t>e</a:t>
            </a:r>
            <a:r>
              <a:rPr sz="1600" spc="-125" dirty="0">
                <a:latin typeface="Calibri"/>
                <a:cs typeface="Calibri"/>
              </a:rPr>
              <a:t> </a:t>
            </a:r>
            <a:r>
              <a:rPr sz="1600" spc="-5" dirty="0">
                <a:latin typeface="Calibri"/>
                <a:cs typeface="Calibri"/>
              </a:rPr>
              <a:t>m</a:t>
            </a:r>
            <a:r>
              <a:rPr sz="1600" spc="-114" dirty="0">
                <a:latin typeface="Calibri"/>
                <a:cs typeface="Calibri"/>
              </a:rPr>
              <a:t> </a:t>
            </a:r>
            <a:r>
              <a:rPr sz="1600" spc="-5" dirty="0">
                <a:latin typeface="Calibri"/>
                <a:cs typeface="Calibri"/>
              </a:rPr>
              <a:t>s</a:t>
            </a:r>
            <a:r>
              <a:rPr sz="1600" spc="-125" dirty="0">
                <a:latin typeface="Calibri"/>
                <a:cs typeface="Calibri"/>
              </a:rPr>
              <a:t> </a:t>
            </a:r>
            <a:r>
              <a:rPr sz="1600" spc="-5" dirty="0">
                <a:latin typeface="Calibri"/>
                <a:cs typeface="Calibri"/>
              </a:rPr>
              <a:t>e</a:t>
            </a:r>
            <a:r>
              <a:rPr sz="1600" spc="-120" dirty="0">
                <a:latin typeface="Calibri"/>
                <a:cs typeface="Calibri"/>
              </a:rPr>
              <a:t> </a:t>
            </a:r>
            <a:r>
              <a:rPr sz="1600" spc="-5" dirty="0">
                <a:latin typeface="Calibri"/>
                <a:cs typeface="Calibri"/>
              </a:rPr>
              <a:t>l</a:t>
            </a:r>
            <a:r>
              <a:rPr sz="1600" spc="-125" dirty="0">
                <a:latin typeface="Calibri"/>
                <a:cs typeface="Calibri"/>
              </a:rPr>
              <a:t> </a:t>
            </a:r>
            <a:r>
              <a:rPr sz="1600" spc="-5" dirty="0">
                <a:latin typeface="Calibri"/>
                <a:cs typeface="Calibri"/>
              </a:rPr>
              <a:t>v</a:t>
            </a:r>
            <a:r>
              <a:rPr sz="1600" spc="-135" dirty="0">
                <a:latin typeface="Calibri"/>
                <a:cs typeface="Calibri"/>
              </a:rPr>
              <a:t> </a:t>
            </a:r>
            <a:r>
              <a:rPr sz="1600" spc="-5" dirty="0">
                <a:latin typeface="Calibri"/>
                <a:cs typeface="Calibri"/>
              </a:rPr>
              <a:t>e</a:t>
            </a:r>
            <a:r>
              <a:rPr sz="1600" spc="-120" dirty="0">
                <a:latin typeface="Calibri"/>
                <a:cs typeface="Calibri"/>
              </a:rPr>
              <a:t> </a:t>
            </a:r>
            <a:r>
              <a:rPr sz="1600" spc="-5" dirty="0">
                <a:latin typeface="Calibri"/>
                <a:cs typeface="Calibri"/>
              </a:rPr>
              <a:t>s</a:t>
            </a:r>
            <a:r>
              <a:rPr sz="1600" spc="-125" dirty="0">
                <a:latin typeface="Calibri"/>
                <a:cs typeface="Calibri"/>
              </a:rPr>
              <a:t> </a:t>
            </a:r>
            <a:r>
              <a:rPr sz="1600" spc="-5" dirty="0">
                <a:latin typeface="Calibri"/>
                <a:cs typeface="Calibri"/>
              </a:rPr>
              <a:t>,</a:t>
            </a:r>
            <a:r>
              <a:rPr sz="1600" spc="135" dirty="0">
                <a:latin typeface="Calibri"/>
                <a:cs typeface="Calibri"/>
              </a:rPr>
              <a:t> </a:t>
            </a:r>
            <a:r>
              <a:rPr sz="1600" spc="-5" dirty="0">
                <a:latin typeface="Calibri"/>
                <a:cs typeface="Calibri"/>
              </a:rPr>
              <a:t>b</a:t>
            </a:r>
            <a:r>
              <a:rPr sz="1600" spc="-114" dirty="0">
                <a:latin typeface="Calibri"/>
                <a:cs typeface="Calibri"/>
              </a:rPr>
              <a:t> </a:t>
            </a:r>
            <a:r>
              <a:rPr sz="1600" spc="-5" dirty="0">
                <a:latin typeface="Calibri"/>
                <a:cs typeface="Calibri"/>
              </a:rPr>
              <a:t>u</a:t>
            </a:r>
            <a:r>
              <a:rPr sz="1600" spc="-110" dirty="0">
                <a:latin typeface="Calibri"/>
                <a:cs typeface="Calibri"/>
              </a:rPr>
              <a:t> </a:t>
            </a:r>
            <a:r>
              <a:rPr sz="1600" spc="-5" dirty="0">
                <a:latin typeface="Calibri"/>
                <a:cs typeface="Calibri"/>
              </a:rPr>
              <a:t>t</a:t>
            </a:r>
            <a:r>
              <a:rPr sz="1600" spc="130" dirty="0">
                <a:latin typeface="Calibri"/>
                <a:cs typeface="Calibri"/>
              </a:rPr>
              <a:t> </a:t>
            </a:r>
            <a:r>
              <a:rPr sz="1600" spc="-5" dirty="0">
                <a:latin typeface="Calibri"/>
                <a:cs typeface="Calibri"/>
              </a:rPr>
              <a:t>a</a:t>
            </a:r>
            <a:r>
              <a:rPr sz="1600" spc="-114" dirty="0">
                <a:latin typeface="Calibri"/>
                <a:cs typeface="Calibri"/>
              </a:rPr>
              <a:t> </a:t>
            </a:r>
            <a:r>
              <a:rPr sz="1600" spc="-5" dirty="0">
                <a:latin typeface="Calibri"/>
                <a:cs typeface="Calibri"/>
              </a:rPr>
              <a:t>l</a:t>
            </a:r>
            <a:r>
              <a:rPr sz="1600" spc="-120" dirty="0">
                <a:latin typeface="Calibri"/>
                <a:cs typeface="Calibri"/>
              </a:rPr>
              <a:t> </a:t>
            </a:r>
            <a:r>
              <a:rPr sz="1600" spc="-5" dirty="0">
                <a:latin typeface="Calibri"/>
                <a:cs typeface="Calibri"/>
              </a:rPr>
              <a:t>s</a:t>
            </a:r>
            <a:r>
              <a:rPr sz="1600" spc="-114" dirty="0">
                <a:latin typeface="Calibri"/>
                <a:cs typeface="Calibri"/>
              </a:rPr>
              <a:t> </a:t>
            </a:r>
            <a:r>
              <a:rPr sz="1600" spc="-5" dirty="0">
                <a:latin typeface="Calibri"/>
                <a:cs typeface="Calibri"/>
              </a:rPr>
              <a:t>o  </a:t>
            </a:r>
            <a:r>
              <a:rPr sz="1600" spc="5" dirty="0">
                <a:latin typeface="Calibri"/>
                <a:cs typeface="Calibri"/>
              </a:rPr>
              <a:t>degrades other operations.  </a:t>
            </a:r>
            <a:r>
              <a:rPr sz="1600" spc="75" dirty="0">
                <a:latin typeface="Calibri"/>
                <a:cs typeface="Calibri"/>
              </a:rPr>
              <a:t>In </a:t>
            </a:r>
            <a:r>
              <a:rPr sz="1600" spc="110" dirty="0">
                <a:latin typeface="Calibri"/>
                <a:cs typeface="Calibri"/>
              </a:rPr>
              <a:t>such </a:t>
            </a:r>
            <a:r>
              <a:rPr sz="1600" spc="-5" dirty="0">
                <a:latin typeface="Calibri"/>
                <a:cs typeface="Calibri"/>
              </a:rPr>
              <a:t>s i </a:t>
            </a:r>
            <a:r>
              <a:rPr sz="1600" spc="135" dirty="0">
                <a:latin typeface="Calibri"/>
                <a:cs typeface="Calibri"/>
              </a:rPr>
              <a:t>tuations, </a:t>
            </a:r>
            <a:r>
              <a:rPr sz="1600" spc="100" dirty="0">
                <a:latin typeface="Calibri"/>
                <a:cs typeface="Calibri"/>
              </a:rPr>
              <a:t>one  </a:t>
            </a:r>
            <a:r>
              <a:rPr sz="1600" spc="15" dirty="0">
                <a:latin typeface="Calibri"/>
                <a:cs typeface="Calibri"/>
              </a:rPr>
              <a:t>solution </a:t>
            </a:r>
            <a:r>
              <a:rPr sz="1600" spc="5" dirty="0">
                <a:latin typeface="Calibri"/>
                <a:cs typeface="Calibri"/>
              </a:rPr>
              <a:t>is </a:t>
            </a:r>
            <a:r>
              <a:rPr sz="1600" dirty="0">
                <a:latin typeface="Calibri"/>
                <a:cs typeface="Calibri"/>
              </a:rPr>
              <a:t>to </a:t>
            </a:r>
            <a:r>
              <a:rPr sz="1600" spc="15" dirty="0">
                <a:latin typeface="Calibri"/>
                <a:cs typeface="Calibri"/>
              </a:rPr>
              <a:t>employ </a:t>
            </a:r>
            <a:r>
              <a:rPr sz="1600" spc="5" dirty="0">
                <a:latin typeface="Calibri"/>
                <a:cs typeface="Calibri"/>
              </a:rPr>
              <a:t>CQRS  </a:t>
            </a:r>
            <a:r>
              <a:rPr sz="1600" spc="110" dirty="0">
                <a:latin typeface="Calibri"/>
                <a:cs typeface="Calibri"/>
              </a:rPr>
              <a:t>design pattern </a:t>
            </a:r>
            <a:r>
              <a:rPr sz="1600" spc="80" dirty="0">
                <a:latin typeface="Calibri"/>
                <a:cs typeface="Calibri"/>
              </a:rPr>
              <a:t>for </a:t>
            </a:r>
            <a:r>
              <a:rPr sz="1600" spc="95" dirty="0">
                <a:latin typeface="Calibri"/>
                <a:cs typeface="Calibri"/>
              </a:rPr>
              <a:t>data  </a:t>
            </a:r>
            <a:r>
              <a:rPr sz="1600" spc="-5" dirty="0">
                <a:latin typeface="Calibri"/>
                <a:cs typeface="Calibri"/>
              </a:rPr>
              <a:t>access.</a:t>
            </a:r>
            <a:endParaRPr sz="1600">
              <a:latin typeface="Calibri"/>
              <a:cs typeface="Calibri"/>
            </a:endParaRPr>
          </a:p>
        </p:txBody>
      </p:sp>
      <p:sp>
        <p:nvSpPr>
          <p:cNvPr id="28" name="object 28"/>
          <p:cNvSpPr txBox="1"/>
          <p:nvPr/>
        </p:nvSpPr>
        <p:spPr>
          <a:xfrm>
            <a:off x="207009" y="5244465"/>
            <a:ext cx="2310765" cy="1243965"/>
          </a:xfrm>
          <a:prstGeom prst="rect">
            <a:avLst/>
          </a:prstGeom>
        </p:spPr>
        <p:txBody>
          <a:bodyPr vert="horz" wrap="square" lIns="0" tIns="12065" rIns="0" bIns="0" rtlCol="0">
            <a:spAutoFit/>
          </a:bodyPr>
          <a:lstStyle/>
          <a:p>
            <a:pPr marL="12700" marR="5080" algn="just">
              <a:lnSpc>
                <a:spcPct val="100000"/>
              </a:lnSpc>
              <a:spcBef>
                <a:spcPts val="95"/>
              </a:spcBef>
            </a:pPr>
            <a:r>
              <a:rPr sz="1600" spc="95" dirty="0">
                <a:latin typeface="Calibri"/>
                <a:cs typeface="Calibri"/>
              </a:rPr>
              <a:t>CQRS </a:t>
            </a:r>
            <a:r>
              <a:rPr sz="1600" spc="114" dirty="0">
                <a:latin typeface="Calibri"/>
                <a:cs typeface="Calibri"/>
              </a:rPr>
              <a:t>resolves </a:t>
            </a:r>
            <a:r>
              <a:rPr sz="1600" spc="95" dirty="0">
                <a:latin typeface="Calibri"/>
                <a:cs typeface="Calibri"/>
              </a:rPr>
              <a:t>the </a:t>
            </a:r>
            <a:r>
              <a:rPr sz="1600" spc="100" dirty="0">
                <a:latin typeface="Calibri"/>
                <a:cs typeface="Calibri"/>
              </a:rPr>
              <a:t>data  </a:t>
            </a:r>
            <a:r>
              <a:rPr sz="1600" spc="35" dirty="0">
                <a:latin typeface="Calibri"/>
                <a:cs typeface="Calibri"/>
              </a:rPr>
              <a:t>accessibility </a:t>
            </a:r>
            <a:r>
              <a:rPr sz="1600" spc="30" dirty="0">
                <a:latin typeface="Calibri"/>
                <a:cs typeface="Calibri"/>
              </a:rPr>
              <a:t>issues </a:t>
            </a:r>
            <a:r>
              <a:rPr sz="1600" spc="10" dirty="0">
                <a:latin typeface="Calibri"/>
                <a:cs typeface="Calibri"/>
              </a:rPr>
              <a:t>at </a:t>
            </a:r>
            <a:r>
              <a:rPr sz="1600" spc="30" dirty="0">
                <a:latin typeface="Calibri"/>
                <a:cs typeface="Calibri"/>
              </a:rPr>
              <a:t>high  </a:t>
            </a:r>
            <a:r>
              <a:rPr sz="1600" spc="80" dirty="0">
                <a:latin typeface="Calibri"/>
                <a:cs typeface="Calibri"/>
              </a:rPr>
              <a:t>rates </a:t>
            </a:r>
            <a:r>
              <a:rPr sz="1600" spc="75" dirty="0">
                <a:latin typeface="Calibri"/>
                <a:cs typeface="Calibri"/>
              </a:rPr>
              <a:t>but </a:t>
            </a:r>
            <a:r>
              <a:rPr sz="1600" spc="85" dirty="0">
                <a:latin typeface="Calibri"/>
                <a:cs typeface="Calibri"/>
              </a:rPr>
              <a:t>with </a:t>
            </a:r>
            <a:r>
              <a:rPr sz="1600" spc="-5" dirty="0">
                <a:latin typeface="Calibri"/>
                <a:cs typeface="Calibri"/>
              </a:rPr>
              <a:t>a </a:t>
            </a:r>
            <a:r>
              <a:rPr sz="1600" spc="80" dirty="0">
                <a:latin typeface="Calibri"/>
                <a:cs typeface="Calibri"/>
              </a:rPr>
              <a:t>cost </a:t>
            </a:r>
            <a:r>
              <a:rPr sz="1600" spc="55" dirty="0">
                <a:latin typeface="Calibri"/>
                <a:cs typeface="Calibri"/>
              </a:rPr>
              <a:t>on  </a:t>
            </a:r>
            <a:r>
              <a:rPr sz="1600" spc="130" dirty="0">
                <a:latin typeface="Calibri"/>
                <a:cs typeface="Calibri"/>
              </a:rPr>
              <a:t>added </a:t>
            </a:r>
            <a:r>
              <a:rPr sz="1600" spc="135" dirty="0">
                <a:latin typeface="Calibri"/>
                <a:cs typeface="Calibri"/>
              </a:rPr>
              <a:t>complexity, </a:t>
            </a:r>
            <a:r>
              <a:rPr sz="1600" spc="110" dirty="0">
                <a:latin typeface="Calibri"/>
                <a:cs typeface="Calibri"/>
              </a:rPr>
              <a:t>and  </a:t>
            </a:r>
            <a:r>
              <a:rPr sz="1600" spc="-15" dirty="0">
                <a:latin typeface="Calibri"/>
                <a:cs typeface="Calibri"/>
              </a:rPr>
              <a:t>relaxed data</a:t>
            </a:r>
            <a:r>
              <a:rPr sz="1600" spc="-5" dirty="0">
                <a:latin typeface="Calibri"/>
                <a:cs typeface="Calibri"/>
              </a:rPr>
              <a:t> </a:t>
            </a:r>
            <a:r>
              <a:rPr sz="1600" spc="-20" dirty="0">
                <a:latin typeface="Calibri"/>
                <a:cs typeface="Calibri"/>
              </a:rPr>
              <a:t>consistency.</a:t>
            </a:r>
            <a:endParaRPr sz="1600">
              <a:latin typeface="Calibri"/>
              <a:cs typeface="Calibri"/>
            </a:endParaRPr>
          </a:p>
        </p:txBody>
      </p:sp>
      <p:sp>
        <p:nvSpPr>
          <p:cNvPr id="29" name="object 2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30" name="object 30"/>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44</a:t>
            </a:fld>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9429115" cy="391160"/>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FFFFFF"/>
                </a:solidFill>
                <a:latin typeface="Microsoft YaHei"/>
                <a:cs typeface="Microsoft YaHei"/>
              </a:rPr>
              <a:t>CQRS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In </a:t>
            </a:r>
            <a:r>
              <a:rPr sz="2400" b="1" spc="-10" dirty="0">
                <a:solidFill>
                  <a:srgbClr val="FFFFFF"/>
                </a:solidFill>
                <a:latin typeface="Microsoft YaHei"/>
                <a:cs typeface="Microsoft YaHei"/>
              </a:rPr>
              <a:t>comparision </a:t>
            </a:r>
            <a:r>
              <a:rPr sz="2400" b="1" spc="-5" dirty="0">
                <a:solidFill>
                  <a:srgbClr val="FFFFFF"/>
                </a:solidFill>
                <a:latin typeface="Microsoft YaHei"/>
                <a:cs typeface="Microsoft YaHei"/>
              </a:rPr>
              <a:t>with traditional data access strategy</a:t>
            </a:r>
            <a:r>
              <a:rPr sz="2400" b="1" spc="9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3736975" y="834390"/>
            <a:ext cx="476885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Calibri"/>
                <a:cs typeface="Calibri"/>
              </a:rPr>
              <a:t>Difference </a:t>
            </a:r>
            <a:r>
              <a:rPr sz="1800" dirty="0">
                <a:latin typeface="Calibri"/>
                <a:cs typeface="Calibri"/>
              </a:rPr>
              <a:t>in service </a:t>
            </a:r>
            <a:r>
              <a:rPr sz="1800" spc="-15" dirty="0">
                <a:latin typeface="Calibri"/>
                <a:cs typeface="Calibri"/>
              </a:rPr>
              <a:t>layer </a:t>
            </a:r>
            <a:r>
              <a:rPr sz="1800" spc="-5" dirty="0">
                <a:latin typeface="Calibri"/>
                <a:cs typeface="Calibri"/>
              </a:rPr>
              <a:t>with and without</a:t>
            </a:r>
            <a:r>
              <a:rPr sz="1800" spc="15" dirty="0">
                <a:latin typeface="Calibri"/>
                <a:cs typeface="Calibri"/>
              </a:rPr>
              <a:t> </a:t>
            </a:r>
            <a:r>
              <a:rPr sz="1800" spc="-15" dirty="0">
                <a:latin typeface="Calibri"/>
                <a:cs typeface="Calibri"/>
              </a:rPr>
              <a:t>CQRS…</a:t>
            </a:r>
            <a:endParaRPr sz="1800">
              <a:latin typeface="Calibri"/>
              <a:cs typeface="Calibri"/>
            </a:endParaRPr>
          </a:p>
        </p:txBody>
      </p:sp>
      <p:pic>
        <p:nvPicPr>
          <p:cNvPr id="9" name="object 9"/>
          <p:cNvPicPr/>
          <p:nvPr/>
        </p:nvPicPr>
        <p:blipFill>
          <a:blip r:embed="rId2" cstate="print"/>
          <a:stretch>
            <a:fillRect/>
          </a:stretch>
        </p:blipFill>
        <p:spPr>
          <a:xfrm>
            <a:off x="519545" y="1234439"/>
            <a:ext cx="11143210" cy="2793076"/>
          </a:xfrm>
          <a:prstGeom prst="rect">
            <a:avLst/>
          </a:prstGeom>
        </p:spPr>
      </p:pic>
      <p:pic>
        <p:nvPicPr>
          <p:cNvPr id="14" name="object 14"/>
          <p:cNvPicPr/>
          <p:nvPr/>
        </p:nvPicPr>
        <p:blipFill>
          <a:blip r:embed="rId3" cstate="print"/>
          <a:stretch>
            <a:fillRect/>
          </a:stretch>
        </p:blipFill>
        <p:spPr>
          <a:xfrm>
            <a:off x="502919" y="4023359"/>
            <a:ext cx="11201400" cy="2286000"/>
          </a:xfrm>
          <a:prstGeom prst="rect">
            <a:avLst/>
          </a:prstGeom>
        </p:spPr>
      </p:pic>
      <p:sp>
        <p:nvSpPr>
          <p:cNvPr id="15" name="object 15"/>
          <p:cNvSpPr txBox="1"/>
          <p:nvPr/>
        </p:nvSpPr>
        <p:spPr>
          <a:xfrm>
            <a:off x="614044" y="4009390"/>
            <a:ext cx="10893425" cy="2159000"/>
          </a:xfrm>
          <a:prstGeom prst="rect">
            <a:avLst/>
          </a:prstGeom>
        </p:spPr>
        <p:txBody>
          <a:bodyPr vert="horz" wrap="square" lIns="0" tIns="119380" rIns="0" bIns="0" rtlCol="0">
            <a:spAutoFit/>
          </a:bodyPr>
          <a:lstStyle/>
          <a:p>
            <a:pPr marL="12700">
              <a:lnSpc>
                <a:spcPct val="100000"/>
              </a:lnSpc>
              <a:spcBef>
                <a:spcPts val="940"/>
              </a:spcBef>
            </a:pPr>
            <a:r>
              <a:rPr sz="1800" b="1" spc="-10" dirty="0">
                <a:solidFill>
                  <a:srgbClr val="FFFFFF"/>
                </a:solidFill>
                <a:latin typeface="Calibri"/>
                <a:cs typeface="Calibri"/>
              </a:rPr>
              <a:t>CQRS implementation</a:t>
            </a:r>
            <a:r>
              <a:rPr sz="1800" b="1" spc="-5" dirty="0">
                <a:solidFill>
                  <a:srgbClr val="FFFFFF"/>
                </a:solidFill>
                <a:latin typeface="Calibri"/>
                <a:cs typeface="Calibri"/>
              </a:rPr>
              <a:t> ...</a:t>
            </a:r>
            <a:endParaRPr sz="1800">
              <a:latin typeface="Calibri"/>
              <a:cs typeface="Calibri"/>
            </a:endParaRPr>
          </a:p>
          <a:p>
            <a:pPr marL="297815" marR="5080" indent="-285750">
              <a:lnSpc>
                <a:spcPct val="100000"/>
              </a:lnSpc>
              <a:spcBef>
                <a:spcPts val="840"/>
              </a:spcBef>
              <a:buFont typeface="Arial"/>
              <a:buChar char="•"/>
              <a:tabLst>
                <a:tab pos="297815" algn="l"/>
                <a:tab pos="298450" algn="l"/>
              </a:tabLst>
            </a:pPr>
            <a:r>
              <a:rPr sz="1800" spc="35" dirty="0">
                <a:solidFill>
                  <a:srgbClr val="FFFFFF"/>
                </a:solidFill>
                <a:latin typeface="Calibri"/>
                <a:cs typeface="Calibri"/>
              </a:rPr>
              <a:t>allows </a:t>
            </a:r>
            <a:r>
              <a:rPr sz="1800" spc="45" dirty="0">
                <a:solidFill>
                  <a:srgbClr val="FFFFFF"/>
                </a:solidFill>
                <a:latin typeface="Calibri"/>
                <a:cs typeface="Calibri"/>
              </a:rPr>
              <a:t>enormous </a:t>
            </a:r>
            <a:r>
              <a:rPr sz="1800" spc="25" dirty="0">
                <a:solidFill>
                  <a:srgbClr val="FFFFFF"/>
                </a:solidFill>
                <a:latin typeface="Calibri"/>
                <a:cs typeface="Calibri"/>
              </a:rPr>
              <a:t>data </a:t>
            </a:r>
            <a:r>
              <a:rPr sz="1800" spc="40" dirty="0">
                <a:solidFill>
                  <a:srgbClr val="FFFFFF"/>
                </a:solidFill>
                <a:latin typeface="Calibri"/>
                <a:cs typeface="Calibri"/>
              </a:rPr>
              <a:t>access </a:t>
            </a:r>
            <a:r>
              <a:rPr sz="1800" spc="45" dirty="0">
                <a:solidFill>
                  <a:srgbClr val="FFFFFF"/>
                </a:solidFill>
                <a:latin typeface="Calibri"/>
                <a:cs typeface="Calibri"/>
              </a:rPr>
              <a:t>scalability </a:t>
            </a:r>
            <a:r>
              <a:rPr sz="1800" spc="20" dirty="0">
                <a:solidFill>
                  <a:srgbClr val="FFFFFF"/>
                </a:solidFill>
                <a:latin typeface="Calibri"/>
                <a:cs typeface="Calibri"/>
              </a:rPr>
              <a:t>by </a:t>
            </a:r>
            <a:r>
              <a:rPr sz="1800" spc="40" dirty="0">
                <a:solidFill>
                  <a:srgbClr val="FFFFFF"/>
                </a:solidFill>
                <a:latin typeface="Calibri"/>
                <a:cs typeface="Calibri"/>
              </a:rPr>
              <a:t>detaching </a:t>
            </a:r>
            <a:r>
              <a:rPr sz="1800" spc="35" dirty="0">
                <a:solidFill>
                  <a:srgbClr val="FFFFFF"/>
                </a:solidFill>
                <a:latin typeface="Calibri"/>
                <a:cs typeface="Calibri"/>
              </a:rPr>
              <a:t>the write </a:t>
            </a:r>
            <a:r>
              <a:rPr sz="1800" spc="30" dirty="0">
                <a:solidFill>
                  <a:srgbClr val="FFFFFF"/>
                </a:solidFill>
                <a:latin typeface="Calibri"/>
                <a:cs typeface="Calibri"/>
              </a:rPr>
              <a:t>from read </a:t>
            </a:r>
            <a:r>
              <a:rPr sz="1800" spc="25" dirty="0">
                <a:solidFill>
                  <a:srgbClr val="FFFFFF"/>
                </a:solidFill>
                <a:latin typeface="Calibri"/>
                <a:cs typeface="Calibri"/>
              </a:rPr>
              <a:t>data </a:t>
            </a:r>
            <a:r>
              <a:rPr sz="1800" spc="40" dirty="0">
                <a:solidFill>
                  <a:srgbClr val="FFFFFF"/>
                </a:solidFill>
                <a:latin typeface="Calibri"/>
                <a:cs typeface="Calibri"/>
              </a:rPr>
              <a:t>flows, </a:t>
            </a:r>
            <a:r>
              <a:rPr sz="1800" spc="30" dirty="0">
                <a:solidFill>
                  <a:srgbClr val="FFFFFF"/>
                </a:solidFill>
                <a:latin typeface="Calibri"/>
                <a:cs typeface="Calibri"/>
              </a:rPr>
              <a:t>and </a:t>
            </a:r>
            <a:r>
              <a:rPr sz="1800" spc="40" dirty="0">
                <a:solidFill>
                  <a:srgbClr val="FFFFFF"/>
                </a:solidFill>
                <a:latin typeface="Calibri"/>
                <a:cs typeface="Calibri"/>
              </a:rPr>
              <a:t>making </a:t>
            </a:r>
            <a:r>
              <a:rPr sz="1800" spc="35" dirty="0">
                <a:solidFill>
                  <a:srgbClr val="FFFFFF"/>
                </a:solidFill>
                <a:latin typeface="Calibri"/>
                <a:cs typeface="Calibri"/>
              </a:rPr>
              <a:t>all </a:t>
            </a:r>
            <a:r>
              <a:rPr sz="1800" spc="45" dirty="0">
                <a:solidFill>
                  <a:srgbClr val="FFFFFF"/>
                </a:solidFill>
                <a:latin typeface="Calibri"/>
                <a:cs typeface="Calibri"/>
              </a:rPr>
              <a:t>writes  </a:t>
            </a:r>
            <a:r>
              <a:rPr sz="1800" spc="-10" dirty="0">
                <a:solidFill>
                  <a:srgbClr val="FFFFFF"/>
                </a:solidFill>
                <a:latin typeface="Calibri"/>
                <a:cs typeface="Calibri"/>
              </a:rPr>
              <a:t>asynchronous.</a:t>
            </a:r>
            <a:endParaRPr sz="1800">
              <a:latin typeface="Calibri"/>
              <a:cs typeface="Calibri"/>
            </a:endParaRPr>
          </a:p>
          <a:p>
            <a:pPr marL="297815" marR="5080" indent="-285750">
              <a:lnSpc>
                <a:spcPct val="100000"/>
              </a:lnSpc>
              <a:buFont typeface="Arial"/>
              <a:buChar char="•"/>
              <a:tabLst>
                <a:tab pos="297815" algn="l"/>
                <a:tab pos="298450" algn="l"/>
              </a:tabLst>
            </a:pPr>
            <a:r>
              <a:rPr sz="1800" spc="10" dirty="0">
                <a:solidFill>
                  <a:srgbClr val="FFFFFF"/>
                </a:solidFill>
                <a:latin typeface="Calibri"/>
                <a:cs typeface="Calibri"/>
              </a:rPr>
              <a:t>allows </a:t>
            </a:r>
            <a:r>
              <a:rPr sz="1800" spc="15" dirty="0">
                <a:solidFill>
                  <a:srgbClr val="FFFFFF"/>
                </a:solidFill>
                <a:latin typeface="Calibri"/>
                <a:cs typeface="Calibri"/>
              </a:rPr>
              <a:t>high resilience </a:t>
            </a:r>
            <a:r>
              <a:rPr sz="1800" spc="5" dirty="0">
                <a:solidFill>
                  <a:srgbClr val="FFFFFF"/>
                </a:solidFill>
                <a:latin typeface="Calibri"/>
                <a:cs typeface="Calibri"/>
              </a:rPr>
              <a:t>to </a:t>
            </a:r>
            <a:r>
              <a:rPr sz="1800" spc="15" dirty="0">
                <a:solidFill>
                  <a:srgbClr val="FFFFFF"/>
                </a:solidFill>
                <a:latin typeface="Calibri"/>
                <a:cs typeface="Calibri"/>
              </a:rPr>
              <a:t>failures </a:t>
            </a:r>
            <a:r>
              <a:rPr sz="1800" spc="5" dirty="0">
                <a:solidFill>
                  <a:srgbClr val="FFFFFF"/>
                </a:solidFill>
                <a:latin typeface="Calibri"/>
                <a:cs typeface="Calibri"/>
              </a:rPr>
              <a:t>by </a:t>
            </a:r>
            <a:r>
              <a:rPr sz="1800" spc="15" dirty="0">
                <a:solidFill>
                  <a:srgbClr val="FFFFFF"/>
                </a:solidFill>
                <a:latin typeface="Calibri"/>
                <a:cs typeface="Calibri"/>
              </a:rPr>
              <a:t>preventing </a:t>
            </a:r>
            <a:r>
              <a:rPr sz="1800" spc="20" dirty="0">
                <a:solidFill>
                  <a:srgbClr val="FFFFFF"/>
                </a:solidFill>
                <a:latin typeface="Calibri"/>
                <a:cs typeface="Calibri"/>
              </a:rPr>
              <a:t>deadlock </a:t>
            </a:r>
            <a:r>
              <a:rPr sz="1800" spc="15" dirty="0">
                <a:solidFill>
                  <a:srgbClr val="FFFFFF"/>
                </a:solidFill>
                <a:latin typeface="Calibri"/>
                <a:cs typeface="Calibri"/>
              </a:rPr>
              <a:t>and starvation </a:t>
            </a:r>
            <a:r>
              <a:rPr sz="1800" spc="20" dirty="0">
                <a:solidFill>
                  <a:srgbClr val="FFFFFF"/>
                </a:solidFill>
                <a:latin typeface="Calibri"/>
                <a:cs typeface="Calibri"/>
              </a:rPr>
              <a:t>scenarios within </a:t>
            </a:r>
            <a:r>
              <a:rPr sz="1800" spc="15" dirty="0">
                <a:solidFill>
                  <a:srgbClr val="FFFFFF"/>
                </a:solidFill>
                <a:latin typeface="Calibri"/>
                <a:cs typeface="Calibri"/>
              </a:rPr>
              <a:t>the </a:t>
            </a:r>
            <a:r>
              <a:rPr sz="1800" spc="20" dirty="0">
                <a:solidFill>
                  <a:srgbClr val="FFFFFF"/>
                </a:solidFill>
                <a:latin typeface="Calibri"/>
                <a:cs typeface="Calibri"/>
              </a:rPr>
              <a:t>processes </a:t>
            </a:r>
            <a:r>
              <a:rPr sz="1800" spc="15" dirty="0">
                <a:solidFill>
                  <a:srgbClr val="FFFFFF"/>
                </a:solidFill>
                <a:latin typeface="Calibri"/>
                <a:cs typeface="Calibri"/>
              </a:rPr>
              <a:t>on </a:t>
            </a:r>
            <a:r>
              <a:rPr sz="1800" spc="5" dirty="0">
                <a:solidFill>
                  <a:srgbClr val="FFFFFF"/>
                </a:solidFill>
                <a:latin typeface="Calibri"/>
                <a:cs typeface="Calibri"/>
              </a:rPr>
              <a:t>data  </a:t>
            </a:r>
            <a:r>
              <a:rPr sz="1800" spc="-5" dirty="0">
                <a:solidFill>
                  <a:srgbClr val="FFFFFF"/>
                </a:solidFill>
                <a:latin typeface="Calibri"/>
                <a:cs typeface="Calibri"/>
              </a:rPr>
              <a:t>access.</a:t>
            </a:r>
            <a:endParaRPr sz="1800">
              <a:latin typeface="Calibri"/>
              <a:cs typeface="Calibri"/>
            </a:endParaRPr>
          </a:p>
          <a:p>
            <a:pPr marL="297815" marR="5080" indent="-285750">
              <a:lnSpc>
                <a:spcPct val="100000"/>
              </a:lnSpc>
              <a:buFont typeface="Arial"/>
              <a:buChar char="•"/>
              <a:tabLst>
                <a:tab pos="297815" algn="l"/>
                <a:tab pos="298450" algn="l"/>
              </a:tabLst>
            </a:pPr>
            <a:r>
              <a:rPr sz="1800" spc="45" dirty="0">
                <a:solidFill>
                  <a:srgbClr val="FFFFFF"/>
                </a:solidFill>
                <a:latin typeface="Calibri"/>
                <a:cs typeface="Calibri"/>
              </a:rPr>
              <a:t>promotes </a:t>
            </a:r>
            <a:r>
              <a:rPr sz="1800" spc="40" dirty="0">
                <a:solidFill>
                  <a:srgbClr val="FFFFFF"/>
                </a:solidFill>
                <a:latin typeface="Calibri"/>
                <a:cs typeface="Calibri"/>
              </a:rPr>
              <a:t>least </a:t>
            </a:r>
            <a:r>
              <a:rPr sz="1800" spc="45" dirty="0">
                <a:solidFill>
                  <a:srgbClr val="FFFFFF"/>
                </a:solidFill>
                <a:latin typeface="Calibri"/>
                <a:cs typeface="Calibri"/>
              </a:rPr>
              <a:t>coupling </a:t>
            </a:r>
            <a:r>
              <a:rPr sz="1800" spc="40" dirty="0">
                <a:solidFill>
                  <a:srgbClr val="FFFFFF"/>
                </a:solidFill>
                <a:latin typeface="Calibri"/>
                <a:cs typeface="Calibri"/>
              </a:rPr>
              <a:t>between </a:t>
            </a:r>
            <a:r>
              <a:rPr sz="1800" spc="45" dirty="0">
                <a:solidFill>
                  <a:srgbClr val="FFFFFF"/>
                </a:solidFill>
                <a:latin typeface="Calibri"/>
                <a:cs typeface="Calibri"/>
              </a:rPr>
              <a:t>various </a:t>
            </a:r>
            <a:r>
              <a:rPr sz="1800" spc="35" dirty="0">
                <a:solidFill>
                  <a:srgbClr val="FFFFFF"/>
                </a:solidFill>
                <a:latin typeface="Calibri"/>
                <a:cs typeface="Calibri"/>
              </a:rPr>
              <a:t>read and </a:t>
            </a:r>
            <a:r>
              <a:rPr sz="1800" spc="45" dirty="0">
                <a:solidFill>
                  <a:srgbClr val="FFFFFF"/>
                </a:solidFill>
                <a:latin typeface="Calibri"/>
                <a:cs typeface="Calibri"/>
              </a:rPr>
              <a:t>writes </a:t>
            </a:r>
            <a:r>
              <a:rPr sz="1800" spc="30" dirty="0">
                <a:solidFill>
                  <a:srgbClr val="FFFFFF"/>
                </a:solidFill>
                <a:latin typeface="Calibri"/>
                <a:cs typeface="Calibri"/>
              </a:rPr>
              <a:t>data </a:t>
            </a:r>
            <a:r>
              <a:rPr sz="1800" spc="40" dirty="0">
                <a:solidFill>
                  <a:srgbClr val="FFFFFF"/>
                </a:solidFill>
                <a:latin typeface="Calibri"/>
                <a:cs typeface="Calibri"/>
              </a:rPr>
              <a:t>flows, hence </a:t>
            </a:r>
            <a:r>
              <a:rPr sz="1800" spc="45" dirty="0">
                <a:solidFill>
                  <a:srgbClr val="FFFFFF"/>
                </a:solidFill>
                <a:latin typeface="Calibri"/>
                <a:cs typeface="Calibri"/>
              </a:rPr>
              <a:t>enable </a:t>
            </a:r>
            <a:r>
              <a:rPr sz="1800" spc="30" dirty="0">
                <a:solidFill>
                  <a:srgbClr val="FFFFFF"/>
                </a:solidFill>
                <a:latin typeface="Calibri"/>
                <a:cs typeface="Calibri"/>
              </a:rPr>
              <a:t>easy </a:t>
            </a:r>
            <a:r>
              <a:rPr sz="1800" spc="50" dirty="0">
                <a:solidFill>
                  <a:srgbClr val="FFFFFF"/>
                </a:solidFill>
                <a:latin typeface="Calibri"/>
                <a:cs typeface="Calibri"/>
              </a:rPr>
              <a:t>management </a:t>
            </a:r>
            <a:r>
              <a:rPr sz="1800" spc="40" dirty="0">
                <a:solidFill>
                  <a:srgbClr val="FFFFFF"/>
                </a:solidFill>
                <a:latin typeface="Calibri"/>
                <a:cs typeface="Calibri"/>
              </a:rPr>
              <a:t>and  </a:t>
            </a:r>
            <a:r>
              <a:rPr sz="1800" spc="-10" dirty="0">
                <a:solidFill>
                  <a:srgbClr val="FFFFFF"/>
                </a:solidFill>
                <a:latin typeface="Calibri"/>
                <a:cs typeface="Calibri"/>
              </a:rPr>
              <a:t>maintenance.</a:t>
            </a:r>
            <a:endParaRPr sz="1800">
              <a:latin typeface="Calibri"/>
              <a:cs typeface="Calibri"/>
            </a:endParaRPr>
          </a:p>
        </p:txBody>
      </p:sp>
      <p:sp>
        <p:nvSpPr>
          <p:cNvPr id="16" name="object 16"/>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45</a:t>
            </a:fld>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228590" cy="391160"/>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FFFFFF"/>
                </a:solidFill>
                <a:latin typeface="Microsoft YaHei"/>
                <a:cs typeface="Microsoft YaHei"/>
              </a:rPr>
              <a:t>CQRS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Examples </a:t>
            </a:r>
            <a:r>
              <a:rPr sz="2400" b="1" dirty="0">
                <a:solidFill>
                  <a:srgbClr val="FFFFFF"/>
                </a:solidFill>
                <a:latin typeface="Microsoft YaHei"/>
                <a:cs typeface="Microsoft YaHei"/>
              </a:rPr>
              <a:t>&amp; </a:t>
            </a:r>
            <a:r>
              <a:rPr sz="2400" b="1" spc="-5" dirty="0">
                <a:solidFill>
                  <a:srgbClr val="FFFFFF"/>
                </a:solidFill>
                <a:latin typeface="Microsoft YaHei"/>
                <a:cs typeface="Microsoft YaHei"/>
              </a:rPr>
              <a:t>illustrations</a:t>
            </a:r>
            <a:r>
              <a:rPr sz="2400" b="1" spc="-3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0" y="793865"/>
              <a:ext cx="12179529" cy="5457305"/>
            </a:xfrm>
            <a:prstGeom prst="rect">
              <a:avLst/>
            </a:prstGeom>
          </p:spPr>
        </p:pic>
      </p:grpSp>
      <p:sp>
        <p:nvSpPr>
          <p:cNvPr id="9" name="object 9"/>
          <p:cNvSpPr txBox="1"/>
          <p:nvPr/>
        </p:nvSpPr>
        <p:spPr>
          <a:xfrm>
            <a:off x="5931534" y="6317615"/>
            <a:ext cx="414464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https://blog.eleven-labs.com/assets/2015-04-07-cqrs-pattern/cqrs_pattern.png</a:t>
            </a:r>
            <a:endParaRPr sz="1000">
              <a:latin typeface="Calibri"/>
              <a:cs typeface="Calibri"/>
            </a:endParaRPr>
          </a:p>
        </p:txBody>
      </p:sp>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46</a:t>
            </a:fld>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3191510" cy="391160"/>
          </a:xfrm>
          <a:prstGeom prst="rect">
            <a:avLst/>
          </a:prstGeom>
        </p:spPr>
        <p:txBody>
          <a:bodyPr vert="horz" wrap="square" lIns="0" tIns="12700" rIns="0" bIns="0" rtlCol="0">
            <a:spAutoFit/>
          </a:bodyPr>
          <a:lstStyle/>
          <a:p>
            <a:pPr marL="12700">
              <a:lnSpc>
                <a:spcPct val="100000"/>
              </a:lnSpc>
              <a:spcBef>
                <a:spcPts val="100"/>
              </a:spcBef>
            </a:pPr>
            <a:r>
              <a:rPr sz="2400" b="1" spc="-20" dirty="0">
                <a:solidFill>
                  <a:srgbClr val="FFFFFF"/>
                </a:solidFill>
                <a:latin typeface="Microsoft YaHei"/>
                <a:cs typeface="Microsoft YaHei"/>
              </a:rPr>
              <a:t>CQRS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Some facts</a:t>
            </a:r>
            <a:r>
              <a:rPr sz="2400" b="1" spc="-3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1459" y="840104"/>
            <a:ext cx="11642090" cy="414020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dirty="0">
                <a:latin typeface="Calibri"/>
                <a:cs typeface="Calibri"/>
              </a:rPr>
              <a:t>It </a:t>
            </a:r>
            <a:r>
              <a:rPr sz="1800" spc="-10" dirty="0">
                <a:latin typeface="Calibri"/>
                <a:cs typeface="Calibri"/>
              </a:rPr>
              <a:t>increases </a:t>
            </a:r>
            <a:r>
              <a:rPr sz="1800" spc="-5" dirty="0">
                <a:latin typeface="Calibri"/>
                <a:cs typeface="Calibri"/>
              </a:rPr>
              <a:t>the </a:t>
            </a:r>
            <a:r>
              <a:rPr sz="1800" spc="-20" dirty="0">
                <a:latin typeface="Calibri"/>
                <a:cs typeface="Calibri"/>
              </a:rPr>
              <a:t>system </a:t>
            </a:r>
            <a:r>
              <a:rPr sz="1800" spc="-10" dirty="0">
                <a:latin typeface="Calibri"/>
                <a:cs typeface="Calibri"/>
              </a:rPr>
              <a:t>complexity </a:t>
            </a:r>
            <a:r>
              <a:rPr sz="1800" spc="-15" dirty="0">
                <a:latin typeface="Calibri"/>
                <a:cs typeface="Calibri"/>
              </a:rPr>
              <a:t>many</a:t>
            </a:r>
            <a:r>
              <a:rPr sz="1800" spc="25" dirty="0">
                <a:latin typeface="Calibri"/>
                <a:cs typeface="Calibri"/>
              </a:rPr>
              <a:t> </a:t>
            </a:r>
            <a:r>
              <a:rPr sz="1800" spc="-10" dirty="0">
                <a:latin typeface="Calibri"/>
                <a:cs typeface="Calibri"/>
              </a:rPr>
              <a:t>folds.</a:t>
            </a:r>
            <a:endParaRPr sz="1800">
              <a:latin typeface="Calibri"/>
              <a:cs typeface="Calibri"/>
            </a:endParaRPr>
          </a:p>
          <a:p>
            <a:pPr marL="755650" marR="92710" lvl="1" indent="-285750">
              <a:lnSpc>
                <a:spcPct val="100000"/>
              </a:lnSpc>
              <a:buFont typeface="Arial"/>
              <a:buChar char="•"/>
              <a:tabLst>
                <a:tab pos="755015" algn="l"/>
                <a:tab pos="755650" algn="l"/>
              </a:tabLst>
            </a:pPr>
            <a:r>
              <a:rPr sz="1800" spc="-5" dirty="0">
                <a:latin typeface="Calibri"/>
                <a:cs typeface="Calibri"/>
              </a:rPr>
              <a:t>Hence not </a:t>
            </a:r>
            <a:r>
              <a:rPr sz="1800" spc="-10" dirty="0">
                <a:latin typeface="Calibri"/>
                <a:cs typeface="Calibri"/>
              </a:rPr>
              <a:t>recommended, </a:t>
            </a:r>
            <a:r>
              <a:rPr sz="1800" spc="-5" dirty="0">
                <a:latin typeface="Calibri"/>
                <a:cs typeface="Calibri"/>
              </a:rPr>
              <a:t>and only use when </a:t>
            </a:r>
            <a:r>
              <a:rPr sz="1800" spc="-10" dirty="0">
                <a:latin typeface="Calibri"/>
                <a:cs typeface="Calibri"/>
              </a:rPr>
              <a:t>there </a:t>
            </a:r>
            <a:r>
              <a:rPr sz="1800" dirty="0">
                <a:latin typeface="Calibri"/>
                <a:cs typeface="Calibri"/>
              </a:rPr>
              <a:t>is </a:t>
            </a:r>
            <a:r>
              <a:rPr sz="1800" spc="-5" dirty="0">
                <a:latin typeface="Calibri"/>
                <a:cs typeface="Calibri"/>
              </a:rPr>
              <a:t>no other solution </a:t>
            </a:r>
            <a:r>
              <a:rPr sz="1800" dirty="0">
                <a:latin typeface="Calibri"/>
                <a:cs typeface="Calibri"/>
              </a:rPr>
              <a:t>… </a:t>
            </a:r>
            <a:r>
              <a:rPr sz="1800" spc="-5" dirty="0">
                <a:latin typeface="Calibri"/>
                <a:cs typeface="Calibri"/>
              </a:rPr>
              <a:t>and </a:t>
            </a:r>
            <a:r>
              <a:rPr sz="1800" spc="-15" dirty="0">
                <a:latin typeface="Calibri"/>
                <a:cs typeface="Calibri"/>
              </a:rPr>
              <a:t>for </a:t>
            </a:r>
            <a:r>
              <a:rPr sz="1800" spc="-5" dirty="0">
                <a:latin typeface="Calibri"/>
                <a:cs typeface="Calibri"/>
              </a:rPr>
              <a:t>those business entities </a:t>
            </a:r>
            <a:r>
              <a:rPr sz="1800" spc="-10" dirty="0">
                <a:latin typeface="Calibri"/>
                <a:cs typeface="Calibri"/>
              </a:rPr>
              <a:t>that </a:t>
            </a:r>
            <a:r>
              <a:rPr sz="1800" spc="-15" dirty="0">
                <a:latin typeface="Calibri"/>
                <a:cs typeface="Calibri"/>
              </a:rPr>
              <a:t>makes  </a:t>
            </a:r>
            <a:r>
              <a:rPr sz="1800" spc="-5" dirty="0">
                <a:latin typeface="Calibri"/>
                <a:cs typeface="Calibri"/>
              </a:rPr>
              <a:t>the</a:t>
            </a:r>
            <a:r>
              <a:rPr sz="1800" spc="-10" dirty="0">
                <a:latin typeface="Calibri"/>
                <a:cs typeface="Calibri"/>
              </a:rPr>
              <a:t> </a:t>
            </a:r>
            <a:r>
              <a:rPr sz="1800" spc="-15" dirty="0">
                <a:latin typeface="Calibri"/>
                <a:cs typeface="Calibri"/>
              </a:rPr>
              <a:t>difference.</a:t>
            </a:r>
            <a:endParaRPr sz="1800">
              <a:latin typeface="Calibri"/>
              <a:cs typeface="Calibri"/>
            </a:endParaRPr>
          </a:p>
          <a:p>
            <a:pPr marL="298450" indent="-285750">
              <a:lnSpc>
                <a:spcPct val="100000"/>
              </a:lnSpc>
              <a:buFont typeface="Arial"/>
              <a:buChar char="•"/>
              <a:tabLst>
                <a:tab pos="297815" algn="l"/>
                <a:tab pos="298450" algn="l"/>
              </a:tabLst>
            </a:pPr>
            <a:r>
              <a:rPr sz="1800" dirty="0">
                <a:latin typeface="Calibri"/>
                <a:cs typeface="Calibri"/>
              </a:rPr>
              <a:t>Both </a:t>
            </a:r>
            <a:r>
              <a:rPr sz="1800" spc="-5" dirty="0">
                <a:latin typeface="Calibri"/>
                <a:cs typeface="Calibri"/>
              </a:rPr>
              <a:t>command and query </a:t>
            </a:r>
            <a:r>
              <a:rPr sz="1800" spc="-15" dirty="0">
                <a:latin typeface="Calibri"/>
                <a:cs typeface="Calibri"/>
              </a:rPr>
              <a:t>data stores </a:t>
            </a:r>
            <a:r>
              <a:rPr sz="1800" spc="-10" dirty="0">
                <a:latin typeface="Calibri"/>
                <a:cs typeface="Calibri"/>
              </a:rPr>
              <a:t>can </a:t>
            </a:r>
            <a:r>
              <a:rPr sz="1800" spc="-5" dirty="0">
                <a:latin typeface="Calibri"/>
                <a:cs typeface="Calibri"/>
              </a:rPr>
              <a:t>be scaled </a:t>
            </a:r>
            <a:r>
              <a:rPr sz="1800" spc="-10" dirty="0">
                <a:latin typeface="Calibri"/>
                <a:cs typeface="Calibri"/>
              </a:rPr>
              <a:t>independent </a:t>
            </a:r>
            <a:r>
              <a:rPr sz="1800" dirty="0">
                <a:latin typeface="Calibri"/>
                <a:cs typeface="Calibri"/>
              </a:rPr>
              <a:t>of </a:t>
            </a:r>
            <a:r>
              <a:rPr sz="1800" spc="-5" dirty="0">
                <a:latin typeface="Calibri"/>
                <a:cs typeface="Calibri"/>
              </a:rPr>
              <a:t>each</a:t>
            </a:r>
            <a:r>
              <a:rPr sz="1800" spc="20" dirty="0">
                <a:latin typeface="Calibri"/>
                <a:cs typeface="Calibri"/>
              </a:rPr>
              <a:t> </a:t>
            </a:r>
            <a:r>
              <a:rPr sz="1800" spc="-35" dirty="0">
                <a:latin typeface="Calibri"/>
                <a:cs typeface="Calibri"/>
              </a:rPr>
              <a:t>other.</a:t>
            </a:r>
            <a:endParaRPr sz="1800">
              <a:latin typeface="Calibri"/>
              <a:cs typeface="Calibri"/>
            </a:endParaRPr>
          </a:p>
          <a:p>
            <a:pPr marL="298450" indent="-285750">
              <a:lnSpc>
                <a:spcPct val="100000"/>
              </a:lnSpc>
              <a:buFont typeface="Arial"/>
              <a:buChar char="•"/>
              <a:tabLst>
                <a:tab pos="297815" algn="l"/>
                <a:tab pos="298450" algn="l"/>
              </a:tabLst>
            </a:pPr>
            <a:r>
              <a:rPr sz="1800" spc="-15" dirty="0">
                <a:latin typeface="Calibri"/>
                <a:cs typeface="Calibri"/>
              </a:rPr>
              <a:t>Data </a:t>
            </a:r>
            <a:r>
              <a:rPr sz="1800" spc="-10" dirty="0">
                <a:latin typeface="Calibri"/>
                <a:cs typeface="Calibri"/>
              </a:rPr>
              <a:t>validation must </a:t>
            </a:r>
            <a:r>
              <a:rPr sz="1800" spc="-5" dirty="0">
                <a:latin typeface="Calibri"/>
                <a:cs typeface="Calibri"/>
              </a:rPr>
              <a:t>be done </a:t>
            </a:r>
            <a:r>
              <a:rPr sz="1800" spc="-20" dirty="0">
                <a:latin typeface="Calibri"/>
                <a:cs typeface="Calibri"/>
              </a:rPr>
              <a:t>before </a:t>
            </a:r>
            <a:r>
              <a:rPr sz="1800" spc="-5" dirty="0">
                <a:latin typeface="Calibri"/>
                <a:cs typeface="Calibri"/>
              </a:rPr>
              <a:t>submitting the command </a:t>
            </a:r>
            <a:r>
              <a:rPr sz="1800" dirty="0">
                <a:latin typeface="Calibri"/>
                <a:cs typeface="Calibri"/>
              </a:rPr>
              <a:t>so </a:t>
            </a:r>
            <a:r>
              <a:rPr sz="1800" spc="-10" dirty="0">
                <a:latin typeface="Calibri"/>
                <a:cs typeface="Calibri"/>
              </a:rPr>
              <a:t>that </a:t>
            </a:r>
            <a:r>
              <a:rPr sz="1800" spc="-5" dirty="0">
                <a:latin typeface="Calibri"/>
                <a:cs typeface="Calibri"/>
              </a:rPr>
              <a:t>user </a:t>
            </a:r>
            <a:r>
              <a:rPr sz="1800" spc="-10" dirty="0">
                <a:latin typeface="Calibri"/>
                <a:cs typeface="Calibri"/>
              </a:rPr>
              <a:t>can </a:t>
            </a:r>
            <a:r>
              <a:rPr sz="1800" spc="-5" dirty="0">
                <a:latin typeface="Calibri"/>
                <a:cs typeface="Calibri"/>
              </a:rPr>
              <a:t>be notified</a:t>
            </a:r>
            <a:r>
              <a:rPr sz="1800" spc="70" dirty="0">
                <a:latin typeface="Calibri"/>
                <a:cs typeface="Calibri"/>
              </a:rPr>
              <a:t> </a:t>
            </a:r>
            <a:r>
              <a:rPr sz="1800" spc="-15" dirty="0">
                <a:latin typeface="Calibri"/>
                <a:cs typeface="Calibri"/>
              </a:rPr>
              <a:t>immediately.</a:t>
            </a:r>
            <a:endParaRPr sz="1800">
              <a:latin typeface="Calibri"/>
              <a:cs typeface="Calibri"/>
            </a:endParaRPr>
          </a:p>
          <a:p>
            <a:pPr marL="298450" indent="-285750">
              <a:lnSpc>
                <a:spcPct val="100000"/>
              </a:lnSpc>
              <a:buFont typeface="Arial"/>
              <a:buChar char="•"/>
              <a:tabLst>
                <a:tab pos="297815" algn="l"/>
                <a:tab pos="298450" algn="l"/>
              </a:tabLst>
            </a:pPr>
            <a:r>
              <a:rPr sz="1800" spc="-5" dirty="0">
                <a:latin typeface="Calibri"/>
                <a:cs typeface="Calibri"/>
              </a:rPr>
              <a:t>Business logic </a:t>
            </a:r>
            <a:r>
              <a:rPr sz="1800" spc="-10" dirty="0">
                <a:latin typeface="Calibri"/>
                <a:cs typeface="Calibri"/>
              </a:rPr>
              <a:t>validation </a:t>
            </a:r>
            <a:r>
              <a:rPr sz="1800" spc="-15" dirty="0">
                <a:latin typeface="Calibri"/>
                <a:cs typeface="Calibri"/>
              </a:rPr>
              <a:t>may fail </a:t>
            </a:r>
            <a:r>
              <a:rPr sz="1800" spc="-10" dirty="0">
                <a:latin typeface="Calibri"/>
                <a:cs typeface="Calibri"/>
              </a:rPr>
              <a:t>later </a:t>
            </a:r>
            <a:r>
              <a:rPr sz="1800" spc="-5" dirty="0">
                <a:latin typeface="Calibri"/>
                <a:cs typeface="Calibri"/>
              </a:rPr>
              <a:t>on, and hence </a:t>
            </a:r>
            <a:r>
              <a:rPr sz="1800" spc="-10" dirty="0">
                <a:latin typeface="Calibri"/>
                <a:cs typeface="Calibri"/>
              </a:rPr>
              <a:t>there </a:t>
            </a:r>
            <a:r>
              <a:rPr sz="1800" spc="-5" dirty="0">
                <a:latin typeface="Calibri"/>
                <a:cs typeface="Calibri"/>
              </a:rPr>
              <a:t>has </a:t>
            </a:r>
            <a:r>
              <a:rPr sz="1800" spc="-10" dirty="0">
                <a:latin typeface="Calibri"/>
                <a:cs typeface="Calibri"/>
              </a:rPr>
              <a:t>to </a:t>
            </a:r>
            <a:r>
              <a:rPr sz="1800" spc="-5" dirty="0">
                <a:latin typeface="Calibri"/>
                <a:cs typeface="Calibri"/>
              </a:rPr>
              <a:t>be </a:t>
            </a:r>
            <a:r>
              <a:rPr sz="1800" dirty="0">
                <a:latin typeface="Calibri"/>
                <a:cs typeface="Calibri"/>
              </a:rPr>
              <a:t>a </a:t>
            </a:r>
            <a:r>
              <a:rPr sz="1800" spc="-5" dirty="0">
                <a:latin typeface="Calibri"/>
                <a:cs typeface="Calibri"/>
              </a:rPr>
              <a:t>user </a:t>
            </a:r>
            <a:r>
              <a:rPr sz="1800" spc="-10" dirty="0">
                <a:latin typeface="Calibri"/>
                <a:cs typeface="Calibri"/>
              </a:rPr>
              <a:t>feedback </a:t>
            </a:r>
            <a:r>
              <a:rPr sz="1800" spc="-5" dirty="0">
                <a:latin typeface="Calibri"/>
                <a:cs typeface="Calibri"/>
              </a:rPr>
              <a:t>mechanism </a:t>
            </a:r>
            <a:r>
              <a:rPr sz="1800" spc="-10" dirty="0">
                <a:latin typeface="Calibri"/>
                <a:cs typeface="Calibri"/>
              </a:rPr>
              <a:t>to </a:t>
            </a:r>
            <a:r>
              <a:rPr sz="1800" dirty="0">
                <a:latin typeface="Calibri"/>
                <a:cs typeface="Calibri"/>
              </a:rPr>
              <a:t>notify</a:t>
            </a:r>
            <a:r>
              <a:rPr sz="1800" spc="105" dirty="0">
                <a:latin typeface="Calibri"/>
                <a:cs typeface="Calibri"/>
              </a:rPr>
              <a:t> </a:t>
            </a:r>
            <a:r>
              <a:rPr sz="1800" spc="-10" dirty="0">
                <a:latin typeface="Calibri"/>
                <a:cs typeface="Calibri"/>
              </a:rPr>
              <a:t>failures.</a:t>
            </a:r>
            <a:endParaRPr sz="1800">
              <a:latin typeface="Calibri"/>
              <a:cs typeface="Calibri"/>
            </a:endParaRPr>
          </a:p>
          <a:p>
            <a:pPr marL="297815" marR="198120" indent="-285750">
              <a:lnSpc>
                <a:spcPct val="100000"/>
              </a:lnSpc>
              <a:buFont typeface="Arial"/>
              <a:buChar char="•"/>
              <a:tabLst>
                <a:tab pos="297815" algn="l"/>
                <a:tab pos="298450" algn="l"/>
              </a:tabLst>
            </a:pPr>
            <a:r>
              <a:rPr sz="1800" spc="-5" dirty="0">
                <a:latin typeface="Calibri"/>
                <a:cs typeface="Calibri"/>
              </a:rPr>
              <a:t>Since commands </a:t>
            </a:r>
            <a:r>
              <a:rPr sz="1800" spc="-10" dirty="0">
                <a:latin typeface="Calibri"/>
                <a:cs typeface="Calibri"/>
              </a:rPr>
              <a:t>are </a:t>
            </a:r>
            <a:r>
              <a:rPr sz="1800" spc="-5" dirty="0">
                <a:latin typeface="Calibri"/>
                <a:cs typeface="Calibri"/>
              </a:rPr>
              <a:t>being </a:t>
            </a:r>
            <a:r>
              <a:rPr sz="1800" spc="-20" dirty="0">
                <a:latin typeface="Calibri"/>
                <a:cs typeface="Calibri"/>
              </a:rPr>
              <a:t>executed </a:t>
            </a:r>
            <a:r>
              <a:rPr sz="1800" spc="-15" dirty="0">
                <a:latin typeface="Calibri"/>
                <a:cs typeface="Calibri"/>
              </a:rPr>
              <a:t>asynchronously, many </a:t>
            </a:r>
            <a:r>
              <a:rPr sz="1800" spc="-10" dirty="0">
                <a:latin typeface="Calibri"/>
                <a:cs typeface="Calibri"/>
              </a:rPr>
              <a:t>can </a:t>
            </a:r>
            <a:r>
              <a:rPr sz="1800" spc="-5" dirty="0">
                <a:latin typeface="Calibri"/>
                <a:cs typeface="Calibri"/>
              </a:rPr>
              <a:t>be </a:t>
            </a:r>
            <a:r>
              <a:rPr sz="1800" spc="-20" dirty="0">
                <a:latin typeface="Calibri"/>
                <a:cs typeface="Calibri"/>
              </a:rPr>
              <a:t>execute </a:t>
            </a:r>
            <a:r>
              <a:rPr sz="1800" spc="-5" dirty="0">
                <a:latin typeface="Calibri"/>
                <a:cs typeface="Calibri"/>
              </a:rPr>
              <a:t>out </a:t>
            </a:r>
            <a:r>
              <a:rPr sz="1800" dirty="0">
                <a:latin typeface="Calibri"/>
                <a:cs typeface="Calibri"/>
              </a:rPr>
              <a:t>of </a:t>
            </a:r>
            <a:r>
              <a:rPr sz="1800" spc="-35" dirty="0">
                <a:latin typeface="Calibri"/>
                <a:cs typeface="Calibri"/>
              </a:rPr>
              <a:t>order, </a:t>
            </a:r>
            <a:r>
              <a:rPr sz="1800" spc="-5" dirty="0">
                <a:latin typeface="Calibri"/>
                <a:cs typeface="Calibri"/>
              </a:rPr>
              <a:t>and hence </a:t>
            </a:r>
            <a:r>
              <a:rPr sz="1800" spc="-10" dirty="0">
                <a:latin typeface="Calibri"/>
                <a:cs typeface="Calibri"/>
              </a:rPr>
              <a:t>client must </a:t>
            </a:r>
            <a:r>
              <a:rPr sz="1800" spc="-5" dirty="0">
                <a:latin typeface="Calibri"/>
                <a:cs typeface="Calibri"/>
              </a:rPr>
              <a:t>be design  with this</a:t>
            </a:r>
            <a:r>
              <a:rPr sz="1800" spc="-10" dirty="0">
                <a:latin typeface="Calibri"/>
                <a:cs typeface="Calibri"/>
              </a:rPr>
              <a:t> fact.</a:t>
            </a:r>
            <a:endParaRPr sz="1800">
              <a:latin typeface="Calibri"/>
              <a:cs typeface="Calibri"/>
            </a:endParaRPr>
          </a:p>
          <a:p>
            <a:pPr marL="297815" marR="558800" indent="-285750">
              <a:lnSpc>
                <a:spcPct val="100000"/>
              </a:lnSpc>
              <a:buFont typeface="Arial"/>
              <a:buChar char="•"/>
              <a:tabLst>
                <a:tab pos="297815" algn="l"/>
                <a:tab pos="298450" algn="l"/>
              </a:tabLst>
            </a:pPr>
            <a:r>
              <a:rPr sz="1800" spc="-5" dirty="0">
                <a:latin typeface="Calibri"/>
                <a:cs typeface="Calibri"/>
              </a:rPr>
              <a:t>Commands </a:t>
            </a:r>
            <a:r>
              <a:rPr sz="1800" spc="-15" dirty="0">
                <a:latin typeface="Calibri"/>
                <a:cs typeface="Calibri"/>
              </a:rPr>
              <a:t>execution </a:t>
            </a:r>
            <a:r>
              <a:rPr sz="1800" spc="-10" dirty="0">
                <a:latin typeface="Calibri"/>
                <a:cs typeface="Calibri"/>
              </a:rPr>
              <a:t>can </a:t>
            </a:r>
            <a:r>
              <a:rPr sz="1800" spc="-5" dirty="0">
                <a:latin typeface="Calibri"/>
                <a:cs typeface="Calibri"/>
              </a:rPr>
              <a:t>be suspended due </a:t>
            </a:r>
            <a:r>
              <a:rPr sz="1800" spc="-10" dirty="0">
                <a:latin typeface="Calibri"/>
                <a:cs typeface="Calibri"/>
              </a:rPr>
              <a:t>to unavailability </a:t>
            </a:r>
            <a:r>
              <a:rPr sz="1800" dirty="0">
                <a:latin typeface="Calibri"/>
                <a:cs typeface="Calibri"/>
              </a:rPr>
              <a:t>of </a:t>
            </a:r>
            <a:r>
              <a:rPr sz="1800" spc="-10" dirty="0">
                <a:latin typeface="Calibri"/>
                <a:cs typeface="Calibri"/>
              </a:rPr>
              <a:t>certain </a:t>
            </a:r>
            <a:r>
              <a:rPr sz="1800" spc="-5" dirty="0">
                <a:latin typeface="Calibri"/>
                <a:cs typeface="Calibri"/>
              </a:rPr>
              <a:t>other </a:t>
            </a:r>
            <a:r>
              <a:rPr sz="1800" dirty="0">
                <a:latin typeface="Calibri"/>
                <a:cs typeface="Calibri"/>
              </a:rPr>
              <a:t>services </a:t>
            </a:r>
            <a:r>
              <a:rPr sz="1800" spc="-5" dirty="0">
                <a:latin typeface="Calibri"/>
                <a:cs typeface="Calibri"/>
              </a:rPr>
              <a:t>such as the </a:t>
            </a:r>
            <a:r>
              <a:rPr sz="1800" spc="-10" dirty="0">
                <a:latin typeface="Calibri"/>
                <a:cs typeface="Calibri"/>
              </a:rPr>
              <a:t>database, </a:t>
            </a:r>
            <a:r>
              <a:rPr sz="1800" spc="-15" dirty="0">
                <a:latin typeface="Calibri"/>
                <a:cs typeface="Calibri"/>
              </a:rPr>
              <a:t>etc, </a:t>
            </a:r>
            <a:r>
              <a:rPr sz="1800" spc="-5" dirty="0">
                <a:latin typeface="Calibri"/>
                <a:cs typeface="Calibri"/>
              </a:rPr>
              <a:t>and  hence </a:t>
            </a:r>
            <a:r>
              <a:rPr sz="1800" spc="-10" dirty="0">
                <a:latin typeface="Calibri"/>
                <a:cs typeface="Calibri"/>
              </a:rPr>
              <a:t>can </a:t>
            </a:r>
            <a:r>
              <a:rPr sz="1800" spc="-5" dirty="0">
                <a:latin typeface="Calibri"/>
                <a:cs typeface="Calibri"/>
              </a:rPr>
              <a:t>run </a:t>
            </a:r>
            <a:r>
              <a:rPr sz="1800" spc="-10" dirty="0">
                <a:latin typeface="Calibri"/>
                <a:cs typeface="Calibri"/>
              </a:rPr>
              <a:t>later </a:t>
            </a:r>
            <a:r>
              <a:rPr sz="1800" spc="-5" dirty="0">
                <a:latin typeface="Calibri"/>
                <a:cs typeface="Calibri"/>
              </a:rPr>
              <a:t>when the </a:t>
            </a:r>
            <a:r>
              <a:rPr sz="1800" spc="-10" dirty="0">
                <a:latin typeface="Calibri"/>
                <a:cs typeface="Calibri"/>
              </a:rPr>
              <a:t>required downstream </a:t>
            </a:r>
            <a:r>
              <a:rPr sz="1800" spc="-20" dirty="0">
                <a:latin typeface="Calibri"/>
                <a:cs typeface="Calibri"/>
              </a:rPr>
              <a:t>system </a:t>
            </a:r>
            <a:r>
              <a:rPr sz="1800" spc="-10" dirty="0">
                <a:latin typeface="Calibri"/>
                <a:cs typeface="Calibri"/>
              </a:rPr>
              <a:t>gets</a:t>
            </a:r>
            <a:r>
              <a:rPr sz="1800" spc="40" dirty="0">
                <a:latin typeface="Calibri"/>
                <a:cs typeface="Calibri"/>
              </a:rPr>
              <a:t> </a:t>
            </a:r>
            <a:r>
              <a:rPr sz="1800" spc="-10" dirty="0">
                <a:latin typeface="Calibri"/>
                <a:cs typeface="Calibri"/>
              </a:rPr>
              <a:t>available.</a:t>
            </a:r>
            <a:endParaRPr sz="1800">
              <a:latin typeface="Calibri"/>
              <a:cs typeface="Calibri"/>
            </a:endParaRPr>
          </a:p>
          <a:p>
            <a:pPr marL="297815" marR="5080" indent="-285750">
              <a:lnSpc>
                <a:spcPct val="100000"/>
              </a:lnSpc>
              <a:buFont typeface="Arial"/>
              <a:buChar char="•"/>
              <a:tabLst>
                <a:tab pos="297815" algn="l"/>
                <a:tab pos="298450" algn="l"/>
              </a:tabLst>
            </a:pPr>
            <a:r>
              <a:rPr sz="1800" dirty="0">
                <a:latin typeface="Calibri"/>
                <a:cs typeface="Calibri"/>
              </a:rPr>
              <a:t>A </a:t>
            </a:r>
            <a:r>
              <a:rPr sz="1800" spc="-5" dirty="0">
                <a:latin typeface="Calibri"/>
                <a:cs typeface="Calibri"/>
              </a:rPr>
              <a:t>business entity write </a:t>
            </a:r>
            <a:r>
              <a:rPr sz="1800" spc="-10" dirty="0">
                <a:latin typeface="Calibri"/>
                <a:cs typeface="Calibri"/>
              </a:rPr>
              <a:t>can </a:t>
            </a:r>
            <a:r>
              <a:rPr sz="1800" spc="-5" dirty="0">
                <a:latin typeface="Calibri"/>
                <a:cs typeface="Calibri"/>
              </a:rPr>
              <a:t>be handle </a:t>
            </a:r>
            <a:r>
              <a:rPr sz="1800" spc="-10" dirty="0">
                <a:latin typeface="Calibri"/>
                <a:cs typeface="Calibri"/>
              </a:rPr>
              <a:t>by </a:t>
            </a:r>
            <a:r>
              <a:rPr sz="1800" spc="-5" dirty="0">
                <a:latin typeface="Calibri"/>
                <a:cs typeface="Calibri"/>
              </a:rPr>
              <a:t>multiple commands with </a:t>
            </a:r>
            <a:r>
              <a:rPr sz="1800" spc="-15" dirty="0">
                <a:latin typeface="Calibri"/>
                <a:cs typeface="Calibri"/>
              </a:rPr>
              <a:t>different </a:t>
            </a:r>
            <a:r>
              <a:rPr sz="1800" spc="-5" dirty="0">
                <a:latin typeface="Calibri"/>
                <a:cs typeface="Calibri"/>
              </a:rPr>
              <a:t>models as each has </a:t>
            </a:r>
            <a:r>
              <a:rPr sz="1800" dirty="0">
                <a:latin typeface="Calibri"/>
                <a:cs typeface="Calibri"/>
              </a:rPr>
              <a:t>its </a:t>
            </a:r>
            <a:r>
              <a:rPr sz="1800" spc="-5" dirty="0">
                <a:latin typeface="Calibri"/>
                <a:cs typeface="Calibri"/>
              </a:rPr>
              <a:t>own unique </a:t>
            </a:r>
            <a:r>
              <a:rPr sz="1800" spc="-10" dirty="0">
                <a:latin typeface="Calibri"/>
                <a:cs typeface="Calibri"/>
              </a:rPr>
              <a:t>source, </a:t>
            </a:r>
            <a:r>
              <a:rPr sz="1800" spc="-5" dirty="0">
                <a:latin typeface="Calibri"/>
                <a:cs typeface="Calibri"/>
              </a:rPr>
              <a:t>and  </a:t>
            </a:r>
            <a:r>
              <a:rPr sz="1800" spc="-10" dirty="0">
                <a:latin typeface="Calibri"/>
                <a:cs typeface="Calibri"/>
              </a:rPr>
              <a:t>provide </a:t>
            </a:r>
            <a:r>
              <a:rPr sz="1800" spc="-15" dirty="0">
                <a:latin typeface="Calibri"/>
                <a:cs typeface="Calibri"/>
              </a:rPr>
              <a:t>data </a:t>
            </a:r>
            <a:r>
              <a:rPr sz="1800" spc="-5" dirty="0">
                <a:latin typeface="Calibri"/>
                <a:cs typeface="Calibri"/>
              </a:rPr>
              <a:t>with </a:t>
            </a:r>
            <a:r>
              <a:rPr sz="1800" spc="-10" dirty="0">
                <a:latin typeface="Calibri"/>
                <a:cs typeface="Calibri"/>
              </a:rPr>
              <a:t>certain</a:t>
            </a:r>
            <a:r>
              <a:rPr sz="1800" spc="10" dirty="0">
                <a:latin typeface="Calibri"/>
                <a:cs typeface="Calibri"/>
              </a:rPr>
              <a:t> </a:t>
            </a:r>
            <a:r>
              <a:rPr sz="1800" spc="-10" dirty="0">
                <a:latin typeface="Calibri"/>
                <a:cs typeface="Calibri"/>
              </a:rPr>
              <a:t>variation.</a:t>
            </a:r>
            <a:endParaRPr sz="1800">
              <a:latin typeface="Calibri"/>
              <a:cs typeface="Calibri"/>
            </a:endParaRPr>
          </a:p>
          <a:p>
            <a:pPr marL="298450" indent="-285750">
              <a:lnSpc>
                <a:spcPct val="100000"/>
              </a:lnSpc>
              <a:buFont typeface="Arial"/>
              <a:buChar char="•"/>
              <a:tabLst>
                <a:tab pos="297815" algn="l"/>
                <a:tab pos="298450" algn="l"/>
              </a:tabLst>
            </a:pPr>
            <a:r>
              <a:rPr sz="1800" dirty="0">
                <a:latin typeface="Calibri"/>
                <a:cs typeface="Calibri"/>
              </a:rPr>
              <a:t>A </a:t>
            </a:r>
            <a:r>
              <a:rPr sz="1800" spc="-5" dirty="0">
                <a:latin typeface="Calibri"/>
                <a:cs typeface="Calibri"/>
              </a:rPr>
              <a:t>single command handler </a:t>
            </a:r>
            <a:r>
              <a:rPr sz="1800" dirty="0">
                <a:latin typeface="Calibri"/>
                <a:cs typeface="Calibri"/>
              </a:rPr>
              <a:t>or a </a:t>
            </a:r>
            <a:r>
              <a:rPr sz="1800" spc="-5" dirty="0">
                <a:latin typeface="Calibri"/>
                <a:cs typeface="Calibri"/>
              </a:rPr>
              <a:t>collection </a:t>
            </a:r>
            <a:r>
              <a:rPr sz="1800" dirty="0">
                <a:latin typeface="Calibri"/>
                <a:cs typeface="Calibri"/>
              </a:rPr>
              <a:t>of </a:t>
            </a:r>
            <a:r>
              <a:rPr sz="1800" spc="-5" dirty="0">
                <a:latin typeface="Calibri"/>
                <a:cs typeface="Calibri"/>
              </a:rPr>
              <a:t>similar ones </a:t>
            </a:r>
            <a:r>
              <a:rPr sz="1800" spc="-10" dirty="0">
                <a:latin typeface="Calibri"/>
                <a:cs typeface="Calibri"/>
              </a:rPr>
              <a:t>can </a:t>
            </a:r>
            <a:r>
              <a:rPr sz="1800" spc="-5" dirty="0">
                <a:latin typeface="Calibri"/>
                <a:cs typeface="Calibri"/>
              </a:rPr>
              <a:t>be </a:t>
            </a:r>
            <a:r>
              <a:rPr sz="1800" spc="-10" dirty="0">
                <a:latin typeface="Calibri"/>
                <a:cs typeface="Calibri"/>
              </a:rPr>
              <a:t>implemented </a:t>
            </a:r>
            <a:r>
              <a:rPr sz="1800" spc="-5" dirty="0">
                <a:latin typeface="Calibri"/>
                <a:cs typeface="Calibri"/>
              </a:rPr>
              <a:t>as </a:t>
            </a:r>
            <a:r>
              <a:rPr sz="1800" dirty="0">
                <a:latin typeface="Calibri"/>
                <a:cs typeface="Calibri"/>
              </a:rPr>
              <a:t>a </a:t>
            </a:r>
            <a:r>
              <a:rPr sz="1800" spc="-15" dirty="0">
                <a:latin typeface="Calibri"/>
                <a:cs typeface="Calibri"/>
              </a:rPr>
              <a:t>separate</a:t>
            </a:r>
            <a:r>
              <a:rPr sz="1800" spc="30" dirty="0">
                <a:latin typeface="Calibri"/>
                <a:cs typeface="Calibri"/>
              </a:rPr>
              <a:t> </a:t>
            </a:r>
            <a:r>
              <a:rPr sz="1800" spc="-5" dirty="0">
                <a:latin typeface="Calibri"/>
                <a:cs typeface="Calibri"/>
              </a:rPr>
              <a:t>microservice.</a:t>
            </a:r>
            <a:endParaRPr sz="1800">
              <a:latin typeface="Calibri"/>
              <a:cs typeface="Calibri"/>
            </a:endParaRPr>
          </a:p>
          <a:p>
            <a:pPr marL="298450" indent="-285750">
              <a:lnSpc>
                <a:spcPct val="100000"/>
              </a:lnSpc>
              <a:buFont typeface="Arial"/>
              <a:buChar char="•"/>
              <a:tabLst>
                <a:tab pos="297815" algn="l"/>
                <a:tab pos="298450" algn="l"/>
              </a:tabLst>
            </a:pPr>
            <a:r>
              <a:rPr sz="1800" spc="-5" dirty="0">
                <a:latin typeface="Calibri"/>
                <a:cs typeface="Calibri"/>
              </a:rPr>
              <a:t>Since the command </a:t>
            </a:r>
            <a:r>
              <a:rPr sz="1800" spc="-10" dirty="0">
                <a:latin typeface="Calibri"/>
                <a:cs typeface="Calibri"/>
              </a:rPr>
              <a:t>database </a:t>
            </a:r>
            <a:r>
              <a:rPr sz="1800" dirty="0">
                <a:latin typeface="Calibri"/>
                <a:cs typeface="Calibri"/>
              </a:rPr>
              <a:t>is </a:t>
            </a:r>
            <a:r>
              <a:rPr sz="1800" spc="-5" dirty="0">
                <a:latin typeface="Calibri"/>
                <a:cs typeface="Calibri"/>
              </a:rPr>
              <a:t>not used </a:t>
            </a:r>
            <a:r>
              <a:rPr sz="1800" spc="-15" dirty="0">
                <a:latin typeface="Calibri"/>
                <a:cs typeface="Calibri"/>
              </a:rPr>
              <a:t>for </a:t>
            </a:r>
            <a:r>
              <a:rPr sz="1800" spc="-5" dirty="0">
                <a:latin typeface="Calibri"/>
                <a:cs typeface="Calibri"/>
              </a:rPr>
              <a:t>queries, </a:t>
            </a:r>
            <a:r>
              <a:rPr sz="1800" spc="-15" dirty="0">
                <a:latin typeface="Calibri"/>
                <a:cs typeface="Calibri"/>
              </a:rPr>
              <a:t>data </a:t>
            </a:r>
            <a:r>
              <a:rPr sz="1800" spc="-10" dirty="0">
                <a:latin typeface="Calibri"/>
                <a:cs typeface="Calibri"/>
              </a:rPr>
              <a:t>can </a:t>
            </a:r>
            <a:r>
              <a:rPr sz="1800" spc="-5" dirty="0">
                <a:latin typeface="Calibri"/>
                <a:cs typeface="Calibri"/>
              </a:rPr>
              <a:t>be </a:t>
            </a:r>
            <a:r>
              <a:rPr sz="1800" spc="-15" dirty="0">
                <a:latin typeface="Calibri"/>
                <a:cs typeface="Calibri"/>
              </a:rPr>
              <a:t>stored </a:t>
            </a:r>
            <a:r>
              <a:rPr sz="1800" spc="-5" dirty="0">
                <a:latin typeface="Calibri"/>
                <a:cs typeface="Calibri"/>
              </a:rPr>
              <a:t>as </a:t>
            </a:r>
            <a:r>
              <a:rPr sz="1800" dirty="0">
                <a:latin typeface="Calibri"/>
                <a:cs typeface="Calibri"/>
              </a:rPr>
              <a:t>a </a:t>
            </a:r>
            <a:r>
              <a:rPr sz="1800" spc="-5" dirty="0">
                <a:latin typeface="Calibri"/>
                <a:cs typeface="Calibri"/>
              </a:rPr>
              <a:t>single</a:t>
            </a:r>
            <a:r>
              <a:rPr sz="1800" spc="45" dirty="0">
                <a:latin typeface="Calibri"/>
                <a:cs typeface="Calibri"/>
              </a:rPr>
              <a:t> </a:t>
            </a:r>
            <a:r>
              <a:rPr sz="1800" spc="-5" dirty="0">
                <a:latin typeface="Calibri"/>
                <a:cs typeface="Calibri"/>
              </a:rPr>
              <a:t>object/document.</a:t>
            </a:r>
            <a:endParaRPr sz="1800">
              <a:latin typeface="Calibri"/>
              <a:cs typeface="Calibri"/>
            </a:endParaRPr>
          </a:p>
          <a:p>
            <a:pPr marL="298450" indent="-285750">
              <a:lnSpc>
                <a:spcPct val="100000"/>
              </a:lnSpc>
              <a:buFont typeface="Arial"/>
              <a:buChar char="•"/>
              <a:tabLst>
                <a:tab pos="297815" algn="l"/>
                <a:tab pos="298450" algn="l"/>
              </a:tabLst>
            </a:pPr>
            <a:r>
              <a:rPr sz="1800" spc="-5" dirty="0">
                <a:latin typeface="Calibri"/>
                <a:cs typeface="Calibri"/>
              </a:rPr>
              <a:t>Since </a:t>
            </a:r>
            <a:r>
              <a:rPr sz="1800" spc="-10" dirty="0">
                <a:latin typeface="Calibri"/>
                <a:cs typeface="Calibri"/>
              </a:rPr>
              <a:t>reads are </a:t>
            </a:r>
            <a:r>
              <a:rPr sz="1800" dirty="0">
                <a:latin typeface="Calibri"/>
                <a:cs typeface="Calibri"/>
              </a:rPr>
              <a:t>on </a:t>
            </a:r>
            <a:r>
              <a:rPr sz="1800" spc="-15" dirty="0">
                <a:latin typeface="Calibri"/>
                <a:cs typeface="Calibri"/>
              </a:rPr>
              <a:t>different data store, </a:t>
            </a:r>
            <a:r>
              <a:rPr sz="1800" spc="-10" dirty="0">
                <a:latin typeface="Calibri"/>
                <a:cs typeface="Calibri"/>
              </a:rPr>
              <a:t>they </a:t>
            </a:r>
            <a:r>
              <a:rPr sz="1800" spc="-5" dirty="0">
                <a:latin typeface="Calibri"/>
                <a:cs typeface="Calibri"/>
              </a:rPr>
              <a:t>all </a:t>
            </a:r>
            <a:r>
              <a:rPr sz="1800" spc="-10" dirty="0">
                <a:latin typeface="Calibri"/>
                <a:cs typeface="Calibri"/>
              </a:rPr>
              <a:t>can </a:t>
            </a:r>
            <a:r>
              <a:rPr sz="1800" spc="-5" dirty="0">
                <a:latin typeface="Calibri"/>
                <a:cs typeface="Calibri"/>
              </a:rPr>
              <a:t>be made </a:t>
            </a:r>
            <a:r>
              <a:rPr sz="1800" dirty="0">
                <a:latin typeface="Calibri"/>
                <a:cs typeface="Calibri"/>
              </a:rPr>
              <a:t>in </a:t>
            </a:r>
            <a:r>
              <a:rPr sz="1800" spc="-10" dirty="0">
                <a:latin typeface="Calibri"/>
                <a:cs typeface="Calibri"/>
              </a:rPr>
              <a:t>parallel </a:t>
            </a:r>
            <a:r>
              <a:rPr sz="1800" spc="-5" dirty="0">
                <a:latin typeface="Calibri"/>
                <a:cs typeface="Calibri"/>
              </a:rPr>
              <a:t>without locks; </a:t>
            </a:r>
            <a:r>
              <a:rPr sz="1800" spc="-10" dirty="0">
                <a:latin typeface="Calibri"/>
                <a:cs typeface="Calibri"/>
              </a:rPr>
              <a:t>whereas </a:t>
            </a:r>
            <a:r>
              <a:rPr sz="1800" spc="-5" dirty="0">
                <a:latin typeface="Calibri"/>
                <a:cs typeface="Calibri"/>
              </a:rPr>
              <a:t>writes thru commands</a:t>
            </a:r>
            <a:r>
              <a:rPr sz="1800" spc="130" dirty="0">
                <a:latin typeface="Calibri"/>
                <a:cs typeface="Calibri"/>
              </a:rPr>
              <a:t> </a:t>
            </a:r>
            <a:r>
              <a:rPr sz="1800" spc="-10" dirty="0">
                <a:latin typeface="Calibri"/>
                <a:cs typeface="Calibri"/>
              </a:rPr>
              <a:t>can</a:t>
            </a:r>
            <a:endParaRPr sz="1800">
              <a:latin typeface="Calibri"/>
              <a:cs typeface="Calibri"/>
            </a:endParaRPr>
          </a:p>
        </p:txBody>
      </p:sp>
      <p:sp>
        <p:nvSpPr>
          <p:cNvPr id="9" name="object 9"/>
          <p:cNvSpPr txBox="1"/>
          <p:nvPr/>
        </p:nvSpPr>
        <p:spPr>
          <a:xfrm>
            <a:off x="537209" y="4954904"/>
            <a:ext cx="3342004"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be </a:t>
            </a:r>
            <a:r>
              <a:rPr sz="1800" spc="-10" dirty="0">
                <a:latin typeface="Calibri"/>
                <a:cs typeface="Calibri"/>
              </a:rPr>
              <a:t>serialize </a:t>
            </a:r>
            <a:r>
              <a:rPr sz="1800" dirty="0">
                <a:latin typeface="Calibri"/>
                <a:cs typeface="Calibri"/>
              </a:rPr>
              <a:t>on </a:t>
            </a:r>
            <a:r>
              <a:rPr sz="1800" spc="-5" dirty="0">
                <a:latin typeface="Calibri"/>
                <a:cs typeface="Calibri"/>
              </a:rPr>
              <a:t>their own </a:t>
            </a:r>
            <a:r>
              <a:rPr sz="1800" spc="-15" dirty="0">
                <a:latin typeface="Calibri"/>
                <a:cs typeface="Calibri"/>
              </a:rPr>
              <a:t>data</a:t>
            </a:r>
            <a:r>
              <a:rPr sz="1800" spc="-30" dirty="0">
                <a:latin typeface="Calibri"/>
                <a:cs typeface="Calibri"/>
              </a:rPr>
              <a:t> </a:t>
            </a:r>
            <a:r>
              <a:rPr sz="1800" spc="-15" dirty="0">
                <a:latin typeface="Calibri"/>
                <a:cs typeface="Calibri"/>
              </a:rPr>
              <a:t>store.</a:t>
            </a:r>
            <a:endParaRPr sz="1800">
              <a:latin typeface="Calibri"/>
              <a:cs typeface="Calibri"/>
            </a:endParaRPr>
          </a:p>
        </p:txBody>
      </p:sp>
      <p:pic>
        <p:nvPicPr>
          <p:cNvPr id="10" name="object 10"/>
          <p:cNvPicPr/>
          <p:nvPr/>
        </p:nvPicPr>
        <p:blipFill>
          <a:blip r:embed="rId2" cstate="print"/>
          <a:stretch>
            <a:fillRect/>
          </a:stretch>
        </p:blipFill>
        <p:spPr>
          <a:xfrm>
            <a:off x="4434840" y="5062451"/>
            <a:ext cx="6583680" cy="1596043"/>
          </a:xfrm>
          <a:prstGeom prst="rect">
            <a:avLst/>
          </a:prstGeom>
        </p:spPr>
      </p:pic>
      <p:sp>
        <p:nvSpPr>
          <p:cNvPr id="11" name="object 11"/>
          <p:cNvSpPr txBox="1"/>
          <p:nvPr/>
        </p:nvSpPr>
        <p:spPr>
          <a:xfrm>
            <a:off x="4549775" y="5115559"/>
            <a:ext cx="3105785" cy="268605"/>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Calibri"/>
                <a:cs typeface="Calibri"/>
              </a:rPr>
              <a:t>Implementations </a:t>
            </a:r>
            <a:r>
              <a:rPr sz="1600" b="1" spc="-5" dirty="0">
                <a:solidFill>
                  <a:srgbClr val="FFFFFF"/>
                </a:solidFill>
                <a:latin typeface="Calibri"/>
                <a:cs typeface="Calibri"/>
              </a:rPr>
              <a:t>… </a:t>
            </a:r>
            <a:r>
              <a:rPr sz="1600" b="1" spc="-15" dirty="0">
                <a:solidFill>
                  <a:srgbClr val="FFFFFF"/>
                </a:solidFill>
                <a:latin typeface="Calibri"/>
                <a:cs typeface="Calibri"/>
              </a:rPr>
              <a:t>Axon</a:t>
            </a:r>
            <a:r>
              <a:rPr sz="1600" b="1" spc="-10" dirty="0">
                <a:solidFill>
                  <a:srgbClr val="FFFFFF"/>
                </a:solidFill>
                <a:latin typeface="Calibri"/>
                <a:cs typeface="Calibri"/>
              </a:rPr>
              <a:t> framework</a:t>
            </a:r>
            <a:endParaRPr sz="1600">
              <a:latin typeface="Calibri"/>
              <a:cs typeface="Calibri"/>
            </a:endParaRPr>
          </a:p>
        </p:txBody>
      </p:sp>
      <p:sp>
        <p:nvSpPr>
          <p:cNvPr id="12" name="object 12"/>
          <p:cNvSpPr txBox="1"/>
          <p:nvPr/>
        </p:nvSpPr>
        <p:spPr>
          <a:xfrm>
            <a:off x="4549775" y="5451475"/>
            <a:ext cx="6203315" cy="1093470"/>
          </a:xfrm>
          <a:prstGeom prst="rect">
            <a:avLst/>
          </a:prstGeom>
        </p:spPr>
        <p:txBody>
          <a:bodyPr vert="horz" wrap="square" lIns="0" tIns="13335" rIns="0" bIns="0" rtlCol="0">
            <a:spAutoFit/>
          </a:bodyPr>
          <a:lstStyle/>
          <a:p>
            <a:pPr marL="298450" indent="-285750">
              <a:lnSpc>
                <a:spcPct val="100000"/>
              </a:lnSpc>
              <a:spcBef>
                <a:spcPts val="105"/>
              </a:spcBef>
              <a:buClr>
                <a:srgbClr val="FFFFFF"/>
              </a:buClr>
              <a:buFont typeface="Arial"/>
              <a:buChar char="•"/>
              <a:tabLst>
                <a:tab pos="297815" algn="l"/>
                <a:tab pos="298450" algn="l"/>
              </a:tabLst>
            </a:pPr>
            <a:r>
              <a:rPr sz="1400" u="sng" spc="-10" dirty="0">
                <a:solidFill>
                  <a:srgbClr val="0562C1"/>
                </a:solidFill>
                <a:uFill>
                  <a:solidFill>
                    <a:srgbClr val="0562C1"/>
                  </a:solidFill>
                </a:uFill>
                <a:latin typeface="Calibri"/>
                <a:cs typeface="Calibri"/>
              </a:rPr>
              <a:t>https://axoniq.io/</a:t>
            </a:r>
            <a:endParaRPr sz="1400">
              <a:latin typeface="Calibri"/>
              <a:cs typeface="Calibri"/>
            </a:endParaRPr>
          </a:p>
          <a:p>
            <a:pPr marL="298450" indent="-285750">
              <a:lnSpc>
                <a:spcPct val="100000"/>
              </a:lnSpc>
              <a:buFont typeface="Arial"/>
              <a:buChar char="•"/>
              <a:tabLst>
                <a:tab pos="297815" algn="l"/>
                <a:tab pos="298450" algn="l"/>
              </a:tabLst>
            </a:pPr>
            <a:r>
              <a:rPr sz="1400" dirty="0">
                <a:solidFill>
                  <a:srgbClr val="FFFFFF"/>
                </a:solidFill>
                <a:latin typeface="Calibri"/>
                <a:cs typeface="Calibri"/>
              </a:rPr>
              <a:t>A </a:t>
            </a:r>
            <a:r>
              <a:rPr sz="1400" spc="-10" dirty="0">
                <a:solidFill>
                  <a:srgbClr val="FFFFFF"/>
                </a:solidFill>
                <a:latin typeface="Calibri"/>
                <a:cs typeface="Calibri"/>
              </a:rPr>
              <a:t>framework </a:t>
            </a:r>
            <a:r>
              <a:rPr sz="1400" dirty="0">
                <a:solidFill>
                  <a:srgbClr val="FFFFFF"/>
                </a:solidFill>
                <a:latin typeface="Calibri"/>
                <a:cs typeface="Calibri"/>
              </a:rPr>
              <a:t>... </a:t>
            </a:r>
            <a:r>
              <a:rPr sz="1400" spc="-5" dirty="0">
                <a:solidFill>
                  <a:srgbClr val="FFFFFF"/>
                </a:solidFill>
                <a:latin typeface="Calibri"/>
                <a:cs typeface="Calibri"/>
              </a:rPr>
              <a:t>with Spring boot</a:t>
            </a:r>
            <a:r>
              <a:rPr sz="1400" spc="-15" dirty="0">
                <a:solidFill>
                  <a:srgbClr val="FFFFFF"/>
                </a:solidFill>
                <a:latin typeface="Calibri"/>
                <a:cs typeface="Calibri"/>
              </a:rPr>
              <a:t> </a:t>
            </a:r>
            <a:r>
              <a:rPr sz="1400" spc="-5" dirty="0">
                <a:solidFill>
                  <a:srgbClr val="FFFFFF"/>
                </a:solidFill>
                <a:latin typeface="Calibri"/>
                <a:cs typeface="Calibri"/>
              </a:rPr>
              <a:t>support</a:t>
            </a:r>
            <a:endParaRPr sz="1400">
              <a:latin typeface="Calibri"/>
              <a:cs typeface="Calibri"/>
            </a:endParaRPr>
          </a:p>
          <a:p>
            <a:pPr marL="298450" indent="-285750">
              <a:lnSpc>
                <a:spcPct val="100000"/>
              </a:lnSpc>
              <a:buFont typeface="Arial"/>
              <a:buChar char="•"/>
              <a:tabLst>
                <a:tab pos="297815" algn="l"/>
                <a:tab pos="298450" algn="l"/>
              </a:tabLst>
            </a:pPr>
            <a:r>
              <a:rPr sz="1400" spc="-10" dirty="0">
                <a:solidFill>
                  <a:srgbClr val="FFFFFF"/>
                </a:solidFill>
                <a:latin typeface="Calibri"/>
                <a:cs typeface="Calibri"/>
              </a:rPr>
              <a:t>Provides framework </a:t>
            </a:r>
            <a:r>
              <a:rPr sz="1400" spc="-5" dirty="0">
                <a:solidFill>
                  <a:srgbClr val="FFFFFF"/>
                </a:solidFill>
                <a:latin typeface="Calibri"/>
                <a:cs typeface="Calibri"/>
              </a:rPr>
              <a:t>the </a:t>
            </a:r>
            <a:r>
              <a:rPr sz="1400" spc="-10" dirty="0">
                <a:solidFill>
                  <a:srgbClr val="FFFFFF"/>
                </a:solidFill>
                <a:latin typeface="Calibri"/>
                <a:cs typeface="Calibri"/>
              </a:rPr>
              <a:t>establish abstractions </a:t>
            </a:r>
            <a:r>
              <a:rPr sz="1400" spc="-15" dirty="0">
                <a:solidFill>
                  <a:srgbClr val="FFFFFF"/>
                </a:solidFill>
                <a:latin typeface="Calibri"/>
                <a:cs typeface="Calibri"/>
              </a:rPr>
              <a:t>for </a:t>
            </a:r>
            <a:r>
              <a:rPr sz="1400" spc="-5" dirty="0">
                <a:solidFill>
                  <a:srgbClr val="FFFFFF"/>
                </a:solidFill>
                <a:latin typeface="Calibri"/>
                <a:cs typeface="Calibri"/>
              </a:rPr>
              <a:t>commands, </a:t>
            </a:r>
            <a:r>
              <a:rPr sz="1400" spc="-10" dirty="0">
                <a:solidFill>
                  <a:srgbClr val="FFFFFF"/>
                </a:solidFill>
                <a:latin typeface="Calibri"/>
                <a:cs typeface="Calibri"/>
              </a:rPr>
              <a:t>events, </a:t>
            </a:r>
            <a:r>
              <a:rPr sz="1400" spc="-5" dirty="0">
                <a:solidFill>
                  <a:srgbClr val="FFFFFF"/>
                </a:solidFill>
                <a:latin typeface="Calibri"/>
                <a:cs typeface="Calibri"/>
              </a:rPr>
              <a:t>and</a:t>
            </a:r>
            <a:r>
              <a:rPr sz="1400" spc="145" dirty="0">
                <a:solidFill>
                  <a:srgbClr val="FFFFFF"/>
                </a:solidFill>
                <a:latin typeface="Calibri"/>
                <a:cs typeface="Calibri"/>
              </a:rPr>
              <a:t> </a:t>
            </a:r>
            <a:r>
              <a:rPr sz="1400" spc="-5" dirty="0">
                <a:solidFill>
                  <a:srgbClr val="FFFFFF"/>
                </a:solidFill>
                <a:latin typeface="Calibri"/>
                <a:cs typeface="Calibri"/>
              </a:rPr>
              <a:t>queries</a:t>
            </a:r>
            <a:endParaRPr sz="1400">
              <a:latin typeface="Calibri"/>
              <a:cs typeface="Calibri"/>
            </a:endParaRPr>
          </a:p>
          <a:p>
            <a:pPr marL="298450" indent="-285750">
              <a:lnSpc>
                <a:spcPct val="100000"/>
              </a:lnSpc>
              <a:buFont typeface="Arial"/>
              <a:buChar char="•"/>
              <a:tabLst>
                <a:tab pos="297815" algn="l"/>
                <a:tab pos="298450" algn="l"/>
              </a:tabLst>
            </a:pPr>
            <a:r>
              <a:rPr sz="1400" spc="-10" dirty="0">
                <a:solidFill>
                  <a:srgbClr val="FFFFFF"/>
                </a:solidFill>
                <a:latin typeface="Calibri"/>
                <a:cs typeface="Calibri"/>
              </a:rPr>
              <a:t>Provides </a:t>
            </a:r>
            <a:r>
              <a:rPr sz="1400" spc="-5" dirty="0">
                <a:solidFill>
                  <a:srgbClr val="FFFFFF"/>
                </a:solidFill>
                <a:latin typeface="Calibri"/>
                <a:cs typeface="Calibri"/>
              </a:rPr>
              <a:t>support </a:t>
            </a:r>
            <a:r>
              <a:rPr sz="1400" spc="-10" dirty="0">
                <a:solidFill>
                  <a:srgbClr val="FFFFFF"/>
                </a:solidFill>
                <a:latin typeface="Calibri"/>
                <a:cs typeface="Calibri"/>
              </a:rPr>
              <a:t>to </a:t>
            </a:r>
            <a:r>
              <a:rPr sz="1400" spc="-5" dirty="0">
                <a:solidFill>
                  <a:srgbClr val="FFFFFF"/>
                </a:solidFill>
                <a:latin typeface="Calibri"/>
                <a:cs typeface="Calibri"/>
              </a:rPr>
              <a:t>implement </a:t>
            </a:r>
            <a:r>
              <a:rPr sz="1400" spc="-10" dirty="0">
                <a:solidFill>
                  <a:srgbClr val="FFFFFF"/>
                </a:solidFill>
                <a:latin typeface="Calibri"/>
                <a:cs typeface="Calibri"/>
              </a:rPr>
              <a:t>event </a:t>
            </a:r>
            <a:r>
              <a:rPr sz="1400" spc="-15" dirty="0">
                <a:solidFill>
                  <a:srgbClr val="FFFFFF"/>
                </a:solidFill>
                <a:latin typeface="Calibri"/>
                <a:cs typeface="Calibri"/>
              </a:rPr>
              <a:t>store </a:t>
            </a:r>
            <a:r>
              <a:rPr sz="1400" spc="-5" dirty="0">
                <a:solidFill>
                  <a:srgbClr val="FFFFFF"/>
                </a:solidFill>
                <a:latin typeface="Calibri"/>
                <a:cs typeface="Calibri"/>
              </a:rPr>
              <a:t>based </a:t>
            </a:r>
            <a:r>
              <a:rPr sz="1400" dirty="0">
                <a:solidFill>
                  <a:srgbClr val="FFFFFF"/>
                </a:solidFill>
                <a:latin typeface="Calibri"/>
                <a:cs typeface="Calibri"/>
              </a:rPr>
              <a:t>on </a:t>
            </a:r>
            <a:r>
              <a:rPr sz="1400" spc="-30" dirty="0">
                <a:solidFill>
                  <a:srgbClr val="FFFFFF"/>
                </a:solidFill>
                <a:latin typeface="Calibri"/>
                <a:cs typeface="Calibri"/>
              </a:rPr>
              <a:t>JPA, </a:t>
            </a:r>
            <a:r>
              <a:rPr sz="1400" spc="-5" dirty="0">
                <a:solidFill>
                  <a:srgbClr val="FFFFFF"/>
                </a:solidFill>
                <a:latin typeface="Calibri"/>
                <a:cs typeface="Calibri"/>
              </a:rPr>
              <a:t>JDBC, or</a:t>
            </a:r>
            <a:r>
              <a:rPr sz="1400" spc="70" dirty="0">
                <a:solidFill>
                  <a:srgbClr val="FFFFFF"/>
                </a:solidFill>
                <a:latin typeface="Calibri"/>
                <a:cs typeface="Calibri"/>
              </a:rPr>
              <a:t> </a:t>
            </a:r>
            <a:r>
              <a:rPr sz="1400" spc="-5" dirty="0">
                <a:solidFill>
                  <a:srgbClr val="FFFFFF"/>
                </a:solidFill>
                <a:latin typeface="Calibri"/>
                <a:cs typeface="Calibri"/>
              </a:rPr>
              <a:t>MongoDB</a:t>
            </a:r>
            <a:endParaRPr sz="1400">
              <a:latin typeface="Calibri"/>
              <a:cs typeface="Calibri"/>
            </a:endParaRPr>
          </a:p>
          <a:p>
            <a:pPr marL="298450" indent="-285750">
              <a:lnSpc>
                <a:spcPct val="100000"/>
              </a:lnSpc>
              <a:buFont typeface="Arial"/>
              <a:buChar char="•"/>
              <a:tabLst>
                <a:tab pos="297815" algn="l"/>
                <a:tab pos="298450" algn="l"/>
              </a:tabLst>
            </a:pPr>
            <a:r>
              <a:rPr sz="1400" spc="-5" dirty="0">
                <a:solidFill>
                  <a:srgbClr val="FFFFFF"/>
                </a:solidFill>
                <a:latin typeface="Calibri"/>
                <a:cs typeface="Calibri"/>
              </a:rPr>
              <a:t>Can also </a:t>
            </a:r>
            <a:r>
              <a:rPr sz="1400" dirty="0">
                <a:solidFill>
                  <a:srgbClr val="FFFFFF"/>
                </a:solidFill>
                <a:latin typeface="Calibri"/>
                <a:cs typeface="Calibri"/>
              </a:rPr>
              <a:t>be </a:t>
            </a:r>
            <a:r>
              <a:rPr sz="1400" spc="-5" dirty="0">
                <a:solidFill>
                  <a:srgbClr val="FFFFFF"/>
                </a:solidFill>
                <a:latin typeface="Calibri"/>
                <a:cs typeface="Calibri"/>
              </a:rPr>
              <a:t>used </a:t>
            </a:r>
            <a:r>
              <a:rPr sz="1400" spc="-10" dirty="0">
                <a:solidFill>
                  <a:srgbClr val="FFFFFF"/>
                </a:solidFill>
                <a:latin typeface="Calibri"/>
                <a:cs typeface="Calibri"/>
              </a:rPr>
              <a:t>to </a:t>
            </a:r>
            <a:r>
              <a:rPr sz="1400" spc="-5" dirty="0">
                <a:solidFill>
                  <a:srgbClr val="FFFFFF"/>
                </a:solidFill>
                <a:latin typeface="Calibri"/>
                <a:cs typeface="Calibri"/>
              </a:rPr>
              <a:t>implement </a:t>
            </a:r>
            <a:r>
              <a:rPr sz="1400" spc="-10" dirty="0">
                <a:solidFill>
                  <a:srgbClr val="FFFFFF"/>
                </a:solidFill>
                <a:latin typeface="Calibri"/>
                <a:cs typeface="Calibri"/>
              </a:rPr>
              <a:t>event</a:t>
            </a:r>
            <a:r>
              <a:rPr sz="1400" spc="-15" dirty="0">
                <a:solidFill>
                  <a:srgbClr val="FFFFFF"/>
                </a:solidFill>
                <a:latin typeface="Calibri"/>
                <a:cs typeface="Calibri"/>
              </a:rPr>
              <a:t> </a:t>
            </a:r>
            <a:r>
              <a:rPr sz="1400" spc="-5" dirty="0">
                <a:solidFill>
                  <a:srgbClr val="FFFFFF"/>
                </a:solidFill>
                <a:latin typeface="Calibri"/>
                <a:cs typeface="Calibri"/>
              </a:rPr>
              <a:t>sourcing</a:t>
            </a:r>
            <a:endParaRPr sz="1400">
              <a:latin typeface="Calibri"/>
              <a:cs typeface="Calibri"/>
            </a:endParaRPr>
          </a:p>
        </p:txBody>
      </p:sp>
      <p:sp>
        <p:nvSpPr>
          <p:cNvPr id="13" name="object 1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47</a:t>
            </a:fld>
            <a:endParaRPr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31927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Concerns</a:t>
            </a:r>
            <a:r>
              <a:rPr sz="2400" b="1" spc="-5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sp>
          <p:nvSpPr>
            <p:cNvPr id="8" name="object 8"/>
            <p:cNvSpPr/>
            <p:nvPr/>
          </p:nvSpPr>
          <p:spPr>
            <a:xfrm>
              <a:off x="1301750"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9" name="object 9"/>
          <p:cNvSpPr txBox="1"/>
          <p:nvPr/>
        </p:nvSpPr>
        <p:spPr>
          <a:xfrm>
            <a:off x="1594561" y="5292168"/>
            <a:ext cx="8735060" cy="755650"/>
          </a:xfrm>
          <a:prstGeom prst="rect">
            <a:avLst/>
          </a:prstGeom>
        </p:spPr>
        <p:txBody>
          <a:bodyPr vert="horz" wrap="square" lIns="0" tIns="10795" rIns="0" bIns="0" rtlCol="0">
            <a:spAutoFit/>
          </a:bodyPr>
          <a:lstStyle/>
          <a:p>
            <a:pPr algn="just">
              <a:lnSpc>
                <a:spcPct val="100000"/>
              </a:lnSpc>
              <a:spcBef>
                <a:spcPts val="85"/>
              </a:spcBef>
            </a:pPr>
            <a:r>
              <a:rPr sz="1600" spc="5" dirty="0">
                <a:latin typeface="Microsoft YaHei"/>
                <a:cs typeface="Microsoft YaHei"/>
              </a:rPr>
              <a:t>我们本着实用美观的原则</a:t>
            </a:r>
            <a:r>
              <a:rPr sz="1600" dirty="0">
                <a:latin typeface="Microsoft YaHei"/>
                <a:cs typeface="Microsoft YaHei"/>
              </a:rPr>
              <a:t>,</a:t>
            </a:r>
            <a:r>
              <a:rPr sz="1600" spc="5" dirty="0">
                <a:latin typeface="Microsoft YaHei"/>
                <a:cs typeface="Microsoft YaHei"/>
              </a:rPr>
              <a:t>为您精心设计</a:t>
            </a:r>
            <a:r>
              <a:rPr sz="1600" spc="10" dirty="0">
                <a:latin typeface="Microsoft YaHei"/>
                <a:cs typeface="Microsoft YaHei"/>
              </a:rPr>
              <a:t>最专业的</a:t>
            </a:r>
            <a:r>
              <a:rPr sz="1600" spc="5" dirty="0">
                <a:latin typeface="Microsoft YaHei"/>
                <a:cs typeface="Microsoft YaHei"/>
              </a:rPr>
              <a:t>PPT</a:t>
            </a:r>
            <a:r>
              <a:rPr sz="1600" spc="10" dirty="0">
                <a:latin typeface="Microsoft YaHei"/>
                <a:cs typeface="Microsoft YaHei"/>
              </a:rPr>
              <a:t>作品</a:t>
            </a:r>
            <a:r>
              <a:rPr sz="1600" spc="5" dirty="0">
                <a:latin typeface="Microsoft YaHei"/>
                <a:cs typeface="Microsoft YaHei"/>
              </a:rPr>
              <a:t>.</a:t>
            </a:r>
            <a:r>
              <a:rPr sz="1600" spc="10" dirty="0">
                <a:latin typeface="Microsoft YaHei"/>
                <a:cs typeface="Microsoft YaHei"/>
              </a:rPr>
              <a:t>模板内页图表的文字</a:t>
            </a:r>
            <a:r>
              <a:rPr sz="1600" spc="5" dirty="0">
                <a:latin typeface="Microsoft YaHei"/>
                <a:cs typeface="Microsoft YaHei"/>
              </a:rPr>
              <a:t>.</a:t>
            </a:r>
            <a:r>
              <a:rPr sz="1600" spc="10" dirty="0">
                <a:latin typeface="Microsoft YaHei"/>
                <a:cs typeface="Microsoft YaHei"/>
              </a:rPr>
              <a:t>色块</a:t>
            </a:r>
            <a:r>
              <a:rPr sz="1600" spc="5" dirty="0">
                <a:latin typeface="Microsoft YaHei"/>
                <a:cs typeface="Microsoft YaHei"/>
              </a:rPr>
              <a:t>.</a:t>
            </a:r>
            <a:r>
              <a:rPr sz="1600" spc="10" dirty="0">
                <a:latin typeface="Microsoft YaHei"/>
                <a:cs typeface="Microsoft YaHei"/>
              </a:rPr>
              <a:t>图片均可自</a:t>
            </a:r>
            <a:r>
              <a:rPr sz="1600" spc="-5" dirty="0">
                <a:latin typeface="Microsoft YaHei"/>
                <a:cs typeface="Microsoft YaHei"/>
              </a:rPr>
              <a:t>由 </a:t>
            </a:r>
            <a:r>
              <a:rPr sz="1600" spc="25" dirty="0">
                <a:latin typeface="Microsoft YaHei"/>
                <a:cs typeface="Microsoft YaHei"/>
              </a:rPr>
              <a:t>编辑</a:t>
            </a:r>
            <a:r>
              <a:rPr sz="1600" spc="20" dirty="0">
                <a:latin typeface="Microsoft YaHei"/>
                <a:cs typeface="Microsoft YaHei"/>
              </a:rPr>
              <a:t>.</a:t>
            </a:r>
            <a:r>
              <a:rPr sz="1600" spc="25" dirty="0">
                <a:latin typeface="Microsoft YaHei"/>
                <a:cs typeface="Microsoft YaHei"/>
              </a:rPr>
              <a:t>改色</a:t>
            </a:r>
            <a:r>
              <a:rPr sz="1600" spc="20" dirty="0">
                <a:latin typeface="Microsoft YaHei"/>
                <a:cs typeface="Microsoft YaHei"/>
              </a:rPr>
              <a:t>.</a:t>
            </a:r>
            <a:r>
              <a:rPr sz="1600" spc="25" dirty="0">
                <a:latin typeface="Microsoft YaHei"/>
                <a:cs typeface="Microsoft YaHei"/>
              </a:rPr>
              <a:t>替换</a:t>
            </a:r>
            <a:r>
              <a:rPr sz="1600" spc="20" dirty="0">
                <a:latin typeface="Microsoft YaHei"/>
                <a:cs typeface="Microsoft YaHei"/>
              </a:rPr>
              <a:t>.</a:t>
            </a:r>
            <a:r>
              <a:rPr sz="1600" spc="25" dirty="0">
                <a:latin typeface="Microsoft YaHei"/>
                <a:cs typeface="Microsoft YaHei"/>
              </a:rPr>
              <a:t>我们本着实用美观的原则</a:t>
            </a:r>
            <a:r>
              <a:rPr sz="1600" spc="20" dirty="0">
                <a:latin typeface="Microsoft YaHei"/>
                <a:cs typeface="Microsoft YaHei"/>
              </a:rPr>
              <a:t>,</a:t>
            </a:r>
            <a:r>
              <a:rPr sz="1600" spc="25" dirty="0">
                <a:latin typeface="Microsoft YaHei"/>
                <a:cs typeface="Microsoft YaHei"/>
              </a:rPr>
              <a:t>为您精心设计最专业的</a:t>
            </a:r>
            <a:r>
              <a:rPr sz="1600" spc="20" dirty="0">
                <a:latin typeface="Microsoft YaHei"/>
                <a:cs typeface="Microsoft YaHei"/>
              </a:rPr>
              <a:t>PPT</a:t>
            </a:r>
            <a:r>
              <a:rPr sz="1600" spc="25" dirty="0">
                <a:latin typeface="Microsoft YaHei"/>
                <a:cs typeface="Microsoft YaHei"/>
              </a:rPr>
              <a:t>作品</a:t>
            </a:r>
            <a:r>
              <a:rPr sz="1600" spc="20" dirty="0">
                <a:latin typeface="Microsoft YaHei"/>
                <a:cs typeface="Microsoft YaHei"/>
              </a:rPr>
              <a:t>.</a:t>
            </a:r>
            <a:r>
              <a:rPr sz="1600" spc="25" dirty="0">
                <a:latin typeface="Microsoft YaHei"/>
                <a:cs typeface="Microsoft YaHei"/>
              </a:rPr>
              <a:t>模板内页图</a:t>
            </a:r>
            <a:r>
              <a:rPr sz="1600" spc="30" dirty="0">
                <a:latin typeface="Microsoft YaHei"/>
                <a:cs typeface="Microsoft YaHei"/>
              </a:rPr>
              <a:t>表的文字</a:t>
            </a:r>
            <a:r>
              <a:rPr sz="1600" spc="25" dirty="0">
                <a:latin typeface="Microsoft YaHei"/>
                <a:cs typeface="Microsoft YaHei"/>
              </a:rPr>
              <a:t>.</a:t>
            </a:r>
            <a:r>
              <a:rPr sz="1600" spc="-5" dirty="0">
                <a:latin typeface="Microsoft YaHei"/>
                <a:cs typeface="Microsoft YaHei"/>
              </a:rPr>
              <a:t>色 </a:t>
            </a:r>
            <a:r>
              <a:rPr sz="1600" dirty="0">
                <a:latin typeface="Microsoft YaHei"/>
                <a:cs typeface="Microsoft YaHei"/>
              </a:rPr>
              <a:t>块</a:t>
            </a:r>
            <a:r>
              <a:rPr sz="1600" spc="-5" dirty="0">
                <a:latin typeface="Microsoft YaHei"/>
                <a:cs typeface="Microsoft YaHei"/>
              </a:rPr>
              <a:t>.</a:t>
            </a:r>
            <a:r>
              <a:rPr sz="1600" dirty="0">
                <a:latin typeface="Microsoft YaHei"/>
                <a:cs typeface="Microsoft YaHei"/>
              </a:rPr>
              <a:t>图片均可自由编辑</a:t>
            </a:r>
            <a:r>
              <a:rPr sz="1600" spc="-5" dirty="0">
                <a:latin typeface="Microsoft YaHei"/>
                <a:cs typeface="Microsoft YaHei"/>
              </a:rPr>
              <a:t>.</a:t>
            </a:r>
            <a:r>
              <a:rPr sz="1600" dirty="0">
                <a:latin typeface="Microsoft YaHei"/>
                <a:cs typeface="Microsoft YaHei"/>
              </a:rPr>
              <a:t>改色</a:t>
            </a:r>
            <a:r>
              <a:rPr sz="1600" spc="-5" dirty="0">
                <a:latin typeface="Microsoft YaHei"/>
                <a:cs typeface="Microsoft YaHei"/>
              </a:rPr>
              <a:t>.</a:t>
            </a:r>
            <a:r>
              <a:rPr sz="1600" dirty="0">
                <a:latin typeface="Microsoft YaHei"/>
                <a:cs typeface="Microsoft YaHei"/>
              </a:rPr>
              <a:t>替换</a:t>
            </a:r>
            <a:r>
              <a:rPr sz="1600" spc="-5" dirty="0">
                <a:latin typeface="Microsoft YaHei"/>
                <a:cs typeface="Microsoft YaHei"/>
              </a:rPr>
              <a:t>.</a:t>
            </a:r>
            <a:endParaRPr sz="1600">
              <a:latin typeface="Microsoft YaHei"/>
              <a:cs typeface="Microsoft YaHei"/>
            </a:endParaRPr>
          </a:p>
        </p:txBody>
      </p:sp>
      <p:grpSp>
        <p:nvGrpSpPr>
          <p:cNvPr id="10" name="object 10"/>
          <p:cNvGrpSpPr/>
          <p:nvPr/>
        </p:nvGrpSpPr>
        <p:grpSpPr>
          <a:xfrm>
            <a:off x="153923" y="509016"/>
            <a:ext cx="11617960" cy="5829935"/>
            <a:chOff x="153923" y="509016"/>
            <a:chExt cx="11617960" cy="5829935"/>
          </a:xfrm>
        </p:grpSpPr>
        <p:pic>
          <p:nvPicPr>
            <p:cNvPr id="11" name="object 11"/>
            <p:cNvPicPr/>
            <p:nvPr/>
          </p:nvPicPr>
          <p:blipFill>
            <a:blip r:embed="rId2" cstate="print"/>
            <a:stretch>
              <a:fillRect/>
            </a:stretch>
          </p:blipFill>
          <p:spPr>
            <a:xfrm>
              <a:off x="153923" y="509016"/>
              <a:ext cx="11617452" cy="3468624"/>
            </a:xfrm>
            <a:prstGeom prst="rect">
              <a:avLst/>
            </a:prstGeom>
          </p:spPr>
        </p:pic>
        <p:sp>
          <p:nvSpPr>
            <p:cNvPr id="12" name="object 12"/>
            <p:cNvSpPr/>
            <p:nvPr/>
          </p:nvSpPr>
          <p:spPr>
            <a:xfrm>
              <a:off x="1307591" y="5023104"/>
              <a:ext cx="9310370" cy="1309370"/>
            </a:xfrm>
            <a:custGeom>
              <a:avLst/>
              <a:gdLst/>
              <a:ahLst/>
              <a:cxnLst/>
              <a:rect l="l" t="t" r="r" b="b"/>
              <a:pathLst>
                <a:path w="9310370" h="1309370">
                  <a:moveTo>
                    <a:pt x="9310116" y="1309115"/>
                  </a:moveTo>
                  <a:lnTo>
                    <a:pt x="0" y="1309115"/>
                  </a:lnTo>
                  <a:lnTo>
                    <a:pt x="0" y="0"/>
                  </a:lnTo>
                  <a:lnTo>
                    <a:pt x="9310116" y="0"/>
                  </a:lnTo>
                  <a:lnTo>
                    <a:pt x="9310116" y="1309115"/>
                  </a:lnTo>
                  <a:close/>
                </a:path>
              </a:pathLst>
            </a:custGeom>
            <a:solidFill>
              <a:srgbClr val="FFFFFF"/>
            </a:solidFill>
          </p:spPr>
          <p:txBody>
            <a:bodyPr wrap="square" lIns="0" tIns="0" rIns="0" bIns="0" rtlCol="0"/>
            <a:lstStyle/>
            <a:p>
              <a:endParaRPr/>
            </a:p>
          </p:txBody>
        </p:sp>
        <p:sp>
          <p:nvSpPr>
            <p:cNvPr id="13" name="object 13"/>
            <p:cNvSpPr/>
            <p:nvPr/>
          </p:nvSpPr>
          <p:spPr>
            <a:xfrm>
              <a:off x="1301749"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14" name="object 14"/>
          <p:cNvSpPr txBox="1"/>
          <p:nvPr/>
        </p:nvSpPr>
        <p:spPr>
          <a:xfrm>
            <a:off x="1307591" y="5023103"/>
            <a:ext cx="9310370" cy="1309370"/>
          </a:xfrm>
          <a:prstGeom prst="rect">
            <a:avLst/>
          </a:prstGeom>
        </p:spPr>
        <p:txBody>
          <a:bodyPr vert="horz" wrap="square" lIns="0" tIns="3175" rIns="0" bIns="0" rtlCol="0">
            <a:spAutoFit/>
          </a:bodyPr>
          <a:lstStyle/>
          <a:p>
            <a:pPr>
              <a:lnSpc>
                <a:spcPct val="100000"/>
              </a:lnSpc>
              <a:spcBef>
                <a:spcPts val="25"/>
              </a:spcBef>
            </a:pPr>
            <a:endParaRPr sz="1900">
              <a:latin typeface="Times New Roman"/>
              <a:cs typeface="Times New Roman"/>
            </a:endParaRPr>
          </a:p>
          <a:p>
            <a:pPr marL="381635" marR="373380" indent="-1270" algn="ctr">
              <a:lnSpc>
                <a:spcPct val="100000"/>
              </a:lnSpc>
            </a:pPr>
            <a:r>
              <a:rPr sz="1600" spc="-5" dirty="0">
                <a:latin typeface="Microsoft YaHei"/>
                <a:cs typeface="Microsoft YaHei"/>
              </a:rPr>
              <a:t>The most complex challenge in realizing </a:t>
            </a:r>
            <a:r>
              <a:rPr sz="1600" dirty="0">
                <a:latin typeface="Microsoft YaHei"/>
                <a:cs typeface="Microsoft YaHei"/>
              </a:rPr>
              <a:t>microservice </a:t>
            </a:r>
            <a:r>
              <a:rPr sz="1600" spc="-10" dirty="0">
                <a:latin typeface="Microsoft YaHei"/>
                <a:cs typeface="Microsoft YaHei"/>
              </a:rPr>
              <a:t>architecture </a:t>
            </a:r>
            <a:r>
              <a:rPr sz="1600" spc="-5" dirty="0">
                <a:latin typeface="Microsoft YaHei"/>
                <a:cs typeface="Microsoft YaHei"/>
              </a:rPr>
              <a:t>is not building the  </a:t>
            </a:r>
            <a:r>
              <a:rPr sz="1600" spc="5" dirty="0">
                <a:latin typeface="Microsoft YaHei"/>
                <a:cs typeface="Microsoft YaHei"/>
              </a:rPr>
              <a:t>services </a:t>
            </a:r>
            <a:r>
              <a:rPr sz="1600" spc="-5" dirty="0">
                <a:latin typeface="Microsoft YaHei"/>
                <a:cs typeface="Microsoft YaHei"/>
              </a:rPr>
              <a:t>themselves, but the </a:t>
            </a:r>
            <a:r>
              <a:rPr sz="1600" b="1" spc="-5" dirty="0">
                <a:latin typeface="Microsoft YaHei"/>
                <a:cs typeface="Microsoft YaHei"/>
              </a:rPr>
              <a:t>communication </a:t>
            </a:r>
            <a:r>
              <a:rPr sz="1600" spc="-5" dirty="0">
                <a:latin typeface="Microsoft YaHei"/>
                <a:cs typeface="Microsoft YaHei"/>
              </a:rPr>
              <a:t>between </a:t>
            </a:r>
            <a:r>
              <a:rPr sz="1600" spc="5" dirty="0">
                <a:latin typeface="Microsoft YaHei"/>
                <a:cs typeface="Microsoft YaHei"/>
              </a:rPr>
              <a:t>services. </a:t>
            </a:r>
            <a:r>
              <a:rPr sz="1600" spc="-5" dirty="0">
                <a:latin typeface="Microsoft YaHei"/>
                <a:cs typeface="Microsoft YaHei"/>
              </a:rPr>
              <a:t>As this communication  that defines the limits for the </a:t>
            </a:r>
            <a:r>
              <a:rPr sz="1600" b="1" spc="-5" dirty="0">
                <a:latin typeface="Microsoft YaHei"/>
                <a:cs typeface="Microsoft YaHei"/>
              </a:rPr>
              <a:t>scalability</a:t>
            </a:r>
            <a:r>
              <a:rPr sz="1600" spc="-5" dirty="0">
                <a:latin typeface="Microsoft YaHei"/>
                <a:cs typeface="Microsoft YaHei"/>
              </a:rPr>
              <a:t>, </a:t>
            </a:r>
            <a:r>
              <a:rPr sz="1600" b="1" spc="-5" dirty="0">
                <a:latin typeface="Microsoft YaHei"/>
                <a:cs typeface="Microsoft YaHei"/>
              </a:rPr>
              <a:t>resilience </a:t>
            </a:r>
            <a:r>
              <a:rPr sz="1600" spc="-5" dirty="0">
                <a:latin typeface="Microsoft YaHei"/>
                <a:cs typeface="Microsoft YaHei"/>
              </a:rPr>
              <a:t>and </a:t>
            </a:r>
            <a:r>
              <a:rPr sz="1600" b="1" spc="-5" dirty="0">
                <a:latin typeface="Microsoft YaHei"/>
                <a:cs typeface="Microsoft YaHei"/>
              </a:rPr>
              <a:t>efficiency </a:t>
            </a:r>
            <a:r>
              <a:rPr sz="1600" spc="-5" dirty="0">
                <a:latin typeface="Microsoft YaHei"/>
                <a:cs typeface="Microsoft YaHei"/>
              </a:rPr>
              <a:t>in the overall</a:t>
            </a:r>
            <a:r>
              <a:rPr sz="1600" spc="175" dirty="0">
                <a:latin typeface="Microsoft YaHei"/>
                <a:cs typeface="Microsoft YaHei"/>
              </a:rPr>
              <a:t> </a:t>
            </a:r>
            <a:r>
              <a:rPr sz="1600" spc="-5" dirty="0">
                <a:latin typeface="Microsoft YaHei"/>
                <a:cs typeface="Microsoft YaHei"/>
              </a:rPr>
              <a:t>system.</a:t>
            </a:r>
            <a:endParaRPr sz="1600">
              <a:latin typeface="Microsoft YaHei"/>
              <a:cs typeface="Microsoft YaHei"/>
            </a:endParaRPr>
          </a:p>
        </p:txBody>
      </p:sp>
      <p:sp>
        <p:nvSpPr>
          <p:cNvPr id="15" name="object 1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48</a:t>
            </a:fld>
            <a:endParaRPr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3392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What </a:t>
            </a:r>
            <a:r>
              <a:rPr sz="2400" b="1" spc="-10" dirty="0">
                <a:solidFill>
                  <a:srgbClr val="FFFFFF"/>
                </a:solidFill>
                <a:latin typeface="Microsoft YaHei"/>
                <a:cs typeface="Microsoft YaHei"/>
              </a:rPr>
              <a:t>are </a:t>
            </a:r>
            <a:r>
              <a:rPr sz="2400" b="1" dirty="0">
                <a:solidFill>
                  <a:srgbClr val="FFFFFF"/>
                </a:solidFill>
                <a:latin typeface="Microsoft YaHei"/>
                <a:cs typeface="Microsoft YaHei"/>
              </a:rPr>
              <a:t>the</a:t>
            </a:r>
            <a:r>
              <a:rPr sz="2400" b="1" spc="-30" dirty="0">
                <a:solidFill>
                  <a:srgbClr val="FFFFFF"/>
                </a:solidFill>
                <a:latin typeface="Microsoft YaHei"/>
                <a:cs typeface="Microsoft YaHei"/>
              </a:rPr>
              <a:t> </a:t>
            </a:r>
            <a:r>
              <a:rPr sz="2400" b="1" spc="-5" dirty="0">
                <a:solidFill>
                  <a:srgbClr val="FFFFFF"/>
                </a:solidFill>
                <a:latin typeface="Microsoft YaHei"/>
                <a:cs typeface="Microsoft YaHei"/>
              </a:rPr>
              <a:t>concerns?</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6080759" y="777240"/>
              <a:ext cx="5852160" cy="2726574"/>
            </a:xfrm>
            <a:prstGeom prst="rect">
              <a:avLst/>
            </a:prstGeom>
          </p:spPr>
        </p:pic>
      </p:grpSp>
      <p:sp>
        <p:nvSpPr>
          <p:cNvPr id="9" name="object 9"/>
          <p:cNvSpPr txBox="1"/>
          <p:nvPr/>
        </p:nvSpPr>
        <p:spPr>
          <a:xfrm>
            <a:off x="6222365" y="1407794"/>
            <a:ext cx="2684780" cy="240029"/>
          </a:xfrm>
          <a:prstGeom prst="rect">
            <a:avLst/>
          </a:prstGeom>
        </p:spPr>
        <p:txBody>
          <a:bodyPr vert="horz" wrap="square" lIns="0" tIns="13335" rIns="0" bIns="0" rtlCol="0">
            <a:spAutoFit/>
          </a:bodyPr>
          <a:lstStyle/>
          <a:p>
            <a:pPr marL="298450" indent="-285750">
              <a:lnSpc>
                <a:spcPct val="100000"/>
              </a:lnSpc>
              <a:spcBef>
                <a:spcPts val="105"/>
              </a:spcBef>
              <a:buFont typeface="Arial"/>
              <a:buChar char="•"/>
              <a:tabLst>
                <a:tab pos="297815" algn="l"/>
                <a:tab pos="298450" algn="l"/>
              </a:tabLst>
            </a:pPr>
            <a:r>
              <a:rPr sz="1400" b="1" spc="-5" dirty="0">
                <a:solidFill>
                  <a:srgbClr val="FFFFFF"/>
                </a:solidFill>
                <a:latin typeface="Arial"/>
                <a:cs typeface="Arial"/>
              </a:rPr>
              <a:t>Synchronous </a:t>
            </a:r>
            <a:r>
              <a:rPr sz="1400" spc="-5" dirty="0">
                <a:solidFill>
                  <a:srgbClr val="FFFFFF"/>
                </a:solidFill>
                <a:latin typeface="Arial"/>
                <a:cs typeface="Arial"/>
              </a:rPr>
              <a:t>... Blocking</a:t>
            </a:r>
            <a:r>
              <a:rPr sz="1400" spc="-20" dirty="0">
                <a:solidFill>
                  <a:srgbClr val="FFFFFF"/>
                </a:solidFill>
                <a:latin typeface="Arial"/>
                <a:cs typeface="Arial"/>
              </a:rPr>
              <a:t> </a:t>
            </a:r>
            <a:r>
              <a:rPr sz="1400" spc="-5" dirty="0">
                <a:solidFill>
                  <a:srgbClr val="FFFFFF"/>
                </a:solidFill>
                <a:latin typeface="Arial"/>
                <a:cs typeface="Arial"/>
              </a:rPr>
              <a:t>call</a:t>
            </a:r>
            <a:endParaRPr sz="1400">
              <a:latin typeface="Arial"/>
              <a:cs typeface="Arial"/>
            </a:endParaRPr>
          </a:p>
        </p:txBody>
      </p:sp>
      <p:sp>
        <p:nvSpPr>
          <p:cNvPr id="10" name="object 10"/>
          <p:cNvSpPr txBox="1"/>
          <p:nvPr/>
        </p:nvSpPr>
        <p:spPr>
          <a:xfrm>
            <a:off x="6679565" y="1621155"/>
            <a:ext cx="5107305" cy="453390"/>
          </a:xfrm>
          <a:prstGeom prst="rect">
            <a:avLst/>
          </a:prstGeom>
        </p:spPr>
        <p:txBody>
          <a:bodyPr vert="horz" wrap="square" lIns="0" tIns="13335" rIns="0" bIns="0" rtlCol="0">
            <a:spAutoFit/>
          </a:bodyPr>
          <a:lstStyle/>
          <a:p>
            <a:pPr marL="298450" marR="5080" indent="-285750">
              <a:lnSpc>
                <a:spcPct val="100000"/>
              </a:lnSpc>
              <a:spcBef>
                <a:spcPts val="105"/>
              </a:spcBef>
              <a:buChar char="•"/>
              <a:tabLst>
                <a:tab pos="297815" algn="l"/>
                <a:tab pos="298450" algn="l"/>
              </a:tabLst>
            </a:pPr>
            <a:r>
              <a:rPr sz="1400" spc="30" dirty="0">
                <a:solidFill>
                  <a:srgbClr val="FFFFFF"/>
                </a:solidFill>
                <a:latin typeface="Arial"/>
                <a:cs typeface="Arial"/>
              </a:rPr>
              <a:t>means, </a:t>
            </a:r>
            <a:r>
              <a:rPr sz="1400" spc="25" dirty="0">
                <a:solidFill>
                  <a:srgbClr val="FFFFFF"/>
                </a:solidFill>
                <a:latin typeface="Arial"/>
                <a:cs typeface="Arial"/>
              </a:rPr>
              <a:t>the </a:t>
            </a:r>
            <a:r>
              <a:rPr sz="1400" spc="30" dirty="0">
                <a:solidFill>
                  <a:srgbClr val="FFFFFF"/>
                </a:solidFill>
                <a:latin typeface="Arial"/>
                <a:cs typeface="Arial"/>
              </a:rPr>
              <a:t>caller </a:t>
            </a:r>
            <a:r>
              <a:rPr sz="1400" spc="25" dirty="0">
                <a:solidFill>
                  <a:srgbClr val="FFFFFF"/>
                </a:solidFill>
                <a:latin typeface="Arial"/>
                <a:cs typeface="Arial"/>
              </a:rPr>
              <a:t>will </a:t>
            </a:r>
            <a:r>
              <a:rPr sz="1400" spc="30" dirty="0">
                <a:solidFill>
                  <a:srgbClr val="FFFFFF"/>
                </a:solidFill>
                <a:latin typeface="Arial"/>
                <a:cs typeface="Arial"/>
              </a:rPr>
              <a:t>going </a:t>
            </a:r>
            <a:r>
              <a:rPr sz="1400" spc="15" dirty="0">
                <a:solidFill>
                  <a:srgbClr val="FFFFFF"/>
                </a:solidFill>
                <a:latin typeface="Arial"/>
                <a:cs typeface="Arial"/>
              </a:rPr>
              <a:t>to </a:t>
            </a:r>
            <a:r>
              <a:rPr sz="1400" spc="25" dirty="0">
                <a:solidFill>
                  <a:srgbClr val="FFFFFF"/>
                </a:solidFill>
                <a:latin typeface="Arial"/>
                <a:cs typeface="Arial"/>
              </a:rPr>
              <a:t>get </a:t>
            </a:r>
            <a:r>
              <a:rPr sz="1400" spc="35" dirty="0">
                <a:solidFill>
                  <a:srgbClr val="FFFFFF"/>
                </a:solidFill>
                <a:latin typeface="Arial"/>
                <a:cs typeface="Arial"/>
              </a:rPr>
              <a:t>blocked </a:t>
            </a:r>
            <a:r>
              <a:rPr sz="1400" spc="30" dirty="0">
                <a:solidFill>
                  <a:srgbClr val="FFFFFF"/>
                </a:solidFill>
                <a:latin typeface="Arial"/>
                <a:cs typeface="Arial"/>
              </a:rPr>
              <a:t>until </a:t>
            </a:r>
            <a:r>
              <a:rPr sz="1400" spc="25" dirty="0">
                <a:solidFill>
                  <a:srgbClr val="FFFFFF"/>
                </a:solidFill>
                <a:latin typeface="Arial"/>
                <a:cs typeface="Arial"/>
              </a:rPr>
              <a:t>the </a:t>
            </a:r>
            <a:r>
              <a:rPr sz="1400" spc="35" dirty="0">
                <a:solidFill>
                  <a:srgbClr val="FFFFFF"/>
                </a:solidFill>
                <a:latin typeface="Arial"/>
                <a:cs typeface="Arial"/>
              </a:rPr>
              <a:t>callee  </a:t>
            </a:r>
            <a:r>
              <a:rPr sz="1400" spc="-5" dirty="0">
                <a:solidFill>
                  <a:srgbClr val="FFFFFF"/>
                </a:solidFill>
                <a:latin typeface="Arial"/>
                <a:cs typeface="Arial"/>
              </a:rPr>
              <a:t>return him the actual</a:t>
            </a:r>
            <a:r>
              <a:rPr sz="1400" spc="-10" dirty="0">
                <a:solidFill>
                  <a:srgbClr val="FFFFFF"/>
                </a:solidFill>
                <a:latin typeface="Arial"/>
                <a:cs typeface="Arial"/>
              </a:rPr>
              <a:t> </a:t>
            </a:r>
            <a:r>
              <a:rPr sz="1400" spc="-5" dirty="0">
                <a:solidFill>
                  <a:srgbClr val="FFFFFF"/>
                </a:solidFill>
                <a:latin typeface="Arial"/>
                <a:cs typeface="Arial"/>
              </a:rPr>
              <a:t>result</a:t>
            </a:r>
            <a:endParaRPr sz="1400">
              <a:latin typeface="Arial"/>
              <a:cs typeface="Arial"/>
            </a:endParaRPr>
          </a:p>
        </p:txBody>
      </p:sp>
      <p:sp>
        <p:nvSpPr>
          <p:cNvPr id="11" name="object 11"/>
          <p:cNvSpPr txBox="1"/>
          <p:nvPr/>
        </p:nvSpPr>
        <p:spPr>
          <a:xfrm>
            <a:off x="6222365" y="2261235"/>
            <a:ext cx="3001010" cy="240029"/>
          </a:xfrm>
          <a:prstGeom prst="rect">
            <a:avLst/>
          </a:prstGeom>
        </p:spPr>
        <p:txBody>
          <a:bodyPr vert="horz" wrap="square" lIns="0" tIns="13335" rIns="0" bIns="0" rtlCol="0">
            <a:spAutoFit/>
          </a:bodyPr>
          <a:lstStyle/>
          <a:p>
            <a:pPr marL="298450" indent="-285750">
              <a:lnSpc>
                <a:spcPct val="100000"/>
              </a:lnSpc>
              <a:spcBef>
                <a:spcPts val="105"/>
              </a:spcBef>
              <a:buFont typeface="Arial"/>
              <a:buChar char="•"/>
              <a:tabLst>
                <a:tab pos="297815" algn="l"/>
                <a:tab pos="298450" algn="l"/>
              </a:tabLst>
            </a:pPr>
            <a:r>
              <a:rPr sz="1400" b="1" spc="-5" dirty="0">
                <a:solidFill>
                  <a:srgbClr val="FFFFFF"/>
                </a:solidFill>
                <a:latin typeface="Arial"/>
                <a:cs typeface="Arial"/>
              </a:rPr>
              <a:t>Asynchronous </a:t>
            </a:r>
            <a:r>
              <a:rPr sz="1400" spc="-5" dirty="0">
                <a:solidFill>
                  <a:srgbClr val="FFFFFF"/>
                </a:solidFill>
                <a:latin typeface="Arial"/>
                <a:cs typeface="Arial"/>
              </a:rPr>
              <a:t>... Unblocking</a:t>
            </a:r>
            <a:r>
              <a:rPr sz="1400" spc="-10" dirty="0">
                <a:solidFill>
                  <a:srgbClr val="FFFFFF"/>
                </a:solidFill>
                <a:latin typeface="Arial"/>
                <a:cs typeface="Arial"/>
              </a:rPr>
              <a:t> </a:t>
            </a:r>
            <a:r>
              <a:rPr sz="1400" spc="-5" dirty="0">
                <a:solidFill>
                  <a:srgbClr val="FFFFFF"/>
                </a:solidFill>
                <a:latin typeface="Arial"/>
                <a:cs typeface="Arial"/>
              </a:rPr>
              <a:t>call</a:t>
            </a:r>
            <a:endParaRPr sz="1400">
              <a:latin typeface="Arial"/>
              <a:cs typeface="Arial"/>
            </a:endParaRPr>
          </a:p>
        </p:txBody>
      </p:sp>
      <p:sp>
        <p:nvSpPr>
          <p:cNvPr id="12" name="object 12"/>
          <p:cNvSpPr txBox="1"/>
          <p:nvPr/>
        </p:nvSpPr>
        <p:spPr>
          <a:xfrm>
            <a:off x="6679565" y="2474594"/>
            <a:ext cx="5107305" cy="666750"/>
          </a:xfrm>
          <a:prstGeom prst="rect">
            <a:avLst/>
          </a:prstGeom>
        </p:spPr>
        <p:txBody>
          <a:bodyPr vert="horz" wrap="square" lIns="0" tIns="13335" rIns="0" bIns="0" rtlCol="0">
            <a:spAutoFit/>
          </a:bodyPr>
          <a:lstStyle/>
          <a:p>
            <a:pPr marL="298450" marR="5080" indent="-285750" algn="just">
              <a:lnSpc>
                <a:spcPct val="100000"/>
              </a:lnSpc>
              <a:spcBef>
                <a:spcPts val="105"/>
              </a:spcBef>
              <a:buChar char="•"/>
              <a:tabLst>
                <a:tab pos="298450" algn="l"/>
              </a:tabLst>
            </a:pPr>
            <a:r>
              <a:rPr sz="1400" spc="40" dirty="0">
                <a:solidFill>
                  <a:srgbClr val="FFFFFF"/>
                </a:solidFill>
                <a:latin typeface="Arial"/>
                <a:cs typeface="Arial"/>
              </a:rPr>
              <a:t>means, </a:t>
            </a:r>
            <a:r>
              <a:rPr sz="1400" spc="35" dirty="0">
                <a:solidFill>
                  <a:srgbClr val="FFFFFF"/>
                </a:solidFill>
                <a:latin typeface="Arial"/>
                <a:cs typeface="Arial"/>
              </a:rPr>
              <a:t>the </a:t>
            </a:r>
            <a:r>
              <a:rPr sz="1400" spc="40" dirty="0">
                <a:solidFill>
                  <a:srgbClr val="FFFFFF"/>
                </a:solidFill>
                <a:latin typeface="Arial"/>
                <a:cs typeface="Arial"/>
              </a:rPr>
              <a:t>caller will </a:t>
            </a:r>
            <a:r>
              <a:rPr sz="1400" spc="50" dirty="0">
                <a:solidFill>
                  <a:srgbClr val="FFFFFF"/>
                </a:solidFill>
                <a:latin typeface="Arial"/>
                <a:cs typeface="Arial"/>
              </a:rPr>
              <a:t>immediately </a:t>
            </a:r>
            <a:r>
              <a:rPr sz="1400" spc="35" dirty="0">
                <a:solidFill>
                  <a:srgbClr val="FFFFFF"/>
                </a:solidFill>
                <a:latin typeface="Arial"/>
                <a:cs typeface="Arial"/>
              </a:rPr>
              <a:t>get </a:t>
            </a:r>
            <a:r>
              <a:rPr sz="1400" spc="45" dirty="0">
                <a:solidFill>
                  <a:srgbClr val="FFFFFF"/>
                </a:solidFill>
                <a:latin typeface="Arial"/>
                <a:cs typeface="Arial"/>
              </a:rPr>
              <a:t>return </a:t>
            </a:r>
            <a:r>
              <a:rPr sz="1400" spc="35" dirty="0">
                <a:solidFill>
                  <a:srgbClr val="FFFFFF"/>
                </a:solidFill>
                <a:latin typeface="Arial"/>
                <a:cs typeface="Arial"/>
              </a:rPr>
              <a:t>and get his  control </a:t>
            </a:r>
            <a:r>
              <a:rPr sz="1400" spc="30" dirty="0">
                <a:solidFill>
                  <a:srgbClr val="FFFFFF"/>
                </a:solidFill>
                <a:latin typeface="Arial"/>
                <a:cs typeface="Arial"/>
              </a:rPr>
              <a:t>back </a:t>
            </a:r>
            <a:r>
              <a:rPr sz="1400" spc="25" dirty="0">
                <a:solidFill>
                  <a:srgbClr val="FFFFFF"/>
                </a:solidFill>
                <a:latin typeface="Arial"/>
                <a:cs typeface="Arial"/>
              </a:rPr>
              <a:t>for </a:t>
            </a:r>
            <a:r>
              <a:rPr sz="1400" spc="30" dirty="0">
                <a:solidFill>
                  <a:srgbClr val="FFFFFF"/>
                </a:solidFill>
                <a:latin typeface="Arial"/>
                <a:cs typeface="Arial"/>
              </a:rPr>
              <a:t>other stuff, </a:t>
            </a:r>
            <a:r>
              <a:rPr sz="1400" spc="35" dirty="0">
                <a:solidFill>
                  <a:srgbClr val="FFFFFF"/>
                </a:solidFill>
                <a:latin typeface="Arial"/>
                <a:cs typeface="Arial"/>
              </a:rPr>
              <a:t>whereas </a:t>
            </a:r>
            <a:r>
              <a:rPr sz="1400" spc="30" dirty="0">
                <a:solidFill>
                  <a:srgbClr val="FFFFFF"/>
                </a:solidFill>
                <a:latin typeface="Arial"/>
                <a:cs typeface="Arial"/>
              </a:rPr>
              <a:t>the </a:t>
            </a:r>
            <a:r>
              <a:rPr sz="1400" spc="35" dirty="0">
                <a:solidFill>
                  <a:srgbClr val="FFFFFF"/>
                </a:solidFill>
                <a:latin typeface="Arial"/>
                <a:cs typeface="Arial"/>
              </a:rPr>
              <a:t>callee return </a:t>
            </a:r>
            <a:r>
              <a:rPr sz="1400" spc="30" dirty="0">
                <a:solidFill>
                  <a:srgbClr val="FFFFFF"/>
                </a:solidFill>
                <a:latin typeface="Arial"/>
                <a:cs typeface="Arial"/>
              </a:rPr>
              <a:t>the  </a:t>
            </a:r>
            <a:r>
              <a:rPr sz="1400" spc="-5" dirty="0">
                <a:solidFill>
                  <a:srgbClr val="FFFFFF"/>
                </a:solidFill>
                <a:latin typeface="Arial"/>
                <a:cs typeface="Arial"/>
              </a:rPr>
              <a:t>result later when it gets</a:t>
            </a:r>
            <a:r>
              <a:rPr sz="1400" dirty="0">
                <a:solidFill>
                  <a:srgbClr val="FFFFFF"/>
                </a:solidFill>
                <a:latin typeface="Arial"/>
                <a:cs typeface="Arial"/>
              </a:rPr>
              <a:t> </a:t>
            </a:r>
            <a:r>
              <a:rPr sz="1400" spc="-20" dirty="0">
                <a:solidFill>
                  <a:srgbClr val="FFFFFF"/>
                </a:solidFill>
                <a:latin typeface="Arial"/>
                <a:cs typeface="Arial"/>
              </a:rPr>
              <a:t>ready.</a:t>
            </a:r>
            <a:endParaRPr sz="1400">
              <a:latin typeface="Arial"/>
              <a:cs typeface="Arial"/>
            </a:endParaRPr>
          </a:p>
        </p:txBody>
      </p:sp>
      <p:sp>
        <p:nvSpPr>
          <p:cNvPr id="13" name="object 13"/>
          <p:cNvSpPr txBox="1"/>
          <p:nvPr/>
        </p:nvSpPr>
        <p:spPr>
          <a:xfrm>
            <a:off x="221615" y="855979"/>
            <a:ext cx="10061575" cy="574040"/>
          </a:xfrm>
          <a:prstGeom prst="rect">
            <a:avLst/>
          </a:prstGeom>
        </p:spPr>
        <p:txBody>
          <a:bodyPr vert="horz" wrap="square" lIns="0" tIns="12700" rIns="0" bIns="0" rtlCol="0">
            <a:spAutoFit/>
          </a:bodyPr>
          <a:lstStyle/>
          <a:p>
            <a:pPr marL="12700" marR="5080">
              <a:lnSpc>
                <a:spcPct val="100000"/>
              </a:lnSpc>
              <a:spcBef>
                <a:spcPts val="100"/>
              </a:spcBef>
              <a:tabLst>
                <a:tab pos="6012815" algn="l"/>
              </a:tabLst>
            </a:pPr>
            <a:r>
              <a:rPr sz="1800" spc="-5" dirty="0">
                <a:latin typeface="Calibri"/>
                <a:cs typeface="Calibri"/>
              </a:rPr>
              <a:t>Communication </a:t>
            </a:r>
            <a:r>
              <a:rPr sz="1800" dirty="0">
                <a:latin typeface="Calibri"/>
                <a:cs typeface="Calibri"/>
              </a:rPr>
              <a:t>... is </a:t>
            </a:r>
            <a:r>
              <a:rPr sz="1800" spc="-5" dirty="0">
                <a:latin typeface="Calibri"/>
                <a:cs typeface="Calibri"/>
              </a:rPr>
              <a:t>one </a:t>
            </a:r>
            <a:r>
              <a:rPr sz="1800" dirty="0">
                <a:latin typeface="Calibri"/>
                <a:cs typeface="Calibri"/>
              </a:rPr>
              <a:t>of </a:t>
            </a:r>
            <a:r>
              <a:rPr sz="1800" spc="-5" dirty="0">
                <a:latin typeface="Calibri"/>
                <a:cs typeface="Calibri"/>
              </a:rPr>
              <a:t>the </a:t>
            </a:r>
            <a:r>
              <a:rPr sz="1800" spc="-15" dirty="0">
                <a:latin typeface="Calibri"/>
                <a:cs typeface="Calibri"/>
              </a:rPr>
              <a:t>core </a:t>
            </a:r>
            <a:r>
              <a:rPr sz="1800" spc="-5" dirty="0">
                <a:latin typeface="Calibri"/>
                <a:cs typeface="Calibri"/>
              </a:rPr>
              <a:t>aspect </a:t>
            </a:r>
            <a:r>
              <a:rPr sz="1800" dirty="0">
                <a:latin typeface="Calibri"/>
                <a:cs typeface="Calibri"/>
              </a:rPr>
              <a:t>of</a:t>
            </a:r>
            <a:r>
              <a:rPr sz="1800" spc="65" dirty="0">
                <a:latin typeface="Calibri"/>
                <a:cs typeface="Calibri"/>
              </a:rPr>
              <a:t> </a:t>
            </a:r>
            <a:r>
              <a:rPr sz="1800" spc="-15" dirty="0">
                <a:latin typeface="Calibri"/>
                <a:cs typeface="Calibri"/>
              </a:rPr>
              <a:t>any</a:t>
            </a:r>
            <a:r>
              <a:rPr sz="1800" dirty="0">
                <a:latin typeface="Calibri"/>
                <a:cs typeface="Calibri"/>
              </a:rPr>
              <a:t> </a:t>
            </a:r>
            <a:r>
              <a:rPr sz="1800" spc="-10" dirty="0">
                <a:latin typeface="Calibri"/>
                <a:cs typeface="Calibri"/>
              </a:rPr>
              <a:t>distributed	</a:t>
            </a:r>
            <a:r>
              <a:rPr sz="1800" dirty="0">
                <a:solidFill>
                  <a:srgbClr val="FFFFFF"/>
                </a:solidFill>
                <a:latin typeface="Calibri"/>
                <a:cs typeface="Calibri"/>
              </a:rPr>
              <a:t>In </a:t>
            </a:r>
            <a:r>
              <a:rPr sz="1800" spc="-15" dirty="0">
                <a:solidFill>
                  <a:srgbClr val="FFFFFF"/>
                </a:solidFill>
                <a:latin typeface="Calibri"/>
                <a:cs typeface="Calibri"/>
              </a:rPr>
              <a:t>core </a:t>
            </a:r>
            <a:r>
              <a:rPr sz="1800" spc="-5" dirty="0">
                <a:solidFill>
                  <a:srgbClr val="FFFFFF"/>
                </a:solidFill>
                <a:latin typeface="Calibri"/>
                <a:cs typeface="Calibri"/>
              </a:rPr>
              <a:t>sense, </a:t>
            </a:r>
            <a:r>
              <a:rPr sz="1800" spc="-10" dirty="0">
                <a:solidFill>
                  <a:srgbClr val="FFFFFF"/>
                </a:solidFill>
                <a:latin typeface="Calibri"/>
                <a:cs typeface="Calibri"/>
              </a:rPr>
              <a:t>communication can </a:t>
            </a:r>
            <a:r>
              <a:rPr sz="1800" spc="-5" dirty="0">
                <a:solidFill>
                  <a:srgbClr val="FFFFFF"/>
                </a:solidFill>
                <a:latin typeface="Calibri"/>
                <a:cs typeface="Calibri"/>
              </a:rPr>
              <a:t>be either  </a:t>
            </a:r>
            <a:r>
              <a:rPr sz="1800" spc="-15" dirty="0">
                <a:latin typeface="Calibri"/>
                <a:cs typeface="Calibri"/>
              </a:rPr>
              <a:t>system.</a:t>
            </a:r>
            <a:endParaRPr sz="1800">
              <a:latin typeface="Calibri"/>
              <a:cs typeface="Calibri"/>
            </a:endParaRPr>
          </a:p>
        </p:txBody>
      </p:sp>
      <p:sp>
        <p:nvSpPr>
          <p:cNvPr id="14" name="object 14"/>
          <p:cNvSpPr txBox="1"/>
          <p:nvPr/>
        </p:nvSpPr>
        <p:spPr>
          <a:xfrm>
            <a:off x="221615" y="1404620"/>
            <a:ext cx="5024755" cy="848360"/>
          </a:xfrm>
          <a:prstGeom prst="rect">
            <a:avLst/>
          </a:prstGeom>
        </p:spPr>
        <p:txBody>
          <a:bodyPr vert="horz" wrap="square" lIns="0" tIns="12700" rIns="0" bIns="0" rtlCol="0">
            <a:spAutoFit/>
          </a:bodyPr>
          <a:lstStyle/>
          <a:p>
            <a:pPr marL="298450" marR="5080" indent="-285750">
              <a:lnSpc>
                <a:spcPct val="100000"/>
              </a:lnSpc>
              <a:spcBef>
                <a:spcPts val="100"/>
              </a:spcBef>
              <a:buFont typeface="Arial"/>
              <a:buChar char="•"/>
              <a:tabLst>
                <a:tab pos="297815" algn="l"/>
                <a:tab pos="298450" algn="l"/>
              </a:tabLst>
            </a:pPr>
            <a:r>
              <a:rPr sz="1800" dirty="0">
                <a:latin typeface="Calibri"/>
                <a:cs typeface="Calibri"/>
              </a:rPr>
              <a:t>A </a:t>
            </a:r>
            <a:r>
              <a:rPr sz="1800" spc="-5" dirty="0">
                <a:latin typeface="Calibri"/>
                <a:cs typeface="Calibri"/>
              </a:rPr>
              <a:t>good </a:t>
            </a:r>
            <a:r>
              <a:rPr sz="1800" spc="-10" dirty="0">
                <a:latin typeface="Calibri"/>
                <a:cs typeface="Calibri"/>
              </a:rPr>
              <a:t>communication </a:t>
            </a:r>
            <a:r>
              <a:rPr sz="1800" spc="-5" dirty="0">
                <a:latin typeface="Calibri"/>
                <a:cs typeface="Calibri"/>
              </a:rPr>
              <a:t>design leads </a:t>
            </a:r>
            <a:r>
              <a:rPr sz="1800" spc="-10" dirty="0">
                <a:latin typeface="Calibri"/>
                <a:cs typeface="Calibri"/>
              </a:rPr>
              <a:t>to </a:t>
            </a:r>
            <a:r>
              <a:rPr sz="1800" spc="-5" dirty="0">
                <a:latin typeface="Calibri"/>
                <a:cs typeface="Calibri"/>
              </a:rPr>
              <a:t>an lean and  </a:t>
            </a:r>
            <a:r>
              <a:rPr sz="1800" spc="-10" dirty="0">
                <a:latin typeface="Calibri"/>
                <a:cs typeface="Calibri"/>
              </a:rPr>
              <a:t>efficienct </a:t>
            </a:r>
            <a:r>
              <a:rPr sz="1800" spc="-5" dirty="0">
                <a:latin typeface="Calibri"/>
                <a:cs typeface="Calibri"/>
              </a:rPr>
              <a:t>microservice</a:t>
            </a:r>
            <a:r>
              <a:rPr sz="1800" dirty="0">
                <a:latin typeface="Calibri"/>
                <a:cs typeface="Calibri"/>
              </a:rPr>
              <a:t> </a:t>
            </a:r>
            <a:r>
              <a:rPr sz="1800" spc="-10" dirty="0">
                <a:latin typeface="Calibri"/>
                <a:cs typeface="Calibri"/>
              </a:rPr>
              <a:t>architecture.</a:t>
            </a:r>
            <a:endParaRPr sz="1800">
              <a:latin typeface="Calibri"/>
              <a:cs typeface="Calibri"/>
            </a:endParaRPr>
          </a:p>
          <a:p>
            <a:pPr marL="298450" indent="-285750">
              <a:lnSpc>
                <a:spcPct val="100000"/>
              </a:lnSpc>
              <a:buFont typeface="Arial"/>
              <a:buChar char="•"/>
              <a:tabLst>
                <a:tab pos="297815" algn="l"/>
                <a:tab pos="298450" algn="l"/>
              </a:tabLst>
            </a:pPr>
            <a:r>
              <a:rPr sz="1800" dirty="0">
                <a:latin typeface="Calibri"/>
                <a:cs typeface="Calibri"/>
              </a:rPr>
              <a:t>A </a:t>
            </a:r>
            <a:r>
              <a:rPr sz="1800" spc="-5" dirty="0">
                <a:latin typeface="Calibri"/>
                <a:cs typeface="Calibri"/>
              </a:rPr>
              <a:t>good </a:t>
            </a:r>
            <a:r>
              <a:rPr sz="1800" spc="-10" dirty="0">
                <a:latin typeface="Calibri"/>
                <a:cs typeface="Calibri"/>
              </a:rPr>
              <a:t>communication </a:t>
            </a:r>
            <a:r>
              <a:rPr sz="1800" spc="-5" dirty="0">
                <a:latin typeface="Calibri"/>
                <a:cs typeface="Calibri"/>
              </a:rPr>
              <a:t>design </a:t>
            </a:r>
            <a:r>
              <a:rPr sz="1800" spc="-10" dirty="0">
                <a:latin typeface="Calibri"/>
                <a:cs typeface="Calibri"/>
              </a:rPr>
              <a:t>requires </a:t>
            </a:r>
            <a:r>
              <a:rPr sz="1800" dirty="0">
                <a:latin typeface="Calibri"/>
                <a:cs typeface="Calibri"/>
              </a:rPr>
              <a:t>...</a:t>
            </a:r>
            <a:endParaRPr sz="1800">
              <a:latin typeface="Calibri"/>
              <a:cs typeface="Calibri"/>
            </a:endParaRPr>
          </a:p>
        </p:txBody>
      </p:sp>
      <p:sp>
        <p:nvSpPr>
          <p:cNvPr id="15" name="object 15"/>
          <p:cNvSpPr txBox="1"/>
          <p:nvPr/>
        </p:nvSpPr>
        <p:spPr>
          <a:xfrm>
            <a:off x="678815" y="2227579"/>
            <a:ext cx="3811904" cy="84836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spc="-5" dirty="0">
                <a:latin typeface="Calibri"/>
                <a:cs typeface="Calibri"/>
              </a:rPr>
              <a:t>parties </a:t>
            </a:r>
            <a:r>
              <a:rPr sz="1800" spc="-10" dirty="0">
                <a:latin typeface="Calibri"/>
                <a:cs typeface="Calibri"/>
              </a:rPr>
              <a:t>to </a:t>
            </a:r>
            <a:r>
              <a:rPr sz="1800" spc="-5" dirty="0">
                <a:latin typeface="Calibri"/>
                <a:cs typeface="Calibri"/>
              </a:rPr>
              <a:t>use </a:t>
            </a:r>
            <a:r>
              <a:rPr sz="1800" spc="-10" dirty="0">
                <a:latin typeface="Calibri"/>
                <a:cs typeface="Calibri"/>
              </a:rPr>
              <a:t>efficient protocols,</a:t>
            </a:r>
            <a:endParaRPr sz="1800">
              <a:latin typeface="Calibri"/>
              <a:cs typeface="Calibri"/>
            </a:endParaRPr>
          </a:p>
          <a:p>
            <a:pPr marL="298450" indent="-285750">
              <a:lnSpc>
                <a:spcPct val="100000"/>
              </a:lnSpc>
              <a:buFont typeface="Arial"/>
              <a:buChar char="•"/>
              <a:tabLst>
                <a:tab pos="297815" algn="l"/>
                <a:tab pos="298450" algn="l"/>
              </a:tabLst>
            </a:pPr>
            <a:r>
              <a:rPr sz="1800" spc="-5" dirty="0">
                <a:latin typeface="Calibri"/>
                <a:cs typeface="Calibri"/>
              </a:rPr>
              <a:t>lean dialogue </a:t>
            </a:r>
            <a:r>
              <a:rPr sz="1800" spc="-10" dirty="0">
                <a:latin typeface="Calibri"/>
                <a:cs typeface="Calibri"/>
              </a:rPr>
              <a:t>structures</a:t>
            </a:r>
            <a:r>
              <a:rPr sz="1800" spc="-15" dirty="0">
                <a:latin typeface="Calibri"/>
                <a:cs typeface="Calibri"/>
              </a:rPr>
              <a:t> </a:t>
            </a:r>
            <a:r>
              <a:rPr sz="1800" spc="-5" dirty="0">
                <a:latin typeface="Calibri"/>
                <a:cs typeface="Calibri"/>
              </a:rPr>
              <a:t>and</a:t>
            </a:r>
            <a:endParaRPr sz="1800">
              <a:latin typeface="Calibri"/>
              <a:cs typeface="Calibri"/>
            </a:endParaRPr>
          </a:p>
          <a:p>
            <a:pPr marL="298450" indent="-285750">
              <a:lnSpc>
                <a:spcPct val="100000"/>
              </a:lnSpc>
              <a:buFont typeface="Arial"/>
              <a:buChar char="•"/>
              <a:tabLst>
                <a:tab pos="297815" algn="l"/>
                <a:tab pos="298450" algn="l"/>
              </a:tabLst>
            </a:pPr>
            <a:r>
              <a:rPr sz="1800" spc="-5" dirty="0">
                <a:latin typeface="Calibri"/>
                <a:cs typeface="Calibri"/>
              </a:rPr>
              <a:t>use </a:t>
            </a:r>
            <a:r>
              <a:rPr sz="1800" dirty="0">
                <a:latin typeface="Calibri"/>
                <a:cs typeface="Calibri"/>
              </a:rPr>
              <a:t>of </a:t>
            </a:r>
            <a:r>
              <a:rPr sz="1800" spc="-10" dirty="0">
                <a:latin typeface="Calibri"/>
                <a:cs typeface="Calibri"/>
              </a:rPr>
              <a:t>best </a:t>
            </a:r>
            <a:r>
              <a:rPr sz="1800" dirty="0">
                <a:latin typeface="Calibri"/>
                <a:cs typeface="Calibri"/>
              </a:rPr>
              <a:t>fit </a:t>
            </a:r>
            <a:r>
              <a:rPr sz="1800" spc="-10" dirty="0">
                <a:latin typeface="Calibri"/>
                <a:cs typeface="Calibri"/>
              </a:rPr>
              <a:t>communication </a:t>
            </a:r>
            <a:r>
              <a:rPr sz="1800" spc="-15" dirty="0">
                <a:latin typeface="Calibri"/>
                <a:cs typeface="Calibri"/>
              </a:rPr>
              <a:t>pattern</a:t>
            </a:r>
            <a:endParaRPr sz="1800">
              <a:latin typeface="Calibri"/>
              <a:cs typeface="Calibri"/>
            </a:endParaRPr>
          </a:p>
        </p:txBody>
      </p:sp>
      <p:sp>
        <p:nvSpPr>
          <p:cNvPr id="16" name="object 16"/>
          <p:cNvSpPr txBox="1"/>
          <p:nvPr/>
        </p:nvSpPr>
        <p:spPr>
          <a:xfrm>
            <a:off x="385445" y="3223260"/>
            <a:ext cx="2667000" cy="268605"/>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Arial"/>
                <a:cs typeface="Arial"/>
              </a:rPr>
              <a:t>Some common concerns</a:t>
            </a:r>
            <a:r>
              <a:rPr sz="1600" b="1" spc="-30" dirty="0">
                <a:latin typeface="Arial"/>
                <a:cs typeface="Arial"/>
              </a:rPr>
              <a:t> </a:t>
            </a:r>
            <a:r>
              <a:rPr sz="1600" b="1" spc="-5" dirty="0">
                <a:latin typeface="Arial"/>
                <a:cs typeface="Arial"/>
              </a:rPr>
              <a:t>...</a:t>
            </a:r>
            <a:endParaRPr sz="1600">
              <a:latin typeface="Arial"/>
              <a:cs typeface="Arial"/>
            </a:endParaRPr>
          </a:p>
        </p:txBody>
      </p:sp>
      <p:graphicFrame>
        <p:nvGraphicFramePr>
          <p:cNvPr id="17" name="object 17"/>
          <p:cNvGraphicFramePr>
            <a:graphicFrameLocks noGrp="1"/>
          </p:cNvGraphicFramePr>
          <p:nvPr/>
        </p:nvGraphicFramePr>
        <p:xfrm>
          <a:off x="300354" y="3528695"/>
          <a:ext cx="11558270" cy="3017518"/>
        </p:xfrm>
        <a:graphic>
          <a:graphicData uri="http://schemas.openxmlformats.org/drawingml/2006/table">
            <a:tbl>
              <a:tblPr firstRow="1" bandRow="1">
                <a:tableStyleId>{2D5ABB26-0587-4C30-8999-92F81FD0307C}</a:tableStyleId>
              </a:tblPr>
              <a:tblGrid>
                <a:gridCol w="2170430">
                  <a:extLst>
                    <a:ext uri="{9D8B030D-6E8A-4147-A177-3AD203B41FA5}">
                      <a16:colId xmlns:a16="http://schemas.microsoft.com/office/drawing/2014/main" val="20000"/>
                    </a:ext>
                  </a:extLst>
                </a:gridCol>
                <a:gridCol w="9387840">
                  <a:extLst>
                    <a:ext uri="{9D8B030D-6E8A-4147-A177-3AD203B41FA5}">
                      <a16:colId xmlns:a16="http://schemas.microsoft.com/office/drawing/2014/main" val="20001"/>
                    </a:ext>
                  </a:extLst>
                </a:gridCol>
              </a:tblGrid>
              <a:tr h="457200">
                <a:tc>
                  <a:txBody>
                    <a:bodyPr/>
                    <a:lstStyle/>
                    <a:p>
                      <a:pPr marR="84455" algn="r">
                        <a:lnSpc>
                          <a:spcPct val="100000"/>
                        </a:lnSpc>
                        <a:spcBef>
                          <a:spcPts val="295"/>
                        </a:spcBef>
                      </a:pPr>
                      <a:r>
                        <a:rPr sz="1200" b="1" spc="-5" dirty="0">
                          <a:latin typeface="Calibri"/>
                          <a:cs typeface="Calibri"/>
                        </a:rPr>
                        <a:t>Communication </a:t>
                      </a:r>
                      <a:r>
                        <a:rPr sz="1200" b="1" spc="-10" dirty="0">
                          <a:latin typeface="Calibri"/>
                          <a:cs typeface="Calibri"/>
                        </a:rPr>
                        <a:t>protocol</a:t>
                      </a:r>
                      <a:r>
                        <a:rPr sz="1200" b="1" spc="-25" dirty="0">
                          <a:latin typeface="Calibri"/>
                          <a:cs typeface="Calibri"/>
                        </a:rPr>
                        <a:t> </a:t>
                      </a:r>
                      <a:r>
                        <a:rPr sz="1200" b="1" dirty="0">
                          <a:latin typeface="Arial"/>
                          <a:cs typeface="Arial"/>
                        </a:rPr>
                        <a:t>→</a:t>
                      </a:r>
                      <a:endParaRPr sz="1200">
                        <a:latin typeface="Arial"/>
                        <a:cs typeface="Arial"/>
                      </a:endParaRPr>
                    </a:p>
                  </a:txBody>
                  <a:tcPr marL="0" marR="0" marT="37465" marB="0">
                    <a:lnR w="12700">
                      <a:solidFill>
                        <a:srgbClr val="A4A4A4"/>
                      </a:solidFill>
                      <a:prstDash val="solid"/>
                    </a:lnR>
                    <a:lnT w="12700">
                      <a:solidFill>
                        <a:srgbClr val="A4A4A4"/>
                      </a:solidFill>
                      <a:prstDash val="solid"/>
                    </a:lnT>
                    <a:lnB w="12700">
                      <a:solidFill>
                        <a:srgbClr val="A4A4A4"/>
                      </a:solidFill>
                      <a:prstDash val="solid"/>
                    </a:lnB>
                  </a:tcPr>
                </a:tc>
                <a:tc>
                  <a:txBody>
                    <a:bodyPr/>
                    <a:lstStyle/>
                    <a:p>
                      <a:pPr marL="90805" marR="83185">
                        <a:lnSpc>
                          <a:spcPct val="100000"/>
                        </a:lnSpc>
                        <a:spcBef>
                          <a:spcPts val="295"/>
                        </a:spcBef>
                      </a:pPr>
                      <a:r>
                        <a:rPr sz="1200" spc="20" dirty="0">
                          <a:latin typeface="Calibri"/>
                          <a:cs typeface="Calibri"/>
                        </a:rPr>
                        <a:t>Must </a:t>
                      </a:r>
                      <a:r>
                        <a:rPr sz="1200" spc="15" dirty="0">
                          <a:latin typeface="Calibri"/>
                          <a:cs typeface="Calibri"/>
                        </a:rPr>
                        <a:t>be </a:t>
                      </a:r>
                      <a:r>
                        <a:rPr sz="1200" spc="20" dirty="0">
                          <a:latin typeface="Calibri"/>
                          <a:cs typeface="Calibri"/>
                        </a:rPr>
                        <a:t>efficient </a:t>
                      </a:r>
                      <a:r>
                        <a:rPr sz="1200" spc="25" dirty="0">
                          <a:latin typeface="Calibri"/>
                          <a:cs typeface="Calibri"/>
                        </a:rPr>
                        <a:t>enough </a:t>
                      </a:r>
                      <a:r>
                        <a:rPr sz="1200" spc="20" dirty="0">
                          <a:latin typeface="Calibri"/>
                          <a:cs typeface="Calibri"/>
                        </a:rPr>
                        <a:t>with least </a:t>
                      </a:r>
                      <a:r>
                        <a:rPr sz="1200" spc="25" dirty="0">
                          <a:latin typeface="Calibri"/>
                          <a:cs typeface="Calibri"/>
                        </a:rPr>
                        <a:t>bandwidth </a:t>
                      </a:r>
                      <a:r>
                        <a:rPr sz="1200" spc="20" dirty="0">
                          <a:latin typeface="Calibri"/>
                          <a:cs typeface="Calibri"/>
                        </a:rPr>
                        <a:t>requirements and infrastructure </a:t>
                      </a:r>
                      <a:r>
                        <a:rPr sz="1200" spc="25" dirty="0">
                          <a:latin typeface="Calibri"/>
                          <a:cs typeface="Calibri"/>
                        </a:rPr>
                        <a:t>dependencies. Should </a:t>
                      </a:r>
                      <a:r>
                        <a:rPr sz="1200" spc="15" dirty="0">
                          <a:latin typeface="Calibri"/>
                          <a:cs typeface="Calibri"/>
                        </a:rPr>
                        <a:t>be </a:t>
                      </a:r>
                      <a:r>
                        <a:rPr sz="1200" spc="30" dirty="0">
                          <a:latin typeface="Calibri"/>
                          <a:cs typeface="Calibri"/>
                        </a:rPr>
                        <a:t>capable enough </a:t>
                      </a:r>
                      <a:r>
                        <a:rPr sz="1200" spc="10" dirty="0">
                          <a:latin typeface="Calibri"/>
                          <a:cs typeface="Calibri"/>
                        </a:rPr>
                        <a:t>to </a:t>
                      </a:r>
                      <a:r>
                        <a:rPr sz="1200" spc="25" dirty="0">
                          <a:latin typeface="Calibri"/>
                          <a:cs typeface="Calibri"/>
                        </a:rPr>
                        <a:t>provide all </a:t>
                      </a:r>
                      <a:r>
                        <a:rPr sz="1200" spc="20" dirty="0">
                          <a:latin typeface="Calibri"/>
                          <a:cs typeface="Calibri"/>
                        </a:rPr>
                        <a:t>the  </a:t>
                      </a:r>
                      <a:r>
                        <a:rPr sz="1200" spc="-10" dirty="0">
                          <a:latin typeface="Calibri"/>
                          <a:cs typeface="Calibri"/>
                        </a:rPr>
                        <a:t>communication </a:t>
                      </a:r>
                      <a:r>
                        <a:rPr sz="1200" spc="-5" dirty="0">
                          <a:latin typeface="Calibri"/>
                          <a:cs typeface="Calibri"/>
                        </a:rPr>
                        <a:t>functions.</a:t>
                      </a:r>
                      <a:endParaRPr sz="1200">
                        <a:latin typeface="Calibri"/>
                        <a:cs typeface="Calibri"/>
                      </a:endParaRPr>
                    </a:p>
                  </a:txBody>
                  <a:tcPr marL="0" marR="0" marT="37465" marB="0">
                    <a:lnL w="12700">
                      <a:solidFill>
                        <a:srgbClr val="A4A4A4"/>
                      </a:solidFill>
                      <a:prstDash val="solid"/>
                    </a:lnL>
                    <a:lnT w="12700">
                      <a:solidFill>
                        <a:srgbClr val="A4A4A4"/>
                      </a:solidFill>
                      <a:prstDash val="solid"/>
                    </a:lnT>
                    <a:lnB w="12700">
                      <a:solidFill>
                        <a:srgbClr val="A4A4A4"/>
                      </a:solidFill>
                      <a:prstDash val="solid"/>
                    </a:lnB>
                  </a:tcPr>
                </a:tc>
                <a:extLst>
                  <a:ext uri="{0D108BD9-81ED-4DB2-BD59-A6C34878D82A}">
                    <a16:rowId xmlns:a16="http://schemas.microsoft.com/office/drawing/2014/main" val="10000"/>
                  </a:ext>
                </a:extLst>
              </a:tr>
              <a:tr h="640079">
                <a:tc>
                  <a:txBody>
                    <a:bodyPr/>
                    <a:lstStyle/>
                    <a:p>
                      <a:pPr marR="84455" algn="r">
                        <a:lnSpc>
                          <a:spcPct val="100000"/>
                        </a:lnSpc>
                        <a:spcBef>
                          <a:spcPts val="295"/>
                        </a:spcBef>
                      </a:pPr>
                      <a:r>
                        <a:rPr sz="1200" b="1" spc="-5" dirty="0">
                          <a:latin typeface="Calibri"/>
                          <a:cs typeface="Calibri"/>
                        </a:rPr>
                        <a:t>Dialogue </a:t>
                      </a:r>
                      <a:r>
                        <a:rPr sz="1200" b="1" spc="-10" dirty="0">
                          <a:latin typeface="Calibri"/>
                          <a:cs typeface="Calibri"/>
                        </a:rPr>
                        <a:t>structure </a:t>
                      </a:r>
                      <a:r>
                        <a:rPr sz="1200" b="1" dirty="0">
                          <a:latin typeface="Arial"/>
                          <a:cs typeface="Arial"/>
                        </a:rPr>
                        <a:t>→</a:t>
                      </a:r>
                      <a:endParaRPr sz="1200">
                        <a:latin typeface="Arial"/>
                        <a:cs typeface="Arial"/>
                      </a:endParaRPr>
                    </a:p>
                  </a:txBody>
                  <a:tcPr marL="0" marR="0" marT="37465" marB="0">
                    <a:lnR w="12700">
                      <a:solidFill>
                        <a:srgbClr val="A4A4A4"/>
                      </a:solidFill>
                      <a:prstDash val="solid"/>
                    </a:lnR>
                    <a:lnT w="12700">
                      <a:solidFill>
                        <a:srgbClr val="A4A4A4"/>
                      </a:solidFill>
                      <a:prstDash val="solid"/>
                    </a:lnT>
                    <a:lnB w="12700">
                      <a:solidFill>
                        <a:srgbClr val="A4A4A4"/>
                      </a:solidFill>
                      <a:prstDash val="solid"/>
                    </a:lnB>
                  </a:tcPr>
                </a:tc>
                <a:tc>
                  <a:txBody>
                    <a:bodyPr/>
                    <a:lstStyle/>
                    <a:p>
                      <a:pPr marL="90805" marR="83185" algn="just">
                        <a:lnSpc>
                          <a:spcPct val="100000"/>
                        </a:lnSpc>
                        <a:spcBef>
                          <a:spcPts val="295"/>
                        </a:spcBef>
                      </a:pPr>
                      <a:r>
                        <a:rPr sz="1200" dirty="0">
                          <a:latin typeface="Calibri"/>
                          <a:cs typeface="Calibri"/>
                        </a:rPr>
                        <a:t>The dialogues </a:t>
                      </a:r>
                      <a:r>
                        <a:rPr sz="1200" spc="-5" dirty="0">
                          <a:latin typeface="Calibri"/>
                          <a:cs typeface="Calibri"/>
                        </a:rPr>
                        <a:t>are </a:t>
                      </a:r>
                      <a:r>
                        <a:rPr sz="1200" dirty="0">
                          <a:latin typeface="Calibri"/>
                          <a:cs typeface="Calibri"/>
                        </a:rPr>
                        <a:t>usually </a:t>
                      </a:r>
                      <a:r>
                        <a:rPr sz="1200" spc="-5" dirty="0">
                          <a:latin typeface="Calibri"/>
                          <a:cs typeface="Calibri"/>
                        </a:rPr>
                        <a:t>hierarchical </a:t>
                      </a:r>
                      <a:r>
                        <a:rPr sz="1200" dirty="0">
                          <a:latin typeface="Calibri"/>
                          <a:cs typeface="Calibri"/>
                        </a:rPr>
                        <a:t>in </a:t>
                      </a:r>
                      <a:r>
                        <a:rPr sz="1200" spc="-5" dirty="0">
                          <a:latin typeface="Calibri"/>
                          <a:cs typeface="Calibri"/>
                        </a:rPr>
                        <a:t>structure. Having </a:t>
                      </a:r>
                      <a:r>
                        <a:rPr sz="1200" dirty="0">
                          <a:latin typeface="Calibri"/>
                          <a:cs typeface="Calibri"/>
                        </a:rPr>
                        <a:t>a dialogue with compact </a:t>
                      </a:r>
                      <a:r>
                        <a:rPr sz="1200" spc="-5" dirty="0">
                          <a:latin typeface="Calibri"/>
                          <a:cs typeface="Calibri"/>
                        </a:rPr>
                        <a:t>structure </a:t>
                      </a:r>
                      <a:r>
                        <a:rPr sz="1200" dirty="0">
                          <a:latin typeface="Calibri"/>
                          <a:cs typeface="Calibri"/>
                        </a:rPr>
                        <a:t>leads </a:t>
                      </a:r>
                      <a:r>
                        <a:rPr sz="1200" spc="-10" dirty="0">
                          <a:latin typeface="Calibri"/>
                          <a:cs typeface="Calibri"/>
                        </a:rPr>
                        <a:t>to </a:t>
                      </a:r>
                      <a:r>
                        <a:rPr sz="1200" spc="-5" dirty="0">
                          <a:latin typeface="Calibri"/>
                          <a:cs typeface="Calibri"/>
                        </a:rPr>
                        <a:t>more efficient </a:t>
                      </a:r>
                      <a:r>
                        <a:rPr sz="1200" spc="5" dirty="0">
                          <a:latin typeface="Calibri"/>
                          <a:cs typeface="Calibri"/>
                        </a:rPr>
                        <a:t>use of bandwidth, and memory  requirements. That is </a:t>
                      </a:r>
                      <a:r>
                        <a:rPr sz="1200" dirty="0">
                          <a:latin typeface="Calibri"/>
                          <a:cs typeface="Calibri"/>
                        </a:rPr>
                        <a:t>why </a:t>
                      </a:r>
                      <a:r>
                        <a:rPr sz="1200" spc="10" dirty="0">
                          <a:latin typeface="Calibri"/>
                          <a:cs typeface="Calibri"/>
                        </a:rPr>
                        <a:t>JSON </a:t>
                      </a:r>
                      <a:r>
                        <a:rPr sz="1200" spc="5" dirty="0">
                          <a:latin typeface="Calibri"/>
                          <a:cs typeface="Calibri"/>
                        </a:rPr>
                        <a:t>is </a:t>
                      </a:r>
                      <a:r>
                        <a:rPr sz="1200" spc="10" dirty="0">
                          <a:latin typeface="Calibri"/>
                          <a:cs typeface="Calibri"/>
                        </a:rPr>
                        <a:t>more </a:t>
                      </a:r>
                      <a:r>
                        <a:rPr sz="1200" spc="5" dirty="0">
                          <a:latin typeface="Calibri"/>
                          <a:cs typeface="Calibri"/>
                        </a:rPr>
                        <a:t>efficient </a:t>
                      </a:r>
                      <a:r>
                        <a:rPr sz="1200" spc="10" dirty="0">
                          <a:latin typeface="Calibri"/>
                          <a:cs typeface="Calibri"/>
                        </a:rPr>
                        <a:t>then </a:t>
                      </a:r>
                      <a:r>
                        <a:rPr sz="1200" spc="15" dirty="0">
                          <a:latin typeface="Calibri"/>
                          <a:cs typeface="Calibri"/>
                        </a:rPr>
                        <a:t>XML, </a:t>
                      </a:r>
                      <a:r>
                        <a:rPr sz="1200" spc="10" dirty="0">
                          <a:latin typeface="Calibri"/>
                          <a:cs typeface="Calibri"/>
                        </a:rPr>
                        <a:t>whereas </a:t>
                      </a:r>
                      <a:r>
                        <a:rPr sz="1200" spc="5" dirty="0">
                          <a:latin typeface="Calibri"/>
                          <a:cs typeface="Calibri"/>
                        </a:rPr>
                        <a:t>protocol-buffers are </a:t>
                      </a:r>
                      <a:r>
                        <a:rPr sz="1200" spc="10" dirty="0">
                          <a:latin typeface="Calibri"/>
                          <a:cs typeface="Calibri"/>
                        </a:rPr>
                        <a:t>more </a:t>
                      </a:r>
                      <a:r>
                        <a:rPr sz="1200" spc="5" dirty="0">
                          <a:latin typeface="Calibri"/>
                          <a:cs typeface="Calibri"/>
                        </a:rPr>
                        <a:t>efficient </a:t>
                      </a:r>
                      <a:r>
                        <a:rPr sz="1200" spc="10" dirty="0">
                          <a:latin typeface="Calibri"/>
                          <a:cs typeface="Calibri"/>
                        </a:rPr>
                        <a:t>then </a:t>
                      </a:r>
                      <a:r>
                        <a:rPr sz="1200" spc="15" dirty="0">
                          <a:latin typeface="Calibri"/>
                          <a:cs typeface="Calibri"/>
                        </a:rPr>
                        <a:t>JSON. Binary </a:t>
                      </a:r>
                      <a:r>
                        <a:rPr sz="1200" spc="5" dirty="0">
                          <a:latin typeface="Calibri"/>
                          <a:cs typeface="Calibri"/>
                        </a:rPr>
                        <a:t>is </a:t>
                      </a:r>
                      <a:r>
                        <a:rPr sz="1200" spc="10" dirty="0">
                          <a:latin typeface="Calibri"/>
                          <a:cs typeface="Calibri"/>
                        </a:rPr>
                        <a:t>more </a:t>
                      </a:r>
                      <a:r>
                        <a:rPr sz="1200" spc="5" dirty="0">
                          <a:latin typeface="Calibri"/>
                          <a:cs typeface="Calibri"/>
                        </a:rPr>
                        <a:t>efficient </a:t>
                      </a:r>
                      <a:r>
                        <a:rPr sz="1200" spc="10" dirty="0">
                          <a:latin typeface="Calibri"/>
                          <a:cs typeface="Calibri"/>
                        </a:rPr>
                        <a:t>than  </a:t>
                      </a:r>
                      <a:r>
                        <a:rPr sz="1200" spc="-10" dirty="0">
                          <a:latin typeface="Calibri"/>
                          <a:cs typeface="Calibri"/>
                        </a:rPr>
                        <a:t>textual structures.</a:t>
                      </a:r>
                      <a:endParaRPr sz="1200">
                        <a:latin typeface="Calibri"/>
                        <a:cs typeface="Calibri"/>
                      </a:endParaRPr>
                    </a:p>
                  </a:txBody>
                  <a:tcPr marL="0" marR="0" marT="37465" marB="0">
                    <a:lnL w="12700">
                      <a:solidFill>
                        <a:srgbClr val="A4A4A4"/>
                      </a:solidFill>
                      <a:prstDash val="solid"/>
                    </a:lnL>
                    <a:lnT w="12700">
                      <a:solidFill>
                        <a:srgbClr val="A4A4A4"/>
                      </a:solidFill>
                      <a:prstDash val="solid"/>
                    </a:lnT>
                    <a:lnB w="12700">
                      <a:solidFill>
                        <a:srgbClr val="A4A4A4"/>
                      </a:solidFill>
                      <a:prstDash val="solid"/>
                    </a:lnB>
                  </a:tcPr>
                </a:tc>
                <a:extLst>
                  <a:ext uri="{0D108BD9-81ED-4DB2-BD59-A6C34878D82A}">
                    <a16:rowId xmlns:a16="http://schemas.microsoft.com/office/drawing/2014/main" val="10001"/>
                  </a:ext>
                </a:extLst>
              </a:tr>
              <a:tr h="457200">
                <a:tc>
                  <a:txBody>
                    <a:bodyPr/>
                    <a:lstStyle/>
                    <a:p>
                      <a:pPr marR="84455" algn="r">
                        <a:lnSpc>
                          <a:spcPct val="100000"/>
                        </a:lnSpc>
                        <a:spcBef>
                          <a:spcPts val="295"/>
                        </a:spcBef>
                      </a:pPr>
                      <a:r>
                        <a:rPr sz="1200" b="1" spc="-5" dirty="0">
                          <a:latin typeface="Calibri"/>
                          <a:cs typeface="Calibri"/>
                        </a:rPr>
                        <a:t>Communication </a:t>
                      </a:r>
                      <a:r>
                        <a:rPr sz="1200" b="1" spc="-10" dirty="0">
                          <a:latin typeface="Calibri"/>
                          <a:cs typeface="Calibri"/>
                        </a:rPr>
                        <a:t>cost</a:t>
                      </a:r>
                      <a:r>
                        <a:rPr sz="1200" b="1" spc="-15" dirty="0">
                          <a:latin typeface="Calibri"/>
                          <a:cs typeface="Calibri"/>
                        </a:rPr>
                        <a:t> </a:t>
                      </a:r>
                      <a:r>
                        <a:rPr sz="1200" b="1" dirty="0">
                          <a:latin typeface="Arial"/>
                          <a:cs typeface="Arial"/>
                        </a:rPr>
                        <a:t>→</a:t>
                      </a:r>
                      <a:endParaRPr sz="1200">
                        <a:latin typeface="Arial"/>
                        <a:cs typeface="Arial"/>
                      </a:endParaRPr>
                    </a:p>
                  </a:txBody>
                  <a:tcPr marL="0" marR="0" marT="37465" marB="0">
                    <a:lnR w="12700">
                      <a:solidFill>
                        <a:srgbClr val="A4A4A4"/>
                      </a:solidFill>
                      <a:prstDash val="solid"/>
                    </a:lnR>
                    <a:lnT w="12700">
                      <a:solidFill>
                        <a:srgbClr val="A4A4A4"/>
                      </a:solidFill>
                      <a:prstDash val="solid"/>
                    </a:lnT>
                    <a:lnB w="12700">
                      <a:solidFill>
                        <a:srgbClr val="A4A4A4"/>
                      </a:solidFill>
                      <a:prstDash val="solid"/>
                    </a:lnB>
                  </a:tcPr>
                </a:tc>
                <a:tc>
                  <a:txBody>
                    <a:bodyPr/>
                    <a:lstStyle/>
                    <a:p>
                      <a:pPr marL="90805" marR="83185">
                        <a:lnSpc>
                          <a:spcPct val="100000"/>
                        </a:lnSpc>
                        <a:spcBef>
                          <a:spcPts val="295"/>
                        </a:spcBef>
                      </a:pPr>
                      <a:r>
                        <a:rPr sz="1200" spc="-5" dirty="0">
                          <a:latin typeface="Calibri"/>
                          <a:cs typeface="Calibri"/>
                        </a:rPr>
                        <a:t>How much </a:t>
                      </a:r>
                      <a:r>
                        <a:rPr sz="1200" spc="-10" dirty="0">
                          <a:latin typeface="Calibri"/>
                          <a:cs typeface="Calibri"/>
                        </a:rPr>
                        <a:t>resources are </a:t>
                      </a:r>
                      <a:r>
                        <a:rPr sz="1200" spc="-5" dirty="0">
                          <a:latin typeface="Calibri"/>
                          <a:cs typeface="Calibri"/>
                        </a:rPr>
                        <a:t>being </a:t>
                      </a:r>
                      <a:r>
                        <a:rPr sz="1200" spc="-10" dirty="0">
                          <a:latin typeface="Calibri"/>
                          <a:cs typeface="Calibri"/>
                        </a:rPr>
                        <a:t>engaged </a:t>
                      </a:r>
                      <a:r>
                        <a:rPr sz="1200" spc="-5" dirty="0">
                          <a:latin typeface="Calibri"/>
                          <a:cs typeface="Calibri"/>
                        </a:rPr>
                        <a:t>in </a:t>
                      </a:r>
                      <a:r>
                        <a:rPr sz="1200" dirty="0">
                          <a:latin typeface="Calibri"/>
                          <a:cs typeface="Calibri"/>
                        </a:rPr>
                        <a:t>a </a:t>
                      </a:r>
                      <a:r>
                        <a:rPr sz="1200" spc="-5" dirty="0">
                          <a:latin typeface="Calibri"/>
                          <a:cs typeface="Calibri"/>
                        </a:rPr>
                        <a:t>communication </a:t>
                      </a:r>
                      <a:r>
                        <a:rPr sz="1200" dirty="0">
                          <a:latin typeface="Calibri"/>
                          <a:cs typeface="Calibri"/>
                        </a:rPr>
                        <a:t>session. Bandwidth, memory </a:t>
                      </a:r>
                      <a:r>
                        <a:rPr sz="1200" spc="-5" dirty="0">
                          <a:latin typeface="Calibri"/>
                          <a:cs typeface="Calibri"/>
                        </a:rPr>
                        <a:t>size, </a:t>
                      </a:r>
                      <a:r>
                        <a:rPr sz="1200" dirty="0">
                          <a:latin typeface="Calibri"/>
                          <a:cs typeface="Calibri"/>
                        </a:rPr>
                        <a:t>CPU </a:t>
                      </a:r>
                      <a:r>
                        <a:rPr sz="1200" spc="-5" dirty="0">
                          <a:latin typeface="Calibri"/>
                          <a:cs typeface="Calibri"/>
                        </a:rPr>
                        <a:t>cycles, </a:t>
                      </a:r>
                      <a:r>
                        <a:rPr sz="1200" dirty="0">
                          <a:latin typeface="Calibri"/>
                          <a:cs typeface="Calibri"/>
                        </a:rPr>
                        <a:t>and number of </a:t>
                      </a:r>
                      <a:r>
                        <a:rPr sz="1200" spc="-5" dirty="0">
                          <a:latin typeface="Calibri"/>
                          <a:cs typeface="Calibri"/>
                        </a:rPr>
                        <a:t>network mediators are </a:t>
                      </a:r>
                      <a:r>
                        <a:rPr sz="1200" dirty="0">
                          <a:latin typeface="Calibri"/>
                          <a:cs typeface="Calibri"/>
                        </a:rPr>
                        <a:t>all  </a:t>
                      </a:r>
                      <a:r>
                        <a:rPr sz="1200" spc="-10" dirty="0">
                          <a:latin typeface="Calibri"/>
                          <a:cs typeface="Calibri"/>
                        </a:rPr>
                        <a:t>resources. More resources </a:t>
                      </a:r>
                      <a:r>
                        <a:rPr sz="1200" spc="-5" dirty="0">
                          <a:latin typeface="Calibri"/>
                          <a:cs typeface="Calibri"/>
                        </a:rPr>
                        <a:t>lead </a:t>
                      </a:r>
                      <a:r>
                        <a:rPr sz="1200" spc="-10" dirty="0">
                          <a:latin typeface="Calibri"/>
                          <a:cs typeface="Calibri"/>
                        </a:rPr>
                        <a:t>to </a:t>
                      </a:r>
                      <a:r>
                        <a:rPr sz="1200" spc="-5" dirty="0">
                          <a:latin typeface="Calibri"/>
                          <a:cs typeface="Calibri"/>
                        </a:rPr>
                        <a:t>more </a:t>
                      </a:r>
                      <a:r>
                        <a:rPr sz="1200" spc="-10" dirty="0">
                          <a:latin typeface="Calibri"/>
                          <a:cs typeface="Calibri"/>
                        </a:rPr>
                        <a:t>cost. </a:t>
                      </a:r>
                      <a:r>
                        <a:rPr sz="1200" dirty="0">
                          <a:latin typeface="Calibri"/>
                          <a:cs typeface="Calibri"/>
                        </a:rPr>
                        <a:t>A </a:t>
                      </a:r>
                      <a:r>
                        <a:rPr sz="1200" spc="-10" dirty="0">
                          <a:latin typeface="Calibri"/>
                          <a:cs typeface="Calibri"/>
                        </a:rPr>
                        <a:t>communication </a:t>
                      </a:r>
                      <a:r>
                        <a:rPr sz="1200" spc="-5" dirty="0">
                          <a:latin typeface="Calibri"/>
                          <a:cs typeface="Calibri"/>
                        </a:rPr>
                        <a:t>with least </a:t>
                      </a:r>
                      <a:r>
                        <a:rPr sz="1200" spc="-10" dirty="0">
                          <a:latin typeface="Calibri"/>
                          <a:cs typeface="Calibri"/>
                        </a:rPr>
                        <a:t>cost </a:t>
                      </a:r>
                      <a:r>
                        <a:rPr sz="1200" spc="-5" dirty="0">
                          <a:latin typeface="Calibri"/>
                          <a:cs typeface="Calibri"/>
                        </a:rPr>
                        <a:t>is the </a:t>
                      </a:r>
                      <a:r>
                        <a:rPr sz="1200" spc="-10" dirty="0">
                          <a:latin typeface="Calibri"/>
                          <a:cs typeface="Calibri"/>
                        </a:rPr>
                        <a:t>best</a:t>
                      </a:r>
                      <a:r>
                        <a:rPr sz="1200" spc="65" dirty="0">
                          <a:latin typeface="Calibri"/>
                          <a:cs typeface="Calibri"/>
                        </a:rPr>
                        <a:t> </a:t>
                      </a:r>
                      <a:r>
                        <a:rPr sz="1200" spc="-10" dirty="0">
                          <a:latin typeface="Calibri"/>
                          <a:cs typeface="Calibri"/>
                        </a:rPr>
                        <a:t>communication.</a:t>
                      </a:r>
                      <a:endParaRPr sz="1200">
                        <a:latin typeface="Calibri"/>
                        <a:cs typeface="Calibri"/>
                      </a:endParaRPr>
                    </a:p>
                  </a:txBody>
                  <a:tcPr marL="0" marR="0" marT="37465" marB="0">
                    <a:lnL w="12700">
                      <a:solidFill>
                        <a:srgbClr val="A4A4A4"/>
                      </a:solidFill>
                      <a:prstDash val="solid"/>
                    </a:lnL>
                    <a:lnT w="12700">
                      <a:solidFill>
                        <a:srgbClr val="A4A4A4"/>
                      </a:solidFill>
                      <a:prstDash val="solid"/>
                    </a:lnT>
                    <a:lnB w="12700">
                      <a:solidFill>
                        <a:srgbClr val="A4A4A4"/>
                      </a:solidFill>
                      <a:prstDash val="solid"/>
                    </a:lnB>
                  </a:tcPr>
                </a:tc>
                <a:extLst>
                  <a:ext uri="{0D108BD9-81ED-4DB2-BD59-A6C34878D82A}">
                    <a16:rowId xmlns:a16="http://schemas.microsoft.com/office/drawing/2014/main" val="10002"/>
                  </a:ext>
                </a:extLst>
              </a:tr>
              <a:tr h="457200">
                <a:tc>
                  <a:txBody>
                    <a:bodyPr/>
                    <a:lstStyle/>
                    <a:p>
                      <a:pPr marR="84455" algn="r">
                        <a:lnSpc>
                          <a:spcPct val="100000"/>
                        </a:lnSpc>
                        <a:spcBef>
                          <a:spcPts val="295"/>
                        </a:spcBef>
                      </a:pPr>
                      <a:r>
                        <a:rPr sz="1200" b="1" spc="-5" dirty="0">
                          <a:latin typeface="Calibri"/>
                          <a:cs typeface="Calibri"/>
                        </a:rPr>
                        <a:t>Communication resilience</a:t>
                      </a:r>
                      <a:r>
                        <a:rPr sz="1200" b="1" spc="-25" dirty="0">
                          <a:latin typeface="Calibri"/>
                          <a:cs typeface="Calibri"/>
                        </a:rPr>
                        <a:t> </a:t>
                      </a:r>
                      <a:r>
                        <a:rPr sz="1200" b="1" dirty="0">
                          <a:latin typeface="Arial"/>
                          <a:cs typeface="Arial"/>
                        </a:rPr>
                        <a:t>→</a:t>
                      </a:r>
                      <a:endParaRPr sz="1200">
                        <a:latin typeface="Arial"/>
                        <a:cs typeface="Arial"/>
                      </a:endParaRPr>
                    </a:p>
                  </a:txBody>
                  <a:tcPr marL="0" marR="0" marT="37465" marB="0">
                    <a:lnR w="12700">
                      <a:solidFill>
                        <a:srgbClr val="A4A4A4"/>
                      </a:solidFill>
                      <a:prstDash val="solid"/>
                    </a:lnR>
                    <a:lnT w="12700">
                      <a:solidFill>
                        <a:srgbClr val="A4A4A4"/>
                      </a:solidFill>
                      <a:prstDash val="solid"/>
                    </a:lnT>
                    <a:lnB w="12700">
                      <a:solidFill>
                        <a:srgbClr val="A4A4A4"/>
                      </a:solidFill>
                      <a:prstDash val="solid"/>
                    </a:lnB>
                  </a:tcPr>
                </a:tc>
                <a:tc>
                  <a:txBody>
                    <a:bodyPr/>
                    <a:lstStyle/>
                    <a:p>
                      <a:pPr marL="90805" marR="83185">
                        <a:lnSpc>
                          <a:spcPct val="100000"/>
                        </a:lnSpc>
                        <a:spcBef>
                          <a:spcPts val="295"/>
                        </a:spcBef>
                      </a:pPr>
                      <a:r>
                        <a:rPr sz="1200" dirty="0">
                          <a:latin typeface="Calibri"/>
                          <a:cs typeface="Calibri"/>
                        </a:rPr>
                        <a:t>Means </a:t>
                      </a:r>
                      <a:r>
                        <a:rPr sz="1200" spc="-5" dirty="0">
                          <a:latin typeface="Calibri"/>
                          <a:cs typeface="Calibri"/>
                        </a:rPr>
                        <a:t>whether </a:t>
                      </a:r>
                      <a:r>
                        <a:rPr sz="1200" dirty="0">
                          <a:latin typeface="Calibri"/>
                          <a:cs typeface="Calibri"/>
                        </a:rPr>
                        <a:t>the </a:t>
                      </a:r>
                      <a:r>
                        <a:rPr sz="1200" spc="-5" dirty="0">
                          <a:latin typeface="Calibri"/>
                          <a:cs typeface="Calibri"/>
                        </a:rPr>
                        <a:t>communication </a:t>
                      </a:r>
                      <a:r>
                        <a:rPr sz="1200" dirty="0">
                          <a:latin typeface="Calibri"/>
                          <a:cs typeface="Calibri"/>
                        </a:rPr>
                        <a:t>is capable of being resilient. A communication </a:t>
                      </a:r>
                      <a:r>
                        <a:rPr sz="1200" spc="-5" dirty="0">
                          <a:latin typeface="Calibri"/>
                          <a:cs typeface="Calibri"/>
                        </a:rPr>
                        <a:t>form </a:t>
                      </a:r>
                      <a:r>
                        <a:rPr sz="1200" dirty="0">
                          <a:latin typeface="Calibri"/>
                          <a:cs typeface="Calibri"/>
                        </a:rPr>
                        <a:t>that can </a:t>
                      </a:r>
                      <a:r>
                        <a:rPr sz="1200" spc="5" dirty="0">
                          <a:latin typeface="Calibri"/>
                          <a:cs typeface="Calibri"/>
                        </a:rPr>
                        <a:t>enable </a:t>
                      </a:r>
                      <a:r>
                        <a:rPr sz="1200" dirty="0">
                          <a:latin typeface="Calibri"/>
                          <a:cs typeface="Calibri"/>
                        </a:rPr>
                        <a:t>the </a:t>
                      </a:r>
                      <a:r>
                        <a:rPr sz="1200" spc="5" dirty="0">
                          <a:latin typeface="Calibri"/>
                          <a:cs typeface="Calibri"/>
                        </a:rPr>
                        <a:t>parties </a:t>
                      </a:r>
                      <a:r>
                        <a:rPr sz="1200" spc="-5" dirty="0">
                          <a:latin typeface="Calibri"/>
                          <a:cs typeface="Calibri"/>
                        </a:rPr>
                        <a:t>to </a:t>
                      </a:r>
                      <a:r>
                        <a:rPr sz="1200" dirty="0">
                          <a:latin typeface="Calibri"/>
                          <a:cs typeface="Calibri"/>
                        </a:rPr>
                        <a:t>employ </a:t>
                      </a:r>
                      <a:r>
                        <a:rPr sz="1200" spc="-5" dirty="0">
                          <a:latin typeface="Calibri"/>
                          <a:cs typeface="Calibri"/>
                        </a:rPr>
                        <a:t>strategies </a:t>
                      </a:r>
                      <a:r>
                        <a:rPr sz="1200" spc="-10" dirty="0">
                          <a:latin typeface="Calibri"/>
                          <a:cs typeface="Calibri"/>
                        </a:rPr>
                        <a:t>like </a:t>
                      </a:r>
                      <a:r>
                        <a:rPr sz="1200" dirty="0">
                          <a:latin typeface="Calibri"/>
                          <a:cs typeface="Calibri"/>
                        </a:rPr>
                        <a:t>circuit  </a:t>
                      </a:r>
                      <a:r>
                        <a:rPr sz="1200" spc="-25" dirty="0">
                          <a:latin typeface="Calibri"/>
                          <a:cs typeface="Calibri"/>
                        </a:rPr>
                        <a:t>breaker, </a:t>
                      </a:r>
                      <a:r>
                        <a:rPr sz="1200" spc="-5" dirty="0">
                          <a:latin typeface="Calibri"/>
                          <a:cs typeface="Calibri"/>
                        </a:rPr>
                        <a:t>and load balancing </a:t>
                      </a:r>
                      <a:r>
                        <a:rPr sz="1200" spc="-10" dirty="0">
                          <a:latin typeface="Calibri"/>
                          <a:cs typeface="Calibri"/>
                        </a:rPr>
                        <a:t>to </a:t>
                      </a:r>
                      <a:r>
                        <a:rPr sz="1200" spc="-5" dirty="0">
                          <a:latin typeface="Calibri"/>
                          <a:cs typeface="Calibri"/>
                        </a:rPr>
                        <a:t>implement </a:t>
                      </a:r>
                      <a:r>
                        <a:rPr sz="1200" spc="-10" dirty="0">
                          <a:latin typeface="Calibri"/>
                          <a:cs typeface="Calibri"/>
                        </a:rPr>
                        <a:t>resilience </a:t>
                      </a:r>
                      <a:r>
                        <a:rPr sz="1200" spc="-5" dirty="0">
                          <a:latin typeface="Calibri"/>
                          <a:cs typeface="Calibri"/>
                        </a:rPr>
                        <a:t>is the </a:t>
                      </a:r>
                      <a:r>
                        <a:rPr sz="1200" spc="-10" dirty="0">
                          <a:latin typeface="Calibri"/>
                          <a:cs typeface="Calibri"/>
                        </a:rPr>
                        <a:t>best form </a:t>
                      </a:r>
                      <a:r>
                        <a:rPr sz="1200" dirty="0">
                          <a:latin typeface="Calibri"/>
                          <a:cs typeface="Calibri"/>
                        </a:rPr>
                        <a:t>of</a:t>
                      </a:r>
                      <a:r>
                        <a:rPr sz="1200" spc="50" dirty="0">
                          <a:latin typeface="Calibri"/>
                          <a:cs typeface="Calibri"/>
                        </a:rPr>
                        <a:t> </a:t>
                      </a:r>
                      <a:r>
                        <a:rPr sz="1200" spc="-10" dirty="0">
                          <a:latin typeface="Calibri"/>
                          <a:cs typeface="Calibri"/>
                        </a:rPr>
                        <a:t>communication.</a:t>
                      </a:r>
                      <a:endParaRPr sz="1200">
                        <a:latin typeface="Calibri"/>
                        <a:cs typeface="Calibri"/>
                      </a:endParaRPr>
                    </a:p>
                  </a:txBody>
                  <a:tcPr marL="0" marR="0" marT="37465" marB="0">
                    <a:lnL w="12700">
                      <a:solidFill>
                        <a:srgbClr val="A4A4A4"/>
                      </a:solidFill>
                      <a:prstDash val="solid"/>
                    </a:lnL>
                    <a:lnT w="12700">
                      <a:solidFill>
                        <a:srgbClr val="A4A4A4"/>
                      </a:solidFill>
                      <a:prstDash val="solid"/>
                    </a:lnT>
                    <a:lnB w="12700">
                      <a:solidFill>
                        <a:srgbClr val="A4A4A4"/>
                      </a:solidFill>
                      <a:prstDash val="solid"/>
                    </a:lnB>
                  </a:tcPr>
                </a:tc>
                <a:extLst>
                  <a:ext uri="{0D108BD9-81ED-4DB2-BD59-A6C34878D82A}">
                    <a16:rowId xmlns:a16="http://schemas.microsoft.com/office/drawing/2014/main" val="10003"/>
                  </a:ext>
                </a:extLst>
              </a:tr>
              <a:tr h="274320">
                <a:tc>
                  <a:txBody>
                    <a:bodyPr/>
                    <a:lstStyle/>
                    <a:p>
                      <a:pPr marR="84455" algn="r">
                        <a:lnSpc>
                          <a:spcPct val="100000"/>
                        </a:lnSpc>
                        <a:spcBef>
                          <a:spcPts val="295"/>
                        </a:spcBef>
                      </a:pPr>
                      <a:r>
                        <a:rPr sz="1200" b="1" spc="-5" dirty="0">
                          <a:latin typeface="Calibri"/>
                          <a:cs typeface="Calibri"/>
                        </a:rPr>
                        <a:t>Security </a:t>
                      </a:r>
                      <a:r>
                        <a:rPr sz="1200" b="1" dirty="0">
                          <a:latin typeface="Arial"/>
                          <a:cs typeface="Arial"/>
                        </a:rPr>
                        <a:t>→</a:t>
                      </a:r>
                      <a:endParaRPr sz="1200">
                        <a:latin typeface="Arial"/>
                        <a:cs typeface="Arial"/>
                      </a:endParaRPr>
                    </a:p>
                  </a:txBody>
                  <a:tcPr marL="0" marR="0" marT="37465" marB="0">
                    <a:lnR w="12700">
                      <a:solidFill>
                        <a:srgbClr val="A4A4A4"/>
                      </a:solidFill>
                      <a:prstDash val="solid"/>
                    </a:lnR>
                    <a:lnT w="12700">
                      <a:solidFill>
                        <a:srgbClr val="A4A4A4"/>
                      </a:solidFill>
                      <a:prstDash val="solid"/>
                    </a:lnT>
                    <a:lnB w="12700">
                      <a:solidFill>
                        <a:srgbClr val="A4A4A4"/>
                      </a:solidFill>
                      <a:prstDash val="solid"/>
                    </a:lnB>
                  </a:tcPr>
                </a:tc>
                <a:tc>
                  <a:txBody>
                    <a:bodyPr/>
                    <a:lstStyle/>
                    <a:p>
                      <a:pPr marL="90805">
                        <a:lnSpc>
                          <a:spcPct val="100000"/>
                        </a:lnSpc>
                        <a:spcBef>
                          <a:spcPts val="295"/>
                        </a:spcBef>
                      </a:pPr>
                      <a:r>
                        <a:rPr sz="1200" spc="-5" dirty="0">
                          <a:latin typeface="Calibri"/>
                          <a:cs typeface="Calibri"/>
                        </a:rPr>
                        <a:t>Ability </a:t>
                      </a:r>
                      <a:r>
                        <a:rPr sz="1200" spc="-10" dirty="0">
                          <a:latin typeface="Calibri"/>
                          <a:cs typeface="Calibri"/>
                        </a:rPr>
                        <a:t>to </a:t>
                      </a:r>
                      <a:r>
                        <a:rPr sz="1200" spc="-5" dirty="0">
                          <a:latin typeface="Calibri"/>
                          <a:cs typeface="Calibri"/>
                        </a:rPr>
                        <a:t>implement </a:t>
                      </a:r>
                      <a:r>
                        <a:rPr sz="1200" spc="-10" dirty="0">
                          <a:latin typeface="Calibri"/>
                          <a:cs typeface="Calibri"/>
                        </a:rPr>
                        <a:t>adequate form </a:t>
                      </a:r>
                      <a:r>
                        <a:rPr sz="1200" dirty="0">
                          <a:latin typeface="Calibri"/>
                          <a:cs typeface="Calibri"/>
                        </a:rPr>
                        <a:t>of </a:t>
                      </a:r>
                      <a:r>
                        <a:rPr sz="1200" spc="-5" dirty="0">
                          <a:latin typeface="Calibri"/>
                          <a:cs typeface="Calibri"/>
                        </a:rPr>
                        <a:t>security depending upon the</a:t>
                      </a:r>
                      <a:r>
                        <a:rPr sz="1200" spc="20" dirty="0">
                          <a:latin typeface="Calibri"/>
                          <a:cs typeface="Calibri"/>
                        </a:rPr>
                        <a:t> </a:t>
                      </a:r>
                      <a:r>
                        <a:rPr sz="1200" spc="-5" dirty="0">
                          <a:latin typeface="Calibri"/>
                          <a:cs typeface="Calibri"/>
                        </a:rPr>
                        <a:t>need.</a:t>
                      </a:r>
                      <a:endParaRPr sz="1200">
                        <a:latin typeface="Calibri"/>
                        <a:cs typeface="Calibri"/>
                      </a:endParaRPr>
                    </a:p>
                  </a:txBody>
                  <a:tcPr marL="0" marR="0" marT="37465" marB="0">
                    <a:lnL w="12700">
                      <a:solidFill>
                        <a:srgbClr val="A4A4A4"/>
                      </a:solidFill>
                      <a:prstDash val="solid"/>
                    </a:lnL>
                    <a:lnT w="12700">
                      <a:solidFill>
                        <a:srgbClr val="A4A4A4"/>
                      </a:solidFill>
                      <a:prstDash val="solid"/>
                    </a:lnT>
                    <a:lnB w="12700">
                      <a:solidFill>
                        <a:srgbClr val="A4A4A4"/>
                      </a:solidFill>
                      <a:prstDash val="solid"/>
                    </a:lnB>
                  </a:tcPr>
                </a:tc>
                <a:extLst>
                  <a:ext uri="{0D108BD9-81ED-4DB2-BD59-A6C34878D82A}">
                    <a16:rowId xmlns:a16="http://schemas.microsoft.com/office/drawing/2014/main" val="10004"/>
                  </a:ext>
                </a:extLst>
              </a:tr>
              <a:tr h="274319">
                <a:tc>
                  <a:txBody>
                    <a:bodyPr/>
                    <a:lstStyle/>
                    <a:p>
                      <a:pPr marR="84455" algn="r">
                        <a:lnSpc>
                          <a:spcPct val="100000"/>
                        </a:lnSpc>
                        <a:spcBef>
                          <a:spcPts val="295"/>
                        </a:spcBef>
                      </a:pPr>
                      <a:r>
                        <a:rPr sz="1200" b="1" spc="-15" dirty="0">
                          <a:latin typeface="Calibri"/>
                          <a:cs typeface="Calibri"/>
                        </a:rPr>
                        <a:t>Easy </a:t>
                      </a:r>
                      <a:r>
                        <a:rPr sz="1200" b="1" spc="-10" dirty="0">
                          <a:latin typeface="Calibri"/>
                          <a:cs typeface="Calibri"/>
                        </a:rPr>
                        <a:t>interface</a:t>
                      </a:r>
                      <a:r>
                        <a:rPr sz="1200" b="1" spc="5" dirty="0">
                          <a:latin typeface="Calibri"/>
                          <a:cs typeface="Calibri"/>
                        </a:rPr>
                        <a:t> </a:t>
                      </a:r>
                      <a:r>
                        <a:rPr sz="1200" b="1" dirty="0">
                          <a:latin typeface="Arial"/>
                          <a:cs typeface="Arial"/>
                        </a:rPr>
                        <a:t>→</a:t>
                      </a:r>
                      <a:endParaRPr sz="1200">
                        <a:latin typeface="Arial"/>
                        <a:cs typeface="Arial"/>
                      </a:endParaRPr>
                    </a:p>
                  </a:txBody>
                  <a:tcPr marL="0" marR="0" marT="37465" marB="0">
                    <a:lnR w="12700">
                      <a:solidFill>
                        <a:srgbClr val="A4A4A4"/>
                      </a:solidFill>
                      <a:prstDash val="solid"/>
                    </a:lnR>
                    <a:lnT w="12700">
                      <a:solidFill>
                        <a:srgbClr val="A4A4A4"/>
                      </a:solidFill>
                      <a:prstDash val="solid"/>
                    </a:lnT>
                    <a:lnB w="12700">
                      <a:solidFill>
                        <a:srgbClr val="A4A4A4"/>
                      </a:solidFill>
                      <a:prstDash val="solid"/>
                    </a:lnB>
                  </a:tcPr>
                </a:tc>
                <a:tc>
                  <a:txBody>
                    <a:bodyPr/>
                    <a:lstStyle/>
                    <a:p>
                      <a:pPr marL="90805">
                        <a:lnSpc>
                          <a:spcPct val="100000"/>
                        </a:lnSpc>
                        <a:spcBef>
                          <a:spcPts val="295"/>
                        </a:spcBef>
                      </a:pPr>
                      <a:r>
                        <a:rPr sz="1200" spc="-5" dirty="0">
                          <a:latin typeface="Calibri"/>
                          <a:cs typeface="Calibri"/>
                        </a:rPr>
                        <a:t>Means the </a:t>
                      </a:r>
                      <a:r>
                        <a:rPr sz="1200" spc="-10" dirty="0">
                          <a:latin typeface="Calibri"/>
                          <a:cs typeface="Calibri"/>
                        </a:rPr>
                        <a:t>communication interface </a:t>
                      </a:r>
                      <a:r>
                        <a:rPr sz="1200" spc="-5" dirty="0">
                          <a:latin typeface="Calibri"/>
                          <a:cs typeface="Calibri"/>
                        </a:rPr>
                        <a:t>is </a:t>
                      </a:r>
                      <a:r>
                        <a:rPr sz="1200" dirty="0">
                          <a:latin typeface="Calibri"/>
                          <a:cs typeface="Calibri"/>
                        </a:rPr>
                        <a:t>so </a:t>
                      </a:r>
                      <a:r>
                        <a:rPr sz="1200" spc="-5" dirty="0">
                          <a:latin typeface="Calibri"/>
                          <a:cs typeface="Calibri"/>
                        </a:rPr>
                        <a:t>simple and </a:t>
                      </a:r>
                      <a:r>
                        <a:rPr sz="1200" spc="-10" dirty="0">
                          <a:latin typeface="Calibri"/>
                          <a:cs typeface="Calibri"/>
                        </a:rPr>
                        <a:t>easy </a:t>
                      </a:r>
                      <a:r>
                        <a:rPr sz="1200" spc="-15" dirty="0">
                          <a:latin typeface="Calibri"/>
                          <a:cs typeface="Calibri"/>
                        </a:rPr>
                        <a:t>for </a:t>
                      </a:r>
                      <a:r>
                        <a:rPr sz="1200" spc="-5" dirty="0">
                          <a:latin typeface="Calibri"/>
                          <a:cs typeface="Calibri"/>
                        </a:rPr>
                        <a:t>the </a:t>
                      </a:r>
                      <a:r>
                        <a:rPr sz="1200" spc="-10" dirty="0">
                          <a:latin typeface="Calibri"/>
                          <a:cs typeface="Calibri"/>
                        </a:rPr>
                        <a:t>new </a:t>
                      </a:r>
                      <a:r>
                        <a:rPr sz="1200" spc="-15" dirty="0">
                          <a:latin typeface="Calibri"/>
                          <a:cs typeface="Calibri"/>
                        </a:rPr>
                        <a:t>systems </a:t>
                      </a:r>
                      <a:r>
                        <a:rPr sz="1200" spc="-10" dirty="0">
                          <a:latin typeface="Calibri"/>
                          <a:cs typeface="Calibri"/>
                        </a:rPr>
                        <a:t>to </a:t>
                      </a:r>
                      <a:r>
                        <a:rPr sz="1200" spc="-5" dirty="0">
                          <a:latin typeface="Calibri"/>
                          <a:cs typeface="Calibri"/>
                        </a:rPr>
                        <a:t>implement</a:t>
                      </a:r>
                      <a:r>
                        <a:rPr sz="1200" spc="70" dirty="0">
                          <a:latin typeface="Calibri"/>
                          <a:cs typeface="Calibri"/>
                        </a:rPr>
                        <a:t> </a:t>
                      </a:r>
                      <a:r>
                        <a:rPr sz="1200" spc="-10" dirty="0">
                          <a:latin typeface="Calibri"/>
                          <a:cs typeface="Calibri"/>
                        </a:rPr>
                        <a:t>integration.</a:t>
                      </a:r>
                      <a:endParaRPr sz="1200">
                        <a:latin typeface="Calibri"/>
                        <a:cs typeface="Calibri"/>
                      </a:endParaRPr>
                    </a:p>
                  </a:txBody>
                  <a:tcPr marL="0" marR="0" marT="37465" marB="0">
                    <a:lnL w="12700">
                      <a:solidFill>
                        <a:srgbClr val="A4A4A4"/>
                      </a:solidFill>
                      <a:prstDash val="solid"/>
                    </a:lnL>
                    <a:lnT w="12700">
                      <a:solidFill>
                        <a:srgbClr val="A4A4A4"/>
                      </a:solidFill>
                      <a:prstDash val="solid"/>
                    </a:lnT>
                    <a:lnB w="12700">
                      <a:solidFill>
                        <a:srgbClr val="A4A4A4"/>
                      </a:solidFill>
                      <a:prstDash val="solid"/>
                    </a:lnB>
                  </a:tcPr>
                </a:tc>
                <a:extLst>
                  <a:ext uri="{0D108BD9-81ED-4DB2-BD59-A6C34878D82A}">
                    <a16:rowId xmlns:a16="http://schemas.microsoft.com/office/drawing/2014/main" val="10005"/>
                  </a:ext>
                </a:extLst>
              </a:tr>
              <a:tr h="457200">
                <a:tc>
                  <a:txBody>
                    <a:bodyPr/>
                    <a:lstStyle/>
                    <a:p>
                      <a:pPr marR="83185" algn="r">
                        <a:lnSpc>
                          <a:spcPct val="100000"/>
                        </a:lnSpc>
                        <a:spcBef>
                          <a:spcPts val="295"/>
                        </a:spcBef>
                      </a:pPr>
                      <a:r>
                        <a:rPr sz="1200" b="1" spc="-10" dirty="0">
                          <a:latin typeface="Calibri"/>
                          <a:cs typeface="Calibri"/>
                        </a:rPr>
                        <a:t>Effective </a:t>
                      </a:r>
                      <a:r>
                        <a:rPr sz="1200" b="1" dirty="0">
                          <a:latin typeface="Calibri"/>
                          <a:cs typeface="Calibri"/>
                        </a:rPr>
                        <a:t>&amp; </a:t>
                      </a:r>
                      <a:r>
                        <a:rPr sz="1200" b="1" spc="-5" dirty="0">
                          <a:latin typeface="Calibri"/>
                          <a:cs typeface="Calibri"/>
                        </a:rPr>
                        <a:t>efficient</a:t>
                      </a:r>
                      <a:r>
                        <a:rPr sz="1200" b="1" spc="-90" dirty="0">
                          <a:latin typeface="Calibri"/>
                          <a:cs typeface="Calibri"/>
                        </a:rPr>
                        <a:t> </a:t>
                      </a:r>
                      <a:r>
                        <a:rPr sz="1200" b="1" spc="-5" dirty="0">
                          <a:latin typeface="Calibri"/>
                          <a:cs typeface="Calibri"/>
                        </a:rPr>
                        <a:t>fault</a:t>
                      </a:r>
                      <a:endParaRPr sz="1200">
                        <a:latin typeface="Calibri"/>
                        <a:cs typeface="Calibri"/>
                      </a:endParaRPr>
                    </a:p>
                    <a:p>
                      <a:pPr marR="84455" algn="r">
                        <a:lnSpc>
                          <a:spcPct val="100000"/>
                        </a:lnSpc>
                      </a:pPr>
                      <a:r>
                        <a:rPr sz="1200" b="1" spc="-10" dirty="0">
                          <a:latin typeface="Calibri"/>
                          <a:cs typeface="Calibri"/>
                        </a:rPr>
                        <a:t>tolerance</a:t>
                      </a:r>
                      <a:r>
                        <a:rPr sz="1200" b="1" spc="-85" dirty="0">
                          <a:latin typeface="Calibri"/>
                          <a:cs typeface="Calibri"/>
                        </a:rPr>
                        <a:t> </a:t>
                      </a:r>
                      <a:r>
                        <a:rPr sz="1200" b="1" dirty="0">
                          <a:latin typeface="Arial"/>
                          <a:cs typeface="Arial"/>
                        </a:rPr>
                        <a:t>→</a:t>
                      </a:r>
                      <a:endParaRPr sz="1200">
                        <a:latin typeface="Arial"/>
                        <a:cs typeface="Arial"/>
                      </a:endParaRPr>
                    </a:p>
                  </a:txBody>
                  <a:tcPr marL="0" marR="0" marT="37465" marB="0">
                    <a:lnR w="12700">
                      <a:solidFill>
                        <a:srgbClr val="A4A4A4"/>
                      </a:solidFill>
                      <a:prstDash val="solid"/>
                    </a:lnR>
                    <a:lnT w="12700">
                      <a:solidFill>
                        <a:srgbClr val="A4A4A4"/>
                      </a:solidFill>
                      <a:prstDash val="solid"/>
                    </a:lnT>
                  </a:tcPr>
                </a:tc>
                <a:tc>
                  <a:txBody>
                    <a:bodyPr/>
                    <a:lstStyle/>
                    <a:p>
                      <a:pPr>
                        <a:lnSpc>
                          <a:spcPct val="100000"/>
                        </a:lnSpc>
                      </a:pPr>
                      <a:endParaRPr sz="1300">
                        <a:latin typeface="Times New Roman"/>
                        <a:cs typeface="Times New Roman"/>
                      </a:endParaRPr>
                    </a:p>
                  </a:txBody>
                  <a:tcPr marL="0" marR="0" marT="0" marB="0">
                    <a:lnL w="12700">
                      <a:solidFill>
                        <a:srgbClr val="A4A4A4"/>
                      </a:solidFill>
                      <a:prstDash val="solid"/>
                    </a:lnL>
                    <a:lnT w="12700">
                      <a:solidFill>
                        <a:srgbClr val="A4A4A4"/>
                      </a:solidFill>
                      <a:prstDash val="solid"/>
                    </a:lnT>
                  </a:tcPr>
                </a:tc>
                <a:extLst>
                  <a:ext uri="{0D108BD9-81ED-4DB2-BD59-A6C34878D82A}">
                    <a16:rowId xmlns:a16="http://schemas.microsoft.com/office/drawing/2014/main" val="10006"/>
                  </a:ext>
                </a:extLst>
              </a:tr>
            </a:tbl>
          </a:graphicData>
        </a:graphic>
      </p:graphicFrame>
      <p:sp>
        <p:nvSpPr>
          <p:cNvPr id="18" name="object 18"/>
          <p:cNvSpPr txBox="1"/>
          <p:nvPr/>
        </p:nvSpPr>
        <p:spPr>
          <a:xfrm>
            <a:off x="2555875" y="6120129"/>
            <a:ext cx="9230995"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Calibri"/>
                <a:cs typeface="Calibri"/>
              </a:rPr>
              <a:t>Means the </a:t>
            </a:r>
            <a:r>
              <a:rPr sz="1200" spc="-10" dirty="0">
                <a:latin typeface="Calibri"/>
                <a:cs typeface="Calibri"/>
              </a:rPr>
              <a:t>communication </a:t>
            </a:r>
            <a:r>
              <a:rPr sz="1200" dirty="0">
                <a:latin typeface="Calibri"/>
                <a:cs typeface="Calibri"/>
              </a:rPr>
              <a:t>is </a:t>
            </a:r>
            <a:r>
              <a:rPr sz="1200" spc="-5" dirty="0">
                <a:latin typeface="Calibri"/>
                <a:cs typeface="Calibri"/>
              </a:rPr>
              <a:t>flexible </a:t>
            </a:r>
            <a:r>
              <a:rPr sz="1200" dirty="0">
                <a:latin typeface="Calibri"/>
                <a:cs typeface="Calibri"/>
              </a:rPr>
              <a:t>enough </a:t>
            </a:r>
            <a:r>
              <a:rPr sz="1200" spc="-10" dirty="0">
                <a:latin typeface="Calibri"/>
                <a:cs typeface="Calibri"/>
              </a:rPr>
              <a:t>to </a:t>
            </a:r>
            <a:r>
              <a:rPr sz="1200" dirty="0">
                <a:latin typeface="Calibri"/>
                <a:cs typeface="Calibri"/>
              </a:rPr>
              <a:t>enable </a:t>
            </a:r>
            <a:r>
              <a:rPr sz="1200" spc="-5" dirty="0">
                <a:latin typeface="Calibri"/>
                <a:cs typeface="Calibri"/>
              </a:rPr>
              <a:t>communication </a:t>
            </a:r>
            <a:r>
              <a:rPr sz="1200" dirty="0">
                <a:latin typeface="Calibri"/>
                <a:cs typeface="Calibri"/>
              </a:rPr>
              <a:t>parties </a:t>
            </a:r>
            <a:r>
              <a:rPr sz="1200" spc="-10" dirty="0">
                <a:latin typeface="Calibri"/>
                <a:cs typeface="Calibri"/>
              </a:rPr>
              <a:t>to </a:t>
            </a:r>
            <a:r>
              <a:rPr sz="1200" dirty="0">
                <a:latin typeface="Calibri"/>
                <a:cs typeface="Calibri"/>
              </a:rPr>
              <a:t>employ </a:t>
            </a:r>
            <a:r>
              <a:rPr sz="1200" spc="-5" dirty="0">
                <a:latin typeface="Calibri"/>
                <a:cs typeface="Calibri"/>
              </a:rPr>
              <a:t>various fault tolerance strategies </a:t>
            </a:r>
            <a:r>
              <a:rPr sz="1200" spc="-10" dirty="0">
                <a:latin typeface="Calibri"/>
                <a:cs typeface="Calibri"/>
              </a:rPr>
              <a:t>for effective </a:t>
            </a:r>
            <a:r>
              <a:rPr sz="1200" dirty="0">
                <a:latin typeface="Calibri"/>
                <a:cs typeface="Calibri"/>
              </a:rPr>
              <a:t>and </a:t>
            </a:r>
            <a:r>
              <a:rPr sz="1200" spc="-5" dirty="0">
                <a:latin typeface="Calibri"/>
                <a:cs typeface="Calibri"/>
              </a:rPr>
              <a:t>efficient  </a:t>
            </a:r>
            <a:r>
              <a:rPr sz="1200" spc="-10" dirty="0">
                <a:latin typeface="Calibri"/>
                <a:cs typeface="Calibri"/>
              </a:rPr>
              <a:t>resilience.</a:t>
            </a:r>
            <a:endParaRPr sz="1200">
              <a:latin typeface="Calibri"/>
              <a:cs typeface="Calibri"/>
            </a:endParaRPr>
          </a:p>
        </p:txBody>
      </p:sp>
      <p:sp>
        <p:nvSpPr>
          <p:cNvPr id="19" name="object 1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49</a:t>
            </a:fld>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1007745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(cont.) </a:t>
            </a: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verses </a:t>
            </a:r>
            <a:r>
              <a:rPr sz="2400" b="1" spc="-5" dirty="0">
                <a:solidFill>
                  <a:srgbClr val="FFFFFF"/>
                </a:solidFill>
                <a:latin typeface="Microsoft YaHei"/>
                <a:cs typeface="Microsoft YaHei"/>
              </a:rPr>
              <a:t>monolithic (traditional) </a:t>
            </a:r>
            <a:r>
              <a:rPr sz="2400" b="1" spc="-10" dirty="0">
                <a:solidFill>
                  <a:srgbClr val="FFFFFF"/>
                </a:solidFill>
                <a:latin typeface="Microsoft YaHei"/>
                <a:cs typeface="Microsoft YaHei"/>
              </a:rPr>
              <a:t>architecture</a:t>
            </a:r>
            <a:r>
              <a:rPr sz="2400" b="1" spc="8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78970" y="876992"/>
              <a:ext cx="6184669" cy="3649287"/>
            </a:xfrm>
            <a:prstGeom prst="rect">
              <a:avLst/>
            </a:prstGeom>
          </p:spPr>
        </p:pic>
      </p:grpSp>
      <p:sp>
        <p:nvSpPr>
          <p:cNvPr id="9" name="object 9"/>
          <p:cNvSpPr txBox="1"/>
          <p:nvPr/>
        </p:nvSpPr>
        <p:spPr>
          <a:xfrm>
            <a:off x="173989" y="4568190"/>
            <a:ext cx="3295015"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https://</a:t>
            </a:r>
            <a:r>
              <a:rPr sz="900" spc="-5" dirty="0">
                <a:latin typeface="Calibri"/>
                <a:cs typeface="Calibri"/>
                <a:hlinkClick r:id="rId3"/>
              </a:rPr>
              <a:t>www.edvantis.com/wp-content/uploads/2017/03/micros1.jpg</a:t>
            </a:r>
            <a:endParaRPr sz="900">
              <a:latin typeface="Calibri"/>
              <a:cs typeface="Calibri"/>
            </a:endParaRPr>
          </a:p>
        </p:txBody>
      </p:sp>
      <p:pic>
        <p:nvPicPr>
          <p:cNvPr id="10" name="object 10"/>
          <p:cNvPicPr/>
          <p:nvPr/>
        </p:nvPicPr>
        <p:blipFill>
          <a:blip r:embed="rId4" cstate="print"/>
          <a:stretch>
            <a:fillRect/>
          </a:stretch>
        </p:blipFill>
        <p:spPr>
          <a:xfrm>
            <a:off x="6172200" y="3108960"/>
            <a:ext cx="5852159" cy="3246120"/>
          </a:xfrm>
          <a:prstGeom prst="rect">
            <a:avLst/>
          </a:prstGeom>
        </p:spPr>
      </p:pic>
      <p:sp>
        <p:nvSpPr>
          <p:cNvPr id="11" name="object 11"/>
          <p:cNvSpPr txBox="1"/>
          <p:nvPr/>
        </p:nvSpPr>
        <p:spPr>
          <a:xfrm>
            <a:off x="7446644" y="2844164"/>
            <a:ext cx="434213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https://i.pinimg.com/originals/03/19/8f/03198fb151de525f30d5d1073dfa039e.png</a:t>
            </a:r>
            <a:endParaRPr sz="1000">
              <a:latin typeface="Calibri"/>
              <a:cs typeface="Calibri"/>
            </a:endParaRPr>
          </a:p>
        </p:txBody>
      </p:sp>
      <p:sp>
        <p:nvSpPr>
          <p:cNvPr id="12" name="object 1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5</a:t>
            </a:fld>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398081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30" dirty="0">
                <a:solidFill>
                  <a:srgbClr val="FFFFFF"/>
                </a:solidFill>
                <a:latin typeface="Microsoft YaHei"/>
                <a:cs typeface="Microsoft YaHei"/>
              </a:rPr>
              <a:t>Types</a:t>
            </a:r>
            <a:r>
              <a:rPr sz="2400" b="1" spc="-5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411480"/>
            <a:ext cx="12192000" cy="6446520"/>
            <a:chOff x="0" y="411480"/>
            <a:chExt cx="12192000" cy="6446520"/>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5" name="object 5"/>
            <p:cNvPicPr/>
            <p:nvPr/>
          </p:nvPicPr>
          <p:blipFill>
            <a:blip r:embed="rId2" cstate="print"/>
            <a:stretch>
              <a:fillRect/>
            </a:stretch>
          </p:blipFill>
          <p:spPr>
            <a:xfrm>
              <a:off x="6126479" y="411480"/>
              <a:ext cx="6035039" cy="5715000"/>
            </a:xfrm>
            <a:prstGeom prst="rect">
              <a:avLst/>
            </a:prstGeom>
          </p:spPr>
        </p:pic>
        <p:sp>
          <p:nvSpPr>
            <p:cNvPr id="6" name="object 6"/>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7" name="object 7"/>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8" name="object 8"/>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9" name="object 9"/>
          <p:cNvSpPr txBox="1"/>
          <p:nvPr/>
        </p:nvSpPr>
        <p:spPr>
          <a:xfrm>
            <a:off x="6268720" y="493394"/>
            <a:ext cx="5699125" cy="5175885"/>
          </a:xfrm>
          <a:prstGeom prst="rect">
            <a:avLst/>
          </a:prstGeom>
        </p:spPr>
        <p:txBody>
          <a:bodyPr vert="horz" wrap="square" lIns="0" tIns="12065" rIns="0" bIns="0" rtlCol="0">
            <a:spAutoFit/>
          </a:bodyPr>
          <a:lstStyle/>
          <a:p>
            <a:pPr marL="12700" marR="301625">
              <a:lnSpc>
                <a:spcPct val="100000"/>
              </a:lnSpc>
              <a:spcBef>
                <a:spcPts val="95"/>
              </a:spcBef>
            </a:pPr>
            <a:r>
              <a:rPr sz="1600" spc="-5" dirty="0">
                <a:latin typeface="Calibri"/>
                <a:cs typeface="Calibri"/>
              </a:rPr>
              <a:t>A </a:t>
            </a:r>
            <a:r>
              <a:rPr sz="1600" b="1" spc="-5" dirty="0">
                <a:latin typeface="Calibri"/>
                <a:cs typeface="Calibri"/>
              </a:rPr>
              <a:t>command </a:t>
            </a:r>
            <a:r>
              <a:rPr sz="1600" spc="-5" dirty="0">
                <a:latin typeface="Calibri"/>
                <a:cs typeface="Calibri"/>
              </a:rPr>
              <a:t>happens when a </a:t>
            </a:r>
            <a:r>
              <a:rPr sz="1600" spc="-10" dirty="0">
                <a:latin typeface="Calibri"/>
                <a:cs typeface="Calibri"/>
              </a:rPr>
              <a:t>client </a:t>
            </a:r>
            <a:r>
              <a:rPr sz="1600" spc="-20" dirty="0">
                <a:latin typeface="Calibri"/>
                <a:cs typeface="Calibri"/>
              </a:rPr>
              <a:t>system </a:t>
            </a:r>
            <a:r>
              <a:rPr sz="1600" spc="-5" dirty="0">
                <a:latin typeface="Calibri"/>
                <a:cs typeface="Calibri"/>
              </a:rPr>
              <a:t>needs an action </a:t>
            </a:r>
            <a:r>
              <a:rPr sz="1600" spc="-15" dirty="0">
                <a:latin typeface="Calibri"/>
                <a:cs typeface="Calibri"/>
              </a:rPr>
              <a:t>to </a:t>
            </a:r>
            <a:r>
              <a:rPr sz="1600" spc="-5" dirty="0">
                <a:latin typeface="Calibri"/>
                <a:cs typeface="Calibri"/>
              </a:rPr>
              <a:t>be  </a:t>
            </a:r>
            <a:r>
              <a:rPr sz="1600" spc="-10" dirty="0">
                <a:latin typeface="Calibri"/>
                <a:cs typeface="Calibri"/>
              </a:rPr>
              <a:t>performed by </a:t>
            </a:r>
            <a:r>
              <a:rPr sz="1600" spc="-5" dirty="0">
                <a:latin typeface="Calibri"/>
                <a:cs typeface="Calibri"/>
              </a:rPr>
              <a:t>a </a:t>
            </a:r>
            <a:r>
              <a:rPr sz="1600" spc="-10" dirty="0">
                <a:latin typeface="Calibri"/>
                <a:cs typeface="Calibri"/>
              </a:rPr>
              <a:t>given </a:t>
            </a:r>
            <a:r>
              <a:rPr sz="1600" spc="-5" dirty="0">
                <a:latin typeface="Calibri"/>
                <a:cs typeface="Calibri"/>
              </a:rPr>
              <a:t>service </a:t>
            </a:r>
            <a:r>
              <a:rPr sz="1600" spc="-30" dirty="0">
                <a:latin typeface="Calibri"/>
                <a:cs typeface="Calibri"/>
              </a:rPr>
              <a:t>provider. </a:t>
            </a:r>
            <a:r>
              <a:rPr sz="1600" spc="-5" dirty="0">
                <a:latin typeface="Calibri"/>
                <a:cs typeface="Calibri"/>
              </a:rPr>
              <a:t>The </a:t>
            </a:r>
            <a:r>
              <a:rPr sz="1600" spc="-10" dirty="0">
                <a:latin typeface="Calibri"/>
                <a:cs typeface="Calibri"/>
              </a:rPr>
              <a:t>client </a:t>
            </a:r>
            <a:r>
              <a:rPr sz="1600" spc="-15" dirty="0">
                <a:latin typeface="Calibri"/>
                <a:cs typeface="Calibri"/>
              </a:rPr>
              <a:t>may </a:t>
            </a:r>
            <a:r>
              <a:rPr sz="1600" spc="-5" dirty="0">
                <a:latin typeface="Calibri"/>
                <a:cs typeface="Calibri"/>
              </a:rPr>
              <a:t>also need a  </a:t>
            </a:r>
            <a:r>
              <a:rPr sz="1600" spc="-10" dirty="0">
                <a:latin typeface="Calibri"/>
                <a:cs typeface="Calibri"/>
              </a:rPr>
              <a:t>response </a:t>
            </a:r>
            <a:r>
              <a:rPr sz="1600" spc="-5" dirty="0">
                <a:latin typeface="Calibri"/>
                <a:cs typeface="Calibri"/>
              </a:rPr>
              <a:t>(in either a </a:t>
            </a:r>
            <a:r>
              <a:rPr sz="1600" spc="-10" dirty="0">
                <a:latin typeface="Calibri"/>
                <a:cs typeface="Calibri"/>
              </a:rPr>
              <a:t>sync </a:t>
            </a:r>
            <a:r>
              <a:rPr sz="1600" spc="-5" dirty="0">
                <a:latin typeface="Calibri"/>
                <a:cs typeface="Calibri"/>
              </a:rPr>
              <a:t>or </a:t>
            </a:r>
            <a:r>
              <a:rPr sz="1600" spc="-10" dirty="0">
                <a:latin typeface="Calibri"/>
                <a:cs typeface="Calibri"/>
              </a:rPr>
              <a:t>async </a:t>
            </a:r>
            <a:r>
              <a:rPr sz="1600" spc="-15" dirty="0">
                <a:latin typeface="Calibri"/>
                <a:cs typeface="Calibri"/>
              </a:rPr>
              <a:t>way) </a:t>
            </a:r>
            <a:r>
              <a:rPr sz="1600" spc="-10" dirty="0">
                <a:latin typeface="Calibri"/>
                <a:cs typeface="Calibri"/>
              </a:rPr>
              <a:t>informing </a:t>
            </a:r>
            <a:r>
              <a:rPr sz="1600" spc="-5" dirty="0">
                <a:latin typeface="Calibri"/>
                <a:cs typeface="Calibri"/>
              </a:rPr>
              <a:t>about the  </a:t>
            </a:r>
            <a:r>
              <a:rPr sz="1600" spc="-10" dirty="0">
                <a:latin typeface="Calibri"/>
                <a:cs typeface="Calibri"/>
              </a:rPr>
              <a:t>operation</a:t>
            </a:r>
            <a:r>
              <a:rPr sz="1600" spc="-5" dirty="0">
                <a:latin typeface="Calibri"/>
                <a:cs typeface="Calibri"/>
              </a:rPr>
              <a:t> </a:t>
            </a:r>
            <a:r>
              <a:rPr sz="1600" spc="-10" dirty="0">
                <a:latin typeface="Calibri"/>
                <a:cs typeface="Calibri"/>
              </a:rPr>
              <a:t>result.</a:t>
            </a:r>
            <a:endParaRPr sz="1600">
              <a:latin typeface="Calibri"/>
              <a:cs typeface="Calibri"/>
            </a:endParaRPr>
          </a:p>
          <a:p>
            <a:pPr>
              <a:lnSpc>
                <a:spcPct val="100000"/>
              </a:lnSpc>
              <a:spcBef>
                <a:spcPts val="20"/>
              </a:spcBef>
            </a:pPr>
            <a:endParaRPr sz="1750">
              <a:latin typeface="Calibri"/>
              <a:cs typeface="Calibri"/>
            </a:endParaRPr>
          </a:p>
          <a:p>
            <a:pPr marL="298450" marR="339725" indent="-285750">
              <a:lnSpc>
                <a:spcPct val="100000"/>
              </a:lnSpc>
              <a:buFont typeface="Arial"/>
              <a:buChar char="•"/>
              <a:tabLst>
                <a:tab pos="297815" algn="l"/>
                <a:tab pos="298450" algn="l"/>
              </a:tabLst>
            </a:pPr>
            <a:r>
              <a:rPr sz="1600" spc="-5" dirty="0">
                <a:latin typeface="Calibri"/>
                <a:cs typeface="Calibri"/>
              </a:rPr>
              <a:t>Command </a:t>
            </a:r>
            <a:r>
              <a:rPr sz="1600" spc="-10" dirty="0">
                <a:latin typeface="Calibri"/>
                <a:cs typeface="Calibri"/>
              </a:rPr>
              <a:t>promotes </a:t>
            </a:r>
            <a:r>
              <a:rPr sz="1600" spc="-5" dirty="0">
                <a:latin typeface="Calibri"/>
                <a:cs typeface="Calibri"/>
              </a:rPr>
              <a:t>some coupling, as </a:t>
            </a:r>
            <a:r>
              <a:rPr sz="1600" spc="-10" dirty="0">
                <a:latin typeface="Calibri"/>
                <a:cs typeface="Calibri"/>
              </a:rPr>
              <a:t>client </a:t>
            </a:r>
            <a:r>
              <a:rPr sz="1600" spc="-5" dirty="0">
                <a:latin typeface="Calibri"/>
                <a:cs typeface="Calibri"/>
              </a:rPr>
              <a:t>(and </a:t>
            </a:r>
            <a:r>
              <a:rPr sz="1600" spc="-10" dirty="0">
                <a:latin typeface="Calibri"/>
                <a:cs typeface="Calibri"/>
              </a:rPr>
              <a:t>potentially  provider) </a:t>
            </a:r>
            <a:r>
              <a:rPr sz="1600" spc="-15" dirty="0">
                <a:latin typeface="Calibri"/>
                <a:cs typeface="Calibri"/>
              </a:rPr>
              <a:t>are </a:t>
            </a:r>
            <a:r>
              <a:rPr sz="1600" spc="-5" dirty="0">
                <a:latin typeface="Calibri"/>
                <a:cs typeface="Calibri"/>
              </a:rPr>
              <a:t>made </a:t>
            </a:r>
            <a:r>
              <a:rPr sz="1600" spc="-15" dirty="0">
                <a:latin typeface="Calibri"/>
                <a:cs typeface="Calibri"/>
              </a:rPr>
              <a:t>aware </a:t>
            </a:r>
            <a:r>
              <a:rPr sz="1600" spc="-5" dirty="0">
                <a:latin typeface="Calibri"/>
                <a:cs typeface="Calibri"/>
              </a:rPr>
              <a:t>of one</a:t>
            </a:r>
            <a:r>
              <a:rPr sz="1600" spc="20" dirty="0">
                <a:latin typeface="Calibri"/>
                <a:cs typeface="Calibri"/>
              </a:rPr>
              <a:t> </a:t>
            </a:r>
            <a:r>
              <a:rPr sz="1600" spc="-5" dirty="0">
                <a:latin typeface="Calibri"/>
                <a:cs typeface="Calibri"/>
              </a:rPr>
              <a:t>another;</a:t>
            </a:r>
            <a:endParaRPr sz="1600">
              <a:latin typeface="Calibri"/>
              <a:cs typeface="Calibri"/>
            </a:endParaRPr>
          </a:p>
          <a:p>
            <a:pPr marL="755650" marR="5080" lvl="1" indent="-285750">
              <a:lnSpc>
                <a:spcPct val="100000"/>
              </a:lnSpc>
              <a:spcBef>
                <a:spcPts val="15"/>
              </a:spcBef>
              <a:buFont typeface="Arial"/>
              <a:buChar char="•"/>
              <a:tabLst>
                <a:tab pos="755015" algn="l"/>
                <a:tab pos="755650" algn="l"/>
              </a:tabLst>
            </a:pPr>
            <a:r>
              <a:rPr sz="1400" spc="-5" dirty="0">
                <a:latin typeface="Calibri"/>
                <a:cs typeface="Calibri"/>
              </a:rPr>
              <a:t>Coupling becomes </a:t>
            </a:r>
            <a:r>
              <a:rPr sz="1400" spc="-10" dirty="0">
                <a:latin typeface="Calibri"/>
                <a:cs typeface="Calibri"/>
              </a:rPr>
              <a:t>tighter </a:t>
            </a:r>
            <a:r>
              <a:rPr sz="1400" spc="-5" dirty="0">
                <a:latin typeface="Calibri"/>
                <a:cs typeface="Calibri"/>
              </a:rPr>
              <a:t>in case the client needs </a:t>
            </a:r>
            <a:r>
              <a:rPr sz="1400" dirty="0">
                <a:latin typeface="Calibri"/>
                <a:cs typeface="Calibri"/>
              </a:rPr>
              <a:t>a </a:t>
            </a:r>
            <a:r>
              <a:rPr sz="1400" spc="-5" dirty="0">
                <a:latin typeface="Calibri"/>
                <a:cs typeface="Calibri"/>
              </a:rPr>
              <a:t>response, as this  means it will need </a:t>
            </a:r>
            <a:r>
              <a:rPr sz="1400" spc="-10" dirty="0">
                <a:latin typeface="Calibri"/>
                <a:cs typeface="Calibri"/>
              </a:rPr>
              <a:t>to </a:t>
            </a:r>
            <a:r>
              <a:rPr sz="1400" spc="-5" dirty="0">
                <a:latin typeface="Calibri"/>
                <a:cs typeface="Calibri"/>
              </a:rPr>
              <a:t>a) </a:t>
            </a:r>
            <a:r>
              <a:rPr sz="1400" spc="-10" dirty="0">
                <a:latin typeface="Calibri"/>
                <a:cs typeface="Calibri"/>
              </a:rPr>
              <a:t>wait </a:t>
            </a:r>
            <a:r>
              <a:rPr sz="1400" spc="-5" dirty="0">
                <a:latin typeface="Calibri"/>
                <a:cs typeface="Calibri"/>
              </a:rPr>
              <a:t>and b) handle all possible </a:t>
            </a:r>
            <a:r>
              <a:rPr sz="1400" spc="-10" dirty="0">
                <a:latin typeface="Calibri"/>
                <a:cs typeface="Calibri"/>
              </a:rPr>
              <a:t>outcomes </a:t>
            </a:r>
            <a:r>
              <a:rPr sz="1400" spc="-5" dirty="0">
                <a:latin typeface="Calibri"/>
                <a:cs typeface="Calibri"/>
              </a:rPr>
              <a:t>of  the </a:t>
            </a:r>
            <a:r>
              <a:rPr sz="1400" spc="-10" dirty="0">
                <a:latin typeface="Calibri"/>
                <a:cs typeface="Calibri"/>
              </a:rPr>
              <a:t>operation </a:t>
            </a:r>
            <a:r>
              <a:rPr sz="1400" spc="-5" dirty="0">
                <a:latin typeface="Calibri"/>
                <a:cs typeface="Calibri"/>
              </a:rPr>
              <a:t>(including </a:t>
            </a:r>
            <a:r>
              <a:rPr sz="1400" spc="-10" dirty="0">
                <a:latin typeface="Calibri"/>
                <a:cs typeface="Calibri"/>
              </a:rPr>
              <a:t>unavailability);</a:t>
            </a:r>
            <a:endParaRPr sz="1400">
              <a:latin typeface="Calibri"/>
              <a:cs typeface="Calibri"/>
            </a:endParaRPr>
          </a:p>
          <a:p>
            <a:pPr marL="755650" marR="86360" lvl="1" indent="-285750">
              <a:lnSpc>
                <a:spcPct val="100000"/>
              </a:lnSpc>
              <a:buFont typeface="Arial"/>
              <a:buChar char="•"/>
              <a:tabLst>
                <a:tab pos="755015" algn="l"/>
                <a:tab pos="755650" algn="l"/>
              </a:tabLst>
            </a:pPr>
            <a:r>
              <a:rPr sz="1400" spc="-5" dirty="0">
                <a:latin typeface="Calibri"/>
                <a:cs typeface="Calibri"/>
              </a:rPr>
              <a:t>Coupling becomes </a:t>
            </a:r>
            <a:r>
              <a:rPr sz="1400" spc="-10" dirty="0">
                <a:latin typeface="Calibri"/>
                <a:cs typeface="Calibri"/>
              </a:rPr>
              <a:t>tighter </a:t>
            </a:r>
            <a:r>
              <a:rPr sz="1400" spc="-5" dirty="0">
                <a:latin typeface="Calibri"/>
                <a:cs typeface="Calibri"/>
              </a:rPr>
              <a:t>in case of </a:t>
            </a:r>
            <a:r>
              <a:rPr sz="1400" spc="-10" dirty="0">
                <a:latin typeface="Calibri"/>
                <a:cs typeface="Calibri"/>
              </a:rPr>
              <a:t>synchronous </a:t>
            </a:r>
            <a:r>
              <a:rPr sz="1400" spc="-5" dirty="0">
                <a:latin typeface="Calibri"/>
                <a:cs typeface="Calibri"/>
              </a:rPr>
              <a:t>calls, since the  </a:t>
            </a:r>
            <a:r>
              <a:rPr sz="1400" spc="-10" dirty="0">
                <a:latin typeface="Calibri"/>
                <a:cs typeface="Calibri"/>
              </a:rPr>
              <a:t>provider </a:t>
            </a:r>
            <a:r>
              <a:rPr sz="1400" spc="-5" dirty="0">
                <a:latin typeface="Calibri"/>
                <a:cs typeface="Calibri"/>
              </a:rPr>
              <a:t>needs </a:t>
            </a:r>
            <a:r>
              <a:rPr sz="1400" spc="-10" dirty="0">
                <a:latin typeface="Calibri"/>
                <a:cs typeface="Calibri"/>
              </a:rPr>
              <a:t>to </a:t>
            </a:r>
            <a:r>
              <a:rPr sz="1400" spc="-5" dirty="0">
                <a:latin typeface="Calibri"/>
                <a:cs typeface="Calibri"/>
              </a:rPr>
              <a:t>process the </a:t>
            </a:r>
            <a:r>
              <a:rPr sz="1400" spc="-10" dirty="0">
                <a:latin typeface="Calibri"/>
                <a:cs typeface="Calibri"/>
              </a:rPr>
              <a:t>request at </a:t>
            </a:r>
            <a:r>
              <a:rPr sz="1400" spc="-5" dirty="0">
                <a:latin typeface="Calibri"/>
                <a:cs typeface="Calibri"/>
              </a:rPr>
              <a:t>the time it is made. </a:t>
            </a:r>
            <a:r>
              <a:rPr sz="1400" spc="-10" dirty="0">
                <a:latin typeface="Calibri"/>
                <a:cs typeface="Calibri"/>
              </a:rPr>
              <a:t>For </a:t>
            </a:r>
            <a:r>
              <a:rPr sz="1400" dirty="0">
                <a:latin typeface="Calibri"/>
                <a:cs typeface="Calibri"/>
              </a:rPr>
              <a:t>an  </a:t>
            </a:r>
            <a:r>
              <a:rPr sz="1400" spc="-5" dirty="0">
                <a:latin typeface="Calibri"/>
                <a:cs typeface="Calibri"/>
              </a:rPr>
              <a:t>in-between solution, </a:t>
            </a:r>
            <a:r>
              <a:rPr sz="1400" dirty="0">
                <a:latin typeface="Calibri"/>
                <a:cs typeface="Calibri"/>
              </a:rPr>
              <a:t>a </a:t>
            </a:r>
            <a:r>
              <a:rPr sz="1400" spc="-5" dirty="0">
                <a:latin typeface="Calibri"/>
                <a:cs typeface="Calibri"/>
              </a:rPr>
              <a:t>common </a:t>
            </a:r>
            <a:r>
              <a:rPr sz="1400" spc="-10" dirty="0">
                <a:latin typeface="Calibri"/>
                <a:cs typeface="Calibri"/>
              </a:rPr>
              <a:t>pattern </a:t>
            </a:r>
            <a:r>
              <a:rPr sz="1400" spc="-5" dirty="0">
                <a:latin typeface="Calibri"/>
                <a:cs typeface="Calibri"/>
              </a:rPr>
              <a:t>is </a:t>
            </a:r>
            <a:r>
              <a:rPr sz="1400" spc="-10" dirty="0">
                <a:latin typeface="Calibri"/>
                <a:cs typeface="Calibri"/>
              </a:rPr>
              <a:t>to provide </a:t>
            </a:r>
            <a:r>
              <a:rPr sz="1400" dirty="0">
                <a:latin typeface="Calibri"/>
                <a:cs typeface="Calibri"/>
              </a:rPr>
              <a:t>a </a:t>
            </a:r>
            <a:r>
              <a:rPr sz="1400" spc="-5" dirty="0">
                <a:latin typeface="Calibri"/>
                <a:cs typeface="Calibri"/>
              </a:rPr>
              <a:t>simple  </a:t>
            </a:r>
            <a:r>
              <a:rPr sz="1400" spc="-10" dirty="0">
                <a:latin typeface="Calibri"/>
                <a:cs typeface="Calibri"/>
              </a:rPr>
              <a:t>“accepted” </a:t>
            </a:r>
            <a:r>
              <a:rPr sz="1400" spc="-5" dirty="0">
                <a:latin typeface="Calibri"/>
                <a:cs typeface="Calibri"/>
              </a:rPr>
              <a:t>answer </a:t>
            </a:r>
            <a:r>
              <a:rPr sz="1400" spc="-10" dirty="0">
                <a:latin typeface="Calibri"/>
                <a:cs typeface="Calibri"/>
              </a:rPr>
              <a:t>synchronously </a:t>
            </a:r>
            <a:r>
              <a:rPr sz="1400" spc="-5" dirty="0">
                <a:latin typeface="Calibri"/>
                <a:cs typeface="Calibri"/>
              </a:rPr>
              <a:t>and </a:t>
            </a:r>
            <a:r>
              <a:rPr sz="1400" dirty="0">
                <a:latin typeface="Calibri"/>
                <a:cs typeface="Calibri"/>
              </a:rPr>
              <a:t>do </a:t>
            </a:r>
            <a:r>
              <a:rPr sz="1400" spc="-5" dirty="0">
                <a:latin typeface="Calibri"/>
                <a:cs typeface="Calibri"/>
              </a:rPr>
              <a:t>the heavy-lifting in </a:t>
            </a:r>
            <a:r>
              <a:rPr sz="1400" dirty="0">
                <a:latin typeface="Calibri"/>
                <a:cs typeface="Calibri"/>
              </a:rPr>
              <a:t>an  </a:t>
            </a:r>
            <a:r>
              <a:rPr sz="1400" spc="-10" dirty="0">
                <a:latin typeface="Calibri"/>
                <a:cs typeface="Calibri"/>
              </a:rPr>
              <a:t>async</a:t>
            </a:r>
            <a:r>
              <a:rPr sz="1400" spc="-15" dirty="0">
                <a:latin typeface="Calibri"/>
                <a:cs typeface="Calibri"/>
              </a:rPr>
              <a:t> </a:t>
            </a:r>
            <a:r>
              <a:rPr sz="1400" spc="-10" dirty="0">
                <a:latin typeface="Calibri"/>
                <a:cs typeface="Calibri"/>
              </a:rPr>
              <a:t>fashion;</a:t>
            </a:r>
            <a:endParaRPr sz="1400">
              <a:latin typeface="Calibri"/>
              <a:cs typeface="Calibri"/>
            </a:endParaRPr>
          </a:p>
          <a:p>
            <a:pPr marL="298450" marR="93980" indent="-285750">
              <a:lnSpc>
                <a:spcPts val="1920"/>
              </a:lnSpc>
              <a:spcBef>
                <a:spcPts val="50"/>
              </a:spcBef>
              <a:buFont typeface="Arial"/>
              <a:buChar char="•"/>
              <a:tabLst>
                <a:tab pos="297815" algn="l"/>
                <a:tab pos="298450" algn="l"/>
              </a:tabLst>
            </a:pPr>
            <a:r>
              <a:rPr sz="1600" spc="-5" dirty="0">
                <a:latin typeface="Calibri"/>
                <a:cs typeface="Calibri"/>
              </a:rPr>
              <a:t>Time-bound </a:t>
            </a:r>
            <a:r>
              <a:rPr sz="1600" spc="-10" dirty="0">
                <a:latin typeface="Calibri"/>
                <a:cs typeface="Calibri"/>
              </a:rPr>
              <a:t>operations increase interaction complexity: </a:t>
            </a:r>
            <a:r>
              <a:rPr sz="1600" spc="-5" dirty="0">
                <a:latin typeface="Calibri"/>
                <a:cs typeface="Calibri"/>
              </a:rPr>
              <a:t>if a  </a:t>
            </a:r>
            <a:r>
              <a:rPr sz="1600" spc="-10" dirty="0">
                <a:latin typeface="Calibri"/>
                <a:cs typeface="Calibri"/>
              </a:rPr>
              <a:t>client </a:t>
            </a:r>
            <a:r>
              <a:rPr sz="1600" spc="-5" dirty="0">
                <a:latin typeface="Calibri"/>
                <a:cs typeface="Calibri"/>
              </a:rPr>
              <a:t>issues a command and needs an </a:t>
            </a:r>
            <a:r>
              <a:rPr sz="1600" spc="-10" dirty="0">
                <a:latin typeface="Calibri"/>
                <a:cs typeface="Calibri"/>
              </a:rPr>
              <a:t>answer </a:t>
            </a:r>
            <a:r>
              <a:rPr sz="1600" spc="-5" dirty="0">
                <a:latin typeface="Calibri"/>
                <a:cs typeface="Calibri"/>
              </a:rPr>
              <a:t>in up </a:t>
            </a:r>
            <a:r>
              <a:rPr sz="1600" spc="-15" dirty="0">
                <a:latin typeface="Calibri"/>
                <a:cs typeface="Calibri"/>
              </a:rPr>
              <a:t>to </a:t>
            </a:r>
            <a:r>
              <a:rPr sz="1600" spc="-5" dirty="0">
                <a:latin typeface="Calibri"/>
                <a:cs typeface="Calibri"/>
              </a:rPr>
              <a:t>a </a:t>
            </a:r>
            <a:r>
              <a:rPr sz="1600" spc="-10" dirty="0">
                <a:latin typeface="Calibri"/>
                <a:cs typeface="Calibri"/>
              </a:rPr>
              <a:t>minute,  what </a:t>
            </a:r>
            <a:r>
              <a:rPr sz="1600" spc="-5" dirty="0">
                <a:latin typeface="Calibri"/>
                <a:cs typeface="Calibri"/>
              </a:rPr>
              <a:t>should it do </a:t>
            </a:r>
            <a:r>
              <a:rPr sz="1600" spc="-10" dirty="0">
                <a:latin typeface="Calibri"/>
                <a:cs typeface="Calibri"/>
              </a:rPr>
              <a:t>after </a:t>
            </a:r>
            <a:r>
              <a:rPr sz="1600" spc="-5" dirty="0">
                <a:latin typeface="Calibri"/>
                <a:cs typeface="Calibri"/>
              </a:rPr>
              <a:t>the timeout? </a:t>
            </a:r>
            <a:r>
              <a:rPr sz="1600" spc="-10" dirty="0">
                <a:latin typeface="Calibri"/>
                <a:cs typeface="Calibri"/>
              </a:rPr>
              <a:t>What </a:t>
            </a:r>
            <a:r>
              <a:rPr sz="1600" spc="-5" dirty="0">
                <a:latin typeface="Calibri"/>
                <a:cs typeface="Calibri"/>
              </a:rPr>
              <a:t>should it do if the  </a:t>
            </a:r>
            <a:r>
              <a:rPr sz="1600" spc="-10" dirty="0">
                <a:latin typeface="Calibri"/>
                <a:cs typeface="Calibri"/>
              </a:rPr>
              <a:t>provider still processed </a:t>
            </a:r>
            <a:r>
              <a:rPr sz="1600" spc="-5" dirty="0">
                <a:latin typeface="Calibri"/>
                <a:cs typeface="Calibri"/>
              </a:rPr>
              <a:t>the </a:t>
            </a:r>
            <a:r>
              <a:rPr sz="1600" spc="-10" dirty="0">
                <a:latin typeface="Calibri"/>
                <a:cs typeface="Calibri"/>
              </a:rPr>
              <a:t>request </a:t>
            </a:r>
            <a:r>
              <a:rPr sz="1600" spc="-35" dirty="0">
                <a:latin typeface="Calibri"/>
                <a:cs typeface="Calibri"/>
              </a:rPr>
              <a:t>after, </a:t>
            </a:r>
            <a:r>
              <a:rPr sz="1600" spc="-40" dirty="0">
                <a:latin typeface="Calibri"/>
                <a:cs typeface="Calibri"/>
              </a:rPr>
              <a:t>say, </a:t>
            </a:r>
            <a:r>
              <a:rPr sz="1600" spc="-5" dirty="0">
                <a:latin typeface="Calibri"/>
                <a:cs typeface="Calibri"/>
              </a:rPr>
              <a:t>2</a:t>
            </a:r>
            <a:r>
              <a:rPr sz="1600" spc="110" dirty="0">
                <a:latin typeface="Calibri"/>
                <a:cs typeface="Calibri"/>
              </a:rPr>
              <a:t> </a:t>
            </a:r>
            <a:r>
              <a:rPr sz="1600" spc="-5" dirty="0">
                <a:latin typeface="Calibri"/>
                <a:cs typeface="Calibri"/>
              </a:rPr>
              <a:t>minutes?</a:t>
            </a:r>
            <a:endParaRPr sz="1600">
              <a:latin typeface="Calibri"/>
              <a:cs typeface="Calibri"/>
            </a:endParaRPr>
          </a:p>
          <a:p>
            <a:pPr marL="298450" marR="24765" indent="-285750">
              <a:lnSpc>
                <a:spcPts val="1920"/>
              </a:lnSpc>
              <a:buFont typeface="Arial"/>
              <a:buChar char="•"/>
              <a:tabLst>
                <a:tab pos="297815" algn="l"/>
                <a:tab pos="298450" algn="l"/>
              </a:tabLst>
            </a:pPr>
            <a:r>
              <a:rPr sz="1600" spc="-5" dirty="0">
                <a:latin typeface="Calibri"/>
                <a:cs typeface="Calibri"/>
              </a:rPr>
              <a:t>Commands </a:t>
            </a:r>
            <a:r>
              <a:rPr sz="1600" spc="-15" dirty="0">
                <a:latin typeface="Calibri"/>
                <a:cs typeface="Calibri"/>
              </a:rPr>
              <a:t>are </a:t>
            </a:r>
            <a:r>
              <a:rPr sz="1600" spc="-5" dirty="0">
                <a:latin typeface="Calibri"/>
                <a:cs typeface="Calibri"/>
              </a:rPr>
              <a:t>usually being designed </a:t>
            </a:r>
            <a:r>
              <a:rPr sz="1600" spc="-15" dirty="0">
                <a:latin typeface="Calibri"/>
                <a:cs typeface="Calibri"/>
              </a:rPr>
              <a:t>to </a:t>
            </a:r>
            <a:r>
              <a:rPr sz="1600" spc="-10" dirty="0">
                <a:latin typeface="Calibri"/>
                <a:cs typeface="Calibri"/>
              </a:rPr>
              <a:t>process asynchronously  </a:t>
            </a:r>
            <a:r>
              <a:rPr sz="1600" spc="-5" dirty="0">
                <a:latin typeface="Calibri"/>
                <a:cs typeface="Calibri"/>
              </a:rPr>
              <a:t>so as </a:t>
            </a:r>
            <a:r>
              <a:rPr sz="1600" spc="-15" dirty="0">
                <a:latin typeface="Calibri"/>
                <a:cs typeface="Calibri"/>
              </a:rPr>
              <a:t>to </a:t>
            </a:r>
            <a:r>
              <a:rPr sz="1600" spc="-20" dirty="0">
                <a:latin typeface="Calibri"/>
                <a:cs typeface="Calibri"/>
              </a:rPr>
              <a:t>make </a:t>
            </a:r>
            <a:r>
              <a:rPr sz="1600" spc="-5" dirty="0">
                <a:latin typeface="Calibri"/>
                <a:cs typeface="Calibri"/>
              </a:rPr>
              <a:t>the </a:t>
            </a:r>
            <a:r>
              <a:rPr sz="1600" spc="-20" dirty="0">
                <a:latin typeface="Calibri"/>
                <a:cs typeface="Calibri"/>
              </a:rPr>
              <a:t>system </a:t>
            </a:r>
            <a:r>
              <a:rPr sz="1600" spc="-10" dirty="0">
                <a:latin typeface="Calibri"/>
                <a:cs typeface="Calibri"/>
              </a:rPr>
              <a:t>efficient </a:t>
            </a:r>
            <a:r>
              <a:rPr sz="1600" spc="-20" dirty="0">
                <a:latin typeface="Calibri"/>
                <a:cs typeface="Calibri"/>
              </a:rPr>
              <a:t>like </a:t>
            </a:r>
            <a:r>
              <a:rPr sz="1600" spc="-5" dirty="0">
                <a:latin typeface="Calibri"/>
                <a:cs typeface="Calibri"/>
              </a:rPr>
              <a:t>in </a:t>
            </a:r>
            <a:r>
              <a:rPr sz="1600" spc="-15" dirty="0">
                <a:latin typeface="Calibri"/>
                <a:cs typeface="Calibri"/>
              </a:rPr>
              <a:t>CQRS </a:t>
            </a:r>
            <a:r>
              <a:rPr sz="1600" spc="-5" dirty="0">
                <a:latin typeface="Calibri"/>
                <a:cs typeface="Calibri"/>
              </a:rPr>
              <a:t>and </a:t>
            </a:r>
            <a:r>
              <a:rPr sz="1600" spc="-15" dirty="0">
                <a:latin typeface="Calibri"/>
                <a:cs typeface="Calibri"/>
              </a:rPr>
              <a:t>ES </a:t>
            </a:r>
            <a:r>
              <a:rPr sz="1600" spc="-5" dirty="0">
                <a:latin typeface="Calibri"/>
                <a:cs typeface="Calibri"/>
              </a:rPr>
              <a:t>design  </a:t>
            </a:r>
            <a:r>
              <a:rPr sz="1600" spc="-10" dirty="0">
                <a:latin typeface="Calibri"/>
                <a:cs typeface="Calibri"/>
              </a:rPr>
              <a:t>patterns.</a:t>
            </a:r>
            <a:endParaRPr sz="1600">
              <a:latin typeface="Calibri"/>
              <a:cs typeface="Calibri"/>
            </a:endParaRPr>
          </a:p>
        </p:txBody>
      </p:sp>
      <p:grpSp>
        <p:nvGrpSpPr>
          <p:cNvPr id="10" name="object 10"/>
          <p:cNvGrpSpPr/>
          <p:nvPr/>
        </p:nvGrpSpPr>
        <p:grpSpPr>
          <a:xfrm>
            <a:off x="0" y="1417319"/>
            <a:ext cx="6172200" cy="4892040"/>
            <a:chOff x="0" y="1417319"/>
            <a:chExt cx="6172200" cy="4892040"/>
          </a:xfrm>
        </p:grpSpPr>
        <p:pic>
          <p:nvPicPr>
            <p:cNvPr id="11" name="object 11"/>
            <p:cNvPicPr/>
            <p:nvPr/>
          </p:nvPicPr>
          <p:blipFill>
            <a:blip r:embed="rId3" cstate="print"/>
            <a:stretch>
              <a:fillRect/>
            </a:stretch>
          </p:blipFill>
          <p:spPr>
            <a:xfrm>
              <a:off x="0" y="1417319"/>
              <a:ext cx="6172200" cy="1737360"/>
            </a:xfrm>
            <a:prstGeom prst="rect">
              <a:avLst/>
            </a:prstGeom>
          </p:spPr>
        </p:pic>
        <p:pic>
          <p:nvPicPr>
            <p:cNvPr id="12" name="object 12"/>
            <p:cNvPicPr/>
            <p:nvPr/>
          </p:nvPicPr>
          <p:blipFill>
            <a:blip r:embed="rId4" cstate="print"/>
            <a:stretch>
              <a:fillRect/>
            </a:stretch>
          </p:blipFill>
          <p:spPr>
            <a:xfrm>
              <a:off x="45719" y="3063240"/>
              <a:ext cx="6126480" cy="3246119"/>
            </a:xfrm>
            <a:prstGeom prst="rect">
              <a:avLst/>
            </a:prstGeom>
          </p:spPr>
        </p:pic>
      </p:grpSp>
      <p:sp>
        <p:nvSpPr>
          <p:cNvPr id="13" name="object 13"/>
          <p:cNvSpPr txBox="1"/>
          <p:nvPr/>
        </p:nvSpPr>
        <p:spPr>
          <a:xfrm>
            <a:off x="146685" y="840104"/>
            <a:ext cx="5951220" cy="5271770"/>
          </a:xfrm>
          <a:prstGeom prst="rect">
            <a:avLst/>
          </a:prstGeom>
        </p:spPr>
        <p:txBody>
          <a:bodyPr vert="horz" wrap="square" lIns="0" tIns="12700" rIns="0" bIns="0" rtlCol="0">
            <a:spAutoFit/>
          </a:bodyPr>
          <a:lstStyle/>
          <a:p>
            <a:pPr marL="117475" marR="5080">
              <a:lnSpc>
                <a:spcPct val="100000"/>
              </a:lnSpc>
              <a:spcBef>
                <a:spcPts val="100"/>
              </a:spcBef>
            </a:pPr>
            <a:r>
              <a:rPr sz="1800" dirty="0">
                <a:latin typeface="Calibri"/>
                <a:cs typeface="Calibri"/>
              </a:rPr>
              <a:t>A </a:t>
            </a:r>
            <a:r>
              <a:rPr sz="1800" spc="-10" dirty="0">
                <a:latin typeface="Calibri"/>
                <a:cs typeface="Calibri"/>
              </a:rPr>
              <a:t>communication can </a:t>
            </a:r>
            <a:r>
              <a:rPr sz="1800" spc="-5" dirty="0">
                <a:latin typeface="Calibri"/>
                <a:cs typeface="Calibri"/>
              </a:rPr>
              <a:t>be one </a:t>
            </a:r>
            <a:r>
              <a:rPr sz="1800" dirty="0">
                <a:latin typeface="Calibri"/>
                <a:cs typeface="Calibri"/>
              </a:rPr>
              <a:t>of </a:t>
            </a:r>
            <a:r>
              <a:rPr sz="1800" spc="-10" dirty="0">
                <a:latin typeface="Calibri"/>
                <a:cs typeface="Calibri"/>
              </a:rPr>
              <a:t>three </a:t>
            </a:r>
            <a:r>
              <a:rPr sz="1800" spc="-5" dirty="0">
                <a:latin typeface="Calibri"/>
                <a:cs typeface="Calibri"/>
              </a:rPr>
              <a:t>types; </a:t>
            </a:r>
            <a:r>
              <a:rPr sz="1800" b="1" spc="-5" dirty="0">
                <a:latin typeface="Calibri"/>
                <a:cs typeface="Calibri"/>
              </a:rPr>
              <a:t>command</a:t>
            </a:r>
            <a:r>
              <a:rPr sz="1800" spc="-5" dirty="0">
                <a:latin typeface="Calibri"/>
                <a:cs typeface="Calibri"/>
              </a:rPr>
              <a:t>, </a:t>
            </a:r>
            <a:r>
              <a:rPr sz="1800" b="1" spc="-5" dirty="0">
                <a:latin typeface="Calibri"/>
                <a:cs typeface="Calibri"/>
              </a:rPr>
              <a:t>query</a:t>
            </a:r>
            <a:r>
              <a:rPr sz="1800" spc="-5" dirty="0">
                <a:latin typeface="Calibri"/>
                <a:cs typeface="Calibri"/>
              </a:rPr>
              <a:t>,  and</a:t>
            </a:r>
            <a:r>
              <a:rPr sz="1800" spc="-10" dirty="0">
                <a:latin typeface="Calibri"/>
                <a:cs typeface="Calibri"/>
              </a:rPr>
              <a:t> </a:t>
            </a:r>
            <a:r>
              <a:rPr sz="1800" b="1" spc="-15" dirty="0">
                <a:latin typeface="Calibri"/>
                <a:cs typeface="Calibri"/>
              </a:rPr>
              <a:t>event</a:t>
            </a:r>
            <a:r>
              <a:rPr sz="1800" spc="-15" dirty="0">
                <a:latin typeface="Calibri"/>
                <a:cs typeface="Calibri"/>
              </a:rPr>
              <a:t>.</a:t>
            </a:r>
            <a:endParaRPr sz="1800">
              <a:latin typeface="Calibri"/>
              <a:cs typeface="Calibri"/>
            </a:endParaRPr>
          </a:p>
          <a:p>
            <a:pPr marL="12700" marR="199390">
              <a:lnSpc>
                <a:spcPct val="100000"/>
              </a:lnSpc>
              <a:spcBef>
                <a:spcPts val="770"/>
              </a:spcBef>
            </a:pPr>
            <a:r>
              <a:rPr sz="1600" spc="-5" dirty="0">
                <a:latin typeface="Calibri"/>
                <a:cs typeface="Calibri"/>
              </a:rPr>
              <a:t>A </a:t>
            </a:r>
            <a:r>
              <a:rPr sz="1600" b="1" spc="-5" dirty="0">
                <a:latin typeface="Calibri"/>
                <a:cs typeface="Calibri"/>
              </a:rPr>
              <a:t>query </a:t>
            </a:r>
            <a:r>
              <a:rPr sz="1600" spc="-5" dirty="0">
                <a:latin typeface="Calibri"/>
                <a:cs typeface="Calibri"/>
              </a:rPr>
              <a:t>is a similar </a:t>
            </a:r>
            <a:r>
              <a:rPr sz="1600" spc="-15" dirty="0">
                <a:latin typeface="Calibri"/>
                <a:cs typeface="Calibri"/>
              </a:rPr>
              <a:t>to </a:t>
            </a:r>
            <a:r>
              <a:rPr sz="1600" spc="-5" dirty="0">
                <a:latin typeface="Calibri"/>
                <a:cs typeface="Calibri"/>
              </a:rPr>
              <a:t>command, but it is being used </a:t>
            </a:r>
            <a:r>
              <a:rPr sz="1600" spc="-15" dirty="0">
                <a:latin typeface="Calibri"/>
                <a:cs typeface="Calibri"/>
              </a:rPr>
              <a:t>to retrive </a:t>
            </a:r>
            <a:r>
              <a:rPr sz="1600" spc="-10" dirty="0">
                <a:latin typeface="Calibri"/>
                <a:cs typeface="Calibri"/>
              </a:rPr>
              <a:t>certain  </a:t>
            </a:r>
            <a:r>
              <a:rPr sz="1600" spc="-15" dirty="0">
                <a:latin typeface="Calibri"/>
                <a:cs typeface="Calibri"/>
              </a:rPr>
              <a:t>data </a:t>
            </a:r>
            <a:r>
              <a:rPr sz="1600" spc="-5" dirty="0">
                <a:latin typeface="Calibri"/>
                <a:cs typeface="Calibri"/>
              </a:rPr>
              <a:t>without doing </a:t>
            </a:r>
            <a:r>
              <a:rPr sz="1600" spc="-15" dirty="0">
                <a:latin typeface="Calibri"/>
                <a:cs typeface="Calibri"/>
              </a:rPr>
              <a:t>any</a:t>
            </a:r>
            <a:r>
              <a:rPr sz="1600" spc="10" dirty="0">
                <a:latin typeface="Calibri"/>
                <a:cs typeface="Calibri"/>
              </a:rPr>
              <a:t> </a:t>
            </a:r>
            <a:r>
              <a:rPr sz="1600" spc="-10" dirty="0">
                <a:latin typeface="Calibri"/>
                <a:cs typeface="Calibri"/>
              </a:rPr>
              <a:t>alterations.</a:t>
            </a:r>
            <a:endParaRPr sz="1600">
              <a:latin typeface="Calibri"/>
              <a:cs typeface="Calibri"/>
            </a:endParaRPr>
          </a:p>
          <a:p>
            <a:pPr marL="297815" marR="522605" indent="-285750">
              <a:lnSpc>
                <a:spcPct val="100000"/>
              </a:lnSpc>
              <a:buFont typeface="Arial"/>
              <a:buChar char="•"/>
              <a:tabLst>
                <a:tab pos="297815" algn="l"/>
                <a:tab pos="298450" algn="l"/>
              </a:tabLst>
            </a:pPr>
            <a:r>
              <a:rPr sz="1600" spc="-5" dirty="0">
                <a:latin typeface="Calibri"/>
                <a:cs typeface="Calibri"/>
              </a:rPr>
              <a:t>Queries </a:t>
            </a:r>
            <a:r>
              <a:rPr sz="1600" spc="-15" dirty="0">
                <a:latin typeface="Calibri"/>
                <a:cs typeface="Calibri"/>
              </a:rPr>
              <a:t>are </a:t>
            </a:r>
            <a:r>
              <a:rPr sz="1600" spc="-10" dirty="0">
                <a:latin typeface="Calibri"/>
                <a:cs typeface="Calibri"/>
              </a:rPr>
              <a:t>quite </a:t>
            </a:r>
            <a:r>
              <a:rPr sz="1600" spc="-5" dirty="0">
                <a:latin typeface="Calibri"/>
                <a:cs typeface="Calibri"/>
              </a:rPr>
              <a:t>simple and usually has less </a:t>
            </a:r>
            <a:r>
              <a:rPr sz="1600" spc="-15" dirty="0">
                <a:latin typeface="Calibri"/>
                <a:cs typeface="Calibri"/>
              </a:rPr>
              <a:t>execution cost </a:t>
            </a:r>
            <a:r>
              <a:rPr sz="1600" spc="-5" dirty="0">
                <a:latin typeface="Calibri"/>
                <a:cs typeface="Calibri"/>
              </a:rPr>
              <a:t>as  </a:t>
            </a:r>
            <a:r>
              <a:rPr sz="1600" spc="-10" dirty="0">
                <a:latin typeface="Calibri"/>
                <a:cs typeface="Calibri"/>
              </a:rPr>
              <a:t>compare </a:t>
            </a:r>
            <a:r>
              <a:rPr sz="1600" spc="-15" dirty="0">
                <a:latin typeface="Calibri"/>
                <a:cs typeface="Calibri"/>
              </a:rPr>
              <a:t>to</a:t>
            </a:r>
            <a:r>
              <a:rPr sz="1600" dirty="0">
                <a:latin typeface="Calibri"/>
                <a:cs typeface="Calibri"/>
              </a:rPr>
              <a:t> </a:t>
            </a:r>
            <a:r>
              <a:rPr sz="1600" spc="-5" dirty="0">
                <a:latin typeface="Calibri"/>
                <a:cs typeface="Calibri"/>
              </a:rPr>
              <a:t>commands.</a:t>
            </a:r>
            <a:endParaRPr sz="1600">
              <a:latin typeface="Calibri"/>
              <a:cs typeface="Calibri"/>
            </a:endParaRPr>
          </a:p>
          <a:p>
            <a:pPr marL="297815" marR="1164590" indent="-285750">
              <a:lnSpc>
                <a:spcPct val="100000"/>
              </a:lnSpc>
              <a:buFont typeface="Arial"/>
              <a:buChar char="•"/>
              <a:tabLst>
                <a:tab pos="297815" algn="l"/>
                <a:tab pos="298450" algn="l"/>
              </a:tabLst>
            </a:pPr>
            <a:r>
              <a:rPr sz="1600" spc="-15" dirty="0">
                <a:latin typeface="Calibri"/>
                <a:cs typeface="Calibri"/>
              </a:rPr>
              <a:t>Unlike </a:t>
            </a:r>
            <a:r>
              <a:rPr sz="1600" spc="-5" dirty="0">
                <a:latin typeface="Calibri"/>
                <a:cs typeface="Calibri"/>
              </a:rPr>
              <a:t>commands, queries </a:t>
            </a:r>
            <a:r>
              <a:rPr sz="1600" spc="-15" dirty="0">
                <a:latin typeface="Calibri"/>
                <a:cs typeface="Calibri"/>
              </a:rPr>
              <a:t>are </a:t>
            </a:r>
            <a:r>
              <a:rPr sz="1600" spc="-5" dirty="0">
                <a:latin typeface="Calibri"/>
                <a:cs typeface="Calibri"/>
              </a:rPr>
              <a:t>usually </a:t>
            </a:r>
            <a:r>
              <a:rPr sz="1600" spc="-10" dirty="0">
                <a:latin typeface="Calibri"/>
                <a:cs typeface="Calibri"/>
              </a:rPr>
              <a:t>implemented </a:t>
            </a:r>
            <a:r>
              <a:rPr sz="1600" spc="-5" dirty="0">
                <a:latin typeface="Calibri"/>
                <a:cs typeface="Calibri"/>
              </a:rPr>
              <a:t>as  </a:t>
            </a:r>
            <a:r>
              <a:rPr sz="1600" spc="-10" dirty="0">
                <a:latin typeface="Calibri"/>
                <a:cs typeface="Calibri"/>
              </a:rPr>
              <a:t>synchronous calls.</a:t>
            </a:r>
            <a:endParaRPr sz="1600">
              <a:latin typeface="Calibri"/>
              <a:cs typeface="Calibri"/>
            </a:endParaRPr>
          </a:p>
          <a:p>
            <a:pPr>
              <a:lnSpc>
                <a:spcPct val="100000"/>
              </a:lnSpc>
              <a:spcBef>
                <a:spcPts val="10"/>
              </a:spcBef>
              <a:buFont typeface="Arial"/>
              <a:buChar char="•"/>
            </a:pPr>
            <a:endParaRPr sz="1350">
              <a:latin typeface="Calibri"/>
              <a:cs typeface="Calibri"/>
            </a:endParaRPr>
          </a:p>
          <a:p>
            <a:pPr marL="20955" marR="372110" algn="just">
              <a:lnSpc>
                <a:spcPct val="100000"/>
              </a:lnSpc>
            </a:pPr>
            <a:r>
              <a:rPr sz="1600" spc="-5" dirty="0">
                <a:latin typeface="Calibri"/>
                <a:cs typeface="Calibri"/>
              </a:rPr>
              <a:t>An </a:t>
            </a:r>
            <a:r>
              <a:rPr sz="1600" b="1" spc="-15" dirty="0">
                <a:latin typeface="Calibri"/>
                <a:cs typeface="Calibri"/>
              </a:rPr>
              <a:t>event </a:t>
            </a:r>
            <a:r>
              <a:rPr sz="1600" spc="-25" dirty="0">
                <a:latin typeface="Calibri"/>
                <a:cs typeface="Calibri"/>
              </a:rPr>
              <a:t>refers </a:t>
            </a:r>
            <a:r>
              <a:rPr sz="1600" spc="-15" dirty="0">
                <a:latin typeface="Calibri"/>
                <a:cs typeface="Calibri"/>
              </a:rPr>
              <a:t>to </a:t>
            </a:r>
            <a:r>
              <a:rPr sz="1600" spc="-5" dirty="0">
                <a:latin typeface="Calibri"/>
                <a:cs typeface="Calibri"/>
              </a:rPr>
              <a:t>an occurrence in the </a:t>
            </a:r>
            <a:r>
              <a:rPr sz="1600" spc="-10" dirty="0">
                <a:latin typeface="Calibri"/>
                <a:cs typeface="Calibri"/>
              </a:rPr>
              <a:t>past. That </a:t>
            </a:r>
            <a:r>
              <a:rPr sz="1600" spc="-5" dirty="0">
                <a:latin typeface="Calibri"/>
                <a:cs typeface="Calibri"/>
              </a:rPr>
              <a:t>simple </a:t>
            </a:r>
            <a:r>
              <a:rPr sz="1600" spc="-15" dirty="0">
                <a:latin typeface="Calibri"/>
                <a:cs typeface="Calibri"/>
              </a:rPr>
              <a:t>statement  </a:t>
            </a:r>
            <a:r>
              <a:rPr sz="1600" spc="-5" dirty="0">
                <a:latin typeface="Calibri"/>
                <a:cs typeface="Calibri"/>
              </a:rPr>
              <a:t>carries a number of</a:t>
            </a:r>
            <a:r>
              <a:rPr sz="1600" dirty="0">
                <a:latin typeface="Calibri"/>
                <a:cs typeface="Calibri"/>
              </a:rPr>
              <a:t> </a:t>
            </a:r>
            <a:r>
              <a:rPr sz="1600" spc="-5" dirty="0">
                <a:latin typeface="Calibri"/>
                <a:cs typeface="Calibri"/>
              </a:rPr>
              <a:t>consequences:</a:t>
            </a:r>
            <a:endParaRPr sz="1600">
              <a:latin typeface="Calibri"/>
              <a:cs typeface="Calibri"/>
            </a:endParaRPr>
          </a:p>
          <a:p>
            <a:pPr marL="307340" indent="-286385" algn="just">
              <a:lnSpc>
                <a:spcPct val="100000"/>
              </a:lnSpc>
              <a:buFont typeface="Arial"/>
              <a:buChar char="•"/>
              <a:tabLst>
                <a:tab pos="307340" algn="l"/>
              </a:tabLst>
            </a:pPr>
            <a:r>
              <a:rPr sz="1600" spc="-15" dirty="0">
                <a:latin typeface="Calibri"/>
                <a:cs typeface="Calibri"/>
              </a:rPr>
              <a:t>Events are</a:t>
            </a:r>
            <a:r>
              <a:rPr sz="1600" dirty="0">
                <a:latin typeface="Calibri"/>
                <a:cs typeface="Calibri"/>
              </a:rPr>
              <a:t> </a:t>
            </a:r>
            <a:r>
              <a:rPr sz="1600" spc="-5" dirty="0">
                <a:latin typeface="Calibri"/>
                <a:cs typeface="Calibri"/>
              </a:rPr>
              <a:t>immutable.</a:t>
            </a:r>
            <a:endParaRPr sz="1600">
              <a:latin typeface="Calibri"/>
              <a:cs typeface="Calibri"/>
            </a:endParaRPr>
          </a:p>
          <a:p>
            <a:pPr marL="307340" marR="148590" indent="-285750" algn="just">
              <a:lnSpc>
                <a:spcPct val="100000"/>
              </a:lnSpc>
              <a:buFont typeface="Arial"/>
              <a:buChar char="•"/>
              <a:tabLst>
                <a:tab pos="307340" algn="l"/>
              </a:tabLst>
            </a:pPr>
            <a:r>
              <a:rPr sz="1600" spc="-5" dirty="0">
                <a:latin typeface="Calibri"/>
                <a:cs typeface="Calibri"/>
              </a:rPr>
              <a:t>The </a:t>
            </a:r>
            <a:r>
              <a:rPr sz="1600" spc="-10" dirty="0">
                <a:latin typeface="Calibri"/>
                <a:cs typeface="Calibri"/>
              </a:rPr>
              <a:t>emitter can </a:t>
            </a:r>
            <a:r>
              <a:rPr sz="1600" spc="-5" dirty="0">
                <a:latin typeface="Calibri"/>
                <a:cs typeface="Calibri"/>
              </a:rPr>
              <a:t>be </a:t>
            </a:r>
            <a:r>
              <a:rPr sz="1600" spc="-10" dirty="0">
                <a:latin typeface="Calibri"/>
                <a:cs typeface="Calibri"/>
              </a:rPr>
              <a:t>completely </a:t>
            </a:r>
            <a:r>
              <a:rPr sz="1600" spc="-5" dirty="0">
                <a:latin typeface="Calibri"/>
                <a:cs typeface="Calibri"/>
              </a:rPr>
              <a:t>oblivious of the </a:t>
            </a:r>
            <a:r>
              <a:rPr sz="1600" spc="-15" dirty="0">
                <a:latin typeface="Calibri"/>
                <a:cs typeface="Calibri"/>
              </a:rPr>
              <a:t>event </a:t>
            </a:r>
            <a:r>
              <a:rPr sz="1600" spc="-10" dirty="0">
                <a:latin typeface="Calibri"/>
                <a:cs typeface="Calibri"/>
              </a:rPr>
              <a:t>listeners. Just  </a:t>
            </a:r>
            <a:r>
              <a:rPr sz="1600" spc="-5" dirty="0">
                <a:latin typeface="Calibri"/>
                <a:cs typeface="Calibri"/>
              </a:rPr>
              <a:t>publish it </a:t>
            </a:r>
            <a:r>
              <a:rPr sz="1600" spc="-10" dirty="0">
                <a:latin typeface="Calibri"/>
                <a:cs typeface="Calibri"/>
              </a:rPr>
              <a:t>somewhere </a:t>
            </a:r>
            <a:r>
              <a:rPr sz="1600" spc="-5" dirty="0">
                <a:latin typeface="Calibri"/>
                <a:cs typeface="Calibri"/>
              </a:rPr>
              <a:t>and </a:t>
            </a:r>
            <a:r>
              <a:rPr sz="1600" spc="-10" dirty="0">
                <a:latin typeface="Calibri"/>
                <a:cs typeface="Calibri"/>
              </a:rPr>
              <a:t>let consumers react </a:t>
            </a:r>
            <a:r>
              <a:rPr sz="1600" spc="-15" dirty="0">
                <a:latin typeface="Calibri"/>
                <a:cs typeface="Calibri"/>
              </a:rPr>
              <a:t>to </a:t>
            </a:r>
            <a:r>
              <a:rPr sz="1600" spc="-5" dirty="0">
                <a:latin typeface="Calibri"/>
                <a:cs typeface="Calibri"/>
              </a:rPr>
              <a:t>it as </a:t>
            </a:r>
            <a:r>
              <a:rPr sz="1600" spc="-10" dirty="0">
                <a:latin typeface="Calibri"/>
                <a:cs typeface="Calibri"/>
              </a:rPr>
              <a:t>they </a:t>
            </a:r>
            <a:r>
              <a:rPr sz="1600" spc="-5" dirty="0">
                <a:latin typeface="Calibri"/>
                <a:cs typeface="Calibri"/>
              </a:rPr>
              <a:t>see</a:t>
            </a:r>
            <a:r>
              <a:rPr sz="1600" spc="95" dirty="0">
                <a:latin typeface="Calibri"/>
                <a:cs typeface="Calibri"/>
              </a:rPr>
              <a:t> </a:t>
            </a:r>
            <a:r>
              <a:rPr sz="1600" spc="-5" dirty="0">
                <a:latin typeface="Calibri"/>
                <a:cs typeface="Calibri"/>
              </a:rPr>
              <a:t>fit.</a:t>
            </a:r>
            <a:endParaRPr sz="1600">
              <a:latin typeface="Calibri"/>
              <a:cs typeface="Calibri"/>
            </a:endParaRPr>
          </a:p>
          <a:p>
            <a:pPr marL="307340" marR="475615" indent="-285750" algn="just">
              <a:lnSpc>
                <a:spcPct val="100000"/>
              </a:lnSpc>
              <a:buFont typeface="Arial"/>
              <a:buChar char="•"/>
              <a:tabLst>
                <a:tab pos="307340" algn="l"/>
              </a:tabLst>
            </a:pPr>
            <a:r>
              <a:rPr sz="1600" spc="-5" dirty="0">
                <a:latin typeface="Calibri"/>
                <a:cs typeface="Calibri"/>
              </a:rPr>
              <a:t>The </a:t>
            </a:r>
            <a:r>
              <a:rPr sz="1600" spc="-15" dirty="0">
                <a:latin typeface="Calibri"/>
                <a:cs typeface="Calibri"/>
              </a:rPr>
              <a:t>listeners may </a:t>
            </a:r>
            <a:r>
              <a:rPr sz="1600" spc="-5" dirty="0">
                <a:latin typeface="Calibri"/>
                <a:cs typeface="Calibri"/>
              </a:rPr>
              <a:t>also be oblivious of the </a:t>
            </a:r>
            <a:r>
              <a:rPr sz="1600" spc="-10" dirty="0">
                <a:latin typeface="Calibri"/>
                <a:cs typeface="Calibri"/>
              </a:rPr>
              <a:t>emitter — in case </a:t>
            </a:r>
            <a:r>
              <a:rPr sz="1600" spc="-5" dirty="0">
                <a:latin typeface="Calibri"/>
                <a:cs typeface="Calibri"/>
              </a:rPr>
              <a:t>the  </a:t>
            </a:r>
            <a:r>
              <a:rPr sz="1600" spc="-15" dirty="0">
                <a:latin typeface="Calibri"/>
                <a:cs typeface="Calibri"/>
              </a:rPr>
              <a:t>event </a:t>
            </a:r>
            <a:r>
              <a:rPr sz="1600" spc="-5" dirty="0">
                <a:latin typeface="Calibri"/>
                <a:cs typeface="Calibri"/>
              </a:rPr>
              <a:t>messages </a:t>
            </a:r>
            <a:r>
              <a:rPr sz="1600" spc="-10" dirty="0">
                <a:latin typeface="Calibri"/>
                <a:cs typeface="Calibri"/>
              </a:rPr>
              <a:t>flow through </a:t>
            </a:r>
            <a:r>
              <a:rPr sz="1600" spc="-5" dirty="0">
                <a:latin typeface="Calibri"/>
                <a:cs typeface="Calibri"/>
              </a:rPr>
              <a:t>a </a:t>
            </a:r>
            <a:r>
              <a:rPr sz="1600" spc="-10" dirty="0">
                <a:latin typeface="Calibri"/>
                <a:cs typeface="Calibri"/>
              </a:rPr>
              <a:t>shared </a:t>
            </a:r>
            <a:r>
              <a:rPr sz="1600" spc="-5" dirty="0">
                <a:latin typeface="Calibri"/>
                <a:cs typeface="Calibri"/>
              </a:rPr>
              <a:t>channel (eg: a message  queue), this is the only </a:t>
            </a:r>
            <a:r>
              <a:rPr sz="1600" spc="-10" dirty="0">
                <a:latin typeface="Calibri"/>
                <a:cs typeface="Calibri"/>
              </a:rPr>
              <a:t>address they</a:t>
            </a:r>
            <a:r>
              <a:rPr sz="1600" spc="15" dirty="0">
                <a:latin typeface="Calibri"/>
                <a:cs typeface="Calibri"/>
              </a:rPr>
              <a:t> </a:t>
            </a:r>
            <a:r>
              <a:rPr sz="1600" spc="-5" dirty="0">
                <a:latin typeface="Calibri"/>
                <a:cs typeface="Calibri"/>
              </a:rPr>
              <a:t>need.</a:t>
            </a:r>
            <a:endParaRPr sz="1600">
              <a:latin typeface="Calibri"/>
              <a:cs typeface="Calibri"/>
            </a:endParaRPr>
          </a:p>
          <a:p>
            <a:pPr marL="307340" indent="-286385" algn="just">
              <a:lnSpc>
                <a:spcPct val="100000"/>
              </a:lnSpc>
              <a:buFont typeface="Arial"/>
              <a:buChar char="•"/>
              <a:tabLst>
                <a:tab pos="307340" algn="l"/>
              </a:tabLst>
            </a:pPr>
            <a:r>
              <a:rPr sz="1600" spc="-5" dirty="0">
                <a:latin typeface="Calibri"/>
                <a:cs typeface="Calibri"/>
              </a:rPr>
              <a:t>The </a:t>
            </a:r>
            <a:r>
              <a:rPr sz="1600" spc="-15" dirty="0">
                <a:latin typeface="Calibri"/>
                <a:cs typeface="Calibri"/>
              </a:rPr>
              <a:t>overall </a:t>
            </a:r>
            <a:r>
              <a:rPr sz="1600" spc="-10" dirty="0">
                <a:latin typeface="Calibri"/>
                <a:cs typeface="Calibri"/>
              </a:rPr>
              <a:t>process </a:t>
            </a:r>
            <a:r>
              <a:rPr sz="1600" spc="-5" dirty="0">
                <a:latin typeface="Calibri"/>
                <a:cs typeface="Calibri"/>
              </a:rPr>
              <a:t>is </a:t>
            </a:r>
            <a:r>
              <a:rPr sz="1600" spc="-10" dirty="0">
                <a:latin typeface="Calibri"/>
                <a:cs typeface="Calibri"/>
              </a:rPr>
              <a:t>async by</a:t>
            </a:r>
            <a:r>
              <a:rPr sz="1600" spc="15" dirty="0">
                <a:latin typeface="Calibri"/>
                <a:cs typeface="Calibri"/>
              </a:rPr>
              <a:t> </a:t>
            </a:r>
            <a:r>
              <a:rPr sz="1600" spc="-10" dirty="0">
                <a:latin typeface="Calibri"/>
                <a:cs typeface="Calibri"/>
              </a:rPr>
              <a:t>nature;</a:t>
            </a:r>
            <a:endParaRPr sz="1600">
              <a:latin typeface="Calibri"/>
              <a:cs typeface="Calibri"/>
            </a:endParaRPr>
          </a:p>
          <a:p>
            <a:pPr marL="307340" marR="109220" indent="-285750">
              <a:lnSpc>
                <a:spcPct val="100000"/>
              </a:lnSpc>
              <a:buFont typeface="Arial"/>
              <a:buChar char="•"/>
              <a:tabLst>
                <a:tab pos="306705" algn="l"/>
                <a:tab pos="307340" algn="l"/>
              </a:tabLst>
            </a:pPr>
            <a:r>
              <a:rPr sz="1600" spc="-15" dirty="0">
                <a:latin typeface="Calibri"/>
                <a:cs typeface="Calibri"/>
              </a:rPr>
              <a:t>Therefore, </a:t>
            </a:r>
            <a:r>
              <a:rPr sz="1600" spc="-5" dirty="0">
                <a:latin typeface="Calibri"/>
                <a:cs typeface="Calibri"/>
              </a:rPr>
              <a:t>this </a:t>
            </a:r>
            <a:r>
              <a:rPr sz="1600" spc="-15" dirty="0">
                <a:latin typeface="Calibri"/>
                <a:cs typeface="Calibri"/>
              </a:rPr>
              <a:t>pattern </a:t>
            </a:r>
            <a:r>
              <a:rPr sz="1600" spc="-10" dirty="0">
                <a:latin typeface="Calibri"/>
                <a:cs typeface="Calibri"/>
              </a:rPr>
              <a:t>allows fairly </a:t>
            </a:r>
            <a:r>
              <a:rPr sz="1600" spc="-5" dirty="0">
                <a:latin typeface="Calibri"/>
                <a:cs typeface="Calibri"/>
              </a:rPr>
              <a:t>decoupled </a:t>
            </a:r>
            <a:r>
              <a:rPr sz="1600" spc="-10" dirty="0">
                <a:latin typeface="Calibri"/>
                <a:cs typeface="Calibri"/>
              </a:rPr>
              <a:t>communication. </a:t>
            </a:r>
            <a:r>
              <a:rPr sz="1600" spc="-5" dirty="0">
                <a:latin typeface="Calibri"/>
                <a:cs typeface="Calibri"/>
              </a:rPr>
              <a:t>The  </a:t>
            </a:r>
            <a:r>
              <a:rPr sz="1600" spc="-15" dirty="0">
                <a:latin typeface="Calibri"/>
                <a:cs typeface="Calibri"/>
              </a:rPr>
              <a:t>event </a:t>
            </a:r>
            <a:r>
              <a:rPr sz="1600" spc="-10" dirty="0">
                <a:latin typeface="Calibri"/>
                <a:cs typeface="Calibri"/>
              </a:rPr>
              <a:t>emitter </a:t>
            </a:r>
            <a:r>
              <a:rPr sz="1600" spc="-5" dirty="0">
                <a:latin typeface="Calibri"/>
                <a:cs typeface="Calibri"/>
              </a:rPr>
              <a:t>is </a:t>
            </a:r>
            <a:r>
              <a:rPr sz="1600" spc="-10" dirty="0">
                <a:latin typeface="Calibri"/>
                <a:cs typeface="Calibri"/>
              </a:rPr>
              <a:t>saying </a:t>
            </a:r>
            <a:r>
              <a:rPr sz="1600" spc="-5" dirty="0">
                <a:latin typeface="Calibri"/>
                <a:cs typeface="Calibri"/>
              </a:rPr>
              <a:t>“look, </a:t>
            </a:r>
            <a:r>
              <a:rPr sz="1600" spc="-25" dirty="0">
                <a:latin typeface="Calibri"/>
                <a:cs typeface="Calibri"/>
              </a:rPr>
              <a:t>buddy, </a:t>
            </a:r>
            <a:r>
              <a:rPr sz="1600" spc="-5" dirty="0">
                <a:latin typeface="Calibri"/>
                <a:cs typeface="Calibri"/>
              </a:rPr>
              <a:t>this is </a:t>
            </a:r>
            <a:r>
              <a:rPr sz="1600" spc="-10" dirty="0">
                <a:latin typeface="Calibri"/>
                <a:cs typeface="Calibri"/>
              </a:rPr>
              <a:t>what </a:t>
            </a:r>
            <a:r>
              <a:rPr sz="1600" spc="-5" dirty="0">
                <a:latin typeface="Calibri"/>
                <a:cs typeface="Calibri"/>
              </a:rPr>
              <a:t>happened, do  </a:t>
            </a:r>
            <a:r>
              <a:rPr sz="1600" spc="-10" dirty="0">
                <a:latin typeface="Calibri"/>
                <a:cs typeface="Calibri"/>
              </a:rPr>
              <a:t>what you</a:t>
            </a:r>
            <a:r>
              <a:rPr sz="1600" dirty="0">
                <a:latin typeface="Calibri"/>
                <a:cs typeface="Calibri"/>
              </a:rPr>
              <a:t> </a:t>
            </a:r>
            <a:r>
              <a:rPr sz="1600" spc="-35" dirty="0">
                <a:latin typeface="Calibri"/>
                <a:cs typeface="Calibri"/>
              </a:rPr>
              <a:t>will”.</a:t>
            </a:r>
            <a:endParaRPr sz="1600">
              <a:latin typeface="Calibri"/>
              <a:cs typeface="Calibri"/>
            </a:endParaRPr>
          </a:p>
        </p:txBody>
      </p:sp>
      <p:sp>
        <p:nvSpPr>
          <p:cNvPr id="14" name="object 1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50</a:t>
            </a:fld>
            <a:endParaRPr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62724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15" dirty="0">
                <a:solidFill>
                  <a:srgbClr val="FFFFFF"/>
                </a:solidFill>
                <a:latin typeface="Microsoft YaHei"/>
                <a:cs typeface="Microsoft YaHei"/>
              </a:rPr>
              <a:t>Strategies</a:t>
            </a:r>
            <a:r>
              <a:rPr sz="2400" b="1" spc="-3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1459" y="840104"/>
            <a:ext cx="11016615"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latin typeface="Calibri"/>
                <a:cs typeface="Calibri"/>
              </a:rPr>
              <a:t>There are </a:t>
            </a:r>
            <a:r>
              <a:rPr sz="1800" spc="-20" dirty="0">
                <a:latin typeface="Calibri"/>
                <a:cs typeface="Calibri"/>
              </a:rPr>
              <a:t>few </a:t>
            </a:r>
            <a:r>
              <a:rPr sz="1800" spc="-10" dirty="0">
                <a:latin typeface="Calibri"/>
                <a:cs typeface="Calibri"/>
              </a:rPr>
              <a:t>well defined </a:t>
            </a:r>
            <a:r>
              <a:rPr sz="1800" spc="-15" dirty="0">
                <a:latin typeface="Calibri"/>
                <a:cs typeface="Calibri"/>
              </a:rPr>
              <a:t>strategies for </a:t>
            </a:r>
            <a:r>
              <a:rPr sz="1800" spc="-10" dirty="0">
                <a:latin typeface="Calibri"/>
                <a:cs typeface="Calibri"/>
              </a:rPr>
              <a:t>communication between two software </a:t>
            </a:r>
            <a:r>
              <a:rPr sz="1800" spc="-5" dirty="0">
                <a:latin typeface="Calibri"/>
                <a:cs typeface="Calibri"/>
              </a:rPr>
              <a:t>bodies. These </a:t>
            </a:r>
            <a:r>
              <a:rPr sz="1800" spc="-15" dirty="0">
                <a:latin typeface="Calibri"/>
                <a:cs typeface="Calibri"/>
              </a:rPr>
              <a:t>strategies </a:t>
            </a:r>
            <a:r>
              <a:rPr sz="1800" spc="-10" dirty="0">
                <a:latin typeface="Calibri"/>
                <a:cs typeface="Calibri"/>
              </a:rPr>
              <a:t>defines </a:t>
            </a:r>
            <a:r>
              <a:rPr sz="1800" spc="-5" dirty="0">
                <a:latin typeface="Calibri"/>
                <a:cs typeface="Calibri"/>
              </a:rPr>
              <a:t>how </a:t>
            </a:r>
            <a:r>
              <a:rPr sz="1800" dirty="0">
                <a:latin typeface="Calibri"/>
                <a:cs typeface="Calibri"/>
              </a:rPr>
              <a:t>a  </a:t>
            </a:r>
            <a:r>
              <a:rPr sz="1800" spc="-10" dirty="0">
                <a:latin typeface="Calibri"/>
                <a:cs typeface="Calibri"/>
              </a:rPr>
              <a:t>communication </a:t>
            </a:r>
            <a:r>
              <a:rPr sz="1800" spc="-5" dirty="0">
                <a:latin typeface="Calibri"/>
                <a:cs typeface="Calibri"/>
              </a:rPr>
              <a:t>will </a:t>
            </a:r>
            <a:r>
              <a:rPr sz="1800" spc="-10" dirty="0">
                <a:latin typeface="Calibri"/>
                <a:cs typeface="Calibri"/>
              </a:rPr>
              <a:t>gonna </a:t>
            </a:r>
            <a:r>
              <a:rPr sz="1800" spc="-5" dirty="0">
                <a:latin typeface="Calibri"/>
                <a:cs typeface="Calibri"/>
              </a:rPr>
              <a:t>happen </a:t>
            </a:r>
            <a:r>
              <a:rPr sz="1800" spc="-10" dirty="0">
                <a:latin typeface="Calibri"/>
                <a:cs typeface="Calibri"/>
              </a:rPr>
              <a:t>between </a:t>
            </a:r>
            <a:r>
              <a:rPr sz="1800" spc="-5" dirty="0">
                <a:latin typeface="Calibri"/>
                <a:cs typeface="Calibri"/>
              </a:rPr>
              <a:t>the parties. These </a:t>
            </a:r>
            <a:r>
              <a:rPr sz="1800" spc="-15" dirty="0">
                <a:latin typeface="Calibri"/>
                <a:cs typeface="Calibri"/>
              </a:rPr>
              <a:t>strategies</a:t>
            </a:r>
            <a:r>
              <a:rPr sz="1800" spc="20" dirty="0">
                <a:latin typeface="Calibri"/>
                <a:cs typeface="Calibri"/>
              </a:rPr>
              <a:t> </a:t>
            </a:r>
            <a:r>
              <a:rPr sz="1800" spc="-10" dirty="0">
                <a:latin typeface="Calibri"/>
                <a:cs typeface="Calibri"/>
              </a:rPr>
              <a:t>are:</a:t>
            </a:r>
            <a:endParaRPr sz="1800">
              <a:latin typeface="Calibri"/>
              <a:cs typeface="Calibri"/>
            </a:endParaRPr>
          </a:p>
        </p:txBody>
      </p:sp>
      <p:sp>
        <p:nvSpPr>
          <p:cNvPr id="9" name="object 9"/>
          <p:cNvSpPr txBox="1"/>
          <p:nvPr/>
        </p:nvSpPr>
        <p:spPr>
          <a:xfrm>
            <a:off x="11107419" y="6476365"/>
            <a:ext cx="154940" cy="152400"/>
          </a:xfrm>
          <a:prstGeom prst="rect">
            <a:avLst/>
          </a:prstGeom>
        </p:spPr>
        <p:txBody>
          <a:bodyPr vert="horz" wrap="square" lIns="0" tIns="0" rIns="0" bIns="0" rtlCol="0">
            <a:spAutoFit/>
          </a:bodyPr>
          <a:lstStyle/>
          <a:p>
            <a:pPr>
              <a:lnSpc>
                <a:spcPts val="1140"/>
              </a:lnSpc>
            </a:pPr>
            <a:r>
              <a:rPr sz="1200" dirty="0">
                <a:solidFill>
                  <a:srgbClr val="888888"/>
                </a:solidFill>
                <a:latin typeface="Calibri"/>
                <a:cs typeface="Calibri"/>
              </a:rPr>
              <a:t>54</a:t>
            </a:r>
            <a:endParaRPr sz="1200">
              <a:latin typeface="Calibri"/>
              <a:cs typeface="Calibri"/>
            </a:endParaRPr>
          </a:p>
        </p:txBody>
      </p:sp>
      <p:pic>
        <p:nvPicPr>
          <p:cNvPr id="10" name="object 10"/>
          <p:cNvPicPr/>
          <p:nvPr/>
        </p:nvPicPr>
        <p:blipFill>
          <a:blip r:embed="rId2" cstate="print"/>
          <a:stretch>
            <a:fillRect/>
          </a:stretch>
        </p:blipFill>
        <p:spPr>
          <a:xfrm>
            <a:off x="261850" y="1450570"/>
            <a:ext cx="11671069" cy="5220392"/>
          </a:xfrm>
          <a:prstGeom prst="rect">
            <a:avLst/>
          </a:prstGeom>
        </p:spPr>
      </p:pic>
      <p:sp>
        <p:nvSpPr>
          <p:cNvPr id="11" name="object 11"/>
          <p:cNvSpPr txBox="1"/>
          <p:nvPr/>
        </p:nvSpPr>
        <p:spPr>
          <a:xfrm>
            <a:off x="343534" y="1471294"/>
            <a:ext cx="5646420" cy="60642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a:cs typeface="Calibri"/>
              </a:rPr>
              <a:t>1) </a:t>
            </a:r>
            <a:r>
              <a:rPr sz="1400" b="1" spc="-10" dirty="0">
                <a:latin typeface="Calibri"/>
                <a:cs typeface="Calibri"/>
              </a:rPr>
              <a:t>Synchronous </a:t>
            </a:r>
            <a:r>
              <a:rPr sz="1400" b="1" spc="-5" dirty="0">
                <a:latin typeface="Calibri"/>
                <a:cs typeface="Calibri"/>
              </a:rPr>
              <a:t>Calls ...</a:t>
            </a:r>
            <a:endParaRPr sz="1400">
              <a:latin typeface="Calibri"/>
              <a:cs typeface="Calibri"/>
            </a:endParaRPr>
          </a:p>
          <a:p>
            <a:pPr marL="12700" marR="5080">
              <a:lnSpc>
                <a:spcPct val="100000"/>
              </a:lnSpc>
              <a:spcBef>
                <a:spcPts val="10"/>
              </a:spcBef>
            </a:pPr>
            <a:r>
              <a:rPr sz="1200" spc="-5" dirty="0">
                <a:latin typeface="Calibri"/>
                <a:cs typeface="Calibri"/>
              </a:rPr>
              <a:t>The probably easiest </a:t>
            </a:r>
            <a:r>
              <a:rPr sz="1200" spc="-10" dirty="0">
                <a:latin typeface="Calibri"/>
                <a:cs typeface="Calibri"/>
              </a:rPr>
              <a:t>communication pattern to </a:t>
            </a:r>
            <a:r>
              <a:rPr sz="1200" spc="-5" dirty="0">
                <a:latin typeface="Calibri"/>
                <a:cs typeface="Calibri"/>
              </a:rPr>
              <a:t>implement is simply calling another service  </a:t>
            </a:r>
            <a:r>
              <a:rPr sz="1200" spc="-15" dirty="0">
                <a:latin typeface="Calibri"/>
                <a:cs typeface="Calibri"/>
              </a:rPr>
              <a:t>synchronously, </a:t>
            </a:r>
            <a:r>
              <a:rPr sz="1200" spc="-5" dirty="0">
                <a:latin typeface="Calibri"/>
                <a:cs typeface="Calibri"/>
              </a:rPr>
              <a:t>usually via</a:t>
            </a:r>
            <a:r>
              <a:rPr sz="1200" spc="5" dirty="0">
                <a:latin typeface="Calibri"/>
                <a:cs typeface="Calibri"/>
              </a:rPr>
              <a:t> </a:t>
            </a:r>
            <a:r>
              <a:rPr sz="1200" spc="-35" dirty="0">
                <a:latin typeface="Calibri"/>
                <a:cs typeface="Calibri"/>
              </a:rPr>
              <a:t>REST.</a:t>
            </a:r>
            <a:endParaRPr sz="1200">
              <a:latin typeface="Calibri"/>
              <a:cs typeface="Calibri"/>
            </a:endParaRPr>
          </a:p>
        </p:txBody>
      </p:sp>
      <p:sp>
        <p:nvSpPr>
          <p:cNvPr id="12" name="object 12"/>
          <p:cNvSpPr txBox="1"/>
          <p:nvPr/>
        </p:nvSpPr>
        <p:spPr>
          <a:xfrm>
            <a:off x="343534" y="2052320"/>
            <a:ext cx="5673725" cy="756920"/>
          </a:xfrm>
          <a:prstGeom prst="rect">
            <a:avLst/>
          </a:prstGeom>
        </p:spPr>
        <p:txBody>
          <a:bodyPr vert="horz" wrap="square" lIns="0" tIns="12700" rIns="0" bIns="0" rtlCol="0">
            <a:spAutoFit/>
          </a:bodyPr>
          <a:lstStyle/>
          <a:p>
            <a:pPr marL="297815" marR="5080" indent="-285750">
              <a:lnSpc>
                <a:spcPct val="100000"/>
              </a:lnSpc>
              <a:spcBef>
                <a:spcPts val="100"/>
              </a:spcBef>
              <a:buFont typeface="Arial"/>
              <a:buChar char="•"/>
              <a:tabLst>
                <a:tab pos="297815" algn="l"/>
                <a:tab pos="298450" algn="l"/>
              </a:tabLst>
            </a:pPr>
            <a:r>
              <a:rPr sz="1200" spc="50" dirty="0">
                <a:latin typeface="Calibri"/>
                <a:cs typeface="Calibri"/>
              </a:rPr>
              <a:t>Timeouts </a:t>
            </a:r>
            <a:r>
              <a:rPr sz="1200" spc="35" dirty="0">
                <a:latin typeface="Calibri"/>
                <a:cs typeface="Calibri"/>
              </a:rPr>
              <a:t>are </a:t>
            </a:r>
            <a:r>
              <a:rPr sz="1200" spc="40" dirty="0">
                <a:latin typeface="Calibri"/>
                <a:cs typeface="Calibri"/>
              </a:rPr>
              <a:t>one </a:t>
            </a:r>
            <a:r>
              <a:rPr sz="1200" spc="30" dirty="0">
                <a:latin typeface="Calibri"/>
                <a:cs typeface="Calibri"/>
              </a:rPr>
              <a:t>of </a:t>
            </a:r>
            <a:r>
              <a:rPr sz="1200" spc="40" dirty="0">
                <a:latin typeface="Calibri"/>
                <a:cs typeface="Calibri"/>
              </a:rPr>
              <a:t>the </a:t>
            </a:r>
            <a:r>
              <a:rPr sz="1200" spc="55" dirty="0">
                <a:latin typeface="Calibri"/>
                <a:cs typeface="Calibri"/>
              </a:rPr>
              <a:t>major concern </a:t>
            </a:r>
            <a:r>
              <a:rPr sz="1200" spc="30" dirty="0">
                <a:latin typeface="Calibri"/>
                <a:cs typeface="Calibri"/>
              </a:rPr>
              <a:t>in </a:t>
            </a:r>
            <a:r>
              <a:rPr sz="1200" spc="45" dirty="0">
                <a:latin typeface="Calibri"/>
                <a:cs typeface="Calibri"/>
              </a:rPr>
              <a:t>this </a:t>
            </a:r>
            <a:r>
              <a:rPr sz="1200" spc="40" dirty="0">
                <a:latin typeface="Calibri"/>
                <a:cs typeface="Calibri"/>
              </a:rPr>
              <a:t>strategy, </a:t>
            </a:r>
            <a:r>
              <a:rPr sz="1200" spc="45" dirty="0">
                <a:latin typeface="Calibri"/>
                <a:cs typeface="Calibri"/>
              </a:rPr>
              <a:t>and </a:t>
            </a:r>
            <a:r>
              <a:rPr sz="1200" spc="40" dirty="0">
                <a:latin typeface="Calibri"/>
                <a:cs typeface="Calibri"/>
              </a:rPr>
              <a:t>can </a:t>
            </a:r>
            <a:r>
              <a:rPr sz="1200" spc="50" dirty="0">
                <a:latin typeface="Calibri"/>
                <a:cs typeface="Calibri"/>
              </a:rPr>
              <a:t>also leads </a:t>
            </a:r>
            <a:r>
              <a:rPr sz="1200" spc="25" dirty="0">
                <a:latin typeface="Calibri"/>
                <a:cs typeface="Calibri"/>
              </a:rPr>
              <a:t>to  </a:t>
            </a:r>
            <a:r>
              <a:rPr sz="1200" spc="-10" dirty="0">
                <a:latin typeface="Calibri"/>
                <a:cs typeface="Calibri"/>
              </a:rPr>
              <a:t>inconsistencies. </a:t>
            </a:r>
            <a:r>
              <a:rPr sz="1200" spc="-5" dirty="0">
                <a:latin typeface="Calibri"/>
                <a:cs typeface="Calibri"/>
              </a:rPr>
              <a:t>It </a:t>
            </a:r>
            <a:r>
              <a:rPr sz="1200" spc="-10" dirty="0">
                <a:latin typeface="Calibri"/>
                <a:cs typeface="Calibri"/>
              </a:rPr>
              <a:t>creates strong</a:t>
            </a:r>
            <a:r>
              <a:rPr sz="1200" spc="5" dirty="0">
                <a:latin typeface="Calibri"/>
                <a:cs typeface="Calibri"/>
              </a:rPr>
              <a:t> </a:t>
            </a:r>
            <a:r>
              <a:rPr sz="1200" spc="-5" dirty="0">
                <a:latin typeface="Calibri"/>
                <a:cs typeface="Calibri"/>
              </a:rPr>
              <a:t>coupling.</a:t>
            </a:r>
            <a:endParaRPr sz="1200">
              <a:latin typeface="Calibri"/>
              <a:cs typeface="Calibri"/>
            </a:endParaRPr>
          </a:p>
          <a:p>
            <a:pPr marL="297815" marR="5080" indent="-285750">
              <a:lnSpc>
                <a:spcPct val="100000"/>
              </a:lnSpc>
              <a:buFont typeface="Arial"/>
              <a:buChar char="•"/>
              <a:tabLst>
                <a:tab pos="297815" algn="l"/>
                <a:tab pos="298450" algn="l"/>
              </a:tabLst>
            </a:pPr>
            <a:r>
              <a:rPr sz="1200" spc="25" dirty="0">
                <a:latin typeface="Calibri"/>
                <a:cs typeface="Calibri"/>
              </a:rPr>
              <a:t>Queries </a:t>
            </a:r>
            <a:r>
              <a:rPr sz="1200" spc="15" dirty="0">
                <a:latin typeface="Calibri"/>
                <a:cs typeface="Calibri"/>
              </a:rPr>
              <a:t>are </a:t>
            </a:r>
            <a:r>
              <a:rPr sz="1200" spc="25" dirty="0">
                <a:latin typeface="Calibri"/>
                <a:cs typeface="Calibri"/>
              </a:rPr>
              <a:t>mostly </a:t>
            </a:r>
            <a:r>
              <a:rPr sz="1200" spc="20" dirty="0">
                <a:latin typeface="Calibri"/>
                <a:cs typeface="Calibri"/>
              </a:rPr>
              <a:t>being </a:t>
            </a:r>
            <a:r>
              <a:rPr sz="1200" spc="25" dirty="0">
                <a:latin typeface="Calibri"/>
                <a:cs typeface="Calibri"/>
              </a:rPr>
              <a:t>implemented </a:t>
            </a:r>
            <a:r>
              <a:rPr sz="1200" spc="15" dirty="0">
                <a:latin typeface="Calibri"/>
                <a:cs typeface="Calibri"/>
              </a:rPr>
              <a:t>as </a:t>
            </a:r>
            <a:r>
              <a:rPr sz="1200" spc="25" dirty="0">
                <a:latin typeface="Calibri"/>
                <a:cs typeface="Calibri"/>
              </a:rPr>
              <a:t>synchronous calls. Whereas </a:t>
            </a:r>
            <a:r>
              <a:rPr sz="1200" spc="30" dirty="0">
                <a:latin typeface="Calibri"/>
                <a:cs typeface="Calibri"/>
              </a:rPr>
              <a:t>sometimes  </a:t>
            </a:r>
            <a:r>
              <a:rPr sz="1200" spc="-5" dirty="0">
                <a:latin typeface="Calibri"/>
                <a:cs typeface="Calibri"/>
              </a:rPr>
              <a:t>commands </a:t>
            </a:r>
            <a:r>
              <a:rPr sz="1200" spc="-10" dirty="0">
                <a:latin typeface="Calibri"/>
                <a:cs typeface="Calibri"/>
              </a:rPr>
              <a:t>are </a:t>
            </a:r>
            <a:r>
              <a:rPr sz="1200" spc="-5" dirty="0">
                <a:latin typeface="Calibri"/>
                <a:cs typeface="Calibri"/>
              </a:rPr>
              <a:t>also being </a:t>
            </a:r>
            <a:r>
              <a:rPr sz="1200" spc="-10" dirty="0">
                <a:latin typeface="Calibri"/>
                <a:cs typeface="Calibri"/>
              </a:rPr>
              <a:t>implemented </a:t>
            </a:r>
            <a:r>
              <a:rPr sz="1200" spc="-5" dirty="0">
                <a:latin typeface="Calibri"/>
                <a:cs typeface="Calibri"/>
              </a:rPr>
              <a:t>with this</a:t>
            </a:r>
            <a:r>
              <a:rPr sz="1200" spc="10" dirty="0">
                <a:latin typeface="Calibri"/>
                <a:cs typeface="Calibri"/>
              </a:rPr>
              <a:t> </a:t>
            </a:r>
            <a:r>
              <a:rPr sz="1200" spc="-20" dirty="0">
                <a:latin typeface="Calibri"/>
                <a:cs typeface="Calibri"/>
              </a:rPr>
              <a:t>strategy.</a:t>
            </a:r>
            <a:endParaRPr sz="1200">
              <a:latin typeface="Calibri"/>
              <a:cs typeface="Calibri"/>
            </a:endParaRPr>
          </a:p>
        </p:txBody>
      </p:sp>
      <p:sp>
        <p:nvSpPr>
          <p:cNvPr id="13" name="object 13"/>
          <p:cNvSpPr txBox="1"/>
          <p:nvPr/>
        </p:nvSpPr>
        <p:spPr>
          <a:xfrm>
            <a:off x="6174740" y="1471294"/>
            <a:ext cx="5674360" cy="789305"/>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Calibri"/>
                <a:cs typeface="Calibri"/>
              </a:rPr>
              <a:t>2) Simple Messaging</a:t>
            </a:r>
            <a:r>
              <a:rPr sz="1400" b="1" spc="-45" dirty="0">
                <a:latin typeface="Calibri"/>
                <a:cs typeface="Calibri"/>
              </a:rPr>
              <a:t>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spc="-5" dirty="0">
                <a:latin typeface="Calibri"/>
                <a:cs typeface="Calibri"/>
              </a:rPr>
              <a:t>The is the easiest asynchnous </a:t>
            </a:r>
            <a:r>
              <a:rPr sz="1200" dirty="0">
                <a:latin typeface="Calibri"/>
                <a:cs typeface="Calibri"/>
              </a:rPr>
              <a:t>type of </a:t>
            </a:r>
            <a:r>
              <a:rPr sz="1200" spc="-5" dirty="0">
                <a:latin typeface="Calibri"/>
                <a:cs typeface="Calibri"/>
              </a:rPr>
              <a:t>communication </a:t>
            </a:r>
            <a:r>
              <a:rPr sz="1200" spc="-10" dirty="0">
                <a:latin typeface="Calibri"/>
                <a:cs typeface="Calibri"/>
              </a:rPr>
              <a:t>pattern </a:t>
            </a:r>
            <a:r>
              <a:rPr sz="1200" spc="-5" dirty="0">
                <a:latin typeface="Calibri"/>
                <a:cs typeface="Calibri"/>
              </a:rPr>
              <a:t>where </a:t>
            </a:r>
            <a:r>
              <a:rPr sz="1200" dirty="0">
                <a:latin typeface="Calibri"/>
                <a:cs typeface="Calibri"/>
              </a:rPr>
              <a:t>the sender submits its  </a:t>
            </a:r>
            <a:r>
              <a:rPr sz="1200" spc="10" dirty="0">
                <a:latin typeface="Calibri"/>
                <a:cs typeface="Calibri"/>
              </a:rPr>
              <a:t>message </a:t>
            </a:r>
            <a:r>
              <a:rPr sz="1200" spc="5" dirty="0">
                <a:latin typeface="Calibri"/>
                <a:cs typeface="Calibri"/>
              </a:rPr>
              <a:t>and </a:t>
            </a:r>
            <a:r>
              <a:rPr sz="1200" dirty="0">
                <a:latin typeface="Calibri"/>
                <a:cs typeface="Calibri"/>
              </a:rPr>
              <a:t>forgets. </a:t>
            </a:r>
            <a:r>
              <a:rPr sz="1200" spc="5" dirty="0">
                <a:latin typeface="Calibri"/>
                <a:cs typeface="Calibri"/>
              </a:rPr>
              <a:t>And on the other hand, the receiver or </a:t>
            </a:r>
            <a:r>
              <a:rPr sz="1200" spc="10" dirty="0">
                <a:latin typeface="Calibri"/>
                <a:cs typeface="Calibri"/>
              </a:rPr>
              <a:t>consumer </a:t>
            </a:r>
            <a:r>
              <a:rPr sz="1200" spc="5" dirty="0">
                <a:latin typeface="Calibri"/>
                <a:cs typeface="Calibri"/>
              </a:rPr>
              <a:t>gets </a:t>
            </a:r>
            <a:r>
              <a:rPr sz="1200" spc="10" dirty="0">
                <a:latin typeface="Calibri"/>
                <a:cs typeface="Calibri"/>
              </a:rPr>
              <a:t>the </a:t>
            </a:r>
            <a:r>
              <a:rPr sz="1200" spc="15" dirty="0">
                <a:latin typeface="Calibri"/>
                <a:cs typeface="Calibri"/>
              </a:rPr>
              <a:t>message  </a:t>
            </a:r>
            <a:r>
              <a:rPr sz="1200" spc="-10" dirty="0">
                <a:latin typeface="Calibri"/>
                <a:cs typeface="Calibri"/>
              </a:rPr>
              <a:t>later from </a:t>
            </a:r>
            <a:r>
              <a:rPr sz="1200" dirty="0">
                <a:latin typeface="Calibri"/>
                <a:cs typeface="Calibri"/>
              </a:rPr>
              <a:t>a </a:t>
            </a:r>
            <a:r>
              <a:rPr sz="1200" spc="-15" dirty="0">
                <a:latin typeface="Calibri"/>
                <a:cs typeface="Calibri"/>
              </a:rPr>
              <a:t>broker</a:t>
            </a:r>
            <a:r>
              <a:rPr sz="1200" spc="10" dirty="0">
                <a:latin typeface="Calibri"/>
                <a:cs typeface="Calibri"/>
              </a:rPr>
              <a:t> </a:t>
            </a:r>
            <a:r>
              <a:rPr sz="1200" spc="-5" dirty="0">
                <a:latin typeface="Calibri"/>
                <a:cs typeface="Calibri"/>
              </a:rPr>
              <a:t>service.</a:t>
            </a:r>
            <a:endParaRPr sz="1200">
              <a:latin typeface="Calibri"/>
              <a:cs typeface="Calibri"/>
            </a:endParaRPr>
          </a:p>
        </p:txBody>
      </p:sp>
      <p:sp>
        <p:nvSpPr>
          <p:cNvPr id="14" name="object 14"/>
          <p:cNvSpPr txBox="1"/>
          <p:nvPr/>
        </p:nvSpPr>
        <p:spPr>
          <a:xfrm>
            <a:off x="6174740" y="2235200"/>
            <a:ext cx="5674360" cy="756920"/>
          </a:xfrm>
          <a:prstGeom prst="rect">
            <a:avLst/>
          </a:prstGeom>
        </p:spPr>
        <p:txBody>
          <a:bodyPr vert="horz" wrap="square" lIns="0" tIns="12700" rIns="0" bIns="0" rtlCol="0">
            <a:spAutoFit/>
          </a:bodyPr>
          <a:lstStyle/>
          <a:p>
            <a:pPr marL="298450" marR="5080" indent="-285750" algn="just">
              <a:lnSpc>
                <a:spcPct val="100000"/>
              </a:lnSpc>
              <a:spcBef>
                <a:spcPts val="100"/>
              </a:spcBef>
              <a:buFont typeface="Arial"/>
              <a:buChar char="•"/>
              <a:tabLst>
                <a:tab pos="298450" algn="l"/>
              </a:tabLst>
            </a:pPr>
            <a:r>
              <a:rPr sz="1200" spc="-5" dirty="0">
                <a:latin typeface="Calibri"/>
                <a:cs typeface="Calibri"/>
              </a:rPr>
              <a:t>It </a:t>
            </a:r>
            <a:r>
              <a:rPr sz="1200" spc="-10" dirty="0">
                <a:latin typeface="Calibri"/>
                <a:cs typeface="Calibri"/>
              </a:rPr>
              <a:t>provides </a:t>
            </a:r>
            <a:r>
              <a:rPr sz="1200" spc="-5" dirty="0">
                <a:latin typeface="Calibri"/>
                <a:cs typeface="Calibri"/>
              </a:rPr>
              <a:t>implicit </a:t>
            </a:r>
            <a:r>
              <a:rPr sz="1200" spc="-10" dirty="0">
                <a:latin typeface="Calibri"/>
                <a:cs typeface="Calibri"/>
              </a:rPr>
              <a:t>automatic </a:t>
            </a:r>
            <a:r>
              <a:rPr sz="1200" spc="-25" dirty="0">
                <a:latin typeface="Calibri"/>
                <a:cs typeface="Calibri"/>
              </a:rPr>
              <a:t>retry, </a:t>
            </a:r>
            <a:r>
              <a:rPr sz="1200" spc="-5" dirty="0">
                <a:latin typeface="Calibri"/>
                <a:cs typeface="Calibri"/>
              </a:rPr>
              <a:t>and hence enables </a:t>
            </a:r>
            <a:r>
              <a:rPr sz="1200" spc="-10" dirty="0">
                <a:latin typeface="Calibri"/>
                <a:cs typeface="Calibri"/>
              </a:rPr>
              <a:t>guranteed </a:t>
            </a:r>
            <a:r>
              <a:rPr sz="1200" spc="-15" dirty="0">
                <a:latin typeface="Calibri"/>
                <a:cs typeface="Calibri"/>
              </a:rPr>
              <a:t>delivery. </a:t>
            </a:r>
            <a:r>
              <a:rPr sz="1200" spc="-10" dirty="0">
                <a:latin typeface="Calibri"/>
                <a:cs typeface="Calibri"/>
              </a:rPr>
              <a:t>Moreover </a:t>
            </a:r>
            <a:r>
              <a:rPr sz="1200" spc="-5" dirty="0">
                <a:latin typeface="Calibri"/>
                <a:cs typeface="Calibri"/>
              </a:rPr>
              <a:t>it  </a:t>
            </a:r>
            <a:r>
              <a:rPr sz="1200" spc="30" dirty="0">
                <a:latin typeface="Calibri"/>
                <a:cs typeface="Calibri"/>
              </a:rPr>
              <a:t>promotes </a:t>
            </a:r>
            <a:r>
              <a:rPr sz="1200" spc="35" dirty="0">
                <a:latin typeface="Calibri"/>
                <a:cs typeface="Calibri"/>
              </a:rPr>
              <a:t>loose coupling. </a:t>
            </a:r>
            <a:r>
              <a:rPr sz="1200" spc="15" dirty="0">
                <a:latin typeface="Calibri"/>
                <a:cs typeface="Calibri"/>
              </a:rPr>
              <a:t>However, </a:t>
            </a:r>
            <a:r>
              <a:rPr sz="1200" spc="25" dirty="0">
                <a:latin typeface="Calibri"/>
                <a:cs typeface="Calibri"/>
              </a:rPr>
              <a:t>there </a:t>
            </a:r>
            <a:r>
              <a:rPr sz="1200" spc="20" dirty="0">
                <a:latin typeface="Calibri"/>
                <a:cs typeface="Calibri"/>
              </a:rPr>
              <a:t>is </a:t>
            </a:r>
            <a:r>
              <a:rPr sz="1200" dirty="0">
                <a:latin typeface="Calibri"/>
                <a:cs typeface="Calibri"/>
              </a:rPr>
              <a:t>a </a:t>
            </a:r>
            <a:r>
              <a:rPr sz="1200" spc="35" dirty="0">
                <a:latin typeface="Calibri"/>
                <a:cs typeface="Calibri"/>
              </a:rPr>
              <a:t>single </a:t>
            </a:r>
            <a:r>
              <a:rPr sz="1200" spc="30" dirty="0">
                <a:latin typeface="Calibri"/>
                <a:cs typeface="Calibri"/>
              </a:rPr>
              <a:t>point </a:t>
            </a:r>
            <a:r>
              <a:rPr sz="1200" spc="25" dirty="0">
                <a:latin typeface="Calibri"/>
                <a:cs typeface="Calibri"/>
              </a:rPr>
              <a:t>of </a:t>
            </a:r>
            <a:r>
              <a:rPr sz="1200" spc="30" dirty="0">
                <a:latin typeface="Calibri"/>
                <a:cs typeface="Calibri"/>
              </a:rPr>
              <a:t>failure </a:t>
            </a:r>
            <a:r>
              <a:rPr sz="1200" spc="35" dirty="0">
                <a:latin typeface="Calibri"/>
                <a:cs typeface="Calibri"/>
              </a:rPr>
              <a:t>which </a:t>
            </a:r>
            <a:r>
              <a:rPr sz="1200" spc="20" dirty="0">
                <a:latin typeface="Calibri"/>
                <a:cs typeface="Calibri"/>
              </a:rPr>
              <a:t>is </a:t>
            </a:r>
            <a:r>
              <a:rPr sz="1200" spc="30" dirty="0">
                <a:latin typeface="Calibri"/>
                <a:cs typeface="Calibri"/>
              </a:rPr>
              <a:t>the </a:t>
            </a:r>
            <a:r>
              <a:rPr sz="1200" spc="330" dirty="0">
                <a:latin typeface="Calibri"/>
                <a:cs typeface="Calibri"/>
              </a:rPr>
              <a:t> </a:t>
            </a:r>
            <a:r>
              <a:rPr sz="1200" spc="-5" dirty="0">
                <a:latin typeface="Calibri"/>
                <a:cs typeface="Calibri"/>
              </a:rPr>
              <a:t>message</a:t>
            </a:r>
            <a:r>
              <a:rPr sz="1200" spc="-10" dirty="0">
                <a:latin typeface="Calibri"/>
                <a:cs typeface="Calibri"/>
              </a:rPr>
              <a:t> </a:t>
            </a:r>
            <a:r>
              <a:rPr sz="1200" spc="-30" dirty="0">
                <a:latin typeface="Calibri"/>
                <a:cs typeface="Calibri"/>
              </a:rPr>
              <a:t>broker.</a:t>
            </a:r>
            <a:endParaRPr sz="1200">
              <a:latin typeface="Calibri"/>
              <a:cs typeface="Calibri"/>
            </a:endParaRPr>
          </a:p>
          <a:p>
            <a:pPr marL="298450" indent="-285750" algn="just">
              <a:lnSpc>
                <a:spcPct val="100000"/>
              </a:lnSpc>
              <a:buFont typeface="Arial"/>
              <a:buChar char="•"/>
              <a:tabLst>
                <a:tab pos="298450" algn="l"/>
              </a:tabLst>
            </a:pPr>
            <a:r>
              <a:rPr sz="1200" spc="-5" dirty="0">
                <a:latin typeface="Calibri"/>
                <a:cs typeface="Calibri"/>
              </a:rPr>
              <a:t>Commands </a:t>
            </a:r>
            <a:r>
              <a:rPr sz="1200" spc="-10" dirty="0">
                <a:latin typeface="Calibri"/>
                <a:cs typeface="Calibri"/>
              </a:rPr>
              <a:t>are </a:t>
            </a:r>
            <a:r>
              <a:rPr sz="1200" spc="-5" dirty="0">
                <a:latin typeface="Calibri"/>
                <a:cs typeface="Calibri"/>
              </a:rPr>
              <a:t>usually being </a:t>
            </a:r>
            <a:r>
              <a:rPr sz="1200" spc="-10" dirty="0">
                <a:latin typeface="Calibri"/>
                <a:cs typeface="Calibri"/>
              </a:rPr>
              <a:t>implemented </a:t>
            </a:r>
            <a:r>
              <a:rPr sz="1200" spc="-5" dirty="0">
                <a:latin typeface="Calibri"/>
                <a:cs typeface="Calibri"/>
              </a:rPr>
              <a:t>with messaging</a:t>
            </a:r>
            <a:r>
              <a:rPr sz="1200" spc="15" dirty="0">
                <a:latin typeface="Calibri"/>
                <a:cs typeface="Calibri"/>
              </a:rPr>
              <a:t> </a:t>
            </a:r>
            <a:r>
              <a:rPr sz="1200" spc="-20" dirty="0">
                <a:latin typeface="Calibri"/>
                <a:cs typeface="Calibri"/>
              </a:rPr>
              <a:t>strategy.</a:t>
            </a:r>
            <a:endParaRPr sz="1200">
              <a:latin typeface="Calibri"/>
              <a:cs typeface="Calibri"/>
            </a:endParaRPr>
          </a:p>
        </p:txBody>
      </p:sp>
      <p:sp>
        <p:nvSpPr>
          <p:cNvPr id="15" name="object 15"/>
          <p:cNvSpPr txBox="1"/>
          <p:nvPr/>
        </p:nvSpPr>
        <p:spPr>
          <a:xfrm>
            <a:off x="343534" y="2873374"/>
            <a:ext cx="5674360" cy="1520825"/>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Calibri"/>
                <a:cs typeface="Calibri"/>
              </a:rPr>
              <a:t>3) </a:t>
            </a:r>
            <a:r>
              <a:rPr sz="1400" b="1" spc="-15" dirty="0">
                <a:latin typeface="Calibri"/>
                <a:cs typeface="Calibri"/>
              </a:rPr>
              <a:t>Transactional </a:t>
            </a:r>
            <a:r>
              <a:rPr sz="1400" b="1" spc="-5" dirty="0">
                <a:latin typeface="Calibri"/>
                <a:cs typeface="Calibri"/>
              </a:rPr>
              <a:t>Messaging</a:t>
            </a:r>
            <a:r>
              <a:rPr sz="1400" b="1" spc="5" dirty="0">
                <a:latin typeface="Calibri"/>
                <a:cs typeface="Calibri"/>
              </a:rPr>
              <a:t>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spc="30" dirty="0">
                <a:latin typeface="Calibri"/>
                <a:cs typeface="Calibri"/>
              </a:rPr>
              <a:t>It is </a:t>
            </a:r>
            <a:r>
              <a:rPr sz="1200" spc="35" dirty="0">
                <a:latin typeface="Calibri"/>
                <a:cs typeface="Calibri"/>
              </a:rPr>
              <a:t>an </a:t>
            </a:r>
            <a:r>
              <a:rPr sz="1200" spc="55" dirty="0">
                <a:latin typeface="Calibri"/>
                <a:cs typeface="Calibri"/>
              </a:rPr>
              <a:t>special </a:t>
            </a:r>
            <a:r>
              <a:rPr sz="1200" spc="45" dirty="0">
                <a:latin typeface="Calibri"/>
                <a:cs typeface="Calibri"/>
              </a:rPr>
              <a:t>kind </a:t>
            </a:r>
            <a:r>
              <a:rPr sz="1200" spc="35" dirty="0">
                <a:latin typeface="Calibri"/>
                <a:cs typeface="Calibri"/>
              </a:rPr>
              <a:t>of </a:t>
            </a:r>
            <a:r>
              <a:rPr sz="1200" spc="65" dirty="0">
                <a:latin typeface="Calibri"/>
                <a:cs typeface="Calibri"/>
              </a:rPr>
              <a:t>messaging </a:t>
            </a:r>
            <a:r>
              <a:rPr sz="1200" spc="50" dirty="0">
                <a:latin typeface="Calibri"/>
                <a:cs typeface="Calibri"/>
              </a:rPr>
              <a:t>that </a:t>
            </a:r>
            <a:r>
              <a:rPr sz="1200" spc="55" dirty="0">
                <a:latin typeface="Calibri"/>
                <a:cs typeface="Calibri"/>
              </a:rPr>
              <a:t>reduces </a:t>
            </a:r>
            <a:r>
              <a:rPr sz="1200" spc="45" dirty="0">
                <a:latin typeface="Calibri"/>
                <a:cs typeface="Calibri"/>
              </a:rPr>
              <a:t>the </a:t>
            </a:r>
            <a:r>
              <a:rPr sz="1200" spc="50" dirty="0">
                <a:latin typeface="Calibri"/>
                <a:cs typeface="Calibri"/>
              </a:rPr>
              <a:t>need </a:t>
            </a:r>
            <a:r>
              <a:rPr sz="1200" spc="35" dirty="0">
                <a:latin typeface="Calibri"/>
                <a:cs typeface="Calibri"/>
              </a:rPr>
              <a:t>for </a:t>
            </a:r>
            <a:r>
              <a:rPr sz="1200" spc="65" dirty="0">
                <a:latin typeface="Calibri"/>
                <a:cs typeface="Calibri"/>
              </a:rPr>
              <a:t>2-phase-commit </a:t>
            </a:r>
            <a:r>
              <a:rPr sz="1200" spc="35" dirty="0">
                <a:latin typeface="Calibri"/>
                <a:cs typeface="Calibri"/>
              </a:rPr>
              <a:t>in </a:t>
            </a:r>
            <a:r>
              <a:rPr sz="1200" dirty="0">
                <a:latin typeface="Calibri"/>
                <a:cs typeface="Calibri"/>
              </a:rPr>
              <a:t>a  </a:t>
            </a:r>
            <a:r>
              <a:rPr sz="1200" spc="10" dirty="0">
                <a:latin typeface="Calibri"/>
                <a:cs typeface="Calibri"/>
              </a:rPr>
              <a:t>transactional </a:t>
            </a:r>
            <a:r>
              <a:rPr sz="1200" spc="5" dirty="0">
                <a:latin typeface="Calibri"/>
                <a:cs typeface="Calibri"/>
              </a:rPr>
              <a:t>system. In </a:t>
            </a:r>
            <a:r>
              <a:rPr sz="1200" spc="10" dirty="0">
                <a:latin typeface="Calibri"/>
                <a:cs typeface="Calibri"/>
              </a:rPr>
              <a:t>this </a:t>
            </a:r>
            <a:r>
              <a:rPr sz="1200" spc="-5" dirty="0">
                <a:latin typeface="Calibri"/>
                <a:cs typeface="Calibri"/>
              </a:rPr>
              <a:t>strategy, </a:t>
            </a:r>
            <a:r>
              <a:rPr sz="1200" spc="10" dirty="0">
                <a:latin typeface="Calibri"/>
                <a:cs typeface="Calibri"/>
              </a:rPr>
              <a:t>one implements </a:t>
            </a:r>
            <a:r>
              <a:rPr sz="1200" dirty="0">
                <a:latin typeface="Calibri"/>
                <a:cs typeface="Calibri"/>
              </a:rPr>
              <a:t>a </a:t>
            </a:r>
            <a:r>
              <a:rPr sz="1200" spc="15" dirty="0">
                <a:latin typeface="Calibri"/>
                <a:cs typeface="Calibri"/>
              </a:rPr>
              <a:t>message </a:t>
            </a:r>
            <a:r>
              <a:rPr sz="1200" spc="10" dirty="0">
                <a:latin typeface="Calibri"/>
                <a:cs typeface="Calibri"/>
              </a:rPr>
              <a:t>journel (table) on </a:t>
            </a:r>
            <a:r>
              <a:rPr sz="1200" spc="15" dirty="0">
                <a:latin typeface="Calibri"/>
                <a:cs typeface="Calibri"/>
              </a:rPr>
              <a:t>both  </a:t>
            </a:r>
            <a:r>
              <a:rPr sz="1200" spc="5" dirty="0">
                <a:latin typeface="Calibri"/>
                <a:cs typeface="Calibri"/>
              </a:rPr>
              <a:t>sending and receiving </a:t>
            </a:r>
            <a:r>
              <a:rPr sz="1200" spc="10" dirty="0">
                <a:latin typeface="Calibri"/>
                <a:cs typeface="Calibri"/>
              </a:rPr>
              <a:t>parties. </a:t>
            </a:r>
            <a:r>
              <a:rPr sz="1200" spc="5" dirty="0">
                <a:latin typeface="Calibri"/>
                <a:cs typeface="Calibri"/>
              </a:rPr>
              <a:t>When </a:t>
            </a:r>
            <a:r>
              <a:rPr sz="1200" dirty="0">
                <a:latin typeface="Calibri"/>
                <a:cs typeface="Calibri"/>
              </a:rPr>
              <a:t>a </a:t>
            </a:r>
            <a:r>
              <a:rPr sz="1200" spc="10" dirty="0">
                <a:latin typeface="Calibri"/>
                <a:cs typeface="Calibri"/>
              </a:rPr>
              <a:t>message </a:t>
            </a:r>
            <a:r>
              <a:rPr sz="1200" spc="5" dirty="0">
                <a:latin typeface="Calibri"/>
                <a:cs typeface="Calibri"/>
              </a:rPr>
              <a:t>is being send, it is instead inserted </a:t>
            </a:r>
            <a:r>
              <a:rPr sz="1200" spc="-5" dirty="0">
                <a:latin typeface="Calibri"/>
                <a:cs typeface="Calibri"/>
              </a:rPr>
              <a:t>to </a:t>
            </a:r>
            <a:r>
              <a:rPr sz="1200" spc="10" dirty="0">
                <a:latin typeface="Calibri"/>
                <a:cs typeface="Calibri"/>
              </a:rPr>
              <a:t>the  </a:t>
            </a:r>
            <a:r>
              <a:rPr sz="1200" spc="-5" dirty="0">
                <a:latin typeface="Calibri"/>
                <a:cs typeface="Calibri"/>
              </a:rPr>
              <a:t>journel </a:t>
            </a:r>
            <a:r>
              <a:rPr sz="1200" dirty="0">
                <a:latin typeface="Calibri"/>
                <a:cs typeface="Calibri"/>
              </a:rPr>
              <a:t>as </a:t>
            </a:r>
            <a:r>
              <a:rPr sz="1200" spc="-5" dirty="0">
                <a:latin typeface="Calibri"/>
                <a:cs typeface="Calibri"/>
              </a:rPr>
              <a:t>part </a:t>
            </a:r>
            <a:r>
              <a:rPr sz="1200" dirty="0">
                <a:latin typeface="Calibri"/>
                <a:cs typeface="Calibri"/>
              </a:rPr>
              <a:t>of </a:t>
            </a:r>
            <a:r>
              <a:rPr sz="1200" spc="-5" dirty="0">
                <a:latin typeface="Calibri"/>
                <a:cs typeface="Calibri"/>
              </a:rPr>
              <a:t>the transaction, and only being </a:t>
            </a:r>
            <a:r>
              <a:rPr sz="1200" spc="-10" dirty="0">
                <a:latin typeface="Calibri"/>
                <a:cs typeface="Calibri"/>
              </a:rPr>
              <a:t>submitted to </a:t>
            </a:r>
            <a:r>
              <a:rPr sz="1200" spc="-5" dirty="0">
                <a:latin typeface="Calibri"/>
                <a:cs typeface="Calibri"/>
              </a:rPr>
              <a:t>the queue when transaction  </a:t>
            </a:r>
            <a:r>
              <a:rPr sz="1200" spc="10" dirty="0">
                <a:latin typeface="Calibri"/>
                <a:cs typeface="Calibri"/>
              </a:rPr>
              <a:t>got committed. And on the other side, when </a:t>
            </a:r>
            <a:r>
              <a:rPr sz="1200" dirty="0">
                <a:latin typeface="Calibri"/>
                <a:cs typeface="Calibri"/>
              </a:rPr>
              <a:t>a </a:t>
            </a:r>
            <a:r>
              <a:rPr sz="1200" spc="15" dirty="0">
                <a:latin typeface="Calibri"/>
                <a:cs typeface="Calibri"/>
              </a:rPr>
              <a:t>message </a:t>
            </a:r>
            <a:r>
              <a:rPr sz="1200" spc="5" dirty="0">
                <a:latin typeface="Calibri"/>
                <a:cs typeface="Calibri"/>
              </a:rPr>
              <a:t>is </a:t>
            </a:r>
            <a:r>
              <a:rPr sz="1200" spc="10" dirty="0">
                <a:latin typeface="Calibri"/>
                <a:cs typeface="Calibri"/>
              </a:rPr>
              <a:t>being </a:t>
            </a:r>
            <a:r>
              <a:rPr sz="1200" spc="15" dirty="0">
                <a:latin typeface="Calibri"/>
                <a:cs typeface="Calibri"/>
              </a:rPr>
              <a:t>made available </a:t>
            </a:r>
            <a:r>
              <a:rPr sz="1200" spc="10" dirty="0">
                <a:latin typeface="Calibri"/>
                <a:cs typeface="Calibri"/>
              </a:rPr>
              <a:t>it is first  </a:t>
            </a:r>
            <a:r>
              <a:rPr sz="1200" spc="5" dirty="0">
                <a:latin typeface="Calibri"/>
                <a:cs typeface="Calibri"/>
              </a:rPr>
              <a:t>add </a:t>
            </a:r>
            <a:r>
              <a:rPr sz="1200" spc="-5" dirty="0">
                <a:latin typeface="Calibri"/>
                <a:cs typeface="Calibri"/>
              </a:rPr>
              <a:t>to </a:t>
            </a:r>
            <a:r>
              <a:rPr sz="1200" spc="5" dirty="0">
                <a:latin typeface="Calibri"/>
                <a:cs typeface="Calibri"/>
              </a:rPr>
              <a:t>the receiver's </a:t>
            </a:r>
            <a:r>
              <a:rPr sz="1200" spc="10" dirty="0">
                <a:latin typeface="Calibri"/>
                <a:cs typeface="Calibri"/>
              </a:rPr>
              <a:t>journel. When the commit </a:t>
            </a:r>
            <a:r>
              <a:rPr sz="1200" spc="5" dirty="0">
                <a:latin typeface="Calibri"/>
                <a:cs typeface="Calibri"/>
              </a:rPr>
              <a:t>is </a:t>
            </a:r>
            <a:r>
              <a:rPr sz="1200" spc="10" dirty="0">
                <a:latin typeface="Calibri"/>
                <a:cs typeface="Calibri"/>
              </a:rPr>
              <a:t>made, then the associated </a:t>
            </a:r>
            <a:r>
              <a:rPr sz="1200" spc="15" dirty="0">
                <a:latin typeface="Calibri"/>
                <a:cs typeface="Calibri"/>
              </a:rPr>
              <a:t>message </a:t>
            </a:r>
            <a:r>
              <a:rPr sz="1200" spc="5" dirty="0">
                <a:latin typeface="Calibri"/>
                <a:cs typeface="Calibri"/>
              </a:rPr>
              <a:t>in  </a:t>
            </a:r>
            <a:r>
              <a:rPr sz="1200" spc="-5" dirty="0">
                <a:latin typeface="Calibri"/>
                <a:cs typeface="Calibri"/>
              </a:rPr>
              <a:t>the journel is </a:t>
            </a:r>
            <a:r>
              <a:rPr sz="1200" spc="-15" dirty="0">
                <a:latin typeface="Calibri"/>
                <a:cs typeface="Calibri"/>
              </a:rPr>
              <a:t>taken </a:t>
            </a:r>
            <a:r>
              <a:rPr sz="1200" spc="-5" dirty="0">
                <a:latin typeface="Calibri"/>
                <a:cs typeface="Calibri"/>
              </a:rPr>
              <a:t>out and</a:t>
            </a:r>
            <a:r>
              <a:rPr sz="1200" dirty="0">
                <a:latin typeface="Calibri"/>
                <a:cs typeface="Calibri"/>
              </a:rPr>
              <a:t> </a:t>
            </a:r>
            <a:r>
              <a:rPr sz="1200" spc="-5" dirty="0">
                <a:latin typeface="Calibri"/>
                <a:cs typeface="Calibri"/>
              </a:rPr>
              <a:t>processed.</a:t>
            </a:r>
            <a:endParaRPr sz="1200">
              <a:latin typeface="Calibri"/>
              <a:cs typeface="Calibri"/>
            </a:endParaRPr>
          </a:p>
        </p:txBody>
      </p:sp>
      <p:sp>
        <p:nvSpPr>
          <p:cNvPr id="16" name="object 16"/>
          <p:cNvSpPr txBox="1"/>
          <p:nvPr/>
        </p:nvSpPr>
        <p:spPr>
          <a:xfrm>
            <a:off x="6174740" y="3056255"/>
            <a:ext cx="5674360" cy="60642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a:cs typeface="Calibri"/>
              </a:rPr>
              <a:t>4) </a:t>
            </a:r>
            <a:r>
              <a:rPr sz="1400" b="1" spc="-15" dirty="0">
                <a:latin typeface="Calibri"/>
                <a:cs typeface="Calibri"/>
              </a:rPr>
              <a:t>Zero Payload Events</a:t>
            </a:r>
            <a:r>
              <a:rPr sz="1400" b="1" spc="5" dirty="0">
                <a:latin typeface="Calibri"/>
                <a:cs typeface="Calibri"/>
              </a:rPr>
              <a:t> </a:t>
            </a:r>
            <a:r>
              <a:rPr sz="1400" b="1" spc="-5" dirty="0">
                <a:latin typeface="Calibri"/>
                <a:cs typeface="Calibri"/>
              </a:rPr>
              <a:t>...</a:t>
            </a:r>
            <a:endParaRPr sz="1400">
              <a:latin typeface="Calibri"/>
              <a:cs typeface="Calibri"/>
            </a:endParaRPr>
          </a:p>
          <a:p>
            <a:pPr marL="12700" marR="5080">
              <a:lnSpc>
                <a:spcPct val="100000"/>
              </a:lnSpc>
              <a:spcBef>
                <a:spcPts val="10"/>
              </a:spcBef>
            </a:pPr>
            <a:r>
              <a:rPr sz="1200" spc="10" dirty="0">
                <a:latin typeface="Calibri"/>
                <a:cs typeface="Calibri"/>
              </a:rPr>
              <a:t>This </a:t>
            </a:r>
            <a:r>
              <a:rPr sz="1200" spc="5" dirty="0">
                <a:latin typeface="Calibri"/>
                <a:cs typeface="Calibri"/>
              </a:rPr>
              <a:t>is </a:t>
            </a:r>
            <a:r>
              <a:rPr sz="1200" spc="10" dirty="0">
                <a:latin typeface="Calibri"/>
                <a:cs typeface="Calibri"/>
              </a:rPr>
              <a:t>the </a:t>
            </a:r>
            <a:r>
              <a:rPr sz="1200" spc="15" dirty="0">
                <a:latin typeface="Calibri"/>
                <a:cs typeface="Calibri"/>
              </a:rPr>
              <a:t>message </a:t>
            </a:r>
            <a:r>
              <a:rPr sz="1200" spc="10" dirty="0">
                <a:latin typeface="Calibri"/>
                <a:cs typeface="Calibri"/>
              </a:rPr>
              <a:t>queue used </a:t>
            </a:r>
            <a:r>
              <a:rPr sz="1200" dirty="0">
                <a:latin typeface="Calibri"/>
                <a:cs typeface="Calibri"/>
              </a:rPr>
              <a:t>for </a:t>
            </a:r>
            <a:r>
              <a:rPr sz="1200" spc="15" dirty="0">
                <a:latin typeface="Calibri"/>
                <a:cs typeface="Calibri"/>
              </a:rPr>
              <a:t>domain </a:t>
            </a:r>
            <a:r>
              <a:rPr sz="1200" spc="5" dirty="0">
                <a:latin typeface="Calibri"/>
                <a:cs typeface="Calibri"/>
              </a:rPr>
              <a:t>events </a:t>
            </a:r>
            <a:r>
              <a:rPr sz="1200" spc="10" dirty="0">
                <a:latin typeface="Calibri"/>
                <a:cs typeface="Calibri"/>
              </a:rPr>
              <a:t>with </a:t>
            </a:r>
            <a:r>
              <a:rPr sz="1200" spc="5" dirty="0">
                <a:latin typeface="Calibri"/>
                <a:cs typeface="Calibri"/>
              </a:rPr>
              <a:t>data </a:t>
            </a:r>
            <a:r>
              <a:rPr sz="1200" spc="10" dirty="0">
                <a:latin typeface="Calibri"/>
                <a:cs typeface="Calibri"/>
              </a:rPr>
              <a:t>as the </a:t>
            </a:r>
            <a:r>
              <a:rPr sz="1200" spc="5" dirty="0">
                <a:latin typeface="Calibri"/>
                <a:cs typeface="Calibri"/>
              </a:rPr>
              <a:t>pointer </a:t>
            </a:r>
            <a:r>
              <a:rPr sz="1200" dirty="0">
                <a:latin typeface="Calibri"/>
                <a:cs typeface="Calibri"/>
              </a:rPr>
              <a:t>to </a:t>
            </a:r>
            <a:r>
              <a:rPr sz="1200" spc="10" dirty="0">
                <a:latin typeface="Calibri"/>
                <a:cs typeface="Calibri"/>
              </a:rPr>
              <a:t>the </a:t>
            </a:r>
            <a:r>
              <a:rPr sz="1200" spc="15" dirty="0">
                <a:latin typeface="Calibri"/>
                <a:cs typeface="Calibri"/>
              </a:rPr>
              <a:t>actual  </a:t>
            </a:r>
            <a:r>
              <a:rPr sz="1200" spc="-5" dirty="0">
                <a:latin typeface="Calibri"/>
                <a:cs typeface="Calibri"/>
              </a:rPr>
              <a:t>payload in </a:t>
            </a:r>
            <a:r>
              <a:rPr sz="1200" dirty="0">
                <a:latin typeface="Calibri"/>
                <a:cs typeface="Calibri"/>
              </a:rPr>
              <a:t>some </a:t>
            </a:r>
            <a:r>
              <a:rPr sz="1200" spc="-5" dirty="0">
                <a:latin typeface="Calibri"/>
                <a:cs typeface="Calibri"/>
              </a:rPr>
              <a:t>other </a:t>
            </a:r>
            <a:r>
              <a:rPr sz="1200" spc="-10" dirty="0">
                <a:latin typeface="Calibri"/>
                <a:cs typeface="Calibri"/>
              </a:rPr>
              <a:t>persistent </a:t>
            </a:r>
            <a:r>
              <a:rPr sz="1200" spc="-15" dirty="0">
                <a:latin typeface="Calibri"/>
                <a:cs typeface="Calibri"/>
              </a:rPr>
              <a:t>store like </a:t>
            </a:r>
            <a:r>
              <a:rPr sz="1200" dirty="0">
                <a:latin typeface="Calibri"/>
                <a:cs typeface="Calibri"/>
              </a:rPr>
              <a:t>a</a:t>
            </a:r>
            <a:r>
              <a:rPr sz="1200" spc="15" dirty="0">
                <a:latin typeface="Calibri"/>
                <a:cs typeface="Calibri"/>
              </a:rPr>
              <a:t> </a:t>
            </a:r>
            <a:r>
              <a:rPr sz="1200" spc="-10" dirty="0">
                <a:latin typeface="Calibri"/>
                <a:cs typeface="Calibri"/>
              </a:rPr>
              <a:t>database.</a:t>
            </a:r>
            <a:endParaRPr sz="1200">
              <a:latin typeface="Calibri"/>
              <a:cs typeface="Calibri"/>
            </a:endParaRPr>
          </a:p>
        </p:txBody>
      </p:sp>
      <p:sp>
        <p:nvSpPr>
          <p:cNvPr id="17" name="object 17"/>
          <p:cNvSpPr txBox="1"/>
          <p:nvPr/>
        </p:nvSpPr>
        <p:spPr>
          <a:xfrm>
            <a:off x="6174740" y="3637279"/>
            <a:ext cx="5664835" cy="391160"/>
          </a:xfrm>
          <a:prstGeom prst="rect">
            <a:avLst/>
          </a:prstGeom>
        </p:spPr>
        <p:txBody>
          <a:bodyPr vert="horz" wrap="square" lIns="0" tIns="12700" rIns="0" bIns="0" rtlCol="0">
            <a:spAutoFit/>
          </a:bodyPr>
          <a:lstStyle/>
          <a:p>
            <a:pPr marL="298450" marR="5080" indent="-285750">
              <a:lnSpc>
                <a:spcPct val="100000"/>
              </a:lnSpc>
              <a:spcBef>
                <a:spcPts val="100"/>
              </a:spcBef>
              <a:buFont typeface="Arial"/>
              <a:buChar char="•"/>
              <a:tabLst>
                <a:tab pos="297815" algn="l"/>
                <a:tab pos="298450" algn="l"/>
              </a:tabLst>
            </a:pPr>
            <a:r>
              <a:rPr sz="1200" spc="-5" dirty="0">
                <a:latin typeface="Calibri"/>
                <a:cs typeface="Calibri"/>
              </a:rPr>
              <a:t>The </a:t>
            </a:r>
            <a:r>
              <a:rPr sz="1200" spc="-10" dirty="0">
                <a:latin typeface="Calibri"/>
                <a:cs typeface="Calibri"/>
              </a:rPr>
              <a:t>pointer </a:t>
            </a:r>
            <a:r>
              <a:rPr sz="1200" spc="-5" dirty="0">
                <a:latin typeface="Calibri"/>
                <a:cs typeface="Calibri"/>
              </a:rPr>
              <a:t>can be </a:t>
            </a:r>
            <a:r>
              <a:rPr sz="1200" dirty="0">
                <a:latin typeface="Calibri"/>
                <a:cs typeface="Calibri"/>
              </a:rPr>
              <a:t>a </a:t>
            </a:r>
            <a:r>
              <a:rPr sz="1200" spc="-5" dirty="0">
                <a:latin typeface="Calibri"/>
                <a:cs typeface="Calibri"/>
              </a:rPr>
              <a:t>URL </a:t>
            </a:r>
            <a:r>
              <a:rPr sz="1200" spc="-10" dirty="0">
                <a:latin typeface="Calibri"/>
                <a:cs typeface="Calibri"/>
              </a:rPr>
              <a:t>to </a:t>
            </a:r>
            <a:r>
              <a:rPr sz="1200" dirty="0">
                <a:latin typeface="Calibri"/>
                <a:cs typeface="Calibri"/>
              </a:rPr>
              <a:t>a </a:t>
            </a:r>
            <a:r>
              <a:rPr sz="1200" spc="-10" dirty="0">
                <a:latin typeface="Calibri"/>
                <a:cs typeface="Calibri"/>
              </a:rPr>
              <a:t>resource </a:t>
            </a:r>
            <a:r>
              <a:rPr sz="1200" spc="-5" dirty="0">
                <a:latin typeface="Calibri"/>
                <a:cs typeface="Calibri"/>
              </a:rPr>
              <a:t>whose </a:t>
            </a:r>
            <a:r>
              <a:rPr sz="1200" spc="-10" dirty="0">
                <a:latin typeface="Calibri"/>
                <a:cs typeface="Calibri"/>
              </a:rPr>
              <a:t>sync </a:t>
            </a:r>
            <a:r>
              <a:rPr sz="1200" spc="-5" dirty="0">
                <a:latin typeface="Calibri"/>
                <a:cs typeface="Calibri"/>
              </a:rPr>
              <a:t>call </a:t>
            </a:r>
            <a:r>
              <a:rPr sz="1200" spc="-10" dirty="0">
                <a:latin typeface="Calibri"/>
                <a:cs typeface="Calibri"/>
              </a:rPr>
              <a:t>returns </a:t>
            </a:r>
            <a:r>
              <a:rPr sz="1200" spc="-5" dirty="0">
                <a:latin typeface="Calibri"/>
                <a:cs typeface="Calibri"/>
              </a:rPr>
              <a:t>the </a:t>
            </a:r>
            <a:r>
              <a:rPr sz="1200" spc="-10" dirty="0">
                <a:latin typeface="Calibri"/>
                <a:cs typeface="Calibri"/>
              </a:rPr>
              <a:t>data, </a:t>
            </a:r>
            <a:r>
              <a:rPr sz="1200" dirty="0">
                <a:latin typeface="Calibri"/>
                <a:cs typeface="Calibri"/>
              </a:rPr>
              <a:t>or </a:t>
            </a:r>
            <a:r>
              <a:rPr sz="1200" spc="-5" dirty="0">
                <a:latin typeface="Calibri"/>
                <a:cs typeface="Calibri"/>
              </a:rPr>
              <a:t>it can be </a:t>
            </a:r>
            <a:r>
              <a:rPr sz="1200" dirty="0">
                <a:latin typeface="Calibri"/>
                <a:cs typeface="Calibri"/>
              </a:rPr>
              <a:t>an  </a:t>
            </a:r>
            <a:r>
              <a:rPr sz="1200" spc="-5" dirty="0">
                <a:latin typeface="Calibri"/>
                <a:cs typeface="Calibri"/>
              </a:rPr>
              <a:t>ID </a:t>
            </a:r>
            <a:r>
              <a:rPr sz="1200" spc="-10" dirty="0">
                <a:latin typeface="Calibri"/>
                <a:cs typeface="Calibri"/>
              </a:rPr>
              <a:t>to </a:t>
            </a:r>
            <a:r>
              <a:rPr sz="1200" dirty="0">
                <a:latin typeface="Calibri"/>
                <a:cs typeface="Calibri"/>
              </a:rPr>
              <a:t>a </a:t>
            </a:r>
            <a:r>
              <a:rPr sz="1200" spc="-10" dirty="0">
                <a:latin typeface="Calibri"/>
                <a:cs typeface="Calibri"/>
              </a:rPr>
              <a:t>database </a:t>
            </a:r>
            <a:r>
              <a:rPr sz="1200" spc="-5" dirty="0">
                <a:latin typeface="Calibri"/>
                <a:cs typeface="Calibri"/>
              </a:rPr>
              <a:t>the holds the actual payload</a:t>
            </a:r>
            <a:r>
              <a:rPr sz="1200" spc="5" dirty="0">
                <a:latin typeface="Calibri"/>
                <a:cs typeface="Calibri"/>
              </a:rPr>
              <a:t> </a:t>
            </a:r>
            <a:r>
              <a:rPr sz="1200" spc="-10" dirty="0">
                <a:latin typeface="Calibri"/>
                <a:cs typeface="Calibri"/>
              </a:rPr>
              <a:t>data.</a:t>
            </a:r>
            <a:endParaRPr sz="1200">
              <a:latin typeface="Calibri"/>
              <a:cs typeface="Calibri"/>
            </a:endParaRPr>
          </a:p>
        </p:txBody>
      </p:sp>
      <p:sp>
        <p:nvSpPr>
          <p:cNvPr id="18" name="object 18"/>
          <p:cNvSpPr txBox="1"/>
          <p:nvPr/>
        </p:nvSpPr>
        <p:spPr>
          <a:xfrm>
            <a:off x="6174740" y="4092575"/>
            <a:ext cx="5674360" cy="972185"/>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Calibri"/>
                <a:cs typeface="Calibri"/>
              </a:rPr>
              <a:t>5) </a:t>
            </a:r>
            <a:r>
              <a:rPr sz="1400" b="1" spc="-10" dirty="0">
                <a:latin typeface="Calibri"/>
                <a:cs typeface="Calibri"/>
              </a:rPr>
              <a:t>Data Feeds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spc="20" dirty="0">
                <a:latin typeface="Calibri"/>
                <a:cs typeface="Calibri"/>
              </a:rPr>
              <a:t>It is </a:t>
            </a:r>
            <a:r>
              <a:rPr sz="1200" dirty="0">
                <a:latin typeface="Calibri"/>
                <a:cs typeface="Calibri"/>
              </a:rPr>
              <a:t>a </a:t>
            </a:r>
            <a:r>
              <a:rPr sz="1200" spc="35" dirty="0">
                <a:latin typeface="Calibri"/>
                <a:cs typeface="Calibri"/>
              </a:rPr>
              <a:t>collection </a:t>
            </a:r>
            <a:r>
              <a:rPr sz="1200" spc="20" dirty="0">
                <a:latin typeface="Calibri"/>
                <a:cs typeface="Calibri"/>
              </a:rPr>
              <a:t>of data or </a:t>
            </a:r>
            <a:r>
              <a:rPr sz="1200" spc="25" dirty="0">
                <a:latin typeface="Calibri"/>
                <a:cs typeface="Calibri"/>
              </a:rPr>
              <a:t>events </a:t>
            </a:r>
            <a:r>
              <a:rPr sz="1200" spc="20" dirty="0">
                <a:latin typeface="Calibri"/>
                <a:cs typeface="Calibri"/>
              </a:rPr>
              <a:t>in </a:t>
            </a:r>
            <a:r>
              <a:rPr sz="1200" spc="30" dirty="0">
                <a:latin typeface="Calibri"/>
                <a:cs typeface="Calibri"/>
              </a:rPr>
              <a:t>strict </a:t>
            </a:r>
            <a:r>
              <a:rPr sz="1200" spc="35" dirty="0">
                <a:latin typeface="Calibri"/>
                <a:cs typeface="Calibri"/>
              </a:rPr>
              <a:t>chronological </a:t>
            </a:r>
            <a:r>
              <a:rPr sz="1200" spc="30" dirty="0">
                <a:latin typeface="Calibri"/>
                <a:cs typeface="Calibri"/>
              </a:rPr>
              <a:t>order </a:t>
            </a:r>
            <a:r>
              <a:rPr sz="1200" spc="25" dirty="0">
                <a:latin typeface="Calibri"/>
                <a:cs typeface="Calibri"/>
              </a:rPr>
              <a:t>as </a:t>
            </a:r>
            <a:r>
              <a:rPr sz="1200" dirty="0">
                <a:latin typeface="Calibri"/>
                <a:cs typeface="Calibri"/>
              </a:rPr>
              <a:t>a </a:t>
            </a:r>
            <a:r>
              <a:rPr sz="1200" spc="35" dirty="0">
                <a:latin typeface="Calibri"/>
                <a:cs typeface="Calibri"/>
              </a:rPr>
              <a:t>single document,  </a:t>
            </a:r>
            <a:r>
              <a:rPr sz="1200" spc="85" dirty="0">
                <a:latin typeface="Calibri"/>
                <a:cs typeface="Calibri"/>
              </a:rPr>
              <a:t>published </a:t>
            </a:r>
            <a:r>
              <a:rPr sz="1200" spc="50" dirty="0">
                <a:latin typeface="Calibri"/>
                <a:cs typeface="Calibri"/>
              </a:rPr>
              <a:t>or </a:t>
            </a:r>
            <a:r>
              <a:rPr sz="1200" spc="75" dirty="0">
                <a:latin typeface="Calibri"/>
                <a:cs typeface="Calibri"/>
              </a:rPr>
              <a:t>made </a:t>
            </a:r>
            <a:r>
              <a:rPr sz="1200" spc="85" dirty="0">
                <a:latin typeface="Calibri"/>
                <a:cs typeface="Calibri"/>
              </a:rPr>
              <a:t>available </a:t>
            </a:r>
            <a:r>
              <a:rPr sz="1200" spc="45" dirty="0">
                <a:latin typeface="Calibri"/>
                <a:cs typeface="Calibri"/>
              </a:rPr>
              <a:t>by </a:t>
            </a:r>
            <a:r>
              <a:rPr sz="1200" dirty="0">
                <a:latin typeface="Calibri"/>
                <a:cs typeface="Calibri"/>
              </a:rPr>
              <a:t>a </a:t>
            </a:r>
            <a:r>
              <a:rPr sz="1200" spc="85" dirty="0">
                <a:latin typeface="Calibri"/>
                <a:cs typeface="Calibri"/>
              </a:rPr>
              <a:t>dedicated </a:t>
            </a:r>
            <a:r>
              <a:rPr sz="1200" spc="90" dirty="0">
                <a:latin typeface="Calibri"/>
                <a:cs typeface="Calibri"/>
              </a:rPr>
              <a:t>service. </a:t>
            </a:r>
            <a:r>
              <a:rPr sz="1200" spc="70" dirty="0">
                <a:latin typeface="Calibri"/>
                <a:cs typeface="Calibri"/>
              </a:rPr>
              <a:t>The </a:t>
            </a:r>
            <a:r>
              <a:rPr sz="1200" spc="90" dirty="0">
                <a:latin typeface="Calibri"/>
                <a:cs typeface="Calibri"/>
              </a:rPr>
              <a:t>consumer </a:t>
            </a:r>
            <a:r>
              <a:rPr sz="1200" spc="65" dirty="0">
                <a:latin typeface="Calibri"/>
                <a:cs typeface="Calibri"/>
              </a:rPr>
              <a:t>can </a:t>
            </a:r>
            <a:r>
              <a:rPr sz="1200" spc="75" dirty="0">
                <a:latin typeface="Calibri"/>
                <a:cs typeface="Calibri"/>
              </a:rPr>
              <a:t>then  </a:t>
            </a:r>
            <a:r>
              <a:rPr sz="1200" spc="15" dirty="0">
                <a:latin typeface="Calibri"/>
                <a:cs typeface="Calibri"/>
              </a:rPr>
              <a:t>asynchronously </a:t>
            </a:r>
            <a:r>
              <a:rPr sz="1200" spc="10" dirty="0">
                <a:latin typeface="Calibri"/>
                <a:cs typeface="Calibri"/>
              </a:rPr>
              <a:t>read </a:t>
            </a:r>
            <a:r>
              <a:rPr sz="1200" spc="15" dirty="0">
                <a:latin typeface="Calibri"/>
                <a:cs typeface="Calibri"/>
              </a:rPr>
              <a:t>and process </a:t>
            </a:r>
            <a:r>
              <a:rPr sz="1200" spc="10" dirty="0">
                <a:latin typeface="Calibri"/>
                <a:cs typeface="Calibri"/>
              </a:rPr>
              <a:t>the events in the </a:t>
            </a:r>
            <a:r>
              <a:rPr sz="1200" spc="5" dirty="0">
                <a:latin typeface="Calibri"/>
                <a:cs typeface="Calibri"/>
              </a:rPr>
              <a:t>feed </a:t>
            </a:r>
            <a:r>
              <a:rPr sz="1200" spc="10" dirty="0">
                <a:latin typeface="Calibri"/>
                <a:cs typeface="Calibri"/>
              </a:rPr>
              <a:t>in his </a:t>
            </a:r>
            <a:r>
              <a:rPr sz="1200" spc="15" dirty="0">
                <a:latin typeface="Calibri"/>
                <a:cs typeface="Calibri"/>
              </a:rPr>
              <a:t>most </a:t>
            </a:r>
            <a:r>
              <a:rPr sz="1200" spc="10" dirty="0">
                <a:latin typeface="Calibri"/>
                <a:cs typeface="Calibri"/>
              </a:rPr>
              <a:t>convientent </a:t>
            </a:r>
            <a:r>
              <a:rPr sz="1200" spc="15" dirty="0">
                <a:latin typeface="Calibri"/>
                <a:cs typeface="Calibri"/>
              </a:rPr>
              <a:t>time or  </a:t>
            </a:r>
            <a:r>
              <a:rPr sz="1200" spc="-5" dirty="0">
                <a:latin typeface="Calibri"/>
                <a:cs typeface="Calibri"/>
              </a:rPr>
              <a:t>when </a:t>
            </a:r>
            <a:r>
              <a:rPr sz="1200" spc="-10" dirty="0">
                <a:latin typeface="Calibri"/>
                <a:cs typeface="Calibri"/>
              </a:rPr>
              <a:t>there </a:t>
            </a:r>
            <a:r>
              <a:rPr sz="1200" spc="-5" dirty="0">
                <a:latin typeface="Calibri"/>
                <a:cs typeface="Calibri"/>
              </a:rPr>
              <a:t>is </a:t>
            </a:r>
            <a:r>
              <a:rPr sz="1200" dirty="0">
                <a:latin typeface="Calibri"/>
                <a:cs typeface="Calibri"/>
              </a:rPr>
              <a:t>a</a:t>
            </a:r>
            <a:r>
              <a:rPr sz="1200" spc="-5" dirty="0">
                <a:latin typeface="Calibri"/>
                <a:cs typeface="Calibri"/>
              </a:rPr>
              <a:t> demand.</a:t>
            </a:r>
            <a:endParaRPr sz="1200">
              <a:latin typeface="Calibri"/>
              <a:cs typeface="Calibri"/>
            </a:endParaRPr>
          </a:p>
        </p:txBody>
      </p:sp>
      <p:sp>
        <p:nvSpPr>
          <p:cNvPr id="19" name="object 19"/>
          <p:cNvSpPr txBox="1"/>
          <p:nvPr/>
        </p:nvSpPr>
        <p:spPr>
          <a:xfrm>
            <a:off x="6174740" y="5039359"/>
            <a:ext cx="5674360" cy="574040"/>
          </a:xfrm>
          <a:prstGeom prst="rect">
            <a:avLst/>
          </a:prstGeom>
        </p:spPr>
        <p:txBody>
          <a:bodyPr vert="horz" wrap="square" lIns="0" tIns="12700" rIns="0" bIns="0" rtlCol="0">
            <a:spAutoFit/>
          </a:bodyPr>
          <a:lstStyle/>
          <a:p>
            <a:pPr marL="298450" marR="5080" indent="-285750">
              <a:lnSpc>
                <a:spcPct val="100000"/>
              </a:lnSpc>
              <a:spcBef>
                <a:spcPts val="100"/>
              </a:spcBef>
              <a:buFont typeface="Arial"/>
              <a:buChar char="•"/>
              <a:tabLst>
                <a:tab pos="297815" algn="l"/>
                <a:tab pos="298450" algn="l"/>
              </a:tabLst>
            </a:pPr>
            <a:r>
              <a:rPr sz="1200" spc="5" dirty="0">
                <a:latin typeface="Calibri"/>
                <a:cs typeface="Calibri"/>
              </a:rPr>
              <a:t>It </a:t>
            </a:r>
            <a:r>
              <a:rPr sz="1200" spc="10" dirty="0">
                <a:latin typeface="Calibri"/>
                <a:cs typeface="Calibri"/>
              </a:rPr>
              <a:t>decouples the publisher </a:t>
            </a:r>
            <a:r>
              <a:rPr sz="1200" spc="5" dirty="0">
                <a:latin typeface="Calibri"/>
                <a:cs typeface="Calibri"/>
              </a:rPr>
              <a:t>from </a:t>
            </a:r>
            <a:r>
              <a:rPr sz="1200" spc="10" dirty="0">
                <a:latin typeface="Calibri"/>
                <a:cs typeface="Calibri"/>
              </a:rPr>
              <a:t>the </a:t>
            </a:r>
            <a:r>
              <a:rPr sz="1200" spc="15" dirty="0">
                <a:latin typeface="Calibri"/>
                <a:cs typeface="Calibri"/>
              </a:rPr>
              <a:t>consumers. </a:t>
            </a:r>
            <a:r>
              <a:rPr sz="1200" spc="10" dirty="0">
                <a:latin typeface="Calibri"/>
                <a:cs typeface="Calibri"/>
              </a:rPr>
              <a:t>However the </a:t>
            </a:r>
            <a:r>
              <a:rPr sz="1200" spc="15" dirty="0">
                <a:latin typeface="Calibri"/>
                <a:cs typeface="Calibri"/>
              </a:rPr>
              <a:t>consumer has </a:t>
            </a:r>
            <a:r>
              <a:rPr sz="1200" dirty="0">
                <a:latin typeface="Calibri"/>
                <a:cs typeface="Calibri"/>
              </a:rPr>
              <a:t>to </a:t>
            </a:r>
            <a:r>
              <a:rPr sz="1200" spc="5" dirty="0">
                <a:latin typeface="Calibri"/>
                <a:cs typeface="Calibri"/>
              </a:rPr>
              <a:t>keep  </a:t>
            </a:r>
            <a:r>
              <a:rPr sz="1200" spc="-10" dirty="0">
                <a:latin typeface="Calibri"/>
                <a:cs typeface="Calibri"/>
              </a:rPr>
              <a:t>track </a:t>
            </a:r>
            <a:r>
              <a:rPr sz="1200" dirty="0">
                <a:latin typeface="Calibri"/>
                <a:cs typeface="Calibri"/>
              </a:rPr>
              <a:t>of </a:t>
            </a:r>
            <a:r>
              <a:rPr sz="1200" spc="-5" dirty="0">
                <a:latin typeface="Calibri"/>
                <a:cs typeface="Calibri"/>
              </a:rPr>
              <a:t>the </a:t>
            </a:r>
            <a:r>
              <a:rPr sz="1200" spc="-10" dirty="0">
                <a:latin typeface="Calibri"/>
                <a:cs typeface="Calibri"/>
              </a:rPr>
              <a:t>time/event </a:t>
            </a:r>
            <a:r>
              <a:rPr sz="1200" spc="-5" dirty="0">
                <a:latin typeface="Calibri"/>
                <a:cs typeface="Calibri"/>
              </a:rPr>
              <a:t>it has seen till </a:t>
            </a:r>
            <a:r>
              <a:rPr sz="1200" spc="-25" dirty="0">
                <a:latin typeface="Calibri"/>
                <a:cs typeface="Calibri"/>
              </a:rPr>
              <a:t>now.</a:t>
            </a:r>
            <a:endParaRPr sz="1200">
              <a:latin typeface="Calibri"/>
              <a:cs typeface="Calibri"/>
            </a:endParaRPr>
          </a:p>
          <a:p>
            <a:pPr marL="298450" indent="-285750">
              <a:lnSpc>
                <a:spcPct val="100000"/>
              </a:lnSpc>
              <a:buFont typeface="Arial"/>
              <a:buChar char="•"/>
              <a:tabLst>
                <a:tab pos="297815" algn="l"/>
                <a:tab pos="298450" algn="l"/>
              </a:tabLst>
            </a:pPr>
            <a:r>
              <a:rPr sz="1200" spc="-10" dirty="0">
                <a:latin typeface="Calibri"/>
                <a:cs typeface="Calibri"/>
              </a:rPr>
              <a:t>Moreover </a:t>
            </a:r>
            <a:r>
              <a:rPr sz="1200" spc="-5" dirty="0">
                <a:latin typeface="Calibri"/>
                <a:cs typeface="Calibri"/>
              </a:rPr>
              <a:t>it </a:t>
            </a:r>
            <a:r>
              <a:rPr sz="1200" spc="-10" dirty="0">
                <a:latin typeface="Calibri"/>
                <a:cs typeface="Calibri"/>
              </a:rPr>
              <a:t>requires </a:t>
            </a:r>
            <a:r>
              <a:rPr sz="1200" dirty="0">
                <a:latin typeface="Calibri"/>
                <a:cs typeface="Calibri"/>
              </a:rPr>
              <a:t>a </a:t>
            </a:r>
            <a:r>
              <a:rPr sz="1200" spc="-10" dirty="0">
                <a:latin typeface="Calibri"/>
                <a:cs typeface="Calibri"/>
              </a:rPr>
              <a:t>separate persistence from where </a:t>
            </a:r>
            <a:r>
              <a:rPr sz="1200" spc="-15" dirty="0">
                <a:latin typeface="Calibri"/>
                <a:cs typeface="Calibri"/>
              </a:rPr>
              <a:t>feed </a:t>
            </a:r>
            <a:r>
              <a:rPr sz="1200" spc="-5" dirty="0">
                <a:latin typeface="Calibri"/>
                <a:cs typeface="Calibri"/>
              </a:rPr>
              <a:t>can be</a:t>
            </a:r>
            <a:r>
              <a:rPr sz="1200" spc="50" dirty="0">
                <a:latin typeface="Calibri"/>
                <a:cs typeface="Calibri"/>
              </a:rPr>
              <a:t> </a:t>
            </a:r>
            <a:r>
              <a:rPr sz="1200" spc="-10" dirty="0">
                <a:latin typeface="Calibri"/>
                <a:cs typeface="Calibri"/>
              </a:rPr>
              <a:t>generated.</a:t>
            </a:r>
            <a:endParaRPr sz="1200">
              <a:latin typeface="Calibri"/>
              <a:cs typeface="Calibri"/>
            </a:endParaRPr>
          </a:p>
        </p:txBody>
      </p:sp>
      <p:sp>
        <p:nvSpPr>
          <p:cNvPr id="20" name="object 20"/>
          <p:cNvSpPr txBox="1"/>
          <p:nvPr/>
        </p:nvSpPr>
        <p:spPr>
          <a:xfrm>
            <a:off x="343534" y="4458335"/>
            <a:ext cx="5674360" cy="1703705"/>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Calibri"/>
                <a:cs typeface="Calibri"/>
              </a:rPr>
              <a:t>6) Pub-Sub</a:t>
            </a:r>
            <a:r>
              <a:rPr sz="1400" b="1" spc="-15" dirty="0">
                <a:latin typeface="Calibri"/>
                <a:cs typeface="Calibri"/>
              </a:rPr>
              <a:t>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dirty="0">
                <a:latin typeface="Calibri"/>
                <a:cs typeface="Calibri"/>
              </a:rPr>
              <a:t>It is </a:t>
            </a:r>
            <a:r>
              <a:rPr sz="1200" spc="5" dirty="0">
                <a:latin typeface="Calibri"/>
                <a:cs typeface="Calibri"/>
              </a:rPr>
              <a:t>special kind of </a:t>
            </a:r>
            <a:r>
              <a:rPr sz="1200" spc="10" dirty="0">
                <a:latin typeface="Calibri"/>
                <a:cs typeface="Calibri"/>
              </a:rPr>
              <a:t>messaging, </a:t>
            </a:r>
            <a:r>
              <a:rPr sz="1200" spc="5" dirty="0">
                <a:latin typeface="Calibri"/>
                <a:cs typeface="Calibri"/>
              </a:rPr>
              <a:t>where </a:t>
            </a:r>
            <a:r>
              <a:rPr sz="1200" dirty="0">
                <a:latin typeface="Calibri"/>
                <a:cs typeface="Calibri"/>
              </a:rPr>
              <a:t>a </a:t>
            </a:r>
            <a:r>
              <a:rPr sz="1200" spc="5" dirty="0">
                <a:latin typeface="Calibri"/>
                <a:cs typeface="Calibri"/>
              </a:rPr>
              <a:t>topic is being </a:t>
            </a:r>
            <a:r>
              <a:rPr sz="1200" dirty="0">
                <a:latin typeface="Calibri"/>
                <a:cs typeface="Calibri"/>
              </a:rPr>
              <a:t>created. </a:t>
            </a:r>
            <a:r>
              <a:rPr sz="1200" spc="5" dirty="0">
                <a:latin typeface="Calibri"/>
                <a:cs typeface="Calibri"/>
              </a:rPr>
              <a:t>The sender </a:t>
            </a:r>
            <a:r>
              <a:rPr sz="1200" spc="10" dirty="0">
                <a:latin typeface="Calibri"/>
                <a:cs typeface="Calibri"/>
              </a:rPr>
              <a:t>“publishes” </a:t>
            </a:r>
            <a:r>
              <a:rPr sz="1200" spc="5" dirty="0">
                <a:latin typeface="Calibri"/>
                <a:cs typeface="Calibri"/>
              </a:rPr>
              <a:t>the  </a:t>
            </a:r>
            <a:r>
              <a:rPr sz="1200" spc="-10" dirty="0">
                <a:latin typeface="Calibri"/>
                <a:cs typeface="Calibri"/>
              </a:rPr>
              <a:t>data </a:t>
            </a:r>
            <a:r>
              <a:rPr sz="1200" dirty="0">
                <a:latin typeface="Calibri"/>
                <a:cs typeface="Calibri"/>
              </a:rPr>
              <a:t>on </a:t>
            </a:r>
            <a:r>
              <a:rPr sz="1200" spc="-5" dirty="0">
                <a:latin typeface="Calibri"/>
                <a:cs typeface="Calibri"/>
              </a:rPr>
              <a:t>the </a:t>
            </a:r>
            <a:r>
              <a:rPr sz="1200" spc="-10" dirty="0">
                <a:latin typeface="Calibri"/>
                <a:cs typeface="Calibri"/>
              </a:rPr>
              <a:t>topic, </a:t>
            </a:r>
            <a:r>
              <a:rPr sz="1200" dirty="0">
                <a:latin typeface="Calibri"/>
                <a:cs typeface="Calibri"/>
              </a:rPr>
              <a:t>and all the </a:t>
            </a:r>
            <a:r>
              <a:rPr sz="1200" spc="-10" dirty="0">
                <a:latin typeface="Calibri"/>
                <a:cs typeface="Calibri"/>
              </a:rPr>
              <a:t>receivers </a:t>
            </a:r>
            <a:r>
              <a:rPr sz="1200" dirty="0">
                <a:latin typeface="Calibri"/>
                <a:cs typeface="Calibri"/>
              </a:rPr>
              <a:t>as “subscriber” </a:t>
            </a:r>
            <a:r>
              <a:rPr sz="1200" spc="-10" dirty="0">
                <a:latin typeface="Calibri"/>
                <a:cs typeface="Calibri"/>
              </a:rPr>
              <a:t>to </a:t>
            </a:r>
            <a:r>
              <a:rPr sz="1200" dirty="0">
                <a:latin typeface="Calibri"/>
                <a:cs typeface="Calibri"/>
              </a:rPr>
              <a:t>the </a:t>
            </a:r>
            <a:r>
              <a:rPr sz="1200" spc="-5" dirty="0">
                <a:latin typeface="Calibri"/>
                <a:cs typeface="Calibri"/>
              </a:rPr>
              <a:t>topic receives </a:t>
            </a:r>
            <a:r>
              <a:rPr sz="1200" dirty="0">
                <a:latin typeface="Calibri"/>
                <a:cs typeface="Calibri"/>
              </a:rPr>
              <a:t>the </a:t>
            </a:r>
            <a:r>
              <a:rPr sz="1200" spc="-5" dirty="0">
                <a:latin typeface="Calibri"/>
                <a:cs typeface="Calibri"/>
              </a:rPr>
              <a:t>notification  </a:t>
            </a:r>
            <a:r>
              <a:rPr sz="1200" dirty="0">
                <a:latin typeface="Calibri"/>
                <a:cs typeface="Calibri"/>
              </a:rPr>
              <a:t>of a </a:t>
            </a:r>
            <a:r>
              <a:rPr sz="1200" spc="-10" dirty="0">
                <a:latin typeface="Calibri"/>
                <a:cs typeface="Calibri"/>
              </a:rPr>
              <a:t>new</a:t>
            </a:r>
            <a:r>
              <a:rPr sz="1200" spc="-15" dirty="0">
                <a:latin typeface="Calibri"/>
                <a:cs typeface="Calibri"/>
              </a:rPr>
              <a:t> </a:t>
            </a:r>
            <a:r>
              <a:rPr sz="1200" spc="-5" dirty="0">
                <a:latin typeface="Calibri"/>
                <a:cs typeface="Calibri"/>
              </a:rPr>
              <a:t>message.</a:t>
            </a:r>
            <a:endParaRPr sz="1200">
              <a:latin typeface="Calibri"/>
              <a:cs typeface="Calibri"/>
            </a:endParaRPr>
          </a:p>
          <a:p>
            <a:pPr marL="183515" marR="5080" indent="-171450" algn="just">
              <a:lnSpc>
                <a:spcPct val="100000"/>
              </a:lnSpc>
              <a:buFont typeface="Arial"/>
              <a:buChar char="•"/>
              <a:tabLst>
                <a:tab pos="184150" algn="l"/>
              </a:tabLst>
            </a:pPr>
            <a:r>
              <a:rPr sz="1200" dirty="0">
                <a:latin typeface="Calibri"/>
                <a:cs typeface="Calibri"/>
              </a:rPr>
              <a:t>It is </a:t>
            </a:r>
            <a:r>
              <a:rPr sz="1200" spc="-5" dirty="0">
                <a:latin typeface="Calibri"/>
                <a:cs typeface="Calibri"/>
              </a:rPr>
              <a:t>now-a-days </a:t>
            </a:r>
            <a:r>
              <a:rPr sz="1200" dirty="0">
                <a:latin typeface="Calibri"/>
                <a:cs typeface="Calibri"/>
              </a:rPr>
              <a:t>one of the most </a:t>
            </a:r>
            <a:r>
              <a:rPr sz="1200" spc="-5" dirty="0">
                <a:latin typeface="Calibri"/>
                <a:cs typeface="Calibri"/>
              </a:rPr>
              <a:t>implemented </a:t>
            </a:r>
            <a:r>
              <a:rPr sz="1200" spc="-15" dirty="0">
                <a:latin typeface="Calibri"/>
                <a:cs typeface="Calibri"/>
              </a:rPr>
              <a:t>strategy. </a:t>
            </a:r>
            <a:r>
              <a:rPr sz="1200" dirty="0">
                <a:latin typeface="Calibri"/>
                <a:cs typeface="Calibri"/>
              </a:rPr>
              <a:t>It </a:t>
            </a:r>
            <a:r>
              <a:rPr sz="1200" spc="-5" dirty="0">
                <a:latin typeface="Calibri"/>
                <a:cs typeface="Calibri"/>
              </a:rPr>
              <a:t>prevents </a:t>
            </a:r>
            <a:r>
              <a:rPr sz="1200" dirty="0">
                <a:latin typeface="Calibri"/>
                <a:cs typeface="Calibri"/>
              </a:rPr>
              <a:t>the subscribers from  </a:t>
            </a:r>
            <a:r>
              <a:rPr sz="1200" spc="30" dirty="0">
                <a:latin typeface="Calibri"/>
                <a:cs typeface="Calibri"/>
              </a:rPr>
              <a:t>polling </a:t>
            </a:r>
            <a:r>
              <a:rPr sz="1200" spc="20" dirty="0">
                <a:latin typeface="Calibri"/>
                <a:cs typeface="Calibri"/>
              </a:rPr>
              <a:t>the new </a:t>
            </a:r>
            <a:r>
              <a:rPr sz="1200" spc="30" dirty="0">
                <a:latin typeface="Calibri"/>
                <a:cs typeface="Calibri"/>
              </a:rPr>
              <a:t>messages, </a:t>
            </a:r>
            <a:r>
              <a:rPr sz="1200" spc="25" dirty="0">
                <a:latin typeface="Calibri"/>
                <a:cs typeface="Calibri"/>
              </a:rPr>
              <a:t>and </a:t>
            </a:r>
            <a:r>
              <a:rPr sz="1200" spc="30" dirty="0">
                <a:latin typeface="Calibri"/>
                <a:cs typeface="Calibri"/>
              </a:rPr>
              <a:t>hence </a:t>
            </a:r>
            <a:r>
              <a:rPr sz="1200" spc="20" dirty="0">
                <a:latin typeface="Calibri"/>
                <a:cs typeface="Calibri"/>
              </a:rPr>
              <a:t>get </a:t>
            </a:r>
            <a:r>
              <a:rPr sz="1200" spc="25" dirty="0">
                <a:latin typeface="Calibri"/>
                <a:cs typeface="Calibri"/>
              </a:rPr>
              <a:t>the </a:t>
            </a:r>
            <a:r>
              <a:rPr sz="1200" spc="35" dirty="0">
                <a:latin typeface="Calibri"/>
                <a:cs typeface="Calibri"/>
              </a:rPr>
              <a:t>notification </a:t>
            </a:r>
            <a:r>
              <a:rPr sz="1200" spc="30" dirty="0">
                <a:latin typeface="Calibri"/>
                <a:cs typeface="Calibri"/>
              </a:rPr>
              <a:t>when </a:t>
            </a:r>
            <a:r>
              <a:rPr sz="1200" spc="20" dirty="0">
                <a:latin typeface="Calibri"/>
                <a:cs typeface="Calibri"/>
              </a:rPr>
              <a:t>new </a:t>
            </a:r>
            <a:r>
              <a:rPr sz="1200" spc="35" dirty="0">
                <a:latin typeface="Calibri"/>
                <a:cs typeface="Calibri"/>
              </a:rPr>
              <a:t>messages </a:t>
            </a:r>
            <a:r>
              <a:rPr sz="1200" spc="20" dirty="0">
                <a:latin typeface="Calibri"/>
                <a:cs typeface="Calibri"/>
              </a:rPr>
              <a:t>are  </a:t>
            </a:r>
            <a:r>
              <a:rPr sz="1200" spc="-10" dirty="0">
                <a:latin typeface="Calibri"/>
                <a:cs typeface="Calibri"/>
              </a:rPr>
              <a:t>available.</a:t>
            </a:r>
            <a:endParaRPr sz="1200">
              <a:latin typeface="Calibri"/>
              <a:cs typeface="Calibri"/>
            </a:endParaRPr>
          </a:p>
          <a:p>
            <a:pPr marL="183515" marR="5080" indent="-171450" algn="just">
              <a:lnSpc>
                <a:spcPct val="100000"/>
              </a:lnSpc>
              <a:buFont typeface="Arial"/>
              <a:buChar char="•"/>
              <a:tabLst>
                <a:tab pos="184150" algn="l"/>
              </a:tabLst>
            </a:pPr>
            <a:r>
              <a:rPr sz="1200" dirty="0">
                <a:latin typeface="Calibri"/>
                <a:cs typeface="Calibri"/>
              </a:rPr>
              <a:t>All the </a:t>
            </a:r>
            <a:r>
              <a:rPr sz="1200" spc="-5" dirty="0">
                <a:latin typeface="Calibri"/>
                <a:cs typeface="Calibri"/>
              </a:rPr>
              <a:t>subscribers </a:t>
            </a:r>
            <a:r>
              <a:rPr sz="1200" dirty="0">
                <a:latin typeface="Calibri"/>
                <a:cs typeface="Calibri"/>
              </a:rPr>
              <a:t>on a </a:t>
            </a:r>
            <a:r>
              <a:rPr sz="1200" spc="-5" dirty="0">
                <a:latin typeface="Calibri"/>
                <a:cs typeface="Calibri"/>
              </a:rPr>
              <a:t>topic gets </a:t>
            </a:r>
            <a:r>
              <a:rPr sz="1200" dirty="0">
                <a:latin typeface="Calibri"/>
                <a:cs typeface="Calibri"/>
              </a:rPr>
              <a:t>the message. Hence </a:t>
            </a:r>
            <a:r>
              <a:rPr sz="1200" spc="5" dirty="0">
                <a:latin typeface="Calibri"/>
                <a:cs typeface="Calibri"/>
              </a:rPr>
              <a:t>multiple </a:t>
            </a:r>
            <a:r>
              <a:rPr sz="1200" dirty="0">
                <a:latin typeface="Calibri"/>
                <a:cs typeface="Calibri"/>
              </a:rPr>
              <a:t>topics are being </a:t>
            </a:r>
            <a:r>
              <a:rPr sz="1200" spc="-5" dirty="0">
                <a:latin typeface="Calibri"/>
                <a:cs typeface="Calibri"/>
              </a:rPr>
              <a:t>created  </a:t>
            </a:r>
            <a:r>
              <a:rPr sz="1200" spc="-15" dirty="0">
                <a:latin typeface="Calibri"/>
                <a:cs typeface="Calibri"/>
              </a:rPr>
              <a:t>for different </a:t>
            </a:r>
            <a:r>
              <a:rPr sz="1200" spc="-5" dirty="0">
                <a:latin typeface="Calibri"/>
                <a:cs typeface="Calibri"/>
              </a:rPr>
              <a:t>types </a:t>
            </a:r>
            <a:r>
              <a:rPr sz="1200" dirty="0">
                <a:latin typeface="Calibri"/>
                <a:cs typeface="Calibri"/>
              </a:rPr>
              <a:t>of</a:t>
            </a:r>
            <a:r>
              <a:rPr sz="1200" spc="15" dirty="0">
                <a:latin typeface="Calibri"/>
                <a:cs typeface="Calibri"/>
              </a:rPr>
              <a:t> </a:t>
            </a:r>
            <a:r>
              <a:rPr sz="1200" spc="-5" dirty="0">
                <a:latin typeface="Calibri"/>
                <a:cs typeface="Calibri"/>
              </a:rPr>
              <a:t>messages.</a:t>
            </a:r>
            <a:endParaRPr sz="1200">
              <a:latin typeface="Calibri"/>
              <a:cs typeface="Calibri"/>
            </a:endParaRPr>
          </a:p>
        </p:txBody>
      </p:sp>
      <p:sp>
        <p:nvSpPr>
          <p:cNvPr id="21" name="object 21"/>
          <p:cNvSpPr txBox="1"/>
          <p:nvPr/>
        </p:nvSpPr>
        <p:spPr>
          <a:xfrm>
            <a:off x="6174740" y="5677534"/>
            <a:ext cx="5678805" cy="789305"/>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Calibri"/>
                <a:cs typeface="Calibri"/>
              </a:rPr>
              <a:t>7) Message Bus</a:t>
            </a:r>
            <a:r>
              <a:rPr sz="1400" b="1" spc="-10" dirty="0">
                <a:latin typeface="Calibri"/>
                <a:cs typeface="Calibri"/>
              </a:rPr>
              <a:t>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spc="-5" dirty="0">
                <a:latin typeface="Calibri"/>
                <a:cs typeface="Calibri"/>
              </a:rPr>
              <a:t>It is </a:t>
            </a:r>
            <a:r>
              <a:rPr sz="1200" dirty="0">
                <a:latin typeface="Calibri"/>
                <a:cs typeface="Calibri"/>
              </a:rPr>
              <a:t>a </a:t>
            </a:r>
            <a:r>
              <a:rPr sz="1200" spc="-10" dirty="0">
                <a:latin typeface="Calibri"/>
                <a:cs typeface="Calibri"/>
              </a:rPr>
              <a:t>sophisticated software that </a:t>
            </a:r>
            <a:r>
              <a:rPr sz="1200" spc="-5" dirty="0">
                <a:latin typeface="Calibri"/>
                <a:cs typeface="Calibri"/>
              </a:rPr>
              <a:t>does the </a:t>
            </a:r>
            <a:r>
              <a:rPr sz="1200" spc="-10" dirty="0">
                <a:latin typeface="Calibri"/>
                <a:cs typeface="Calibri"/>
              </a:rPr>
              <a:t>orchestration, </a:t>
            </a:r>
            <a:r>
              <a:rPr sz="1200" spc="-5" dirty="0">
                <a:latin typeface="Calibri"/>
                <a:cs typeface="Calibri"/>
              </a:rPr>
              <a:t>and </a:t>
            </a:r>
            <a:r>
              <a:rPr sz="1200" spc="-15" dirty="0">
                <a:latin typeface="Calibri"/>
                <a:cs typeface="Calibri"/>
              </a:rPr>
              <a:t>integrate </a:t>
            </a:r>
            <a:r>
              <a:rPr sz="1200" spc="-10" dirty="0">
                <a:latin typeface="Calibri"/>
                <a:cs typeface="Calibri"/>
              </a:rPr>
              <a:t>several </a:t>
            </a:r>
            <a:r>
              <a:rPr sz="1200" spc="-5" dirty="0">
                <a:latin typeface="Calibri"/>
                <a:cs typeface="Calibri"/>
              </a:rPr>
              <a:t>applications,  </a:t>
            </a:r>
            <a:r>
              <a:rPr sz="1200" spc="25" dirty="0">
                <a:latin typeface="Calibri"/>
                <a:cs typeface="Calibri"/>
              </a:rPr>
              <a:t>services, </a:t>
            </a:r>
            <a:r>
              <a:rPr sz="1200" spc="15" dirty="0">
                <a:latin typeface="Calibri"/>
                <a:cs typeface="Calibri"/>
              </a:rPr>
              <a:t>and </a:t>
            </a:r>
            <a:r>
              <a:rPr sz="1200" spc="20" dirty="0">
                <a:latin typeface="Calibri"/>
                <a:cs typeface="Calibri"/>
              </a:rPr>
              <a:t>microservices. </a:t>
            </a:r>
            <a:r>
              <a:rPr sz="1200" spc="10" dirty="0">
                <a:latin typeface="Calibri"/>
                <a:cs typeface="Calibri"/>
              </a:rPr>
              <a:t>It </a:t>
            </a:r>
            <a:r>
              <a:rPr sz="1200" spc="15" dirty="0">
                <a:latin typeface="Calibri"/>
                <a:cs typeface="Calibri"/>
              </a:rPr>
              <a:t>has all the </a:t>
            </a:r>
            <a:r>
              <a:rPr sz="1200" spc="20" dirty="0">
                <a:latin typeface="Calibri"/>
                <a:cs typeface="Calibri"/>
              </a:rPr>
              <a:t>intelligence </a:t>
            </a:r>
            <a:r>
              <a:rPr sz="1200" spc="15" dirty="0">
                <a:latin typeface="Calibri"/>
                <a:cs typeface="Calibri"/>
              </a:rPr>
              <a:t>and </a:t>
            </a:r>
            <a:r>
              <a:rPr sz="1200" spc="20" dirty="0">
                <a:latin typeface="Calibri"/>
                <a:cs typeface="Calibri"/>
              </a:rPr>
              <a:t>capability </a:t>
            </a:r>
            <a:r>
              <a:rPr sz="1200" spc="5" dirty="0">
                <a:latin typeface="Calibri"/>
                <a:cs typeface="Calibri"/>
              </a:rPr>
              <a:t>for </a:t>
            </a:r>
            <a:r>
              <a:rPr sz="1200" spc="25" dirty="0">
                <a:latin typeface="Calibri"/>
                <a:cs typeface="Calibri"/>
              </a:rPr>
              <a:t>doing message  </a:t>
            </a:r>
            <a:r>
              <a:rPr sz="1200" spc="-10" dirty="0">
                <a:latin typeface="Calibri"/>
                <a:cs typeface="Calibri"/>
              </a:rPr>
              <a:t>translation, transformation, </a:t>
            </a:r>
            <a:r>
              <a:rPr sz="1200" spc="-5" dirty="0">
                <a:latin typeface="Calibri"/>
                <a:cs typeface="Calibri"/>
              </a:rPr>
              <a:t>and</a:t>
            </a:r>
            <a:r>
              <a:rPr sz="1200" dirty="0">
                <a:latin typeface="Calibri"/>
                <a:cs typeface="Calibri"/>
              </a:rPr>
              <a:t> </a:t>
            </a:r>
            <a:r>
              <a:rPr sz="1200" spc="-5" dirty="0">
                <a:latin typeface="Calibri"/>
                <a:cs typeface="Calibri"/>
              </a:rPr>
              <a:t>filtering.</a:t>
            </a:r>
            <a:endParaRPr sz="1200">
              <a:latin typeface="Calibri"/>
              <a:cs typeface="Calibri"/>
            </a:endParaRPr>
          </a:p>
        </p:txBody>
      </p:sp>
      <p:sp>
        <p:nvSpPr>
          <p:cNvPr id="22" name="object 2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17054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Implementations </a:t>
            </a:r>
            <a:r>
              <a:rPr sz="2400" b="1" dirty="0">
                <a:solidFill>
                  <a:srgbClr val="FFFFFF"/>
                </a:solidFill>
                <a:latin typeface="Microsoft YaHei"/>
                <a:cs typeface="Microsoft YaHei"/>
              </a:rPr>
              <a:t>&amp; </a:t>
            </a:r>
            <a:r>
              <a:rPr sz="2400" b="1" spc="-25" dirty="0">
                <a:solidFill>
                  <a:srgbClr val="FFFFFF"/>
                </a:solidFill>
                <a:latin typeface="Microsoft YaHei"/>
                <a:cs typeface="Microsoft YaHei"/>
              </a:rPr>
              <a:t>Technologies</a:t>
            </a:r>
            <a:r>
              <a:rPr sz="2400" b="1" spc="-3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sp>
        <p:nvSpPr>
          <p:cNvPr id="3" name="object 3"/>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grpSp>
        <p:nvGrpSpPr>
          <p:cNvPr id="4" name="object 4"/>
          <p:cNvGrpSpPr/>
          <p:nvPr/>
        </p:nvGrpSpPr>
        <p:grpSpPr>
          <a:xfrm>
            <a:off x="0" y="6742176"/>
            <a:ext cx="12192000" cy="116205"/>
            <a:chOff x="0" y="6742176"/>
            <a:chExt cx="12192000" cy="116205"/>
          </a:xfrm>
        </p:grpSpPr>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1094719" y="6425565"/>
            <a:ext cx="18034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55</a:t>
            </a:r>
            <a:endParaRPr sz="1200">
              <a:latin typeface="Calibri"/>
              <a:cs typeface="Calibri"/>
            </a:endParaRPr>
          </a:p>
        </p:txBody>
      </p:sp>
      <p:pic>
        <p:nvPicPr>
          <p:cNvPr id="9" name="object 9"/>
          <p:cNvPicPr/>
          <p:nvPr/>
        </p:nvPicPr>
        <p:blipFill>
          <a:blip r:embed="rId2" cstate="print"/>
          <a:stretch>
            <a:fillRect/>
          </a:stretch>
        </p:blipFill>
        <p:spPr>
          <a:xfrm>
            <a:off x="153785" y="777240"/>
            <a:ext cx="9015152" cy="4189614"/>
          </a:xfrm>
          <a:prstGeom prst="rect">
            <a:avLst/>
          </a:prstGeom>
        </p:spPr>
      </p:pic>
      <p:sp>
        <p:nvSpPr>
          <p:cNvPr id="10" name="object 10"/>
          <p:cNvSpPr txBox="1"/>
          <p:nvPr/>
        </p:nvSpPr>
        <p:spPr>
          <a:xfrm>
            <a:off x="287020" y="1602104"/>
            <a:ext cx="1240790" cy="574040"/>
          </a:xfrm>
          <a:prstGeom prst="rect">
            <a:avLst/>
          </a:prstGeom>
        </p:spPr>
        <p:txBody>
          <a:bodyPr vert="horz" wrap="square" lIns="0" tIns="12700" rIns="0" bIns="0" rtlCol="0">
            <a:spAutoFit/>
          </a:bodyPr>
          <a:lstStyle/>
          <a:p>
            <a:pPr marR="5080" algn="r">
              <a:lnSpc>
                <a:spcPct val="100000"/>
              </a:lnSpc>
              <a:spcBef>
                <a:spcPts val="100"/>
              </a:spcBef>
            </a:pPr>
            <a:r>
              <a:rPr sz="1800" b="1" spc="-10" dirty="0">
                <a:solidFill>
                  <a:srgbClr val="FFFFFF"/>
                </a:solidFill>
                <a:latin typeface="Calibri"/>
                <a:cs typeface="Calibri"/>
              </a:rPr>
              <a:t>Synchronous</a:t>
            </a:r>
            <a:endParaRPr sz="1800">
              <a:latin typeface="Calibri"/>
              <a:cs typeface="Calibri"/>
            </a:endParaRPr>
          </a:p>
          <a:p>
            <a:pPr marR="5080" algn="r">
              <a:lnSpc>
                <a:spcPct val="100000"/>
              </a:lnSpc>
            </a:pPr>
            <a:r>
              <a:rPr sz="1800" b="1" spc="-5" dirty="0">
                <a:solidFill>
                  <a:srgbClr val="FFFFFF"/>
                </a:solidFill>
                <a:latin typeface="Calibri"/>
                <a:cs typeface="Calibri"/>
              </a:rPr>
              <a:t>Call</a:t>
            </a:r>
            <a:endParaRPr sz="1800">
              <a:latin typeface="Calibri"/>
              <a:cs typeface="Calibri"/>
            </a:endParaRPr>
          </a:p>
        </p:txBody>
      </p:sp>
      <p:sp>
        <p:nvSpPr>
          <p:cNvPr id="11" name="object 11"/>
          <p:cNvSpPr txBox="1"/>
          <p:nvPr/>
        </p:nvSpPr>
        <p:spPr>
          <a:xfrm>
            <a:off x="1684654" y="733424"/>
            <a:ext cx="1247140" cy="787400"/>
          </a:xfrm>
          <a:prstGeom prst="rect">
            <a:avLst/>
          </a:prstGeom>
        </p:spPr>
        <p:txBody>
          <a:bodyPr vert="horz" wrap="square" lIns="0" tIns="119380" rIns="0" bIns="0" rtlCol="0">
            <a:spAutoFit/>
          </a:bodyPr>
          <a:lstStyle/>
          <a:p>
            <a:pPr marL="12700">
              <a:lnSpc>
                <a:spcPct val="100000"/>
              </a:lnSpc>
              <a:spcBef>
                <a:spcPts val="940"/>
              </a:spcBef>
            </a:pPr>
            <a:r>
              <a:rPr sz="1800" b="1" spc="-20" dirty="0">
                <a:solidFill>
                  <a:srgbClr val="FFFFFF"/>
                </a:solidFill>
                <a:latin typeface="Calibri"/>
                <a:cs typeface="Calibri"/>
              </a:rPr>
              <a:t>Technologies</a:t>
            </a:r>
            <a:endParaRPr sz="1800">
              <a:latin typeface="Calibri"/>
              <a:cs typeface="Calibri"/>
            </a:endParaRPr>
          </a:p>
          <a:p>
            <a:pPr marL="12700">
              <a:lnSpc>
                <a:spcPct val="100000"/>
              </a:lnSpc>
              <a:spcBef>
                <a:spcPts val="840"/>
              </a:spcBef>
            </a:pPr>
            <a:r>
              <a:rPr sz="1800" spc="-15" dirty="0">
                <a:latin typeface="Calibri"/>
                <a:cs typeface="Calibri"/>
              </a:rPr>
              <a:t>REST</a:t>
            </a:r>
            <a:endParaRPr sz="1800">
              <a:latin typeface="Calibri"/>
              <a:cs typeface="Calibri"/>
            </a:endParaRPr>
          </a:p>
        </p:txBody>
      </p:sp>
      <p:sp>
        <p:nvSpPr>
          <p:cNvPr id="12" name="object 12"/>
          <p:cNvSpPr txBox="1"/>
          <p:nvPr/>
        </p:nvSpPr>
        <p:spPr>
          <a:xfrm>
            <a:off x="495300" y="2821304"/>
            <a:ext cx="103187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Messaging</a:t>
            </a:r>
            <a:endParaRPr sz="1800">
              <a:latin typeface="Calibri"/>
              <a:cs typeface="Calibri"/>
            </a:endParaRPr>
          </a:p>
        </p:txBody>
      </p:sp>
      <p:sp>
        <p:nvSpPr>
          <p:cNvPr id="13" name="object 13"/>
          <p:cNvSpPr txBox="1"/>
          <p:nvPr/>
        </p:nvSpPr>
        <p:spPr>
          <a:xfrm>
            <a:off x="956944" y="3773804"/>
            <a:ext cx="570230" cy="299720"/>
          </a:xfrm>
          <a:prstGeom prst="rect">
            <a:avLst/>
          </a:prstGeom>
        </p:spPr>
        <p:txBody>
          <a:bodyPr vert="horz" wrap="square" lIns="0" tIns="12700" rIns="0" bIns="0" rtlCol="0">
            <a:spAutoFit/>
          </a:bodyPr>
          <a:lstStyle/>
          <a:p>
            <a:pPr marL="12700">
              <a:lnSpc>
                <a:spcPct val="100000"/>
              </a:lnSpc>
              <a:spcBef>
                <a:spcPts val="100"/>
              </a:spcBef>
            </a:pPr>
            <a:r>
              <a:rPr sz="1800" b="1" spc="-35" dirty="0">
                <a:solidFill>
                  <a:srgbClr val="FFFFFF"/>
                </a:solidFill>
                <a:latin typeface="Calibri"/>
                <a:cs typeface="Calibri"/>
              </a:rPr>
              <a:t>F</a:t>
            </a:r>
            <a:r>
              <a:rPr sz="1800" b="1" spc="-5" dirty="0">
                <a:solidFill>
                  <a:srgbClr val="FFFFFF"/>
                </a:solidFill>
                <a:latin typeface="Calibri"/>
                <a:cs typeface="Calibri"/>
              </a:rPr>
              <a:t>eed</a:t>
            </a:r>
            <a:r>
              <a:rPr sz="1800" b="1" dirty="0">
                <a:solidFill>
                  <a:srgbClr val="FFFFFF"/>
                </a:solidFill>
                <a:latin typeface="Calibri"/>
                <a:cs typeface="Calibri"/>
              </a:rPr>
              <a:t>s</a:t>
            </a:r>
            <a:endParaRPr sz="1800">
              <a:latin typeface="Calibri"/>
              <a:cs typeface="Calibri"/>
            </a:endParaRPr>
          </a:p>
        </p:txBody>
      </p:sp>
      <p:sp>
        <p:nvSpPr>
          <p:cNvPr id="15" name="object 15"/>
          <p:cNvSpPr txBox="1"/>
          <p:nvPr/>
        </p:nvSpPr>
        <p:spPr>
          <a:xfrm>
            <a:off x="251459" y="4528184"/>
            <a:ext cx="125095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Message</a:t>
            </a:r>
            <a:r>
              <a:rPr sz="1800" b="1" spc="-70" dirty="0">
                <a:solidFill>
                  <a:srgbClr val="FFFFFF"/>
                </a:solidFill>
                <a:latin typeface="Calibri"/>
                <a:cs typeface="Calibri"/>
              </a:rPr>
              <a:t> </a:t>
            </a:r>
            <a:r>
              <a:rPr sz="1800" b="1" spc="-5" dirty="0">
                <a:solidFill>
                  <a:srgbClr val="FFFFFF"/>
                </a:solidFill>
                <a:latin typeface="Calibri"/>
                <a:cs typeface="Calibri"/>
              </a:rPr>
              <a:t>Bus</a:t>
            </a:r>
            <a:endParaRPr sz="1800">
              <a:latin typeface="Calibri"/>
              <a:cs typeface="Calibri"/>
            </a:endParaRPr>
          </a:p>
        </p:txBody>
      </p:sp>
      <p:grpSp>
        <p:nvGrpSpPr>
          <p:cNvPr id="17" name="object 17"/>
          <p:cNvGrpSpPr/>
          <p:nvPr/>
        </p:nvGrpSpPr>
        <p:grpSpPr>
          <a:xfrm>
            <a:off x="761" y="761"/>
            <a:ext cx="12190730" cy="6856730"/>
            <a:chOff x="761" y="761"/>
            <a:chExt cx="12190730" cy="6856730"/>
          </a:xfrm>
        </p:grpSpPr>
        <p:pic>
          <p:nvPicPr>
            <p:cNvPr id="18" name="object 18"/>
            <p:cNvPicPr/>
            <p:nvPr/>
          </p:nvPicPr>
          <p:blipFill>
            <a:blip r:embed="rId3" cstate="print"/>
            <a:stretch>
              <a:fillRect/>
            </a:stretch>
          </p:blipFill>
          <p:spPr>
            <a:xfrm>
              <a:off x="11292840" y="4297679"/>
              <a:ext cx="798021" cy="793865"/>
            </a:xfrm>
            <a:prstGeom prst="rect">
              <a:avLst/>
            </a:prstGeom>
          </p:spPr>
        </p:pic>
        <p:pic>
          <p:nvPicPr>
            <p:cNvPr id="19" name="object 19"/>
            <p:cNvPicPr/>
            <p:nvPr/>
          </p:nvPicPr>
          <p:blipFill>
            <a:blip r:embed="rId4" cstate="print"/>
            <a:stretch>
              <a:fillRect/>
            </a:stretch>
          </p:blipFill>
          <p:spPr>
            <a:xfrm>
              <a:off x="9320996" y="2938637"/>
              <a:ext cx="2474604" cy="366735"/>
            </a:xfrm>
            <a:prstGeom prst="rect">
              <a:avLst/>
            </a:prstGeom>
          </p:spPr>
        </p:pic>
        <p:pic>
          <p:nvPicPr>
            <p:cNvPr id="20" name="object 20"/>
            <p:cNvPicPr/>
            <p:nvPr/>
          </p:nvPicPr>
          <p:blipFill>
            <a:blip r:embed="rId5" cstate="print"/>
            <a:stretch>
              <a:fillRect/>
            </a:stretch>
          </p:blipFill>
          <p:spPr>
            <a:xfrm>
              <a:off x="9229343" y="3304032"/>
              <a:ext cx="2804159" cy="1040891"/>
            </a:xfrm>
            <a:prstGeom prst="rect">
              <a:avLst/>
            </a:prstGeom>
          </p:spPr>
        </p:pic>
        <p:pic>
          <p:nvPicPr>
            <p:cNvPr id="21" name="object 21"/>
            <p:cNvPicPr/>
            <p:nvPr/>
          </p:nvPicPr>
          <p:blipFill>
            <a:blip r:embed="rId6" cstate="print"/>
            <a:stretch>
              <a:fillRect/>
            </a:stretch>
          </p:blipFill>
          <p:spPr>
            <a:xfrm>
              <a:off x="9189719" y="4297679"/>
              <a:ext cx="1417320" cy="685800"/>
            </a:xfrm>
            <a:prstGeom prst="rect">
              <a:avLst/>
            </a:prstGeom>
          </p:spPr>
        </p:pic>
        <p:pic>
          <p:nvPicPr>
            <p:cNvPr id="22" name="object 22"/>
            <p:cNvPicPr/>
            <p:nvPr/>
          </p:nvPicPr>
          <p:blipFill>
            <a:blip r:embed="rId7" cstate="print"/>
            <a:stretch>
              <a:fillRect/>
            </a:stretch>
          </p:blipFill>
          <p:spPr>
            <a:xfrm>
              <a:off x="9261593" y="5090729"/>
              <a:ext cx="1499616" cy="694214"/>
            </a:xfrm>
            <a:prstGeom prst="rect">
              <a:avLst/>
            </a:prstGeom>
          </p:spPr>
        </p:pic>
        <p:pic>
          <p:nvPicPr>
            <p:cNvPr id="23" name="object 23"/>
            <p:cNvPicPr/>
            <p:nvPr/>
          </p:nvPicPr>
          <p:blipFill>
            <a:blip r:embed="rId8" cstate="print"/>
            <a:stretch>
              <a:fillRect/>
            </a:stretch>
          </p:blipFill>
          <p:spPr>
            <a:xfrm>
              <a:off x="11126585" y="5407429"/>
              <a:ext cx="935181" cy="939338"/>
            </a:xfrm>
            <a:prstGeom prst="rect">
              <a:avLst/>
            </a:prstGeom>
          </p:spPr>
        </p:pic>
        <p:pic>
          <p:nvPicPr>
            <p:cNvPr id="24" name="object 24"/>
            <p:cNvPicPr/>
            <p:nvPr/>
          </p:nvPicPr>
          <p:blipFill>
            <a:blip r:embed="rId9" cstate="print"/>
            <a:stretch>
              <a:fillRect/>
            </a:stretch>
          </p:blipFill>
          <p:spPr>
            <a:xfrm>
              <a:off x="9052559" y="5760720"/>
              <a:ext cx="2057400" cy="960119"/>
            </a:xfrm>
            <a:prstGeom prst="rect">
              <a:avLst/>
            </a:prstGeom>
          </p:spPr>
        </p:pic>
        <p:pic>
          <p:nvPicPr>
            <p:cNvPr id="25" name="object 25"/>
            <p:cNvPicPr/>
            <p:nvPr/>
          </p:nvPicPr>
          <p:blipFill>
            <a:blip r:embed="rId10" cstate="print"/>
            <a:stretch>
              <a:fillRect/>
            </a:stretch>
          </p:blipFill>
          <p:spPr>
            <a:xfrm>
              <a:off x="7356347" y="5762244"/>
              <a:ext cx="1735836" cy="850391"/>
            </a:xfrm>
            <a:prstGeom prst="rect">
              <a:avLst/>
            </a:prstGeom>
          </p:spPr>
        </p:pic>
        <p:pic>
          <p:nvPicPr>
            <p:cNvPr id="26" name="object 26"/>
            <p:cNvPicPr/>
            <p:nvPr/>
          </p:nvPicPr>
          <p:blipFill>
            <a:blip r:embed="rId11" cstate="print"/>
            <a:stretch>
              <a:fillRect/>
            </a:stretch>
          </p:blipFill>
          <p:spPr>
            <a:xfrm>
              <a:off x="9229343" y="819911"/>
              <a:ext cx="2261616" cy="467868"/>
            </a:xfrm>
            <a:prstGeom prst="rect">
              <a:avLst/>
            </a:prstGeom>
          </p:spPr>
        </p:pic>
        <p:pic>
          <p:nvPicPr>
            <p:cNvPr id="27" name="object 27"/>
            <p:cNvPicPr/>
            <p:nvPr/>
          </p:nvPicPr>
          <p:blipFill>
            <a:blip r:embed="rId12" cstate="print"/>
            <a:stretch>
              <a:fillRect/>
            </a:stretch>
          </p:blipFill>
          <p:spPr>
            <a:xfrm>
              <a:off x="10195559" y="1737360"/>
              <a:ext cx="1824643" cy="798021"/>
            </a:xfrm>
            <a:prstGeom prst="rect">
              <a:avLst/>
            </a:prstGeom>
          </p:spPr>
        </p:pic>
        <p:pic>
          <p:nvPicPr>
            <p:cNvPr id="28" name="object 28"/>
            <p:cNvPicPr/>
            <p:nvPr/>
          </p:nvPicPr>
          <p:blipFill>
            <a:blip r:embed="rId13" cstate="print"/>
            <a:stretch>
              <a:fillRect/>
            </a:stretch>
          </p:blipFill>
          <p:spPr>
            <a:xfrm>
              <a:off x="9875519" y="1287779"/>
              <a:ext cx="2142744" cy="675132"/>
            </a:xfrm>
            <a:prstGeom prst="rect">
              <a:avLst/>
            </a:prstGeom>
          </p:spPr>
        </p:pic>
        <p:pic>
          <p:nvPicPr>
            <p:cNvPr id="29" name="object 29"/>
            <p:cNvPicPr/>
            <p:nvPr/>
          </p:nvPicPr>
          <p:blipFill>
            <a:blip r:embed="rId14" cstate="print"/>
            <a:stretch>
              <a:fillRect/>
            </a:stretch>
          </p:blipFill>
          <p:spPr>
            <a:xfrm>
              <a:off x="9189719" y="1737360"/>
              <a:ext cx="1005840" cy="1005839"/>
            </a:xfrm>
            <a:prstGeom prst="rect">
              <a:avLst/>
            </a:prstGeom>
          </p:spPr>
        </p:pic>
        <p:sp>
          <p:nvSpPr>
            <p:cNvPr id="30" name="object 3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18553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Integration </a:t>
            </a:r>
            <a:r>
              <a:rPr sz="2400" b="1" spc="-15" dirty="0">
                <a:solidFill>
                  <a:srgbClr val="FFFFFF"/>
                </a:solidFill>
                <a:latin typeface="Microsoft YaHei"/>
                <a:cs typeface="Microsoft YaHei"/>
              </a:rPr>
              <a:t>Patterns</a:t>
            </a:r>
            <a:r>
              <a:rPr sz="2400" b="1" spc="-5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51459" y="840104"/>
            <a:ext cx="1106551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In </a:t>
            </a:r>
            <a:r>
              <a:rPr sz="1800" spc="-5" dirty="0">
                <a:latin typeface="Calibri"/>
                <a:cs typeface="Calibri"/>
              </a:rPr>
              <a:t>microservice </a:t>
            </a:r>
            <a:r>
              <a:rPr sz="1800" spc="-10" dirty="0">
                <a:latin typeface="Calibri"/>
                <a:cs typeface="Calibri"/>
              </a:rPr>
              <a:t>architecture, </a:t>
            </a:r>
            <a:r>
              <a:rPr sz="1800" dirty="0">
                <a:latin typeface="Calibri"/>
                <a:cs typeface="Calibri"/>
              </a:rPr>
              <a:t>services </a:t>
            </a:r>
            <a:r>
              <a:rPr sz="1800" spc="-10" dirty="0">
                <a:latin typeface="Calibri"/>
                <a:cs typeface="Calibri"/>
              </a:rPr>
              <a:t>can </a:t>
            </a:r>
            <a:r>
              <a:rPr sz="1800" spc="-5" dirty="0">
                <a:latin typeface="Calibri"/>
                <a:cs typeface="Calibri"/>
              </a:rPr>
              <a:t>be </a:t>
            </a:r>
            <a:r>
              <a:rPr sz="1800" spc="-15" dirty="0">
                <a:latin typeface="Calibri"/>
                <a:cs typeface="Calibri"/>
              </a:rPr>
              <a:t>integrated </a:t>
            </a:r>
            <a:r>
              <a:rPr sz="1800" dirty="0">
                <a:latin typeface="Calibri"/>
                <a:cs typeface="Calibri"/>
              </a:rPr>
              <a:t>in </a:t>
            </a:r>
            <a:r>
              <a:rPr sz="1800" spc="-10" dirty="0">
                <a:latin typeface="Calibri"/>
                <a:cs typeface="Calibri"/>
              </a:rPr>
              <a:t>various </a:t>
            </a:r>
            <a:r>
              <a:rPr sz="1800" spc="-20" dirty="0">
                <a:latin typeface="Calibri"/>
                <a:cs typeface="Calibri"/>
              </a:rPr>
              <a:t>ways. </a:t>
            </a:r>
            <a:r>
              <a:rPr sz="1800" spc="-10" dirty="0">
                <a:latin typeface="Calibri"/>
                <a:cs typeface="Calibri"/>
              </a:rPr>
              <a:t>Following are </a:t>
            </a:r>
            <a:r>
              <a:rPr sz="1800" spc="-5" dirty="0">
                <a:latin typeface="Calibri"/>
                <a:cs typeface="Calibri"/>
              </a:rPr>
              <a:t>the possible </a:t>
            </a:r>
            <a:r>
              <a:rPr sz="1800" spc="-15" dirty="0">
                <a:latin typeface="Calibri"/>
                <a:cs typeface="Calibri"/>
              </a:rPr>
              <a:t>integration</a:t>
            </a:r>
            <a:r>
              <a:rPr sz="1800" spc="150" dirty="0">
                <a:latin typeface="Calibri"/>
                <a:cs typeface="Calibri"/>
              </a:rPr>
              <a:t> </a:t>
            </a:r>
            <a:r>
              <a:rPr sz="1800" spc="-10" dirty="0">
                <a:latin typeface="Calibri"/>
                <a:cs typeface="Calibri"/>
              </a:rPr>
              <a:t>patterns:</a:t>
            </a:r>
            <a:endParaRPr sz="1800">
              <a:latin typeface="Calibri"/>
              <a:cs typeface="Calibri"/>
            </a:endParaRPr>
          </a:p>
        </p:txBody>
      </p:sp>
      <p:sp>
        <p:nvSpPr>
          <p:cNvPr id="9" name="object 9"/>
          <p:cNvSpPr txBox="1"/>
          <p:nvPr/>
        </p:nvSpPr>
        <p:spPr>
          <a:xfrm>
            <a:off x="11107419" y="6476365"/>
            <a:ext cx="154940" cy="152400"/>
          </a:xfrm>
          <a:prstGeom prst="rect">
            <a:avLst/>
          </a:prstGeom>
        </p:spPr>
        <p:txBody>
          <a:bodyPr vert="horz" wrap="square" lIns="0" tIns="0" rIns="0" bIns="0" rtlCol="0">
            <a:spAutoFit/>
          </a:bodyPr>
          <a:lstStyle/>
          <a:p>
            <a:pPr>
              <a:lnSpc>
                <a:spcPts val="1140"/>
              </a:lnSpc>
            </a:pPr>
            <a:r>
              <a:rPr sz="1200" dirty="0">
                <a:solidFill>
                  <a:srgbClr val="888888"/>
                </a:solidFill>
                <a:latin typeface="Calibri"/>
                <a:cs typeface="Calibri"/>
              </a:rPr>
              <a:t>56</a:t>
            </a:r>
            <a:endParaRPr sz="1200">
              <a:latin typeface="Calibri"/>
              <a:cs typeface="Calibri"/>
            </a:endParaRPr>
          </a:p>
        </p:txBody>
      </p:sp>
      <p:pic>
        <p:nvPicPr>
          <p:cNvPr id="10" name="object 10"/>
          <p:cNvPicPr/>
          <p:nvPr/>
        </p:nvPicPr>
        <p:blipFill>
          <a:blip r:embed="rId2" cstate="print"/>
          <a:stretch>
            <a:fillRect/>
          </a:stretch>
        </p:blipFill>
        <p:spPr>
          <a:xfrm>
            <a:off x="137160" y="1280160"/>
            <a:ext cx="11907981" cy="5353396"/>
          </a:xfrm>
          <a:prstGeom prst="rect">
            <a:avLst/>
          </a:prstGeom>
        </p:spPr>
      </p:pic>
      <p:sp>
        <p:nvSpPr>
          <p:cNvPr id="11" name="object 11"/>
          <p:cNvSpPr txBox="1"/>
          <p:nvPr/>
        </p:nvSpPr>
        <p:spPr>
          <a:xfrm>
            <a:off x="251459" y="1706244"/>
            <a:ext cx="1602105" cy="268605"/>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Calibri"/>
                <a:cs typeface="Calibri"/>
              </a:rPr>
              <a:t>1) </a:t>
            </a:r>
            <a:r>
              <a:rPr sz="1600" b="1" spc="-15" dirty="0">
                <a:latin typeface="Calibri"/>
                <a:cs typeface="Calibri"/>
              </a:rPr>
              <a:t>Point to </a:t>
            </a:r>
            <a:r>
              <a:rPr sz="1600" b="1" spc="-10" dirty="0">
                <a:latin typeface="Calibri"/>
                <a:cs typeface="Calibri"/>
              </a:rPr>
              <a:t>point </a:t>
            </a:r>
            <a:r>
              <a:rPr sz="1600" b="1" spc="-5" dirty="0">
                <a:latin typeface="Calibri"/>
                <a:cs typeface="Calibri"/>
              </a:rPr>
              <a:t>...</a:t>
            </a:r>
            <a:endParaRPr sz="1600">
              <a:latin typeface="Calibri"/>
              <a:cs typeface="Calibri"/>
            </a:endParaRPr>
          </a:p>
        </p:txBody>
      </p:sp>
      <p:sp>
        <p:nvSpPr>
          <p:cNvPr id="12" name="object 12"/>
          <p:cNvSpPr txBox="1"/>
          <p:nvPr/>
        </p:nvSpPr>
        <p:spPr>
          <a:xfrm>
            <a:off x="251459" y="1950719"/>
            <a:ext cx="5758180" cy="2160270"/>
          </a:xfrm>
          <a:prstGeom prst="rect">
            <a:avLst/>
          </a:prstGeom>
        </p:spPr>
        <p:txBody>
          <a:bodyPr vert="horz" wrap="square" lIns="0" tIns="13335" rIns="0" bIns="0" rtlCol="0">
            <a:spAutoFit/>
          </a:bodyPr>
          <a:lstStyle/>
          <a:p>
            <a:pPr marL="297815" marR="101600" indent="-285750">
              <a:lnSpc>
                <a:spcPct val="100000"/>
              </a:lnSpc>
              <a:spcBef>
                <a:spcPts val="105"/>
              </a:spcBef>
              <a:buFont typeface="Arial"/>
              <a:buChar char="•"/>
              <a:tabLst>
                <a:tab pos="297815" algn="l"/>
                <a:tab pos="298450" algn="l"/>
              </a:tabLst>
            </a:pPr>
            <a:r>
              <a:rPr sz="1400" spc="-5" dirty="0">
                <a:latin typeface="Calibri"/>
                <a:cs typeface="Calibri"/>
              </a:rPr>
              <a:t>Services will </a:t>
            </a:r>
            <a:r>
              <a:rPr sz="1400" spc="-15" dirty="0">
                <a:latin typeface="Calibri"/>
                <a:cs typeface="Calibri"/>
              </a:rPr>
              <a:t>make </a:t>
            </a:r>
            <a:r>
              <a:rPr sz="1400" spc="-5" dirty="0">
                <a:latin typeface="Calibri"/>
                <a:cs typeface="Calibri"/>
              </a:rPr>
              <a:t>direct </a:t>
            </a:r>
            <a:r>
              <a:rPr sz="1400" spc="-10" dirty="0">
                <a:latin typeface="Calibri"/>
                <a:cs typeface="Calibri"/>
              </a:rPr>
              <a:t>calls to </a:t>
            </a:r>
            <a:r>
              <a:rPr sz="1400" spc="-5" dirty="0">
                <a:latin typeface="Calibri"/>
                <a:cs typeface="Calibri"/>
              </a:rPr>
              <a:t>the </a:t>
            </a:r>
            <a:r>
              <a:rPr sz="1400" spc="-15" dirty="0">
                <a:latin typeface="Calibri"/>
                <a:cs typeface="Calibri"/>
              </a:rPr>
              <a:t>target </a:t>
            </a:r>
            <a:r>
              <a:rPr sz="1400" dirty="0">
                <a:latin typeface="Calibri"/>
                <a:cs typeface="Calibri"/>
              </a:rPr>
              <a:t>services </a:t>
            </a:r>
            <a:r>
              <a:rPr sz="1400" spc="-5" dirty="0">
                <a:latin typeface="Calibri"/>
                <a:cs typeface="Calibri"/>
              </a:rPr>
              <a:t>without </a:t>
            </a:r>
            <a:r>
              <a:rPr sz="1400" spc="-15" dirty="0">
                <a:latin typeface="Calibri"/>
                <a:cs typeface="Calibri"/>
              </a:rPr>
              <a:t>any </a:t>
            </a:r>
            <a:r>
              <a:rPr sz="1400" spc="-5" dirty="0">
                <a:latin typeface="Calibri"/>
                <a:cs typeface="Calibri"/>
              </a:rPr>
              <a:t>mediation  </a:t>
            </a:r>
            <a:r>
              <a:rPr sz="1400" spc="-10" dirty="0">
                <a:latin typeface="Calibri"/>
                <a:cs typeface="Calibri"/>
              </a:rPr>
              <a:t>software.</a:t>
            </a:r>
            <a:endParaRPr sz="1400">
              <a:latin typeface="Calibri"/>
              <a:cs typeface="Calibri"/>
            </a:endParaRPr>
          </a:p>
          <a:p>
            <a:pPr marL="297815" marR="90170" indent="-285750">
              <a:lnSpc>
                <a:spcPct val="100000"/>
              </a:lnSpc>
              <a:buFont typeface="Arial"/>
              <a:buChar char="•"/>
              <a:tabLst>
                <a:tab pos="297815" algn="l"/>
                <a:tab pos="298450" algn="l"/>
              </a:tabLst>
            </a:pPr>
            <a:r>
              <a:rPr sz="1400" dirty="0">
                <a:latin typeface="Calibri"/>
                <a:cs typeface="Calibri"/>
              </a:rPr>
              <a:t>In </a:t>
            </a:r>
            <a:r>
              <a:rPr sz="1400" spc="-5" dirty="0">
                <a:latin typeface="Calibri"/>
                <a:cs typeface="Calibri"/>
              </a:rPr>
              <a:t>this type of </a:t>
            </a:r>
            <a:r>
              <a:rPr sz="1400" spc="-10" dirty="0">
                <a:latin typeface="Calibri"/>
                <a:cs typeface="Calibri"/>
              </a:rPr>
              <a:t>integration, </a:t>
            </a:r>
            <a:r>
              <a:rPr sz="1400" spc="-5" dirty="0">
                <a:latin typeface="Calibri"/>
                <a:cs typeface="Calibri"/>
              </a:rPr>
              <a:t>it is the responsibility of the caller </a:t>
            </a:r>
            <a:r>
              <a:rPr sz="1400" spc="-10" dirty="0">
                <a:latin typeface="Calibri"/>
                <a:cs typeface="Calibri"/>
              </a:rPr>
              <a:t>to </a:t>
            </a:r>
            <a:r>
              <a:rPr sz="1400" spc="-5" dirty="0">
                <a:latin typeface="Calibri"/>
                <a:cs typeface="Calibri"/>
              </a:rPr>
              <a:t>implement  resilience using </a:t>
            </a:r>
            <a:r>
              <a:rPr sz="1400" spc="-10" dirty="0">
                <a:latin typeface="Calibri"/>
                <a:cs typeface="Calibri"/>
              </a:rPr>
              <a:t>circuit </a:t>
            </a:r>
            <a:r>
              <a:rPr sz="1400" spc="-15" dirty="0">
                <a:latin typeface="Calibri"/>
                <a:cs typeface="Calibri"/>
              </a:rPr>
              <a:t>breaker </a:t>
            </a:r>
            <a:r>
              <a:rPr sz="1400" spc="-5" dirty="0">
                <a:latin typeface="Calibri"/>
                <a:cs typeface="Calibri"/>
              </a:rPr>
              <a:t>design</a:t>
            </a:r>
            <a:r>
              <a:rPr sz="1400" spc="5" dirty="0">
                <a:latin typeface="Calibri"/>
                <a:cs typeface="Calibri"/>
              </a:rPr>
              <a:t> </a:t>
            </a:r>
            <a:r>
              <a:rPr sz="1400" spc="-10" dirty="0">
                <a:latin typeface="Calibri"/>
                <a:cs typeface="Calibri"/>
              </a:rPr>
              <a:t>pattern.</a:t>
            </a:r>
            <a:endParaRPr sz="1400">
              <a:latin typeface="Calibri"/>
              <a:cs typeface="Calibri"/>
            </a:endParaRPr>
          </a:p>
          <a:p>
            <a:pPr marL="297815" marR="69215" indent="-285750">
              <a:lnSpc>
                <a:spcPct val="100000"/>
              </a:lnSpc>
              <a:buFont typeface="Arial"/>
              <a:buChar char="•"/>
              <a:tabLst>
                <a:tab pos="297815" algn="l"/>
                <a:tab pos="298450" algn="l"/>
              </a:tabLst>
            </a:pPr>
            <a:r>
              <a:rPr sz="1400" spc="-15" dirty="0">
                <a:latin typeface="Calibri"/>
                <a:cs typeface="Calibri"/>
              </a:rPr>
              <a:t>Similarly, </a:t>
            </a:r>
            <a:r>
              <a:rPr sz="1400" spc="-5" dirty="0">
                <a:latin typeface="Calibri"/>
                <a:cs typeface="Calibri"/>
              </a:rPr>
              <a:t>the callee </a:t>
            </a:r>
            <a:r>
              <a:rPr sz="1400" dirty="0">
                <a:latin typeface="Calibri"/>
                <a:cs typeface="Calibri"/>
              </a:rPr>
              <a:t>service </a:t>
            </a:r>
            <a:r>
              <a:rPr sz="1400" spc="-5" dirty="0">
                <a:latin typeface="Calibri"/>
                <a:cs typeface="Calibri"/>
              </a:rPr>
              <a:t>should setup load balancing and </a:t>
            </a:r>
            <a:r>
              <a:rPr sz="1400" spc="-10" dirty="0">
                <a:latin typeface="Calibri"/>
                <a:cs typeface="Calibri"/>
              </a:rPr>
              <a:t>fault tolerance  by </a:t>
            </a:r>
            <a:r>
              <a:rPr sz="1400" spc="-5" dirty="0">
                <a:latin typeface="Calibri"/>
                <a:cs typeface="Calibri"/>
              </a:rPr>
              <a:t>employing </a:t>
            </a:r>
            <a:r>
              <a:rPr sz="1400" spc="-10" dirty="0">
                <a:latin typeface="Calibri"/>
                <a:cs typeface="Calibri"/>
              </a:rPr>
              <a:t>reverse </a:t>
            </a:r>
            <a:r>
              <a:rPr sz="1400" spc="-30" dirty="0">
                <a:latin typeface="Calibri"/>
                <a:cs typeface="Calibri"/>
              </a:rPr>
              <a:t>proxy, </a:t>
            </a:r>
            <a:r>
              <a:rPr sz="1400" spc="-5" dirty="0">
                <a:latin typeface="Calibri"/>
                <a:cs typeface="Calibri"/>
              </a:rPr>
              <a:t>and </a:t>
            </a:r>
            <a:r>
              <a:rPr sz="1400" spc="-10" dirty="0">
                <a:latin typeface="Calibri"/>
                <a:cs typeface="Calibri"/>
              </a:rPr>
              <a:t>having </a:t>
            </a:r>
            <a:r>
              <a:rPr sz="1400" spc="-5" dirty="0">
                <a:latin typeface="Calibri"/>
                <a:cs typeface="Calibri"/>
              </a:rPr>
              <a:t>multiple</a:t>
            </a:r>
            <a:r>
              <a:rPr sz="1400" spc="30" dirty="0">
                <a:latin typeface="Calibri"/>
                <a:cs typeface="Calibri"/>
              </a:rPr>
              <a:t> </a:t>
            </a:r>
            <a:r>
              <a:rPr sz="1400" spc="-10" dirty="0">
                <a:latin typeface="Calibri"/>
                <a:cs typeface="Calibri"/>
              </a:rPr>
              <a:t>instances.</a:t>
            </a:r>
            <a:endParaRPr sz="1400">
              <a:latin typeface="Calibri"/>
              <a:cs typeface="Calibri"/>
            </a:endParaRPr>
          </a:p>
          <a:p>
            <a:pPr marL="297815" marR="168910" indent="-285750">
              <a:lnSpc>
                <a:spcPct val="100000"/>
              </a:lnSpc>
              <a:buFont typeface="Arial"/>
              <a:buChar char="•"/>
              <a:tabLst>
                <a:tab pos="297815" algn="l"/>
                <a:tab pos="298450" algn="l"/>
              </a:tabLst>
            </a:pPr>
            <a:r>
              <a:rPr sz="1400" spc="-10" dirty="0">
                <a:latin typeface="Calibri"/>
                <a:cs typeface="Calibri"/>
              </a:rPr>
              <a:t>Here </a:t>
            </a:r>
            <a:r>
              <a:rPr sz="1400" dirty="0">
                <a:latin typeface="Calibri"/>
                <a:cs typeface="Calibri"/>
              </a:rPr>
              <a:t>service </a:t>
            </a:r>
            <a:r>
              <a:rPr sz="1400" spc="-10" dirty="0">
                <a:latin typeface="Calibri"/>
                <a:cs typeface="Calibri"/>
              </a:rPr>
              <a:t>discovery can </a:t>
            </a:r>
            <a:r>
              <a:rPr sz="1400" dirty="0">
                <a:latin typeface="Calibri"/>
                <a:cs typeface="Calibri"/>
              </a:rPr>
              <a:t>be use </a:t>
            </a:r>
            <a:r>
              <a:rPr sz="1400" spc="-10" dirty="0">
                <a:latin typeface="Calibri"/>
                <a:cs typeface="Calibri"/>
              </a:rPr>
              <a:t>to </a:t>
            </a:r>
            <a:r>
              <a:rPr sz="1400" spc="-5" dirty="0">
                <a:latin typeface="Calibri"/>
                <a:cs typeface="Calibri"/>
              </a:rPr>
              <a:t>determine the callee </a:t>
            </a:r>
            <a:r>
              <a:rPr sz="1400" dirty="0">
                <a:latin typeface="Calibri"/>
                <a:cs typeface="Calibri"/>
              </a:rPr>
              <a:t>service </a:t>
            </a:r>
            <a:r>
              <a:rPr sz="1400" spc="-5" dirty="0">
                <a:latin typeface="Calibri"/>
                <a:cs typeface="Calibri"/>
              </a:rPr>
              <a:t>address  </a:t>
            </a:r>
            <a:r>
              <a:rPr sz="1400" spc="-15" dirty="0">
                <a:latin typeface="Calibri"/>
                <a:cs typeface="Calibri"/>
              </a:rPr>
              <a:t>before </a:t>
            </a:r>
            <a:r>
              <a:rPr sz="1400" spc="-5" dirty="0">
                <a:latin typeface="Calibri"/>
                <a:cs typeface="Calibri"/>
              </a:rPr>
              <a:t>actually making </a:t>
            </a:r>
            <a:r>
              <a:rPr sz="1400" dirty="0">
                <a:latin typeface="Calibri"/>
                <a:cs typeface="Calibri"/>
              </a:rPr>
              <a:t>a</a:t>
            </a:r>
            <a:r>
              <a:rPr sz="1400" spc="-5" dirty="0">
                <a:latin typeface="Calibri"/>
                <a:cs typeface="Calibri"/>
              </a:rPr>
              <a:t> </a:t>
            </a:r>
            <a:r>
              <a:rPr sz="1400" spc="-10" dirty="0">
                <a:latin typeface="Calibri"/>
                <a:cs typeface="Calibri"/>
              </a:rPr>
              <a:t>call.</a:t>
            </a:r>
            <a:endParaRPr sz="1400">
              <a:latin typeface="Calibri"/>
              <a:cs typeface="Calibri"/>
            </a:endParaRPr>
          </a:p>
          <a:p>
            <a:pPr marL="297815" marR="5080" indent="-285750">
              <a:lnSpc>
                <a:spcPct val="100000"/>
              </a:lnSpc>
              <a:buFont typeface="Arial"/>
              <a:buChar char="•"/>
              <a:tabLst>
                <a:tab pos="297815" algn="l"/>
                <a:tab pos="298450" algn="l"/>
              </a:tabLst>
            </a:pPr>
            <a:r>
              <a:rPr sz="1400" spc="-5" dirty="0">
                <a:latin typeface="Calibri"/>
                <a:cs typeface="Calibri"/>
              </a:rPr>
              <a:t>This type of </a:t>
            </a:r>
            <a:r>
              <a:rPr sz="1400" spc="-10" dirty="0">
                <a:latin typeface="Calibri"/>
                <a:cs typeface="Calibri"/>
              </a:rPr>
              <a:t>integration </a:t>
            </a:r>
            <a:r>
              <a:rPr sz="1400" spc="-5" dirty="0">
                <a:latin typeface="Calibri"/>
                <a:cs typeface="Calibri"/>
              </a:rPr>
              <a:t>gives the most </a:t>
            </a:r>
            <a:r>
              <a:rPr sz="1400" spc="-10" dirty="0">
                <a:latin typeface="Calibri"/>
                <a:cs typeface="Calibri"/>
              </a:rPr>
              <a:t>efficient communication, </a:t>
            </a:r>
            <a:r>
              <a:rPr sz="1400" spc="-5" dirty="0">
                <a:latin typeface="Calibri"/>
                <a:cs typeface="Calibri"/>
              </a:rPr>
              <a:t>and usually  </a:t>
            </a:r>
            <a:r>
              <a:rPr sz="1400" spc="-10" dirty="0">
                <a:latin typeface="Calibri"/>
                <a:cs typeface="Calibri"/>
              </a:rPr>
              <a:t>synchronous.</a:t>
            </a:r>
            <a:endParaRPr sz="1400">
              <a:latin typeface="Calibri"/>
              <a:cs typeface="Calibri"/>
            </a:endParaRPr>
          </a:p>
        </p:txBody>
      </p:sp>
      <p:sp>
        <p:nvSpPr>
          <p:cNvPr id="13" name="object 13"/>
          <p:cNvSpPr txBox="1"/>
          <p:nvPr/>
        </p:nvSpPr>
        <p:spPr>
          <a:xfrm>
            <a:off x="5020309" y="1233237"/>
            <a:ext cx="3420110" cy="741680"/>
          </a:xfrm>
          <a:prstGeom prst="rect">
            <a:avLst/>
          </a:prstGeom>
        </p:spPr>
        <p:txBody>
          <a:bodyPr vert="horz" wrap="square" lIns="0" tIns="118110" rIns="0" bIns="0" rtlCol="0">
            <a:spAutoFit/>
          </a:bodyPr>
          <a:lstStyle/>
          <a:p>
            <a:pPr marL="12700">
              <a:lnSpc>
                <a:spcPct val="100000"/>
              </a:lnSpc>
              <a:spcBef>
                <a:spcPts val="930"/>
              </a:spcBef>
            </a:pPr>
            <a:r>
              <a:rPr sz="1800" b="1" spc="-15" dirty="0">
                <a:solidFill>
                  <a:srgbClr val="FFFFFF"/>
                </a:solidFill>
                <a:latin typeface="Calibri"/>
                <a:cs typeface="Calibri"/>
              </a:rPr>
              <a:t>Integration Patterns</a:t>
            </a:r>
            <a:r>
              <a:rPr sz="1800" b="1" spc="5"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p>
            <a:pPr marL="1165860">
              <a:lnSpc>
                <a:spcPct val="100000"/>
              </a:lnSpc>
              <a:spcBef>
                <a:spcPts val="730"/>
              </a:spcBef>
            </a:pPr>
            <a:r>
              <a:rPr sz="1600" b="1" spc="-5" dirty="0">
                <a:latin typeface="Calibri"/>
                <a:cs typeface="Calibri"/>
              </a:rPr>
              <a:t>2) API </a:t>
            </a:r>
            <a:r>
              <a:rPr sz="1600" b="1" spc="-20" dirty="0">
                <a:latin typeface="Calibri"/>
                <a:cs typeface="Calibri"/>
              </a:rPr>
              <a:t>(gateway) </a:t>
            </a:r>
            <a:r>
              <a:rPr sz="1600" b="1" spc="-5" dirty="0">
                <a:latin typeface="Calibri"/>
                <a:cs typeface="Calibri"/>
              </a:rPr>
              <a:t>routing</a:t>
            </a:r>
            <a:r>
              <a:rPr sz="1600" b="1" spc="-20" dirty="0">
                <a:latin typeface="Calibri"/>
                <a:cs typeface="Calibri"/>
              </a:rPr>
              <a:t> </a:t>
            </a:r>
            <a:r>
              <a:rPr sz="1600" b="1" spc="-5" dirty="0">
                <a:latin typeface="Calibri"/>
                <a:cs typeface="Calibri"/>
              </a:rPr>
              <a:t>...</a:t>
            </a:r>
            <a:endParaRPr sz="1600">
              <a:latin typeface="Calibri"/>
              <a:cs typeface="Calibri"/>
            </a:endParaRPr>
          </a:p>
        </p:txBody>
      </p:sp>
      <p:sp>
        <p:nvSpPr>
          <p:cNvPr id="14" name="object 14"/>
          <p:cNvSpPr txBox="1"/>
          <p:nvPr/>
        </p:nvSpPr>
        <p:spPr>
          <a:xfrm>
            <a:off x="6174104" y="1950719"/>
            <a:ext cx="5654675" cy="2160270"/>
          </a:xfrm>
          <a:prstGeom prst="rect">
            <a:avLst/>
          </a:prstGeom>
        </p:spPr>
        <p:txBody>
          <a:bodyPr vert="horz" wrap="square" lIns="0" tIns="13335" rIns="0" bIns="0" rtlCol="0">
            <a:spAutoFit/>
          </a:bodyPr>
          <a:lstStyle/>
          <a:p>
            <a:pPr marL="298450" indent="-285750">
              <a:lnSpc>
                <a:spcPct val="100000"/>
              </a:lnSpc>
              <a:spcBef>
                <a:spcPts val="105"/>
              </a:spcBef>
              <a:buFont typeface="Arial"/>
              <a:buChar char="•"/>
              <a:tabLst>
                <a:tab pos="297815" algn="l"/>
                <a:tab pos="298450" algn="l"/>
              </a:tabLst>
            </a:pPr>
            <a:r>
              <a:rPr sz="1400" spc="-5" dirty="0">
                <a:latin typeface="Calibri"/>
                <a:cs typeface="Calibri"/>
              </a:rPr>
              <a:t>All the </a:t>
            </a:r>
            <a:r>
              <a:rPr sz="1400" dirty="0">
                <a:latin typeface="Calibri"/>
                <a:cs typeface="Calibri"/>
              </a:rPr>
              <a:t>service </a:t>
            </a:r>
            <a:r>
              <a:rPr sz="1400" spc="-10" dirty="0">
                <a:latin typeface="Calibri"/>
                <a:cs typeface="Calibri"/>
              </a:rPr>
              <a:t>are </a:t>
            </a:r>
            <a:r>
              <a:rPr sz="1400" spc="-15" dirty="0">
                <a:latin typeface="Calibri"/>
                <a:cs typeface="Calibri"/>
              </a:rPr>
              <a:t>integrated </a:t>
            </a:r>
            <a:r>
              <a:rPr sz="1400" spc="-5" dirty="0">
                <a:latin typeface="Calibri"/>
                <a:cs typeface="Calibri"/>
              </a:rPr>
              <a:t>indirectly through </a:t>
            </a:r>
            <a:r>
              <a:rPr sz="1400" dirty="0">
                <a:latin typeface="Calibri"/>
                <a:cs typeface="Calibri"/>
              </a:rPr>
              <a:t>a</a:t>
            </a:r>
            <a:r>
              <a:rPr sz="1400" spc="-15" dirty="0">
                <a:latin typeface="Calibri"/>
                <a:cs typeface="Calibri"/>
              </a:rPr>
              <a:t> </a:t>
            </a:r>
            <a:r>
              <a:rPr sz="1400" spc="-30" dirty="0">
                <a:latin typeface="Calibri"/>
                <a:cs typeface="Calibri"/>
              </a:rPr>
              <a:t>router.</a:t>
            </a:r>
            <a:endParaRPr sz="1400">
              <a:latin typeface="Calibri"/>
              <a:cs typeface="Calibri"/>
            </a:endParaRPr>
          </a:p>
          <a:p>
            <a:pPr marL="298450" marR="5080" indent="-285750">
              <a:lnSpc>
                <a:spcPct val="100000"/>
              </a:lnSpc>
              <a:buFont typeface="Arial"/>
              <a:buChar char="•"/>
              <a:tabLst>
                <a:tab pos="297815" algn="l"/>
                <a:tab pos="298450" algn="l"/>
              </a:tabLst>
            </a:pPr>
            <a:r>
              <a:rPr sz="1400" spc="-5" dirty="0">
                <a:latin typeface="Calibri"/>
                <a:cs typeface="Calibri"/>
              </a:rPr>
              <a:t>When </a:t>
            </a:r>
            <a:r>
              <a:rPr sz="1400" dirty="0">
                <a:latin typeface="Calibri"/>
                <a:cs typeface="Calibri"/>
              </a:rPr>
              <a:t>a service </a:t>
            </a:r>
            <a:r>
              <a:rPr sz="1400" spc="-10" dirty="0">
                <a:latin typeface="Calibri"/>
                <a:cs typeface="Calibri"/>
              </a:rPr>
              <a:t>wants to call </a:t>
            </a:r>
            <a:r>
              <a:rPr sz="1400" spc="-5" dirty="0">
                <a:latin typeface="Calibri"/>
                <a:cs typeface="Calibri"/>
              </a:rPr>
              <a:t>another </a:t>
            </a:r>
            <a:r>
              <a:rPr sz="1400" dirty="0">
                <a:latin typeface="Calibri"/>
                <a:cs typeface="Calibri"/>
              </a:rPr>
              <a:t>service, </a:t>
            </a:r>
            <a:r>
              <a:rPr sz="1400" spc="-5" dirty="0">
                <a:latin typeface="Calibri"/>
                <a:cs typeface="Calibri"/>
              </a:rPr>
              <a:t>the </a:t>
            </a:r>
            <a:r>
              <a:rPr sz="1400" spc="-10" dirty="0">
                <a:latin typeface="Calibri"/>
                <a:cs typeface="Calibri"/>
              </a:rPr>
              <a:t>call </a:t>
            </a:r>
            <a:r>
              <a:rPr sz="1400" spc="-5" dirty="0">
                <a:latin typeface="Calibri"/>
                <a:cs typeface="Calibri"/>
              </a:rPr>
              <a:t>is send </a:t>
            </a:r>
            <a:r>
              <a:rPr sz="1400" spc="-10" dirty="0">
                <a:latin typeface="Calibri"/>
                <a:cs typeface="Calibri"/>
              </a:rPr>
              <a:t>to </a:t>
            </a:r>
            <a:r>
              <a:rPr sz="1400" spc="-5" dirty="0">
                <a:latin typeface="Calibri"/>
                <a:cs typeface="Calibri"/>
              </a:rPr>
              <a:t>the </a:t>
            </a:r>
            <a:r>
              <a:rPr sz="1400" spc="-30" dirty="0">
                <a:latin typeface="Calibri"/>
                <a:cs typeface="Calibri"/>
              </a:rPr>
              <a:t>router,  </a:t>
            </a:r>
            <a:r>
              <a:rPr sz="1400" spc="-5" dirty="0">
                <a:latin typeface="Calibri"/>
                <a:cs typeface="Calibri"/>
              </a:rPr>
              <a:t>and as per </a:t>
            </a:r>
            <a:r>
              <a:rPr sz="1400" spc="-10" dirty="0">
                <a:latin typeface="Calibri"/>
                <a:cs typeface="Calibri"/>
              </a:rPr>
              <a:t>router </a:t>
            </a:r>
            <a:r>
              <a:rPr sz="1400" spc="-5" dirty="0">
                <a:latin typeface="Calibri"/>
                <a:cs typeface="Calibri"/>
              </a:rPr>
              <a:t>own routing rules, the </a:t>
            </a:r>
            <a:r>
              <a:rPr sz="1400" spc="-10" dirty="0">
                <a:latin typeface="Calibri"/>
                <a:cs typeface="Calibri"/>
              </a:rPr>
              <a:t>request </a:t>
            </a:r>
            <a:r>
              <a:rPr sz="1400" spc="-5" dirty="0">
                <a:latin typeface="Calibri"/>
                <a:cs typeface="Calibri"/>
              </a:rPr>
              <a:t>is </a:t>
            </a:r>
            <a:r>
              <a:rPr sz="1400" spc="-15" dirty="0">
                <a:latin typeface="Calibri"/>
                <a:cs typeface="Calibri"/>
              </a:rPr>
              <a:t>relayed </a:t>
            </a:r>
            <a:r>
              <a:rPr sz="1400" spc="-10" dirty="0">
                <a:latin typeface="Calibri"/>
                <a:cs typeface="Calibri"/>
              </a:rPr>
              <a:t>to </a:t>
            </a:r>
            <a:r>
              <a:rPr sz="1400" spc="-5" dirty="0">
                <a:latin typeface="Calibri"/>
                <a:cs typeface="Calibri"/>
              </a:rPr>
              <a:t>the actual  </a:t>
            </a:r>
            <a:r>
              <a:rPr sz="1400" spc="-15" dirty="0">
                <a:latin typeface="Calibri"/>
                <a:cs typeface="Calibri"/>
              </a:rPr>
              <a:t>target</a:t>
            </a:r>
            <a:r>
              <a:rPr sz="1400" spc="-10" dirty="0">
                <a:latin typeface="Calibri"/>
                <a:cs typeface="Calibri"/>
              </a:rPr>
              <a:t> </a:t>
            </a:r>
            <a:r>
              <a:rPr sz="1400" dirty="0">
                <a:latin typeface="Calibri"/>
                <a:cs typeface="Calibri"/>
              </a:rPr>
              <a:t>service.</a:t>
            </a:r>
            <a:endParaRPr sz="1400">
              <a:latin typeface="Calibri"/>
              <a:cs typeface="Calibri"/>
            </a:endParaRPr>
          </a:p>
          <a:p>
            <a:pPr marL="298450" indent="-285750">
              <a:lnSpc>
                <a:spcPct val="100000"/>
              </a:lnSpc>
              <a:buFont typeface="Arial"/>
              <a:buChar char="•"/>
              <a:tabLst>
                <a:tab pos="297815" algn="l"/>
                <a:tab pos="298450" algn="l"/>
              </a:tabLst>
            </a:pPr>
            <a:r>
              <a:rPr sz="1400" spc="-5" dirty="0">
                <a:latin typeface="Calibri"/>
                <a:cs typeface="Calibri"/>
              </a:rPr>
              <a:t>The routing </a:t>
            </a:r>
            <a:r>
              <a:rPr sz="1400" spc="-10" dirty="0">
                <a:latin typeface="Calibri"/>
                <a:cs typeface="Calibri"/>
              </a:rPr>
              <a:t>can </a:t>
            </a:r>
            <a:r>
              <a:rPr sz="1400" dirty="0">
                <a:latin typeface="Calibri"/>
                <a:cs typeface="Calibri"/>
              </a:rPr>
              <a:t>be </a:t>
            </a:r>
            <a:r>
              <a:rPr sz="1400" spc="-5" dirty="0">
                <a:latin typeface="Calibri"/>
                <a:cs typeface="Calibri"/>
              </a:rPr>
              <a:t>defined </a:t>
            </a:r>
            <a:r>
              <a:rPr sz="1400" dirty="0">
                <a:latin typeface="Calibri"/>
                <a:cs typeface="Calibri"/>
              </a:rPr>
              <a:t>on </a:t>
            </a:r>
            <a:r>
              <a:rPr sz="1400" spc="-5" dirty="0">
                <a:latin typeface="Calibri"/>
                <a:cs typeface="Calibri"/>
              </a:rPr>
              <a:t>the </a:t>
            </a:r>
            <a:r>
              <a:rPr sz="1400" spc="-15" dirty="0">
                <a:latin typeface="Calibri"/>
                <a:cs typeface="Calibri"/>
              </a:rPr>
              <a:t>target </a:t>
            </a:r>
            <a:r>
              <a:rPr sz="1400" dirty="0">
                <a:latin typeface="Calibri"/>
                <a:cs typeface="Calibri"/>
              </a:rPr>
              <a:t>service </a:t>
            </a:r>
            <a:r>
              <a:rPr sz="1400" spc="-5" dirty="0">
                <a:latin typeface="Calibri"/>
                <a:cs typeface="Calibri"/>
              </a:rPr>
              <a:t>names, or API </a:t>
            </a:r>
            <a:r>
              <a:rPr sz="1400" spc="-10" dirty="0">
                <a:latin typeface="Calibri"/>
                <a:cs typeface="Calibri"/>
              </a:rPr>
              <a:t>call</a:t>
            </a:r>
            <a:r>
              <a:rPr sz="1400" spc="10" dirty="0">
                <a:latin typeface="Calibri"/>
                <a:cs typeface="Calibri"/>
              </a:rPr>
              <a:t> </a:t>
            </a:r>
            <a:r>
              <a:rPr sz="1400" spc="-5" dirty="0">
                <a:latin typeface="Calibri"/>
                <a:cs typeface="Calibri"/>
              </a:rPr>
              <a:t>types.</a:t>
            </a:r>
            <a:endParaRPr sz="1400">
              <a:latin typeface="Calibri"/>
              <a:cs typeface="Calibri"/>
            </a:endParaRPr>
          </a:p>
          <a:p>
            <a:pPr marL="298450" marR="613410" indent="-285750">
              <a:lnSpc>
                <a:spcPct val="100000"/>
              </a:lnSpc>
              <a:buFont typeface="Arial"/>
              <a:buChar char="•"/>
              <a:tabLst>
                <a:tab pos="297815" algn="l"/>
                <a:tab pos="298450" algn="l"/>
              </a:tabLst>
            </a:pPr>
            <a:r>
              <a:rPr sz="1400" dirty="0">
                <a:latin typeface="Calibri"/>
                <a:cs typeface="Calibri"/>
              </a:rPr>
              <a:t>In </a:t>
            </a:r>
            <a:r>
              <a:rPr sz="1400" spc="-5" dirty="0">
                <a:latin typeface="Calibri"/>
                <a:cs typeface="Calibri"/>
              </a:rPr>
              <a:t>order </a:t>
            </a:r>
            <a:r>
              <a:rPr sz="1400" spc="-10" dirty="0">
                <a:latin typeface="Calibri"/>
                <a:cs typeface="Calibri"/>
              </a:rPr>
              <a:t>to prevent </a:t>
            </a:r>
            <a:r>
              <a:rPr sz="1400" spc="-5" dirty="0">
                <a:latin typeface="Calibri"/>
                <a:cs typeface="Calibri"/>
              </a:rPr>
              <a:t>API </a:t>
            </a:r>
            <a:r>
              <a:rPr sz="1400" spc="-20" dirty="0">
                <a:latin typeface="Calibri"/>
                <a:cs typeface="Calibri"/>
              </a:rPr>
              <a:t>gteway </a:t>
            </a:r>
            <a:r>
              <a:rPr sz="1400" spc="-10" dirty="0">
                <a:latin typeface="Calibri"/>
                <a:cs typeface="Calibri"/>
              </a:rPr>
              <a:t>to </a:t>
            </a:r>
            <a:r>
              <a:rPr sz="1400" spc="-5" dirty="0">
                <a:latin typeface="Calibri"/>
                <a:cs typeface="Calibri"/>
              </a:rPr>
              <a:t>become </a:t>
            </a:r>
            <a:r>
              <a:rPr sz="1400" dirty="0">
                <a:latin typeface="Calibri"/>
                <a:cs typeface="Calibri"/>
              </a:rPr>
              <a:t>a </a:t>
            </a:r>
            <a:r>
              <a:rPr sz="1400" spc="-40" dirty="0">
                <a:latin typeface="Calibri"/>
                <a:cs typeface="Calibri"/>
              </a:rPr>
              <a:t>SPF, </a:t>
            </a:r>
            <a:r>
              <a:rPr sz="1400" spc="-5" dirty="0">
                <a:latin typeface="Calibri"/>
                <a:cs typeface="Calibri"/>
              </a:rPr>
              <a:t>multiple </a:t>
            </a:r>
            <a:r>
              <a:rPr sz="1400" spc="-10" dirty="0">
                <a:latin typeface="Calibri"/>
                <a:cs typeface="Calibri"/>
              </a:rPr>
              <a:t>instance  </a:t>
            </a:r>
            <a:r>
              <a:rPr sz="1400" spc="-5" dirty="0">
                <a:latin typeface="Calibri"/>
                <a:cs typeface="Calibri"/>
              </a:rPr>
              <a:t>deployment is done with </a:t>
            </a:r>
            <a:r>
              <a:rPr sz="1400" dirty="0">
                <a:latin typeface="Calibri"/>
                <a:cs typeface="Calibri"/>
              </a:rPr>
              <a:t>a </a:t>
            </a:r>
            <a:r>
              <a:rPr sz="1400" spc="-5" dirty="0">
                <a:latin typeface="Calibri"/>
                <a:cs typeface="Calibri"/>
              </a:rPr>
              <a:t>load</a:t>
            </a:r>
            <a:r>
              <a:rPr sz="1400" spc="-20" dirty="0">
                <a:latin typeface="Calibri"/>
                <a:cs typeface="Calibri"/>
              </a:rPr>
              <a:t> balancer.</a:t>
            </a:r>
            <a:endParaRPr sz="1400">
              <a:latin typeface="Calibri"/>
              <a:cs typeface="Calibri"/>
            </a:endParaRPr>
          </a:p>
          <a:p>
            <a:pPr marL="298450" marR="85090" indent="-285750">
              <a:lnSpc>
                <a:spcPct val="100000"/>
              </a:lnSpc>
              <a:buFont typeface="Arial"/>
              <a:buChar char="•"/>
              <a:tabLst>
                <a:tab pos="297815" algn="l"/>
                <a:tab pos="298450" algn="l"/>
              </a:tabLst>
            </a:pPr>
            <a:r>
              <a:rPr sz="1400" dirty="0">
                <a:latin typeface="Calibri"/>
                <a:cs typeface="Calibri"/>
              </a:rPr>
              <a:t>It </a:t>
            </a:r>
            <a:r>
              <a:rPr sz="1400" spc="-15" dirty="0">
                <a:latin typeface="Calibri"/>
                <a:cs typeface="Calibri"/>
              </a:rPr>
              <a:t>makes </a:t>
            </a:r>
            <a:r>
              <a:rPr sz="1400" spc="-5" dirty="0">
                <a:latin typeface="Calibri"/>
                <a:cs typeface="Calibri"/>
              </a:rPr>
              <a:t>the calling </a:t>
            </a:r>
            <a:r>
              <a:rPr sz="1400" dirty="0">
                <a:latin typeface="Calibri"/>
                <a:cs typeface="Calibri"/>
              </a:rPr>
              <a:t>service </a:t>
            </a:r>
            <a:r>
              <a:rPr sz="1400" spc="-5" dirty="0">
                <a:latin typeface="Calibri"/>
                <a:cs typeface="Calibri"/>
              </a:rPr>
              <a:t>more </a:t>
            </a:r>
            <a:r>
              <a:rPr sz="1400" spc="-10" dirty="0">
                <a:latin typeface="Calibri"/>
                <a:cs typeface="Calibri"/>
              </a:rPr>
              <a:t>light </a:t>
            </a:r>
            <a:r>
              <a:rPr sz="1400" spc="-5" dirty="0">
                <a:latin typeface="Calibri"/>
                <a:cs typeface="Calibri"/>
              </a:rPr>
              <a:t>wieght, as now they donot need </a:t>
            </a:r>
            <a:r>
              <a:rPr sz="1400" spc="-10" dirty="0">
                <a:latin typeface="Calibri"/>
                <a:cs typeface="Calibri"/>
              </a:rPr>
              <a:t>to  </a:t>
            </a:r>
            <a:r>
              <a:rPr sz="1400" spc="-5" dirty="0">
                <a:latin typeface="Calibri"/>
                <a:cs typeface="Calibri"/>
              </a:rPr>
              <a:t>know the callee </a:t>
            </a:r>
            <a:r>
              <a:rPr sz="1400" dirty="0">
                <a:latin typeface="Calibri"/>
                <a:cs typeface="Calibri"/>
              </a:rPr>
              <a:t>service </a:t>
            </a:r>
            <a:r>
              <a:rPr sz="1400" spc="-5" dirty="0">
                <a:latin typeface="Calibri"/>
                <a:cs typeface="Calibri"/>
              </a:rPr>
              <a:t>address, and implement the resilience</a:t>
            </a:r>
            <a:r>
              <a:rPr sz="1400" spc="-25" dirty="0">
                <a:latin typeface="Calibri"/>
                <a:cs typeface="Calibri"/>
              </a:rPr>
              <a:t> strategy.</a:t>
            </a:r>
            <a:endParaRPr sz="1400">
              <a:latin typeface="Calibri"/>
              <a:cs typeface="Calibri"/>
            </a:endParaRPr>
          </a:p>
          <a:p>
            <a:pPr marL="298450" indent="-285750">
              <a:lnSpc>
                <a:spcPct val="100000"/>
              </a:lnSpc>
              <a:buFont typeface="Arial"/>
              <a:buChar char="•"/>
              <a:tabLst>
                <a:tab pos="297815" algn="l"/>
                <a:tab pos="298450" algn="l"/>
              </a:tabLst>
            </a:pPr>
            <a:r>
              <a:rPr sz="1400" spc="-5" dirty="0">
                <a:latin typeface="Calibri"/>
                <a:cs typeface="Calibri"/>
              </a:rPr>
              <a:t>All is now being handled </a:t>
            </a:r>
            <a:r>
              <a:rPr sz="1400" spc="-10" dirty="0">
                <a:latin typeface="Calibri"/>
                <a:cs typeface="Calibri"/>
              </a:rPr>
              <a:t>by </a:t>
            </a:r>
            <a:r>
              <a:rPr sz="1400" spc="-5" dirty="0">
                <a:latin typeface="Calibri"/>
                <a:cs typeface="Calibri"/>
              </a:rPr>
              <a:t>the API</a:t>
            </a:r>
            <a:r>
              <a:rPr sz="1400" spc="-15" dirty="0">
                <a:latin typeface="Calibri"/>
                <a:cs typeface="Calibri"/>
              </a:rPr>
              <a:t> </a:t>
            </a:r>
            <a:r>
              <a:rPr sz="1400" spc="-30" dirty="0">
                <a:latin typeface="Calibri"/>
                <a:cs typeface="Calibri"/>
              </a:rPr>
              <a:t>gateway.</a:t>
            </a:r>
            <a:endParaRPr sz="1400">
              <a:latin typeface="Calibri"/>
              <a:cs typeface="Calibri"/>
            </a:endParaRPr>
          </a:p>
        </p:txBody>
      </p:sp>
      <p:sp>
        <p:nvSpPr>
          <p:cNvPr id="15" name="object 15"/>
          <p:cNvSpPr txBox="1"/>
          <p:nvPr/>
        </p:nvSpPr>
        <p:spPr>
          <a:xfrm>
            <a:off x="251459" y="4175125"/>
            <a:ext cx="3388995" cy="268605"/>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Calibri"/>
                <a:cs typeface="Calibri"/>
              </a:rPr>
              <a:t>3) Message Queue (Message </a:t>
            </a:r>
            <a:r>
              <a:rPr sz="1600" b="1" spc="-15" dirty="0">
                <a:latin typeface="Calibri"/>
                <a:cs typeface="Calibri"/>
              </a:rPr>
              <a:t>Brokers)</a:t>
            </a:r>
            <a:r>
              <a:rPr sz="1600" b="1" spc="-30" dirty="0">
                <a:latin typeface="Calibri"/>
                <a:cs typeface="Calibri"/>
              </a:rPr>
              <a:t> </a:t>
            </a:r>
            <a:r>
              <a:rPr sz="1600" b="1" spc="-5" dirty="0">
                <a:latin typeface="Calibri"/>
                <a:cs typeface="Calibri"/>
              </a:rPr>
              <a:t>...</a:t>
            </a:r>
            <a:endParaRPr sz="1600">
              <a:latin typeface="Calibri"/>
              <a:cs typeface="Calibri"/>
            </a:endParaRPr>
          </a:p>
        </p:txBody>
      </p:sp>
      <p:sp>
        <p:nvSpPr>
          <p:cNvPr id="16" name="object 16"/>
          <p:cNvSpPr txBox="1"/>
          <p:nvPr/>
        </p:nvSpPr>
        <p:spPr>
          <a:xfrm>
            <a:off x="251459" y="4419600"/>
            <a:ext cx="5621655" cy="1946910"/>
          </a:xfrm>
          <a:prstGeom prst="rect">
            <a:avLst/>
          </a:prstGeom>
        </p:spPr>
        <p:txBody>
          <a:bodyPr vert="horz" wrap="square" lIns="0" tIns="13335" rIns="0" bIns="0" rtlCol="0">
            <a:spAutoFit/>
          </a:bodyPr>
          <a:lstStyle/>
          <a:p>
            <a:pPr marL="298450" indent="-285750">
              <a:lnSpc>
                <a:spcPct val="100000"/>
              </a:lnSpc>
              <a:spcBef>
                <a:spcPts val="105"/>
              </a:spcBef>
              <a:buFont typeface="Arial"/>
              <a:buChar char="•"/>
              <a:tabLst>
                <a:tab pos="297815" algn="l"/>
                <a:tab pos="298450" algn="l"/>
              </a:tabLst>
            </a:pPr>
            <a:r>
              <a:rPr sz="1400" spc="-5" dirty="0">
                <a:latin typeface="Calibri"/>
                <a:cs typeface="Calibri"/>
              </a:rPr>
              <a:t>Services </a:t>
            </a:r>
            <a:r>
              <a:rPr sz="1400" spc="-10" dirty="0">
                <a:latin typeface="Calibri"/>
                <a:cs typeface="Calibri"/>
              </a:rPr>
              <a:t>are </a:t>
            </a:r>
            <a:r>
              <a:rPr sz="1400" spc="-15" dirty="0">
                <a:latin typeface="Calibri"/>
                <a:cs typeface="Calibri"/>
              </a:rPr>
              <a:t>integrated </a:t>
            </a:r>
            <a:r>
              <a:rPr sz="1400" spc="-5" dirty="0">
                <a:latin typeface="Calibri"/>
                <a:cs typeface="Calibri"/>
              </a:rPr>
              <a:t>through message</a:t>
            </a:r>
            <a:r>
              <a:rPr sz="1400" dirty="0">
                <a:latin typeface="Calibri"/>
                <a:cs typeface="Calibri"/>
              </a:rPr>
              <a:t> </a:t>
            </a:r>
            <a:r>
              <a:rPr sz="1400" spc="-5" dirty="0">
                <a:latin typeface="Calibri"/>
                <a:cs typeface="Calibri"/>
              </a:rPr>
              <a:t>queues.</a:t>
            </a:r>
            <a:endParaRPr sz="1400">
              <a:latin typeface="Calibri"/>
              <a:cs typeface="Calibri"/>
            </a:endParaRPr>
          </a:p>
          <a:p>
            <a:pPr marL="297815" marR="302895" indent="-285750">
              <a:lnSpc>
                <a:spcPct val="100000"/>
              </a:lnSpc>
              <a:buFont typeface="Arial"/>
              <a:buChar char="•"/>
              <a:tabLst>
                <a:tab pos="297815" algn="l"/>
                <a:tab pos="298450" algn="l"/>
              </a:tabLst>
            </a:pPr>
            <a:r>
              <a:rPr sz="1400" spc="-5" dirty="0">
                <a:latin typeface="Calibri"/>
                <a:cs typeface="Calibri"/>
              </a:rPr>
              <a:t>Hence when </a:t>
            </a:r>
            <a:r>
              <a:rPr sz="1400" dirty="0">
                <a:latin typeface="Calibri"/>
                <a:cs typeface="Calibri"/>
              </a:rPr>
              <a:t>a service </a:t>
            </a:r>
            <a:r>
              <a:rPr sz="1400" spc="-10" dirty="0">
                <a:latin typeface="Calibri"/>
                <a:cs typeface="Calibri"/>
              </a:rPr>
              <a:t>wants to call </a:t>
            </a:r>
            <a:r>
              <a:rPr sz="1400" dirty="0">
                <a:latin typeface="Calibri"/>
                <a:cs typeface="Calibri"/>
              </a:rPr>
              <a:t>a service, </a:t>
            </a:r>
            <a:r>
              <a:rPr sz="1400" spc="-5" dirty="0">
                <a:latin typeface="Calibri"/>
                <a:cs typeface="Calibri"/>
              </a:rPr>
              <a:t>it sends </a:t>
            </a:r>
            <a:r>
              <a:rPr sz="1400" dirty="0">
                <a:latin typeface="Calibri"/>
                <a:cs typeface="Calibri"/>
              </a:rPr>
              <a:t>a </a:t>
            </a:r>
            <a:r>
              <a:rPr sz="1400" spc="-5" dirty="0">
                <a:latin typeface="Calibri"/>
                <a:cs typeface="Calibri"/>
              </a:rPr>
              <a:t>message </a:t>
            </a:r>
            <a:r>
              <a:rPr sz="1400" spc="-10" dirty="0">
                <a:latin typeface="Calibri"/>
                <a:cs typeface="Calibri"/>
              </a:rPr>
              <a:t>to </a:t>
            </a:r>
            <a:r>
              <a:rPr sz="1400" spc="-5" dirty="0">
                <a:latin typeface="Calibri"/>
                <a:cs typeface="Calibri"/>
              </a:rPr>
              <a:t>its  message queue, with the source </a:t>
            </a:r>
            <a:r>
              <a:rPr sz="1400" dirty="0">
                <a:latin typeface="Calibri"/>
                <a:cs typeface="Calibri"/>
              </a:rPr>
              <a:t>service</a:t>
            </a:r>
            <a:r>
              <a:rPr sz="1400" spc="-20" dirty="0">
                <a:latin typeface="Calibri"/>
                <a:cs typeface="Calibri"/>
              </a:rPr>
              <a:t> </a:t>
            </a:r>
            <a:r>
              <a:rPr sz="1400" spc="-15" dirty="0">
                <a:latin typeface="Calibri"/>
                <a:cs typeface="Calibri"/>
              </a:rPr>
              <a:t>address/identifier.</a:t>
            </a:r>
            <a:endParaRPr sz="1400">
              <a:latin typeface="Calibri"/>
              <a:cs typeface="Calibri"/>
            </a:endParaRPr>
          </a:p>
          <a:p>
            <a:pPr marL="297815" marR="5080" indent="-285750">
              <a:lnSpc>
                <a:spcPct val="100000"/>
              </a:lnSpc>
              <a:buFont typeface="Arial"/>
              <a:buChar char="•"/>
              <a:tabLst>
                <a:tab pos="297815" algn="l"/>
                <a:tab pos="298450" algn="l"/>
              </a:tabLst>
            </a:pPr>
            <a:r>
              <a:rPr sz="1400" spc="-5" dirty="0">
                <a:latin typeface="Calibri"/>
                <a:cs typeface="Calibri"/>
              </a:rPr>
              <a:t>This </a:t>
            </a:r>
            <a:r>
              <a:rPr sz="1400" spc="-15" dirty="0">
                <a:latin typeface="Calibri"/>
                <a:cs typeface="Calibri"/>
              </a:rPr>
              <a:t>makes </a:t>
            </a:r>
            <a:r>
              <a:rPr sz="1400" spc="-5" dirty="0">
                <a:latin typeface="Calibri"/>
                <a:cs typeface="Calibri"/>
              </a:rPr>
              <a:t>the </a:t>
            </a:r>
            <a:r>
              <a:rPr sz="1400" spc="-10" dirty="0">
                <a:latin typeface="Calibri"/>
                <a:cs typeface="Calibri"/>
              </a:rPr>
              <a:t>integration </a:t>
            </a:r>
            <a:r>
              <a:rPr sz="1400" spc="-5" dirty="0">
                <a:latin typeface="Calibri"/>
                <a:cs typeface="Calibri"/>
              </a:rPr>
              <a:t>more </a:t>
            </a:r>
            <a:r>
              <a:rPr sz="1400" spc="-10" dirty="0">
                <a:latin typeface="Calibri"/>
                <a:cs typeface="Calibri"/>
              </a:rPr>
              <a:t>efficient, </a:t>
            </a:r>
            <a:r>
              <a:rPr sz="1400" spc="-5" dirty="0">
                <a:latin typeface="Calibri"/>
                <a:cs typeface="Calibri"/>
              </a:rPr>
              <a:t>as now the </a:t>
            </a:r>
            <a:r>
              <a:rPr sz="1400" spc="-10" dirty="0">
                <a:latin typeface="Calibri"/>
                <a:cs typeface="Calibri"/>
              </a:rPr>
              <a:t>call </a:t>
            </a:r>
            <a:r>
              <a:rPr sz="1400" spc="-5" dirty="0">
                <a:latin typeface="Calibri"/>
                <a:cs typeface="Calibri"/>
              </a:rPr>
              <a:t>will </a:t>
            </a:r>
            <a:r>
              <a:rPr sz="1400" dirty="0">
                <a:latin typeface="Calibri"/>
                <a:cs typeface="Calibri"/>
              </a:rPr>
              <a:t>be </a:t>
            </a:r>
            <a:r>
              <a:rPr sz="1400" spc="-15" dirty="0">
                <a:latin typeface="Calibri"/>
                <a:cs typeface="Calibri"/>
              </a:rPr>
              <a:t>executed  asynchronously, </a:t>
            </a:r>
            <a:r>
              <a:rPr sz="1400" spc="-5" dirty="0">
                <a:latin typeface="Calibri"/>
                <a:cs typeface="Calibri"/>
              </a:rPr>
              <a:t>and queues </a:t>
            </a:r>
            <a:r>
              <a:rPr sz="1400" spc="-10" dirty="0">
                <a:latin typeface="Calibri"/>
                <a:cs typeface="Calibri"/>
              </a:rPr>
              <a:t>can gurantee </a:t>
            </a:r>
            <a:r>
              <a:rPr sz="1400" spc="-5" dirty="0">
                <a:latin typeface="Calibri"/>
                <a:cs typeface="Calibri"/>
              </a:rPr>
              <a:t>delivery and </a:t>
            </a:r>
            <a:r>
              <a:rPr sz="1400" spc="-10" dirty="0">
                <a:latin typeface="Calibri"/>
                <a:cs typeface="Calibri"/>
              </a:rPr>
              <a:t>can provide fault  tolerance</a:t>
            </a:r>
            <a:r>
              <a:rPr sz="1400" spc="-15" dirty="0">
                <a:latin typeface="Calibri"/>
                <a:cs typeface="Calibri"/>
              </a:rPr>
              <a:t> </a:t>
            </a:r>
            <a:r>
              <a:rPr sz="1400" spc="-5" dirty="0">
                <a:latin typeface="Calibri"/>
                <a:cs typeface="Calibri"/>
              </a:rPr>
              <a:t>capabilities.</a:t>
            </a:r>
            <a:endParaRPr sz="1400">
              <a:latin typeface="Calibri"/>
              <a:cs typeface="Calibri"/>
            </a:endParaRPr>
          </a:p>
          <a:p>
            <a:pPr marL="298450" indent="-285750">
              <a:lnSpc>
                <a:spcPct val="100000"/>
              </a:lnSpc>
              <a:buFont typeface="Arial"/>
              <a:buChar char="•"/>
              <a:tabLst>
                <a:tab pos="297815" algn="l"/>
                <a:tab pos="298450" algn="l"/>
              </a:tabLst>
            </a:pPr>
            <a:r>
              <a:rPr sz="1400" spc="-5" dirty="0">
                <a:latin typeface="Calibri"/>
                <a:cs typeface="Calibri"/>
              </a:rPr>
              <a:t>With message queue, one </a:t>
            </a:r>
            <a:r>
              <a:rPr sz="1400" spc="-10" dirty="0">
                <a:latin typeface="Calibri"/>
                <a:cs typeface="Calibri"/>
              </a:rPr>
              <a:t>can </a:t>
            </a:r>
            <a:r>
              <a:rPr sz="1400" spc="-5" dirty="0">
                <a:latin typeface="Calibri"/>
                <a:cs typeface="Calibri"/>
              </a:rPr>
              <a:t>impl </a:t>
            </a:r>
            <a:r>
              <a:rPr sz="1400" spc="-10" dirty="0">
                <a:latin typeface="Calibri"/>
                <a:cs typeface="Calibri"/>
              </a:rPr>
              <a:t>unicast </a:t>
            </a:r>
            <a:r>
              <a:rPr sz="1400" spc="-5" dirty="0">
                <a:latin typeface="Calibri"/>
                <a:cs typeface="Calibri"/>
              </a:rPr>
              <a:t>and </a:t>
            </a:r>
            <a:r>
              <a:rPr sz="1400" spc="-10" dirty="0">
                <a:latin typeface="Calibri"/>
                <a:cs typeface="Calibri"/>
              </a:rPr>
              <a:t>multicast</a:t>
            </a:r>
            <a:r>
              <a:rPr sz="1400" spc="110" dirty="0">
                <a:latin typeface="Calibri"/>
                <a:cs typeface="Calibri"/>
              </a:rPr>
              <a:t> </a:t>
            </a:r>
            <a:r>
              <a:rPr sz="1400" spc="-10" dirty="0">
                <a:latin typeface="Calibri"/>
                <a:cs typeface="Calibri"/>
              </a:rPr>
              <a:t>communication.</a:t>
            </a:r>
            <a:endParaRPr sz="1400">
              <a:latin typeface="Calibri"/>
              <a:cs typeface="Calibri"/>
            </a:endParaRPr>
          </a:p>
          <a:p>
            <a:pPr marL="298450" indent="-285750">
              <a:lnSpc>
                <a:spcPct val="100000"/>
              </a:lnSpc>
              <a:buFont typeface="Arial"/>
              <a:buChar char="•"/>
              <a:tabLst>
                <a:tab pos="297815" algn="l"/>
                <a:tab pos="298450" algn="l"/>
              </a:tabLst>
            </a:pPr>
            <a:r>
              <a:rPr sz="1400" spc="-25" dirty="0">
                <a:latin typeface="Calibri"/>
                <a:cs typeface="Calibri"/>
              </a:rPr>
              <a:t>Moreover, </a:t>
            </a:r>
            <a:r>
              <a:rPr sz="1400" spc="-10" dirty="0">
                <a:latin typeface="Calibri"/>
                <a:cs typeface="Calibri"/>
              </a:rPr>
              <a:t>advance </a:t>
            </a:r>
            <a:r>
              <a:rPr sz="1400" spc="-5" dirty="0">
                <a:latin typeface="Calibri"/>
                <a:cs typeface="Calibri"/>
              </a:rPr>
              <a:t>channels </a:t>
            </a:r>
            <a:r>
              <a:rPr sz="1400" spc="-10" dirty="0">
                <a:latin typeface="Calibri"/>
                <a:cs typeface="Calibri"/>
              </a:rPr>
              <a:t>can </a:t>
            </a:r>
            <a:r>
              <a:rPr sz="1400" spc="-5" dirty="0">
                <a:latin typeface="Calibri"/>
                <a:cs typeface="Calibri"/>
              </a:rPr>
              <a:t>also </a:t>
            </a:r>
            <a:r>
              <a:rPr sz="1400" dirty="0">
                <a:latin typeface="Calibri"/>
                <a:cs typeface="Calibri"/>
              </a:rPr>
              <a:t>be </a:t>
            </a:r>
            <a:r>
              <a:rPr sz="1400" spc="-10" dirty="0">
                <a:latin typeface="Calibri"/>
                <a:cs typeface="Calibri"/>
              </a:rPr>
              <a:t>implemented </a:t>
            </a:r>
            <a:r>
              <a:rPr sz="1400" spc="-5" dirty="0">
                <a:latin typeface="Calibri"/>
                <a:cs typeface="Calibri"/>
              </a:rPr>
              <a:t>such as</a:t>
            </a:r>
            <a:r>
              <a:rPr sz="1400" spc="100" dirty="0">
                <a:latin typeface="Calibri"/>
                <a:cs typeface="Calibri"/>
              </a:rPr>
              <a:t> </a:t>
            </a:r>
            <a:r>
              <a:rPr sz="1400" spc="-5" dirty="0">
                <a:latin typeface="Calibri"/>
                <a:cs typeface="Calibri"/>
              </a:rPr>
              <a:t>pub-sub.</a:t>
            </a:r>
            <a:endParaRPr sz="1400">
              <a:latin typeface="Calibri"/>
              <a:cs typeface="Calibri"/>
            </a:endParaRPr>
          </a:p>
          <a:p>
            <a:pPr marL="298450" indent="-285750">
              <a:lnSpc>
                <a:spcPct val="100000"/>
              </a:lnSpc>
              <a:buFont typeface="Arial"/>
              <a:buChar char="•"/>
              <a:tabLst>
                <a:tab pos="297815" algn="l"/>
                <a:tab pos="298450" algn="l"/>
              </a:tabLst>
            </a:pPr>
            <a:r>
              <a:rPr sz="1400" spc="-25" dirty="0">
                <a:latin typeface="Calibri"/>
                <a:cs typeface="Calibri"/>
              </a:rPr>
              <a:t>However, </a:t>
            </a:r>
            <a:r>
              <a:rPr sz="1400" spc="-5" dirty="0">
                <a:latin typeface="Calibri"/>
                <a:cs typeface="Calibri"/>
              </a:rPr>
              <a:t>this </a:t>
            </a:r>
            <a:r>
              <a:rPr sz="1400" spc="-10" dirty="0">
                <a:latin typeface="Calibri"/>
                <a:cs typeface="Calibri"/>
              </a:rPr>
              <a:t>introduces </a:t>
            </a:r>
            <a:r>
              <a:rPr sz="1400" dirty="0">
                <a:latin typeface="Calibri"/>
                <a:cs typeface="Calibri"/>
              </a:rPr>
              <a:t>a </a:t>
            </a:r>
            <a:r>
              <a:rPr sz="1400" spc="-5" dirty="0">
                <a:latin typeface="Calibri"/>
                <a:cs typeface="Calibri"/>
              </a:rPr>
              <a:t>mediating </a:t>
            </a:r>
            <a:r>
              <a:rPr sz="1400" spc="-10" dirty="0">
                <a:latin typeface="Calibri"/>
                <a:cs typeface="Calibri"/>
              </a:rPr>
              <a:t>component </a:t>
            </a:r>
            <a:r>
              <a:rPr sz="1400" spc="-5" dirty="0">
                <a:latin typeface="Calibri"/>
                <a:cs typeface="Calibri"/>
              </a:rPr>
              <a:t>in the</a:t>
            </a:r>
            <a:r>
              <a:rPr sz="1400" spc="60" dirty="0">
                <a:latin typeface="Calibri"/>
                <a:cs typeface="Calibri"/>
              </a:rPr>
              <a:t> </a:t>
            </a:r>
            <a:r>
              <a:rPr sz="1400" spc="-10" dirty="0">
                <a:latin typeface="Calibri"/>
                <a:cs typeface="Calibri"/>
              </a:rPr>
              <a:t>infrastructure.</a:t>
            </a:r>
            <a:endParaRPr sz="1400">
              <a:latin typeface="Calibri"/>
              <a:cs typeface="Calibri"/>
            </a:endParaRPr>
          </a:p>
        </p:txBody>
      </p:sp>
      <p:sp>
        <p:nvSpPr>
          <p:cNvPr id="17" name="object 17"/>
          <p:cNvSpPr txBox="1"/>
          <p:nvPr/>
        </p:nvSpPr>
        <p:spPr>
          <a:xfrm>
            <a:off x="6174104" y="4388484"/>
            <a:ext cx="1534795" cy="268605"/>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Calibri"/>
                <a:cs typeface="Calibri"/>
              </a:rPr>
              <a:t>4) Message Bus</a:t>
            </a:r>
            <a:r>
              <a:rPr sz="1600" b="1" spc="-65" dirty="0">
                <a:latin typeface="Calibri"/>
                <a:cs typeface="Calibri"/>
              </a:rPr>
              <a:t> </a:t>
            </a:r>
            <a:r>
              <a:rPr sz="1600" b="1" spc="-5" dirty="0">
                <a:latin typeface="Calibri"/>
                <a:cs typeface="Calibri"/>
              </a:rPr>
              <a:t>...</a:t>
            </a:r>
            <a:endParaRPr sz="1600">
              <a:latin typeface="Calibri"/>
              <a:cs typeface="Calibri"/>
            </a:endParaRPr>
          </a:p>
        </p:txBody>
      </p:sp>
      <p:sp>
        <p:nvSpPr>
          <p:cNvPr id="18" name="object 18"/>
          <p:cNvSpPr txBox="1"/>
          <p:nvPr/>
        </p:nvSpPr>
        <p:spPr>
          <a:xfrm>
            <a:off x="6174104" y="4632960"/>
            <a:ext cx="5662930" cy="1946910"/>
          </a:xfrm>
          <a:prstGeom prst="rect">
            <a:avLst/>
          </a:prstGeom>
        </p:spPr>
        <p:txBody>
          <a:bodyPr vert="horz" wrap="square" lIns="0" tIns="13335" rIns="0" bIns="0" rtlCol="0">
            <a:spAutoFit/>
          </a:bodyPr>
          <a:lstStyle/>
          <a:p>
            <a:pPr marL="298450" indent="-285750">
              <a:lnSpc>
                <a:spcPct val="100000"/>
              </a:lnSpc>
              <a:spcBef>
                <a:spcPts val="105"/>
              </a:spcBef>
              <a:buFont typeface="Arial"/>
              <a:buChar char="•"/>
              <a:tabLst>
                <a:tab pos="297815" algn="l"/>
                <a:tab pos="298450" algn="l"/>
              </a:tabLst>
            </a:pPr>
            <a:r>
              <a:rPr sz="1400" spc="-5" dirty="0">
                <a:latin typeface="Calibri"/>
                <a:cs typeface="Calibri"/>
              </a:rPr>
              <a:t>Services </a:t>
            </a:r>
            <a:r>
              <a:rPr sz="1400" spc="-10" dirty="0">
                <a:latin typeface="Calibri"/>
                <a:cs typeface="Calibri"/>
              </a:rPr>
              <a:t>are </a:t>
            </a:r>
            <a:r>
              <a:rPr sz="1400" spc="-15" dirty="0">
                <a:latin typeface="Calibri"/>
                <a:cs typeface="Calibri"/>
              </a:rPr>
              <a:t>integrated </a:t>
            </a:r>
            <a:r>
              <a:rPr sz="1400" spc="-5" dirty="0">
                <a:latin typeface="Calibri"/>
                <a:cs typeface="Calibri"/>
              </a:rPr>
              <a:t>through </a:t>
            </a:r>
            <a:r>
              <a:rPr sz="1400" dirty="0">
                <a:latin typeface="Calibri"/>
                <a:cs typeface="Calibri"/>
              </a:rPr>
              <a:t>a </a:t>
            </a:r>
            <a:r>
              <a:rPr sz="1400" spc="-5" dirty="0">
                <a:latin typeface="Calibri"/>
                <a:cs typeface="Calibri"/>
              </a:rPr>
              <a:t>message bus.</a:t>
            </a:r>
            <a:endParaRPr sz="1400">
              <a:latin typeface="Calibri"/>
              <a:cs typeface="Calibri"/>
            </a:endParaRPr>
          </a:p>
          <a:p>
            <a:pPr marL="298450" marR="275590" indent="-285750">
              <a:lnSpc>
                <a:spcPct val="100000"/>
              </a:lnSpc>
              <a:buFont typeface="Arial"/>
              <a:buChar char="•"/>
              <a:tabLst>
                <a:tab pos="297815" algn="l"/>
                <a:tab pos="298450" algn="l"/>
              </a:tabLst>
            </a:pPr>
            <a:r>
              <a:rPr sz="1400" spc="-5" dirty="0">
                <a:latin typeface="Calibri"/>
                <a:cs typeface="Calibri"/>
              </a:rPr>
              <a:t>The bus, defines the messaging </a:t>
            </a:r>
            <a:r>
              <a:rPr sz="1400" spc="-30" dirty="0">
                <a:latin typeface="Calibri"/>
                <a:cs typeface="Calibri"/>
              </a:rPr>
              <a:t>flow, </a:t>
            </a:r>
            <a:r>
              <a:rPr sz="1400" spc="-5" dirty="0">
                <a:latin typeface="Calibri"/>
                <a:cs typeface="Calibri"/>
              </a:rPr>
              <a:t>and </a:t>
            </a:r>
            <a:r>
              <a:rPr sz="1400" spc="-10" dirty="0">
                <a:latin typeface="Calibri"/>
                <a:cs typeface="Calibri"/>
              </a:rPr>
              <a:t>provides orchestration </a:t>
            </a:r>
            <a:r>
              <a:rPr sz="1400" spc="-5" dirty="0">
                <a:latin typeface="Calibri"/>
                <a:cs typeface="Calibri"/>
              </a:rPr>
              <a:t>of the  whole</a:t>
            </a:r>
            <a:r>
              <a:rPr sz="1400" spc="-15" dirty="0">
                <a:latin typeface="Calibri"/>
                <a:cs typeface="Calibri"/>
              </a:rPr>
              <a:t> </a:t>
            </a:r>
            <a:r>
              <a:rPr sz="1400" spc="-5" dirty="0">
                <a:latin typeface="Calibri"/>
                <a:cs typeface="Calibri"/>
              </a:rPr>
              <a:t>process.</a:t>
            </a:r>
            <a:endParaRPr sz="1400">
              <a:latin typeface="Calibri"/>
              <a:cs typeface="Calibri"/>
            </a:endParaRPr>
          </a:p>
          <a:p>
            <a:pPr marL="298450" marR="65405" indent="-285750">
              <a:lnSpc>
                <a:spcPct val="100000"/>
              </a:lnSpc>
              <a:buFont typeface="Arial"/>
              <a:buChar char="•"/>
              <a:tabLst>
                <a:tab pos="297815" algn="l"/>
                <a:tab pos="298450" algn="l"/>
              </a:tabLst>
            </a:pPr>
            <a:r>
              <a:rPr sz="1400" spc="-15" dirty="0">
                <a:latin typeface="Calibri"/>
                <a:cs typeface="Calibri"/>
              </a:rPr>
              <a:t>Like </a:t>
            </a:r>
            <a:r>
              <a:rPr sz="1400" spc="-5" dirty="0">
                <a:latin typeface="Calibri"/>
                <a:cs typeface="Calibri"/>
              </a:rPr>
              <a:t>message queues, each and every </a:t>
            </a:r>
            <a:r>
              <a:rPr sz="1400" dirty="0">
                <a:latin typeface="Calibri"/>
                <a:cs typeface="Calibri"/>
              </a:rPr>
              <a:t>services </a:t>
            </a:r>
            <a:r>
              <a:rPr sz="1400" spc="-10" dirty="0">
                <a:latin typeface="Calibri"/>
                <a:cs typeface="Calibri"/>
              </a:rPr>
              <a:t>receives </a:t>
            </a:r>
            <a:r>
              <a:rPr sz="1400" spc="-5" dirty="0">
                <a:latin typeface="Calibri"/>
                <a:cs typeface="Calibri"/>
              </a:rPr>
              <a:t>and send message  </a:t>
            </a:r>
            <a:r>
              <a:rPr sz="1400" spc="-10" dirty="0">
                <a:latin typeface="Calibri"/>
                <a:cs typeface="Calibri"/>
              </a:rPr>
              <a:t>from </a:t>
            </a:r>
            <a:r>
              <a:rPr sz="1400" spc="-5" dirty="0">
                <a:latin typeface="Calibri"/>
                <a:cs typeface="Calibri"/>
              </a:rPr>
              <a:t>and </a:t>
            </a:r>
            <a:r>
              <a:rPr sz="1400" spc="-10" dirty="0">
                <a:latin typeface="Calibri"/>
                <a:cs typeface="Calibri"/>
              </a:rPr>
              <a:t>to </a:t>
            </a:r>
            <a:r>
              <a:rPr sz="1400" spc="-5" dirty="0">
                <a:latin typeface="Calibri"/>
                <a:cs typeface="Calibri"/>
              </a:rPr>
              <a:t>message bus.</a:t>
            </a:r>
            <a:endParaRPr sz="1400">
              <a:latin typeface="Calibri"/>
              <a:cs typeface="Calibri"/>
            </a:endParaRPr>
          </a:p>
          <a:p>
            <a:pPr marL="298450" marR="5080" indent="-285750">
              <a:lnSpc>
                <a:spcPct val="100000"/>
              </a:lnSpc>
              <a:buFont typeface="Arial"/>
              <a:buChar char="•"/>
              <a:tabLst>
                <a:tab pos="297815" algn="l"/>
                <a:tab pos="298450" algn="l"/>
              </a:tabLst>
            </a:pPr>
            <a:r>
              <a:rPr sz="1400" spc="-5" dirty="0">
                <a:latin typeface="Calibri"/>
                <a:cs typeface="Calibri"/>
              </a:rPr>
              <a:t>As per </a:t>
            </a:r>
            <a:r>
              <a:rPr sz="1400" spc="-10" dirty="0">
                <a:latin typeface="Calibri"/>
                <a:cs typeface="Calibri"/>
              </a:rPr>
              <a:t>orchestration, </a:t>
            </a:r>
            <a:r>
              <a:rPr sz="1400" dirty="0">
                <a:latin typeface="Calibri"/>
                <a:cs typeface="Calibri"/>
              </a:rPr>
              <a:t>services </a:t>
            </a:r>
            <a:r>
              <a:rPr sz="1400" spc="-10" dirty="0">
                <a:latin typeface="Calibri"/>
                <a:cs typeface="Calibri"/>
              </a:rPr>
              <a:t>are </a:t>
            </a:r>
            <a:r>
              <a:rPr sz="1400" spc="-5" dirty="0">
                <a:latin typeface="Calibri"/>
                <a:cs typeface="Calibri"/>
              </a:rPr>
              <a:t>called and their responses </a:t>
            </a:r>
            <a:r>
              <a:rPr sz="1400" spc="-10" dirty="0">
                <a:latin typeface="Calibri"/>
                <a:cs typeface="Calibri"/>
              </a:rPr>
              <a:t>are </a:t>
            </a:r>
            <a:r>
              <a:rPr sz="1400" spc="-5" dirty="0">
                <a:latin typeface="Calibri"/>
                <a:cs typeface="Calibri"/>
              </a:rPr>
              <a:t>then send  </a:t>
            </a:r>
            <a:r>
              <a:rPr sz="1400" spc="-10" dirty="0">
                <a:latin typeface="Calibri"/>
                <a:cs typeface="Calibri"/>
              </a:rPr>
              <a:t>to </a:t>
            </a:r>
            <a:r>
              <a:rPr sz="1400" spc="-5" dirty="0">
                <a:latin typeface="Calibri"/>
                <a:cs typeface="Calibri"/>
              </a:rPr>
              <a:t>other </a:t>
            </a:r>
            <a:r>
              <a:rPr sz="1400" dirty="0">
                <a:latin typeface="Calibri"/>
                <a:cs typeface="Calibri"/>
              </a:rPr>
              <a:t>services.</a:t>
            </a:r>
            <a:endParaRPr sz="1400">
              <a:latin typeface="Calibri"/>
              <a:cs typeface="Calibri"/>
            </a:endParaRPr>
          </a:p>
          <a:p>
            <a:pPr marL="298450" marR="175895" indent="-285750">
              <a:lnSpc>
                <a:spcPct val="100000"/>
              </a:lnSpc>
              <a:buFont typeface="Arial"/>
              <a:buChar char="•"/>
              <a:tabLst>
                <a:tab pos="297815" algn="l"/>
                <a:tab pos="298450" algn="l"/>
              </a:tabLst>
            </a:pPr>
            <a:r>
              <a:rPr sz="1400" spc="-5" dirty="0">
                <a:latin typeface="Calibri"/>
                <a:cs typeface="Calibri"/>
              </a:rPr>
              <a:t>The message </a:t>
            </a:r>
            <a:r>
              <a:rPr sz="1400" spc="-10" dirty="0">
                <a:latin typeface="Calibri"/>
                <a:cs typeface="Calibri"/>
              </a:rPr>
              <a:t>translation, transformation </a:t>
            </a:r>
            <a:r>
              <a:rPr sz="1400" spc="-5" dirty="0">
                <a:latin typeface="Calibri"/>
                <a:cs typeface="Calibri"/>
              </a:rPr>
              <a:t>and </a:t>
            </a:r>
            <a:r>
              <a:rPr sz="1400" spc="-10" dirty="0">
                <a:latin typeface="Calibri"/>
                <a:cs typeface="Calibri"/>
              </a:rPr>
              <a:t>filteration </a:t>
            </a:r>
            <a:r>
              <a:rPr sz="1400" spc="-5" dirty="0">
                <a:latin typeface="Calibri"/>
                <a:cs typeface="Calibri"/>
              </a:rPr>
              <a:t>is </a:t>
            </a:r>
            <a:r>
              <a:rPr sz="1400" spc="-10" dirty="0">
                <a:latin typeface="Calibri"/>
                <a:cs typeface="Calibri"/>
              </a:rPr>
              <a:t>often </a:t>
            </a:r>
            <a:r>
              <a:rPr sz="1400" spc="-5" dirty="0">
                <a:latin typeface="Calibri"/>
                <a:cs typeface="Calibri"/>
              </a:rPr>
              <a:t>done </a:t>
            </a:r>
            <a:r>
              <a:rPr sz="1400" spc="-10" dirty="0">
                <a:latin typeface="Calibri"/>
                <a:cs typeface="Calibri"/>
              </a:rPr>
              <a:t>by  </a:t>
            </a:r>
            <a:r>
              <a:rPr sz="1400" spc="-5" dirty="0">
                <a:latin typeface="Calibri"/>
                <a:cs typeface="Calibri"/>
              </a:rPr>
              <a:t>the bus</a:t>
            </a:r>
            <a:r>
              <a:rPr sz="1400" spc="-15" dirty="0">
                <a:latin typeface="Calibri"/>
                <a:cs typeface="Calibri"/>
              </a:rPr>
              <a:t> </a:t>
            </a:r>
            <a:r>
              <a:rPr sz="1400" spc="-20" dirty="0">
                <a:latin typeface="Calibri"/>
                <a:cs typeface="Calibri"/>
              </a:rPr>
              <a:t>itself.</a:t>
            </a:r>
            <a:endParaRPr sz="1400">
              <a:latin typeface="Calibri"/>
              <a:cs typeface="Calibri"/>
            </a:endParaRPr>
          </a:p>
        </p:txBody>
      </p:sp>
      <p:sp>
        <p:nvSpPr>
          <p:cNvPr id="19" name="object 1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47700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Implementing queries</a:t>
            </a:r>
            <a:r>
              <a:rPr sz="2400" b="1" spc="-4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780287" y="2146327"/>
              <a:ext cx="7309178" cy="4202824"/>
            </a:xfrm>
            <a:prstGeom prst="rect">
              <a:avLst/>
            </a:prstGeom>
          </p:spPr>
        </p:pic>
        <p:pic>
          <p:nvPicPr>
            <p:cNvPr id="9" name="object 9"/>
            <p:cNvPicPr/>
            <p:nvPr/>
          </p:nvPicPr>
          <p:blipFill>
            <a:blip r:embed="rId3" cstate="print"/>
            <a:stretch>
              <a:fillRect/>
            </a:stretch>
          </p:blipFill>
          <p:spPr>
            <a:xfrm>
              <a:off x="8200505" y="2593571"/>
              <a:ext cx="2697480" cy="1064029"/>
            </a:xfrm>
            <a:prstGeom prst="rect">
              <a:avLst/>
            </a:prstGeom>
          </p:spPr>
        </p:pic>
      </p:grpSp>
      <p:sp>
        <p:nvSpPr>
          <p:cNvPr id="10" name="object 10"/>
          <p:cNvSpPr txBox="1"/>
          <p:nvPr/>
        </p:nvSpPr>
        <p:spPr>
          <a:xfrm>
            <a:off x="9043416" y="2801620"/>
            <a:ext cx="1462405" cy="574040"/>
          </a:xfrm>
          <a:prstGeom prst="rect">
            <a:avLst/>
          </a:prstGeom>
        </p:spPr>
        <p:txBody>
          <a:bodyPr vert="horz" wrap="square" lIns="0" tIns="12700" rIns="0" bIns="0" rtlCol="0">
            <a:spAutoFit/>
          </a:bodyPr>
          <a:lstStyle/>
          <a:p>
            <a:pPr marL="168910" marR="5080" indent="-156845">
              <a:lnSpc>
                <a:spcPct val="100000"/>
              </a:lnSpc>
              <a:spcBef>
                <a:spcPts val="100"/>
              </a:spcBef>
            </a:pPr>
            <a:r>
              <a:rPr sz="1800" spc="-65" dirty="0">
                <a:solidFill>
                  <a:srgbClr val="FFFFFF"/>
                </a:solidFill>
                <a:latin typeface="Calibri"/>
                <a:cs typeface="Calibri"/>
              </a:rPr>
              <a:t>ALWAYS </a:t>
            </a:r>
            <a:r>
              <a:rPr sz="1800" spc="-15" dirty="0">
                <a:solidFill>
                  <a:srgbClr val="FFFFFF"/>
                </a:solidFill>
                <a:latin typeface="Calibri"/>
                <a:cs typeface="Calibri"/>
              </a:rPr>
              <a:t>TRY </a:t>
            </a:r>
            <a:r>
              <a:rPr sz="1800" spc="-30" dirty="0">
                <a:solidFill>
                  <a:srgbClr val="FFFFFF"/>
                </a:solidFill>
                <a:latin typeface="Calibri"/>
                <a:cs typeface="Calibri"/>
              </a:rPr>
              <a:t>TO  </a:t>
            </a:r>
            <a:r>
              <a:rPr sz="1800" spc="-25" dirty="0">
                <a:solidFill>
                  <a:srgbClr val="FFFFFF"/>
                </a:solidFill>
                <a:latin typeface="Calibri"/>
                <a:cs typeface="Calibri"/>
              </a:rPr>
              <a:t>AVOID</a:t>
            </a:r>
            <a:r>
              <a:rPr sz="1800" spc="-30" dirty="0">
                <a:solidFill>
                  <a:srgbClr val="FFFFFF"/>
                </a:solidFill>
                <a:latin typeface="Calibri"/>
                <a:cs typeface="Calibri"/>
              </a:rPr>
              <a:t> </a:t>
            </a:r>
            <a:r>
              <a:rPr sz="1800" spc="-5" dirty="0">
                <a:solidFill>
                  <a:srgbClr val="FFFFFF"/>
                </a:solidFill>
                <a:latin typeface="Calibri"/>
                <a:cs typeface="Calibri"/>
              </a:rPr>
              <a:t>THIS.</a:t>
            </a:r>
            <a:endParaRPr sz="1800">
              <a:latin typeface="Calibri"/>
              <a:cs typeface="Calibri"/>
            </a:endParaRPr>
          </a:p>
        </p:txBody>
      </p:sp>
      <p:pic>
        <p:nvPicPr>
          <p:cNvPr id="11" name="object 11"/>
          <p:cNvPicPr/>
          <p:nvPr/>
        </p:nvPicPr>
        <p:blipFill>
          <a:blip r:embed="rId4" cstate="print"/>
          <a:stretch>
            <a:fillRect/>
          </a:stretch>
        </p:blipFill>
        <p:spPr>
          <a:xfrm>
            <a:off x="8200505" y="3873730"/>
            <a:ext cx="2697480" cy="1064029"/>
          </a:xfrm>
          <a:prstGeom prst="rect">
            <a:avLst/>
          </a:prstGeom>
        </p:spPr>
      </p:pic>
      <p:sp>
        <p:nvSpPr>
          <p:cNvPr id="12" name="object 12"/>
          <p:cNvSpPr txBox="1"/>
          <p:nvPr/>
        </p:nvSpPr>
        <p:spPr>
          <a:xfrm>
            <a:off x="9287256" y="4217670"/>
            <a:ext cx="97409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BEST</a:t>
            </a:r>
            <a:r>
              <a:rPr sz="1800" spc="-75" dirty="0">
                <a:solidFill>
                  <a:srgbClr val="FFFFFF"/>
                </a:solidFill>
                <a:latin typeface="Calibri"/>
                <a:cs typeface="Calibri"/>
              </a:rPr>
              <a:t> </a:t>
            </a:r>
            <a:r>
              <a:rPr sz="1800" spc="-114" dirty="0">
                <a:solidFill>
                  <a:srgbClr val="FFFFFF"/>
                </a:solidFill>
                <a:latin typeface="Calibri"/>
                <a:cs typeface="Calibri"/>
              </a:rPr>
              <a:t>WAY.</a:t>
            </a:r>
            <a:endParaRPr sz="1800">
              <a:latin typeface="Calibri"/>
              <a:cs typeface="Calibri"/>
            </a:endParaRPr>
          </a:p>
        </p:txBody>
      </p:sp>
      <p:pic>
        <p:nvPicPr>
          <p:cNvPr id="13" name="object 13"/>
          <p:cNvPicPr/>
          <p:nvPr/>
        </p:nvPicPr>
        <p:blipFill>
          <a:blip r:embed="rId5" cstate="print"/>
          <a:stretch>
            <a:fillRect/>
          </a:stretch>
        </p:blipFill>
        <p:spPr>
          <a:xfrm>
            <a:off x="8200505" y="5029200"/>
            <a:ext cx="2697480" cy="1230283"/>
          </a:xfrm>
          <a:prstGeom prst="rect">
            <a:avLst/>
          </a:prstGeom>
        </p:spPr>
      </p:pic>
      <p:sp>
        <p:nvSpPr>
          <p:cNvPr id="14" name="object 14"/>
          <p:cNvSpPr txBox="1"/>
          <p:nvPr/>
        </p:nvSpPr>
        <p:spPr>
          <a:xfrm>
            <a:off x="8841613" y="5050154"/>
            <a:ext cx="1866264" cy="1122680"/>
          </a:xfrm>
          <a:prstGeom prst="rect">
            <a:avLst/>
          </a:prstGeom>
        </p:spPr>
        <p:txBody>
          <a:bodyPr vert="horz" wrap="square" lIns="0" tIns="12700" rIns="0" bIns="0" rtlCol="0">
            <a:spAutoFit/>
          </a:bodyPr>
          <a:lstStyle/>
          <a:p>
            <a:pPr marL="12065" marR="5080" algn="ctr">
              <a:lnSpc>
                <a:spcPct val="100000"/>
              </a:lnSpc>
              <a:spcBef>
                <a:spcPts val="100"/>
              </a:spcBef>
            </a:pPr>
            <a:r>
              <a:rPr sz="1800" spc="-5" dirty="0">
                <a:solidFill>
                  <a:srgbClr val="FFFFFF"/>
                </a:solidFill>
                <a:latin typeface="Calibri"/>
                <a:cs typeface="Calibri"/>
              </a:rPr>
              <a:t>Although </a:t>
            </a:r>
            <a:r>
              <a:rPr sz="1800" spc="-10" dirty="0">
                <a:solidFill>
                  <a:srgbClr val="FFFFFF"/>
                </a:solidFill>
                <a:latin typeface="Calibri"/>
                <a:cs typeface="Calibri"/>
              </a:rPr>
              <a:t>async,</a:t>
            </a:r>
            <a:r>
              <a:rPr sz="1800" spc="-70" dirty="0">
                <a:solidFill>
                  <a:srgbClr val="FFFFFF"/>
                </a:solidFill>
                <a:latin typeface="Calibri"/>
                <a:cs typeface="Calibri"/>
              </a:rPr>
              <a:t> </a:t>
            </a:r>
            <a:r>
              <a:rPr sz="1800" spc="-5" dirty="0">
                <a:solidFill>
                  <a:srgbClr val="FFFFFF"/>
                </a:solidFill>
                <a:latin typeface="Calibri"/>
                <a:cs typeface="Calibri"/>
              </a:rPr>
              <a:t>but  </a:t>
            </a:r>
            <a:r>
              <a:rPr sz="1800" spc="-20" dirty="0">
                <a:solidFill>
                  <a:srgbClr val="FFFFFF"/>
                </a:solidFill>
                <a:latin typeface="Calibri"/>
                <a:cs typeface="Calibri"/>
              </a:rPr>
              <a:t>worst </a:t>
            </a:r>
            <a:r>
              <a:rPr sz="1800" spc="-25" dirty="0">
                <a:solidFill>
                  <a:srgbClr val="FFFFFF"/>
                </a:solidFill>
                <a:latin typeface="Calibri"/>
                <a:cs typeface="Calibri"/>
              </a:rPr>
              <a:t>way </a:t>
            </a:r>
            <a:r>
              <a:rPr sz="1800" spc="-10" dirty="0">
                <a:solidFill>
                  <a:srgbClr val="FFFFFF"/>
                </a:solidFill>
                <a:latin typeface="Calibri"/>
                <a:cs typeface="Calibri"/>
              </a:rPr>
              <a:t>to </a:t>
            </a:r>
            <a:r>
              <a:rPr sz="1800" spc="-15" dirty="0">
                <a:solidFill>
                  <a:srgbClr val="FFFFFF"/>
                </a:solidFill>
                <a:latin typeface="Calibri"/>
                <a:cs typeface="Calibri"/>
              </a:rPr>
              <a:t>get  </a:t>
            </a:r>
            <a:r>
              <a:rPr sz="1800" spc="-5" dirty="0">
                <a:solidFill>
                  <a:srgbClr val="FFFFFF"/>
                </a:solidFill>
                <a:latin typeface="Calibri"/>
                <a:cs typeface="Calibri"/>
              </a:rPr>
              <a:t>know the results; </a:t>
            </a:r>
            <a:r>
              <a:rPr sz="1800" dirty="0">
                <a:solidFill>
                  <a:srgbClr val="FFFFFF"/>
                </a:solidFill>
                <a:latin typeface="Calibri"/>
                <a:cs typeface="Calibri"/>
              </a:rPr>
              <a:t>ie  </a:t>
            </a:r>
            <a:r>
              <a:rPr sz="1800" spc="-5" dirty="0">
                <a:solidFill>
                  <a:srgbClr val="FFFFFF"/>
                </a:solidFill>
                <a:latin typeface="Calibri"/>
                <a:cs typeface="Calibri"/>
              </a:rPr>
              <a:t>using</a:t>
            </a:r>
            <a:r>
              <a:rPr sz="1800" spc="-10" dirty="0">
                <a:solidFill>
                  <a:srgbClr val="FFFFFF"/>
                </a:solidFill>
                <a:latin typeface="Calibri"/>
                <a:cs typeface="Calibri"/>
              </a:rPr>
              <a:t> </a:t>
            </a:r>
            <a:r>
              <a:rPr sz="1800" spc="-5" dirty="0">
                <a:solidFill>
                  <a:srgbClr val="FFFFFF"/>
                </a:solidFill>
                <a:latin typeface="Calibri"/>
                <a:cs typeface="Calibri"/>
              </a:rPr>
              <a:t>polling.</a:t>
            </a:r>
            <a:endParaRPr sz="1800">
              <a:latin typeface="Calibri"/>
              <a:cs typeface="Calibri"/>
            </a:endParaRPr>
          </a:p>
        </p:txBody>
      </p:sp>
      <p:sp>
        <p:nvSpPr>
          <p:cNvPr id="15" name="object 15"/>
          <p:cNvSpPr txBox="1"/>
          <p:nvPr/>
        </p:nvSpPr>
        <p:spPr>
          <a:xfrm>
            <a:off x="6636384" y="4407534"/>
            <a:ext cx="254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SimSun"/>
                <a:cs typeface="SimSun"/>
              </a:rPr>
              <a:t>①</a:t>
            </a:r>
            <a:endParaRPr sz="1800">
              <a:latin typeface="SimSun"/>
              <a:cs typeface="SimSun"/>
            </a:endParaRPr>
          </a:p>
        </p:txBody>
      </p:sp>
      <p:sp>
        <p:nvSpPr>
          <p:cNvPr id="16" name="object 16"/>
          <p:cNvSpPr txBox="1"/>
          <p:nvPr/>
        </p:nvSpPr>
        <p:spPr>
          <a:xfrm>
            <a:off x="243840" y="5391784"/>
            <a:ext cx="39878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Segoe UI Symbol"/>
                <a:cs typeface="Segoe UI Symbol"/>
              </a:rPr>
              <a:t>❸</a:t>
            </a:r>
            <a:endParaRPr sz="3600">
              <a:latin typeface="Segoe UI Symbol"/>
              <a:cs typeface="Segoe UI Symbol"/>
            </a:endParaRPr>
          </a:p>
        </p:txBody>
      </p:sp>
      <p:sp>
        <p:nvSpPr>
          <p:cNvPr id="17" name="object 17"/>
          <p:cNvSpPr txBox="1"/>
          <p:nvPr/>
        </p:nvSpPr>
        <p:spPr>
          <a:xfrm>
            <a:off x="243840" y="4117340"/>
            <a:ext cx="39878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Segoe UI Symbol"/>
                <a:cs typeface="Segoe UI Symbol"/>
              </a:rPr>
              <a:t>❷</a:t>
            </a:r>
            <a:endParaRPr sz="3600">
              <a:latin typeface="Segoe UI Symbol"/>
              <a:cs typeface="Segoe UI Symbol"/>
            </a:endParaRPr>
          </a:p>
        </p:txBody>
      </p:sp>
      <p:sp>
        <p:nvSpPr>
          <p:cNvPr id="18" name="object 18"/>
          <p:cNvSpPr txBox="1"/>
          <p:nvPr/>
        </p:nvSpPr>
        <p:spPr>
          <a:xfrm>
            <a:off x="243840" y="2787015"/>
            <a:ext cx="39878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0000"/>
                </a:solidFill>
                <a:latin typeface="Segoe UI Symbol"/>
                <a:cs typeface="Segoe UI Symbol"/>
              </a:rPr>
              <a:t>❶</a:t>
            </a:r>
            <a:endParaRPr sz="3600">
              <a:latin typeface="Segoe UI Symbol"/>
              <a:cs typeface="Segoe UI Symbol"/>
            </a:endParaRPr>
          </a:p>
        </p:txBody>
      </p:sp>
      <p:sp>
        <p:nvSpPr>
          <p:cNvPr id="19" name="object 19"/>
          <p:cNvSpPr txBox="1"/>
          <p:nvPr/>
        </p:nvSpPr>
        <p:spPr>
          <a:xfrm>
            <a:off x="241300" y="865504"/>
            <a:ext cx="11718290" cy="84836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Calibri"/>
                <a:cs typeface="Calibri"/>
              </a:rPr>
              <a:t>There</a:t>
            </a:r>
            <a:r>
              <a:rPr sz="1800" spc="90" dirty="0">
                <a:latin typeface="Calibri"/>
                <a:cs typeface="Calibri"/>
              </a:rPr>
              <a:t> </a:t>
            </a:r>
            <a:r>
              <a:rPr sz="1800" spc="20" dirty="0">
                <a:latin typeface="Calibri"/>
                <a:cs typeface="Calibri"/>
              </a:rPr>
              <a:t>are</a:t>
            </a:r>
            <a:r>
              <a:rPr sz="1800" spc="90" dirty="0">
                <a:latin typeface="Calibri"/>
                <a:cs typeface="Calibri"/>
              </a:rPr>
              <a:t> </a:t>
            </a:r>
            <a:r>
              <a:rPr sz="1800" dirty="0">
                <a:latin typeface="Calibri"/>
                <a:cs typeface="Calibri"/>
              </a:rPr>
              <a:t>3</a:t>
            </a:r>
            <a:r>
              <a:rPr sz="1800" spc="90" dirty="0">
                <a:latin typeface="Calibri"/>
                <a:cs typeface="Calibri"/>
              </a:rPr>
              <a:t> </a:t>
            </a:r>
            <a:r>
              <a:rPr sz="1800" spc="10" dirty="0">
                <a:latin typeface="Calibri"/>
                <a:cs typeface="Calibri"/>
              </a:rPr>
              <a:t>ways</a:t>
            </a:r>
            <a:r>
              <a:rPr sz="1800" spc="90" dirty="0">
                <a:latin typeface="Calibri"/>
                <a:cs typeface="Calibri"/>
              </a:rPr>
              <a:t> </a:t>
            </a:r>
            <a:r>
              <a:rPr sz="1800" spc="10" dirty="0">
                <a:latin typeface="Calibri"/>
                <a:cs typeface="Calibri"/>
              </a:rPr>
              <a:t>to</a:t>
            </a:r>
            <a:r>
              <a:rPr sz="1800" spc="90" dirty="0">
                <a:latin typeface="Calibri"/>
                <a:cs typeface="Calibri"/>
              </a:rPr>
              <a:t> </a:t>
            </a:r>
            <a:r>
              <a:rPr sz="1800" spc="35" dirty="0">
                <a:latin typeface="Calibri"/>
                <a:cs typeface="Calibri"/>
              </a:rPr>
              <a:t>implement</a:t>
            </a:r>
            <a:r>
              <a:rPr sz="1800" spc="95" dirty="0">
                <a:latin typeface="Calibri"/>
                <a:cs typeface="Calibri"/>
              </a:rPr>
              <a:t> </a:t>
            </a:r>
            <a:r>
              <a:rPr sz="1800" spc="35" dirty="0">
                <a:latin typeface="Calibri"/>
                <a:cs typeface="Calibri"/>
              </a:rPr>
              <a:t>queries;</a:t>
            </a:r>
            <a:r>
              <a:rPr sz="1800" spc="90" dirty="0">
                <a:latin typeface="Calibri"/>
                <a:cs typeface="Calibri"/>
              </a:rPr>
              <a:t> </a:t>
            </a:r>
            <a:r>
              <a:rPr sz="1800" dirty="0">
                <a:latin typeface="Segoe UI Symbol"/>
                <a:cs typeface="Segoe UI Symbol"/>
              </a:rPr>
              <a:t>❶</a:t>
            </a:r>
            <a:r>
              <a:rPr sz="1800" spc="-114" dirty="0">
                <a:latin typeface="Segoe UI Symbol"/>
                <a:cs typeface="Segoe UI Symbol"/>
              </a:rPr>
              <a:t> </a:t>
            </a:r>
            <a:r>
              <a:rPr sz="1800" spc="35" dirty="0">
                <a:latin typeface="Calibri"/>
                <a:cs typeface="Calibri"/>
              </a:rPr>
              <a:t>Making</a:t>
            </a:r>
            <a:r>
              <a:rPr sz="1800" spc="90" dirty="0">
                <a:latin typeface="Calibri"/>
                <a:cs typeface="Calibri"/>
              </a:rPr>
              <a:t> </a:t>
            </a:r>
            <a:r>
              <a:rPr sz="1800" spc="30" dirty="0">
                <a:latin typeface="Calibri"/>
                <a:cs typeface="Calibri"/>
              </a:rPr>
              <a:t>synchronous</a:t>
            </a:r>
            <a:r>
              <a:rPr sz="1800" spc="90" dirty="0">
                <a:latin typeface="Calibri"/>
                <a:cs typeface="Calibri"/>
              </a:rPr>
              <a:t> </a:t>
            </a:r>
            <a:r>
              <a:rPr sz="1800" spc="30" dirty="0">
                <a:latin typeface="Calibri"/>
                <a:cs typeface="Calibri"/>
              </a:rPr>
              <a:t>calls</a:t>
            </a:r>
            <a:r>
              <a:rPr sz="1800" spc="90" dirty="0">
                <a:latin typeface="Calibri"/>
                <a:cs typeface="Calibri"/>
              </a:rPr>
              <a:t> </a:t>
            </a:r>
            <a:r>
              <a:rPr sz="1800" spc="10" dirty="0">
                <a:latin typeface="Calibri"/>
                <a:cs typeface="Calibri"/>
              </a:rPr>
              <a:t>to</a:t>
            </a:r>
            <a:r>
              <a:rPr sz="1800" spc="90" dirty="0">
                <a:latin typeface="Calibri"/>
                <a:cs typeface="Calibri"/>
              </a:rPr>
              <a:t> </a:t>
            </a:r>
            <a:r>
              <a:rPr sz="1800" spc="25" dirty="0">
                <a:latin typeface="Calibri"/>
                <a:cs typeface="Calibri"/>
              </a:rPr>
              <a:t>the</a:t>
            </a:r>
            <a:r>
              <a:rPr sz="1800" spc="90" dirty="0">
                <a:latin typeface="Calibri"/>
                <a:cs typeface="Calibri"/>
              </a:rPr>
              <a:t> </a:t>
            </a:r>
            <a:r>
              <a:rPr sz="1800" spc="35" dirty="0">
                <a:latin typeface="Calibri"/>
                <a:cs typeface="Calibri"/>
              </a:rPr>
              <a:t>dependent</a:t>
            </a:r>
            <a:r>
              <a:rPr sz="1800" spc="105" dirty="0">
                <a:latin typeface="Calibri"/>
                <a:cs typeface="Calibri"/>
              </a:rPr>
              <a:t> </a:t>
            </a:r>
            <a:r>
              <a:rPr sz="1800" spc="40" dirty="0">
                <a:latin typeface="Calibri"/>
                <a:cs typeface="Calibri"/>
              </a:rPr>
              <a:t>services,</a:t>
            </a:r>
            <a:r>
              <a:rPr sz="1800" spc="100" dirty="0">
                <a:latin typeface="Calibri"/>
                <a:cs typeface="Calibri"/>
              </a:rPr>
              <a:t> </a:t>
            </a:r>
            <a:r>
              <a:rPr sz="1800" spc="30" dirty="0">
                <a:latin typeface="Calibri"/>
                <a:cs typeface="Calibri"/>
              </a:rPr>
              <a:t>and</a:t>
            </a:r>
            <a:r>
              <a:rPr sz="1800" spc="100" dirty="0">
                <a:latin typeface="Calibri"/>
                <a:cs typeface="Calibri"/>
              </a:rPr>
              <a:t> </a:t>
            </a:r>
            <a:r>
              <a:rPr sz="1800" spc="25" dirty="0">
                <a:latin typeface="Calibri"/>
                <a:cs typeface="Calibri"/>
              </a:rPr>
              <a:t>wait</a:t>
            </a:r>
            <a:r>
              <a:rPr sz="1800" spc="110" dirty="0">
                <a:latin typeface="Calibri"/>
                <a:cs typeface="Calibri"/>
              </a:rPr>
              <a:t> </a:t>
            </a:r>
            <a:r>
              <a:rPr sz="1800" spc="20" dirty="0">
                <a:latin typeface="Calibri"/>
                <a:cs typeface="Calibri"/>
              </a:rPr>
              <a:t>for</a:t>
            </a:r>
            <a:r>
              <a:rPr sz="1800" spc="105" dirty="0">
                <a:latin typeface="Calibri"/>
                <a:cs typeface="Calibri"/>
              </a:rPr>
              <a:t> </a:t>
            </a:r>
            <a:r>
              <a:rPr sz="1800" spc="30" dirty="0">
                <a:latin typeface="Calibri"/>
                <a:cs typeface="Calibri"/>
              </a:rPr>
              <a:t>the</a:t>
            </a:r>
            <a:r>
              <a:rPr sz="1800" spc="100" dirty="0">
                <a:latin typeface="Calibri"/>
                <a:cs typeface="Calibri"/>
              </a:rPr>
              <a:t> </a:t>
            </a:r>
            <a:r>
              <a:rPr sz="1800" spc="35" dirty="0">
                <a:latin typeface="Calibri"/>
                <a:cs typeface="Calibri"/>
              </a:rPr>
              <a:t>result,</a:t>
            </a:r>
            <a:endParaRPr sz="1800">
              <a:latin typeface="Calibri"/>
              <a:cs typeface="Calibri"/>
            </a:endParaRPr>
          </a:p>
          <a:p>
            <a:pPr marL="12700" marR="5080">
              <a:lnSpc>
                <a:spcPct val="100000"/>
              </a:lnSpc>
            </a:pPr>
            <a:r>
              <a:rPr sz="1800" dirty="0">
                <a:latin typeface="Segoe UI Symbol"/>
                <a:cs typeface="Segoe UI Symbol"/>
              </a:rPr>
              <a:t>❷ </a:t>
            </a:r>
            <a:r>
              <a:rPr sz="1800" spc="30" dirty="0">
                <a:latin typeface="Calibri"/>
                <a:cs typeface="Calibri"/>
              </a:rPr>
              <a:t>sending </a:t>
            </a:r>
            <a:r>
              <a:rPr sz="1800" spc="25" dirty="0">
                <a:latin typeface="Calibri"/>
                <a:cs typeface="Calibri"/>
              </a:rPr>
              <a:t>requests </a:t>
            </a:r>
            <a:r>
              <a:rPr sz="1800" spc="15" dirty="0">
                <a:latin typeface="Calibri"/>
                <a:cs typeface="Calibri"/>
              </a:rPr>
              <a:t>as </a:t>
            </a:r>
            <a:r>
              <a:rPr sz="1800" spc="30" dirty="0">
                <a:latin typeface="Calibri"/>
                <a:cs typeface="Calibri"/>
              </a:rPr>
              <a:t>messages </a:t>
            </a:r>
            <a:r>
              <a:rPr sz="1800" spc="25" dirty="0">
                <a:latin typeface="Calibri"/>
                <a:cs typeface="Calibri"/>
              </a:rPr>
              <a:t>with the reply-to </a:t>
            </a:r>
            <a:r>
              <a:rPr sz="1800" spc="30" dirty="0">
                <a:latin typeface="Calibri"/>
                <a:cs typeface="Calibri"/>
              </a:rPr>
              <a:t>address, </a:t>
            </a:r>
            <a:r>
              <a:rPr sz="1800" spc="25" dirty="0">
                <a:latin typeface="Calibri"/>
                <a:cs typeface="Calibri"/>
              </a:rPr>
              <a:t>and </a:t>
            </a:r>
            <a:r>
              <a:rPr sz="1800" dirty="0">
                <a:latin typeface="Segoe UI Symbol"/>
                <a:cs typeface="Segoe UI Symbol"/>
              </a:rPr>
              <a:t>❸ </a:t>
            </a:r>
            <a:r>
              <a:rPr sz="1800" spc="35" dirty="0">
                <a:latin typeface="Calibri"/>
                <a:cs typeface="Calibri"/>
              </a:rPr>
              <a:t>finally making </a:t>
            </a:r>
            <a:r>
              <a:rPr sz="1800" spc="20" dirty="0">
                <a:latin typeface="Calibri"/>
                <a:cs typeface="Calibri"/>
              </a:rPr>
              <a:t>sync </a:t>
            </a:r>
            <a:r>
              <a:rPr sz="1800" spc="25" dirty="0">
                <a:latin typeface="Calibri"/>
                <a:cs typeface="Calibri"/>
              </a:rPr>
              <a:t>call </a:t>
            </a:r>
            <a:r>
              <a:rPr sz="1800" spc="35" dirty="0">
                <a:latin typeface="Calibri"/>
                <a:cs typeface="Calibri"/>
              </a:rPr>
              <a:t>without </a:t>
            </a:r>
            <a:r>
              <a:rPr sz="1800" spc="30" dirty="0">
                <a:latin typeface="Calibri"/>
                <a:cs typeface="Calibri"/>
              </a:rPr>
              <a:t>waiting </a:t>
            </a:r>
            <a:r>
              <a:rPr sz="1800" spc="25" dirty="0">
                <a:latin typeface="Calibri"/>
                <a:cs typeface="Calibri"/>
              </a:rPr>
              <a:t>and </a:t>
            </a:r>
            <a:r>
              <a:rPr sz="1800" spc="30" dirty="0">
                <a:latin typeface="Calibri"/>
                <a:cs typeface="Calibri"/>
              </a:rPr>
              <a:t>then poll  </a:t>
            </a:r>
            <a:r>
              <a:rPr sz="1800" spc="-5" dirty="0">
                <a:latin typeface="Calibri"/>
                <a:cs typeface="Calibri"/>
              </a:rPr>
              <a:t>results</a:t>
            </a:r>
            <a:r>
              <a:rPr sz="1800" spc="-10" dirty="0">
                <a:latin typeface="Calibri"/>
                <a:cs typeface="Calibri"/>
              </a:rPr>
              <a:t> </a:t>
            </a:r>
            <a:r>
              <a:rPr sz="1800" spc="-15" dirty="0">
                <a:latin typeface="Calibri"/>
                <a:cs typeface="Calibri"/>
              </a:rPr>
              <a:t>periodically.</a:t>
            </a:r>
            <a:endParaRPr sz="1800">
              <a:latin typeface="Calibri"/>
              <a:cs typeface="Calibri"/>
            </a:endParaRPr>
          </a:p>
        </p:txBody>
      </p:sp>
      <p:sp>
        <p:nvSpPr>
          <p:cNvPr id="20" name="object 2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54</a:t>
            </a:fld>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6512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Example: </a:t>
            </a:r>
            <a:r>
              <a:rPr sz="2400" b="1" spc="-30" dirty="0">
                <a:solidFill>
                  <a:srgbClr val="FFFFFF"/>
                </a:solidFill>
                <a:latin typeface="Microsoft YaHei"/>
                <a:cs typeface="Microsoft YaHei"/>
              </a:rPr>
              <a:t>Type, Strategy, </a:t>
            </a:r>
            <a:r>
              <a:rPr sz="2400" b="1" spc="-5" dirty="0">
                <a:solidFill>
                  <a:srgbClr val="FFFFFF"/>
                </a:solidFill>
                <a:latin typeface="Microsoft YaHei"/>
                <a:cs typeface="Microsoft YaHei"/>
              </a:rPr>
              <a:t>Integration</a:t>
            </a:r>
            <a:r>
              <a:rPr sz="2400" b="1" spc="4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sp>
        <p:nvSpPr>
          <p:cNvPr id="3" name="object 3"/>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grpSp>
        <p:nvGrpSpPr>
          <p:cNvPr id="4" name="object 4"/>
          <p:cNvGrpSpPr/>
          <p:nvPr/>
        </p:nvGrpSpPr>
        <p:grpSpPr>
          <a:xfrm>
            <a:off x="0" y="6742176"/>
            <a:ext cx="12192000" cy="116205"/>
            <a:chOff x="0" y="6742176"/>
            <a:chExt cx="12192000" cy="116205"/>
          </a:xfrm>
        </p:grpSpPr>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aphicFrame>
        <p:nvGraphicFramePr>
          <p:cNvPr id="8" name="object 8"/>
          <p:cNvGraphicFramePr>
            <a:graphicFrameLocks noGrp="1"/>
          </p:cNvGraphicFramePr>
          <p:nvPr/>
        </p:nvGraphicFramePr>
        <p:xfrm>
          <a:off x="7673975" y="1571625"/>
          <a:ext cx="4191000" cy="2699384"/>
        </p:xfrm>
        <a:graphic>
          <a:graphicData uri="http://schemas.openxmlformats.org/drawingml/2006/table">
            <a:tbl>
              <a:tblPr firstRow="1" bandRow="1">
                <a:tableStyleId>{2D5ABB26-0587-4C30-8999-92F81FD0307C}</a:tableStyleId>
              </a:tblPr>
              <a:tblGrid>
                <a:gridCol w="4191000">
                  <a:extLst>
                    <a:ext uri="{9D8B030D-6E8A-4147-A177-3AD203B41FA5}">
                      <a16:colId xmlns:a16="http://schemas.microsoft.com/office/drawing/2014/main" val="20000"/>
                    </a:ext>
                  </a:extLst>
                </a:gridCol>
              </a:tblGrid>
              <a:tr h="1066800">
                <a:tc>
                  <a:txBody>
                    <a:bodyPr/>
                    <a:lstStyle/>
                    <a:p>
                      <a:pPr marL="91440">
                        <a:lnSpc>
                          <a:spcPct val="100000"/>
                        </a:lnSpc>
                        <a:spcBef>
                          <a:spcPts val="270"/>
                        </a:spcBef>
                      </a:pPr>
                      <a:r>
                        <a:rPr sz="1600" b="1" spc="-10" dirty="0">
                          <a:latin typeface="Calibri"/>
                          <a:cs typeface="Calibri"/>
                        </a:rPr>
                        <a:t>Synchronous </a:t>
                      </a:r>
                      <a:r>
                        <a:rPr sz="1600" b="1" spc="-5" dirty="0">
                          <a:latin typeface="Calibri"/>
                          <a:cs typeface="Calibri"/>
                        </a:rPr>
                        <a:t>calls</a:t>
                      </a:r>
                      <a:r>
                        <a:rPr sz="1600" b="1" spc="5" dirty="0">
                          <a:latin typeface="Calibri"/>
                          <a:cs typeface="Calibri"/>
                        </a:rPr>
                        <a:t> </a:t>
                      </a:r>
                      <a:r>
                        <a:rPr sz="1600" b="1" spc="-5" dirty="0">
                          <a:latin typeface="Calibri"/>
                          <a:cs typeface="Calibri"/>
                        </a:rPr>
                        <a:t>...</a:t>
                      </a:r>
                      <a:endParaRPr sz="1600">
                        <a:latin typeface="Calibri"/>
                        <a:cs typeface="Calibri"/>
                      </a:endParaRPr>
                    </a:p>
                    <a:p>
                      <a:pPr marL="434340" indent="-342900">
                        <a:lnSpc>
                          <a:spcPct val="100000"/>
                        </a:lnSpc>
                        <a:spcBef>
                          <a:spcPts val="25"/>
                        </a:spcBef>
                        <a:buFont typeface="Arial"/>
                        <a:buChar char="•"/>
                        <a:tabLst>
                          <a:tab pos="433705" algn="l"/>
                          <a:tab pos="434340" algn="l"/>
                        </a:tabLst>
                      </a:pPr>
                      <a:r>
                        <a:rPr sz="1200" dirty="0">
                          <a:latin typeface="Calibri"/>
                          <a:cs typeface="Calibri"/>
                        </a:rPr>
                        <a:t>API </a:t>
                      </a:r>
                      <a:r>
                        <a:rPr sz="1200" spc="-20" dirty="0">
                          <a:latin typeface="Calibri"/>
                          <a:cs typeface="Calibri"/>
                        </a:rPr>
                        <a:t>gateway </a:t>
                      </a:r>
                      <a:r>
                        <a:rPr sz="1200" spc="-10" dirty="0">
                          <a:latin typeface="Calibri"/>
                          <a:cs typeface="Calibri"/>
                        </a:rPr>
                        <a:t>to discovery</a:t>
                      </a:r>
                      <a:r>
                        <a:rPr sz="1200" spc="20" dirty="0">
                          <a:latin typeface="Calibri"/>
                          <a:cs typeface="Calibri"/>
                        </a:rPr>
                        <a:t> </a:t>
                      </a:r>
                      <a:r>
                        <a:rPr sz="1200" spc="-5" dirty="0">
                          <a:latin typeface="Calibri"/>
                          <a:cs typeface="Calibri"/>
                        </a:rPr>
                        <a:t>server</a:t>
                      </a:r>
                      <a:endParaRPr sz="1200">
                        <a:latin typeface="Calibri"/>
                        <a:cs typeface="Calibri"/>
                      </a:endParaRPr>
                    </a:p>
                    <a:p>
                      <a:pPr marL="434340" indent="-342900">
                        <a:lnSpc>
                          <a:spcPct val="100000"/>
                        </a:lnSpc>
                        <a:buFont typeface="Arial"/>
                        <a:buChar char="•"/>
                        <a:tabLst>
                          <a:tab pos="433705" algn="l"/>
                          <a:tab pos="434340" algn="l"/>
                        </a:tabLst>
                      </a:pPr>
                      <a:r>
                        <a:rPr sz="1200" spc="-5" dirty="0">
                          <a:latin typeface="Calibri"/>
                          <a:cs typeface="Calibri"/>
                        </a:rPr>
                        <a:t>All </a:t>
                      </a:r>
                      <a:r>
                        <a:rPr sz="1200" spc="-10" dirty="0">
                          <a:latin typeface="Calibri"/>
                          <a:cs typeface="Calibri"/>
                        </a:rPr>
                        <a:t>to discovery</a:t>
                      </a:r>
                      <a:r>
                        <a:rPr sz="1200" spc="5" dirty="0">
                          <a:latin typeface="Calibri"/>
                          <a:cs typeface="Calibri"/>
                        </a:rPr>
                        <a:t> </a:t>
                      </a:r>
                      <a:r>
                        <a:rPr sz="1200" spc="-5" dirty="0">
                          <a:latin typeface="Calibri"/>
                          <a:cs typeface="Calibri"/>
                        </a:rPr>
                        <a:t>server</a:t>
                      </a:r>
                      <a:endParaRPr sz="1200">
                        <a:latin typeface="Calibri"/>
                        <a:cs typeface="Calibri"/>
                      </a:endParaRPr>
                    </a:p>
                    <a:p>
                      <a:pPr marL="434340" indent="-342900">
                        <a:lnSpc>
                          <a:spcPct val="100000"/>
                        </a:lnSpc>
                        <a:buFont typeface="Arial"/>
                        <a:buChar char="•"/>
                        <a:tabLst>
                          <a:tab pos="433705" algn="l"/>
                          <a:tab pos="434340" algn="l"/>
                        </a:tabLst>
                      </a:pPr>
                      <a:r>
                        <a:rPr sz="1200" spc="-5" dirty="0">
                          <a:latin typeface="Calibri"/>
                          <a:cs typeface="Calibri"/>
                        </a:rPr>
                        <a:t>All </a:t>
                      </a:r>
                      <a:r>
                        <a:rPr sz="1200" spc="-10" dirty="0">
                          <a:latin typeface="Calibri"/>
                          <a:cs typeface="Calibri"/>
                        </a:rPr>
                        <a:t>to config</a:t>
                      </a:r>
                      <a:r>
                        <a:rPr sz="1200" dirty="0">
                          <a:latin typeface="Calibri"/>
                          <a:cs typeface="Calibri"/>
                        </a:rPr>
                        <a:t> </a:t>
                      </a:r>
                      <a:r>
                        <a:rPr sz="1200" spc="-5" dirty="0">
                          <a:latin typeface="Calibri"/>
                          <a:cs typeface="Calibri"/>
                        </a:rPr>
                        <a:t>server</a:t>
                      </a:r>
                      <a:endParaRPr sz="1200">
                        <a:latin typeface="Calibri"/>
                        <a:cs typeface="Calibri"/>
                      </a:endParaRPr>
                    </a:p>
                    <a:p>
                      <a:pPr marL="434340" indent="-342900">
                        <a:lnSpc>
                          <a:spcPct val="100000"/>
                        </a:lnSpc>
                        <a:buFont typeface="Arial"/>
                        <a:buChar char="•"/>
                        <a:tabLst>
                          <a:tab pos="433705" algn="l"/>
                          <a:tab pos="434340" algn="l"/>
                        </a:tabLst>
                      </a:pPr>
                      <a:r>
                        <a:rPr sz="1200" dirty="0">
                          <a:latin typeface="Calibri"/>
                          <a:cs typeface="Calibri"/>
                        </a:rPr>
                        <a:t>API </a:t>
                      </a:r>
                      <a:r>
                        <a:rPr sz="1200" spc="-20" dirty="0">
                          <a:latin typeface="Calibri"/>
                          <a:cs typeface="Calibri"/>
                        </a:rPr>
                        <a:t>gateway </a:t>
                      </a:r>
                      <a:r>
                        <a:rPr sz="1200" spc="-10" dirty="0">
                          <a:latin typeface="Calibri"/>
                          <a:cs typeface="Calibri"/>
                        </a:rPr>
                        <a:t>to identity </a:t>
                      </a:r>
                      <a:r>
                        <a:rPr sz="1200" spc="-5" dirty="0">
                          <a:latin typeface="Calibri"/>
                          <a:cs typeface="Calibri"/>
                        </a:rPr>
                        <a:t>management</a:t>
                      </a:r>
                      <a:r>
                        <a:rPr sz="1200" spc="25" dirty="0">
                          <a:latin typeface="Calibri"/>
                          <a:cs typeface="Calibri"/>
                        </a:rPr>
                        <a:t> </a:t>
                      </a:r>
                      <a:r>
                        <a:rPr sz="1200" spc="-5" dirty="0">
                          <a:latin typeface="Calibri"/>
                          <a:cs typeface="Calibri"/>
                        </a:rPr>
                        <a:t>server</a:t>
                      </a:r>
                      <a:endParaRPr sz="12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518160">
                <a:tc>
                  <a:txBody>
                    <a:bodyPr/>
                    <a:lstStyle/>
                    <a:p>
                      <a:pPr marL="91440">
                        <a:lnSpc>
                          <a:spcPct val="100000"/>
                        </a:lnSpc>
                        <a:spcBef>
                          <a:spcPts val="270"/>
                        </a:spcBef>
                      </a:pPr>
                      <a:r>
                        <a:rPr sz="1600" b="1" spc="-5" dirty="0">
                          <a:latin typeface="Calibri"/>
                          <a:cs typeface="Calibri"/>
                        </a:rPr>
                        <a:t>Messaging ...</a:t>
                      </a:r>
                      <a:endParaRPr sz="1600">
                        <a:latin typeface="Calibri"/>
                        <a:cs typeface="Calibri"/>
                      </a:endParaRPr>
                    </a:p>
                    <a:p>
                      <a:pPr marL="434340" indent="-342900">
                        <a:lnSpc>
                          <a:spcPct val="100000"/>
                        </a:lnSpc>
                        <a:spcBef>
                          <a:spcPts val="25"/>
                        </a:spcBef>
                        <a:buFont typeface="Arial"/>
                        <a:buChar char="•"/>
                        <a:tabLst>
                          <a:tab pos="433705" algn="l"/>
                          <a:tab pos="434340" algn="l"/>
                        </a:tabLst>
                      </a:pPr>
                      <a:r>
                        <a:rPr sz="1200" spc="-5" dirty="0">
                          <a:latin typeface="Calibri"/>
                          <a:cs typeface="Calibri"/>
                        </a:rPr>
                        <a:t>Microservice </a:t>
                      </a:r>
                      <a:r>
                        <a:rPr sz="1200" dirty="0">
                          <a:latin typeface="Calibri"/>
                          <a:cs typeface="Calibri"/>
                        </a:rPr>
                        <a:t>C </a:t>
                      </a:r>
                      <a:r>
                        <a:rPr sz="1200" spc="-10" dirty="0">
                          <a:latin typeface="Calibri"/>
                          <a:cs typeface="Calibri"/>
                        </a:rPr>
                        <a:t>to </a:t>
                      </a:r>
                      <a:r>
                        <a:rPr sz="1200" dirty="0">
                          <a:latin typeface="Calibri"/>
                          <a:cs typeface="Calibri"/>
                        </a:rPr>
                        <a:t>H </a:t>
                      </a:r>
                      <a:r>
                        <a:rPr sz="1200" spc="-5" dirty="0">
                          <a:latin typeface="Calibri"/>
                          <a:cs typeface="Calibri"/>
                        </a:rPr>
                        <a:t>and</a:t>
                      </a:r>
                      <a:r>
                        <a:rPr sz="1200" spc="-10" dirty="0">
                          <a:latin typeface="Calibri"/>
                          <a:cs typeface="Calibri"/>
                        </a:rPr>
                        <a:t> </a:t>
                      </a:r>
                      <a:r>
                        <a:rPr sz="1200" dirty="0">
                          <a:latin typeface="Calibri"/>
                          <a:cs typeface="Calibri"/>
                        </a:rPr>
                        <a:t>I</a:t>
                      </a:r>
                      <a:endParaRPr sz="12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18160">
                <a:tc>
                  <a:txBody>
                    <a:bodyPr/>
                    <a:lstStyle/>
                    <a:p>
                      <a:pPr marL="91440">
                        <a:lnSpc>
                          <a:spcPct val="100000"/>
                        </a:lnSpc>
                        <a:spcBef>
                          <a:spcPts val="270"/>
                        </a:spcBef>
                      </a:pPr>
                      <a:r>
                        <a:rPr sz="1600" b="1" spc="-10" dirty="0">
                          <a:latin typeface="Calibri"/>
                          <a:cs typeface="Calibri"/>
                        </a:rPr>
                        <a:t>Routing</a:t>
                      </a:r>
                      <a:r>
                        <a:rPr sz="1600" b="1" spc="-5" dirty="0">
                          <a:latin typeface="Calibri"/>
                          <a:cs typeface="Calibri"/>
                        </a:rPr>
                        <a:t> ...</a:t>
                      </a:r>
                      <a:endParaRPr sz="1600">
                        <a:latin typeface="Calibri"/>
                        <a:cs typeface="Calibri"/>
                      </a:endParaRPr>
                    </a:p>
                    <a:p>
                      <a:pPr marL="377190" indent="-285750">
                        <a:lnSpc>
                          <a:spcPct val="100000"/>
                        </a:lnSpc>
                        <a:spcBef>
                          <a:spcPts val="25"/>
                        </a:spcBef>
                        <a:buFont typeface="Arial"/>
                        <a:buChar char="•"/>
                        <a:tabLst>
                          <a:tab pos="376555" algn="l"/>
                          <a:tab pos="377190" algn="l"/>
                        </a:tabLst>
                      </a:pPr>
                      <a:r>
                        <a:rPr sz="1200" spc="-5" dirty="0">
                          <a:latin typeface="Calibri"/>
                          <a:cs typeface="Calibri"/>
                        </a:rPr>
                        <a:t>Microservices </a:t>
                      </a:r>
                      <a:r>
                        <a:rPr sz="1200" dirty="0">
                          <a:latin typeface="Calibri"/>
                          <a:cs typeface="Calibri"/>
                        </a:rPr>
                        <a:t>A, </a:t>
                      </a:r>
                      <a:r>
                        <a:rPr sz="1200" spc="-10" dirty="0">
                          <a:latin typeface="Calibri"/>
                          <a:cs typeface="Calibri"/>
                        </a:rPr>
                        <a:t>B, </a:t>
                      </a:r>
                      <a:r>
                        <a:rPr sz="1200" spc="-5" dirty="0">
                          <a:latin typeface="Calibri"/>
                          <a:cs typeface="Calibri"/>
                        </a:rPr>
                        <a:t>C, </a:t>
                      </a:r>
                      <a:r>
                        <a:rPr sz="1200" spc="-20" dirty="0">
                          <a:latin typeface="Calibri"/>
                          <a:cs typeface="Calibri"/>
                        </a:rPr>
                        <a:t>D, </a:t>
                      </a:r>
                      <a:r>
                        <a:rPr sz="1200" spc="-5" dirty="0">
                          <a:latin typeface="Calibri"/>
                          <a:cs typeface="Calibri"/>
                        </a:rPr>
                        <a:t>Msg Bus, </a:t>
                      </a:r>
                      <a:r>
                        <a:rPr sz="1200" dirty="0">
                          <a:latin typeface="Calibri"/>
                          <a:cs typeface="Calibri"/>
                        </a:rPr>
                        <a:t>API </a:t>
                      </a:r>
                      <a:r>
                        <a:rPr sz="1200" spc="-20" dirty="0">
                          <a:latin typeface="Calibri"/>
                          <a:cs typeface="Calibri"/>
                        </a:rPr>
                        <a:t>gateway</a:t>
                      </a:r>
                      <a:endParaRPr sz="12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96264">
                <a:tc>
                  <a:txBody>
                    <a:bodyPr/>
                    <a:lstStyle/>
                    <a:p>
                      <a:pPr marL="91440">
                        <a:lnSpc>
                          <a:spcPct val="100000"/>
                        </a:lnSpc>
                        <a:spcBef>
                          <a:spcPts val="270"/>
                        </a:spcBef>
                      </a:pPr>
                      <a:r>
                        <a:rPr sz="1600" b="1" spc="-10" dirty="0">
                          <a:latin typeface="Calibri"/>
                          <a:cs typeface="Calibri"/>
                        </a:rPr>
                        <a:t>Message/Event </a:t>
                      </a:r>
                      <a:r>
                        <a:rPr sz="1600" b="1" spc="-5" dirty="0">
                          <a:latin typeface="Calibri"/>
                          <a:cs typeface="Calibri"/>
                        </a:rPr>
                        <a:t>Bus</a:t>
                      </a:r>
                      <a:r>
                        <a:rPr sz="1600" b="1" spc="5" dirty="0">
                          <a:latin typeface="Calibri"/>
                          <a:cs typeface="Calibri"/>
                        </a:rPr>
                        <a:t> </a:t>
                      </a:r>
                      <a:r>
                        <a:rPr sz="1600" b="1" spc="-5" dirty="0">
                          <a:latin typeface="Calibri"/>
                          <a:cs typeface="Calibri"/>
                        </a:rPr>
                        <a:t>...</a:t>
                      </a:r>
                      <a:endParaRPr sz="1600">
                        <a:latin typeface="Calibri"/>
                        <a:cs typeface="Calibri"/>
                      </a:endParaRPr>
                    </a:p>
                    <a:p>
                      <a:pPr marL="377190" indent="-285750">
                        <a:lnSpc>
                          <a:spcPct val="100000"/>
                        </a:lnSpc>
                        <a:spcBef>
                          <a:spcPts val="25"/>
                        </a:spcBef>
                        <a:buFont typeface="Arial"/>
                        <a:buChar char="•"/>
                        <a:tabLst>
                          <a:tab pos="376555" algn="l"/>
                          <a:tab pos="377190" algn="l"/>
                        </a:tabLst>
                      </a:pPr>
                      <a:r>
                        <a:rPr sz="1200" spc="-5" dirty="0">
                          <a:latin typeface="Calibri"/>
                          <a:cs typeface="Calibri"/>
                        </a:rPr>
                        <a:t>Microservices E, </a:t>
                      </a:r>
                      <a:r>
                        <a:rPr sz="1200" spc="-65" dirty="0">
                          <a:latin typeface="Calibri"/>
                          <a:cs typeface="Calibri"/>
                        </a:rPr>
                        <a:t>F, </a:t>
                      </a:r>
                      <a:r>
                        <a:rPr sz="1200" spc="-5" dirty="0">
                          <a:latin typeface="Calibri"/>
                          <a:cs typeface="Calibri"/>
                        </a:rPr>
                        <a:t>G, </a:t>
                      </a:r>
                      <a:r>
                        <a:rPr sz="1200" dirty="0">
                          <a:latin typeface="Calibri"/>
                          <a:cs typeface="Calibri"/>
                        </a:rPr>
                        <a:t>H, </a:t>
                      </a:r>
                      <a:r>
                        <a:rPr sz="1200" spc="-10" dirty="0">
                          <a:latin typeface="Calibri"/>
                          <a:cs typeface="Calibri"/>
                        </a:rPr>
                        <a:t>database </a:t>
                      </a:r>
                      <a:r>
                        <a:rPr sz="1200" spc="-5" dirty="0">
                          <a:latin typeface="Calibri"/>
                          <a:cs typeface="Calibri"/>
                        </a:rPr>
                        <a:t>Z, with </a:t>
                      </a:r>
                      <a:r>
                        <a:rPr sz="1200" dirty="0">
                          <a:latin typeface="Calibri"/>
                          <a:cs typeface="Calibri"/>
                        </a:rPr>
                        <a:t>Comm</a:t>
                      </a:r>
                      <a:r>
                        <a:rPr sz="1200" spc="55" dirty="0">
                          <a:latin typeface="Calibri"/>
                          <a:cs typeface="Calibri"/>
                        </a:rPr>
                        <a:t> </a:t>
                      </a:r>
                      <a:r>
                        <a:rPr sz="1200" spc="-10" dirty="0">
                          <a:latin typeface="Calibri"/>
                          <a:cs typeface="Calibri"/>
                        </a:rPr>
                        <a:t>router</a:t>
                      </a:r>
                      <a:endParaRPr sz="1200">
                        <a:latin typeface="Calibri"/>
                        <a:cs typeface="Calibri"/>
                      </a:endParaRPr>
                    </a:p>
                  </a:txBody>
                  <a:tcPr marL="0" marR="0" marT="34290" marB="0">
                    <a:lnL w="12700">
                      <a:solidFill>
                        <a:srgbClr val="FFFFFF"/>
                      </a:solidFill>
                      <a:prstDash val="solid"/>
                    </a:lnL>
                    <a:lnR w="12700">
                      <a:solidFill>
                        <a:srgbClr val="FFFFFF"/>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grpSp>
        <p:nvGrpSpPr>
          <p:cNvPr id="9" name="object 9"/>
          <p:cNvGrpSpPr/>
          <p:nvPr/>
        </p:nvGrpSpPr>
        <p:grpSpPr>
          <a:xfrm>
            <a:off x="761" y="761"/>
            <a:ext cx="12190730" cy="6856730"/>
            <a:chOff x="761" y="761"/>
            <a:chExt cx="12190730" cy="6856730"/>
          </a:xfrm>
        </p:grpSpPr>
        <p:pic>
          <p:nvPicPr>
            <p:cNvPr id="10" name="object 10"/>
            <p:cNvPicPr/>
            <p:nvPr/>
          </p:nvPicPr>
          <p:blipFill>
            <a:blip r:embed="rId2" cstate="print"/>
            <a:stretch>
              <a:fillRect/>
            </a:stretch>
          </p:blipFill>
          <p:spPr>
            <a:xfrm>
              <a:off x="121937" y="856653"/>
              <a:ext cx="7258747" cy="5701188"/>
            </a:xfrm>
            <a:prstGeom prst="rect">
              <a:avLst/>
            </a:prstGeom>
          </p:spPr>
        </p:pic>
        <p:sp>
          <p:nvSpPr>
            <p:cNvPr id="11" name="object 1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55</a:t>
            </a:fld>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974788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(cont.) Example: </a:t>
            </a:r>
            <a:r>
              <a:rPr sz="2400" b="1" spc="-30" dirty="0">
                <a:solidFill>
                  <a:srgbClr val="FFFFFF"/>
                </a:solidFill>
                <a:latin typeface="Microsoft YaHei"/>
                <a:cs typeface="Microsoft YaHei"/>
              </a:rPr>
              <a:t>Type, Strategy, </a:t>
            </a:r>
            <a:r>
              <a:rPr sz="2400" b="1" spc="-5" dirty="0">
                <a:solidFill>
                  <a:srgbClr val="FFFFFF"/>
                </a:solidFill>
                <a:latin typeface="Microsoft YaHei"/>
                <a:cs typeface="Microsoft YaHei"/>
              </a:rPr>
              <a:t>Integration</a:t>
            </a:r>
            <a:r>
              <a:rPr sz="2400" b="1" spc="6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997811" y="964692"/>
              <a:ext cx="5809152" cy="5495925"/>
            </a:xfrm>
            <a:prstGeom prst="rect">
              <a:avLst/>
            </a:prstGeom>
          </p:spPr>
        </p:pic>
      </p:grpSp>
      <p:sp>
        <p:nvSpPr>
          <p:cNvPr id="9" name="object 9"/>
          <p:cNvSpPr txBox="1"/>
          <p:nvPr/>
        </p:nvSpPr>
        <p:spPr>
          <a:xfrm>
            <a:off x="6981825" y="1066165"/>
            <a:ext cx="4959350" cy="1671320"/>
          </a:xfrm>
          <a:prstGeom prst="rect">
            <a:avLst/>
          </a:prstGeom>
        </p:spPr>
        <p:txBody>
          <a:bodyPr vert="horz" wrap="square" lIns="0" tIns="12700" rIns="0" bIns="0" rtlCol="0">
            <a:spAutoFit/>
          </a:bodyPr>
          <a:lstStyle/>
          <a:p>
            <a:pPr marL="12700" marR="5080" algn="just">
              <a:lnSpc>
                <a:spcPct val="100000"/>
              </a:lnSpc>
              <a:spcBef>
                <a:spcPts val="100"/>
              </a:spcBef>
            </a:pPr>
            <a:r>
              <a:rPr sz="1800" spc="20" dirty="0">
                <a:latin typeface="Calibri"/>
                <a:cs typeface="Calibri"/>
              </a:rPr>
              <a:t>In </a:t>
            </a:r>
            <a:r>
              <a:rPr sz="1800" spc="25" dirty="0">
                <a:latin typeface="Calibri"/>
                <a:cs typeface="Calibri"/>
              </a:rPr>
              <a:t>more </a:t>
            </a:r>
            <a:r>
              <a:rPr sz="1800" spc="30" dirty="0">
                <a:latin typeface="Calibri"/>
                <a:cs typeface="Calibri"/>
              </a:rPr>
              <a:t>complex </a:t>
            </a:r>
            <a:r>
              <a:rPr sz="1800" spc="35" dirty="0">
                <a:latin typeface="Calibri"/>
                <a:cs typeface="Calibri"/>
              </a:rPr>
              <a:t>architectures, </a:t>
            </a:r>
            <a:r>
              <a:rPr sz="1800" spc="30" dirty="0">
                <a:latin typeface="Calibri"/>
                <a:cs typeface="Calibri"/>
              </a:rPr>
              <a:t>there </a:t>
            </a:r>
            <a:r>
              <a:rPr sz="1800" spc="25" dirty="0">
                <a:latin typeface="Calibri"/>
                <a:cs typeface="Calibri"/>
              </a:rPr>
              <a:t>can </a:t>
            </a:r>
            <a:r>
              <a:rPr sz="1800" spc="20" dirty="0">
                <a:latin typeface="Calibri"/>
                <a:cs typeface="Calibri"/>
              </a:rPr>
              <a:t>be </a:t>
            </a:r>
            <a:r>
              <a:rPr sz="1800" spc="30" dirty="0">
                <a:latin typeface="Calibri"/>
                <a:cs typeface="Calibri"/>
              </a:rPr>
              <a:t>cases  </a:t>
            </a:r>
            <a:r>
              <a:rPr sz="1800" spc="20" dirty="0">
                <a:latin typeface="Calibri"/>
                <a:cs typeface="Calibri"/>
              </a:rPr>
              <a:t>where </a:t>
            </a:r>
            <a:r>
              <a:rPr sz="1800" spc="25" dirty="0">
                <a:latin typeface="Calibri"/>
                <a:cs typeface="Calibri"/>
              </a:rPr>
              <a:t>those </a:t>
            </a:r>
            <a:r>
              <a:rPr sz="1800" spc="20" dirty="0">
                <a:latin typeface="Calibri"/>
                <a:cs typeface="Calibri"/>
              </a:rPr>
              <a:t>three </a:t>
            </a:r>
            <a:r>
              <a:rPr sz="1800" spc="25" dirty="0">
                <a:latin typeface="Calibri"/>
                <a:cs typeface="Calibri"/>
              </a:rPr>
              <a:t>communication types </a:t>
            </a:r>
            <a:r>
              <a:rPr sz="1800" spc="10" dirty="0">
                <a:latin typeface="Calibri"/>
                <a:cs typeface="Calibri"/>
              </a:rPr>
              <a:t>are </a:t>
            </a:r>
            <a:r>
              <a:rPr sz="1800" spc="15" dirty="0">
                <a:latin typeface="Calibri"/>
                <a:cs typeface="Calibri"/>
              </a:rPr>
              <a:t>mixed  </a:t>
            </a:r>
            <a:r>
              <a:rPr sz="1800" spc="10" dirty="0">
                <a:latin typeface="Calibri"/>
                <a:cs typeface="Calibri"/>
              </a:rPr>
              <a:t>with each </a:t>
            </a:r>
            <a:r>
              <a:rPr sz="1800" spc="-15" dirty="0">
                <a:latin typeface="Calibri"/>
                <a:cs typeface="Calibri"/>
              </a:rPr>
              <a:t>other. </a:t>
            </a:r>
            <a:r>
              <a:rPr sz="1800" spc="15" dirty="0">
                <a:latin typeface="Calibri"/>
                <a:cs typeface="Calibri"/>
              </a:rPr>
              <a:t>Then, some </a:t>
            </a:r>
            <a:r>
              <a:rPr sz="1800" spc="20" dirty="0">
                <a:latin typeface="Calibri"/>
                <a:cs typeface="Calibri"/>
              </a:rPr>
              <a:t>microservices </a:t>
            </a:r>
            <a:r>
              <a:rPr sz="1800" spc="5" dirty="0">
                <a:latin typeface="Calibri"/>
                <a:cs typeface="Calibri"/>
              </a:rPr>
              <a:t>are </a:t>
            </a:r>
            <a:r>
              <a:rPr sz="1800" spc="15" dirty="0">
                <a:latin typeface="Calibri"/>
                <a:cs typeface="Calibri"/>
              </a:rPr>
              <a:t>built  </a:t>
            </a:r>
            <a:r>
              <a:rPr sz="1800" spc="30" dirty="0">
                <a:latin typeface="Calibri"/>
                <a:cs typeface="Calibri"/>
              </a:rPr>
              <a:t>on </a:t>
            </a:r>
            <a:r>
              <a:rPr sz="1800" spc="35" dirty="0">
                <a:latin typeface="Calibri"/>
                <a:cs typeface="Calibri"/>
              </a:rPr>
              <a:t>the </a:t>
            </a:r>
            <a:r>
              <a:rPr sz="1800" spc="50" dirty="0">
                <a:latin typeface="Calibri"/>
                <a:cs typeface="Calibri"/>
              </a:rPr>
              <a:t>basis </a:t>
            </a:r>
            <a:r>
              <a:rPr sz="1800" spc="30" dirty="0">
                <a:latin typeface="Calibri"/>
                <a:cs typeface="Calibri"/>
              </a:rPr>
              <a:t>of </a:t>
            </a:r>
            <a:r>
              <a:rPr sz="1800" spc="50" dirty="0">
                <a:latin typeface="Calibri"/>
                <a:cs typeface="Calibri"/>
              </a:rPr>
              <a:t>synchronous interaction, </a:t>
            </a:r>
            <a:r>
              <a:rPr sz="1800" spc="45" dirty="0">
                <a:latin typeface="Calibri"/>
                <a:cs typeface="Calibri"/>
              </a:rPr>
              <a:t>some </a:t>
            </a:r>
            <a:r>
              <a:rPr sz="1800" spc="30" dirty="0">
                <a:latin typeface="Calibri"/>
                <a:cs typeface="Calibri"/>
              </a:rPr>
              <a:t>on  </a:t>
            </a:r>
            <a:r>
              <a:rPr sz="1800" dirty="0">
                <a:latin typeface="Calibri"/>
                <a:cs typeface="Calibri"/>
              </a:rPr>
              <a:t>o</a:t>
            </a:r>
            <a:r>
              <a:rPr sz="1800" spc="-130" dirty="0">
                <a:latin typeface="Calibri"/>
                <a:cs typeface="Calibri"/>
              </a:rPr>
              <a:t> </a:t>
            </a:r>
            <a:r>
              <a:rPr sz="1800" dirty="0">
                <a:latin typeface="Calibri"/>
                <a:cs typeface="Calibri"/>
              </a:rPr>
              <a:t>n</a:t>
            </a:r>
            <a:r>
              <a:rPr sz="1800" spc="-125" dirty="0">
                <a:latin typeface="Calibri"/>
                <a:cs typeface="Calibri"/>
              </a:rPr>
              <a:t> </a:t>
            </a:r>
            <a:r>
              <a:rPr sz="1800" dirty="0">
                <a:latin typeface="Calibri"/>
                <a:cs typeface="Calibri"/>
              </a:rPr>
              <a:t>e</a:t>
            </a:r>
            <a:r>
              <a:rPr sz="1800" spc="-130" dirty="0">
                <a:latin typeface="Calibri"/>
                <a:cs typeface="Calibri"/>
              </a:rPr>
              <a:t> </a:t>
            </a:r>
            <a:r>
              <a:rPr sz="1800" dirty="0">
                <a:latin typeface="Calibri"/>
                <a:cs typeface="Calibri"/>
              </a:rPr>
              <a:t>-</a:t>
            </a:r>
            <a:r>
              <a:rPr sz="1800" spc="-125" dirty="0">
                <a:latin typeface="Calibri"/>
                <a:cs typeface="Calibri"/>
              </a:rPr>
              <a:t> </a:t>
            </a:r>
            <a:r>
              <a:rPr sz="1800" dirty="0">
                <a:latin typeface="Calibri"/>
                <a:cs typeface="Calibri"/>
              </a:rPr>
              <a:t>t</a:t>
            </a:r>
            <a:r>
              <a:rPr sz="1800" spc="-145" dirty="0">
                <a:latin typeface="Calibri"/>
                <a:cs typeface="Calibri"/>
              </a:rPr>
              <a:t> </a:t>
            </a:r>
            <a:r>
              <a:rPr sz="1800" dirty="0">
                <a:latin typeface="Calibri"/>
                <a:cs typeface="Calibri"/>
              </a:rPr>
              <a:t>o</a:t>
            </a:r>
            <a:r>
              <a:rPr sz="1800" spc="-125" dirty="0">
                <a:latin typeface="Calibri"/>
                <a:cs typeface="Calibri"/>
              </a:rPr>
              <a:t> </a:t>
            </a:r>
            <a:r>
              <a:rPr sz="1800" dirty="0">
                <a:latin typeface="Calibri"/>
                <a:cs typeface="Calibri"/>
              </a:rPr>
              <a:t>-</a:t>
            </a:r>
            <a:r>
              <a:rPr sz="1800" spc="-130" dirty="0">
                <a:latin typeface="Calibri"/>
                <a:cs typeface="Calibri"/>
              </a:rPr>
              <a:t> </a:t>
            </a:r>
            <a:r>
              <a:rPr sz="1800" dirty="0">
                <a:latin typeface="Calibri"/>
                <a:cs typeface="Calibri"/>
              </a:rPr>
              <a:t>o</a:t>
            </a:r>
            <a:r>
              <a:rPr sz="1800" spc="-125" dirty="0">
                <a:latin typeface="Calibri"/>
                <a:cs typeface="Calibri"/>
              </a:rPr>
              <a:t> </a:t>
            </a:r>
            <a:r>
              <a:rPr sz="1800" dirty="0">
                <a:latin typeface="Calibri"/>
                <a:cs typeface="Calibri"/>
              </a:rPr>
              <a:t>n</a:t>
            </a:r>
            <a:r>
              <a:rPr sz="1800" spc="-130" dirty="0">
                <a:latin typeface="Calibri"/>
                <a:cs typeface="Calibri"/>
              </a:rPr>
              <a:t> </a:t>
            </a:r>
            <a:r>
              <a:rPr sz="1800" dirty="0">
                <a:latin typeface="Calibri"/>
                <a:cs typeface="Calibri"/>
              </a:rPr>
              <a:t>e</a:t>
            </a:r>
            <a:r>
              <a:rPr sz="1800" spc="155" dirty="0">
                <a:latin typeface="Calibri"/>
                <a:cs typeface="Calibri"/>
              </a:rPr>
              <a:t> </a:t>
            </a:r>
            <a:r>
              <a:rPr sz="1800" dirty="0">
                <a:latin typeface="Calibri"/>
                <a:cs typeface="Calibri"/>
              </a:rPr>
              <a:t>m</a:t>
            </a:r>
            <a:r>
              <a:rPr sz="1800" spc="-125" dirty="0">
                <a:latin typeface="Calibri"/>
                <a:cs typeface="Calibri"/>
              </a:rPr>
              <a:t> </a:t>
            </a:r>
            <a:r>
              <a:rPr sz="1800" dirty="0">
                <a:latin typeface="Calibri"/>
                <a:cs typeface="Calibri"/>
              </a:rPr>
              <a:t>e</a:t>
            </a:r>
            <a:r>
              <a:rPr sz="1800" spc="-125" dirty="0">
                <a:latin typeface="Calibri"/>
                <a:cs typeface="Calibri"/>
              </a:rPr>
              <a:t> </a:t>
            </a:r>
            <a:r>
              <a:rPr sz="1800" dirty="0">
                <a:latin typeface="Calibri"/>
                <a:cs typeface="Calibri"/>
              </a:rPr>
              <a:t>s</a:t>
            </a:r>
            <a:r>
              <a:rPr sz="1800" spc="-130" dirty="0">
                <a:latin typeface="Calibri"/>
                <a:cs typeface="Calibri"/>
              </a:rPr>
              <a:t> </a:t>
            </a:r>
            <a:r>
              <a:rPr sz="1800" dirty="0">
                <a:latin typeface="Calibri"/>
                <a:cs typeface="Calibri"/>
              </a:rPr>
              <a:t>s</a:t>
            </a:r>
            <a:r>
              <a:rPr sz="1800" spc="-125" dirty="0">
                <a:latin typeface="Calibri"/>
                <a:cs typeface="Calibri"/>
              </a:rPr>
              <a:t> </a:t>
            </a:r>
            <a:r>
              <a:rPr sz="1800" dirty="0">
                <a:latin typeface="Calibri"/>
                <a:cs typeface="Calibri"/>
              </a:rPr>
              <a:t>a</a:t>
            </a:r>
            <a:r>
              <a:rPr sz="1800" spc="-125" dirty="0">
                <a:latin typeface="Calibri"/>
                <a:cs typeface="Calibri"/>
              </a:rPr>
              <a:t> </a:t>
            </a:r>
            <a:r>
              <a:rPr sz="1800" dirty="0">
                <a:latin typeface="Calibri"/>
                <a:cs typeface="Calibri"/>
              </a:rPr>
              <a:t>g</a:t>
            </a:r>
            <a:r>
              <a:rPr sz="1800" spc="-130" dirty="0">
                <a:latin typeface="Calibri"/>
                <a:cs typeface="Calibri"/>
              </a:rPr>
              <a:t> </a:t>
            </a:r>
            <a:r>
              <a:rPr sz="1800" dirty="0">
                <a:latin typeface="Calibri"/>
                <a:cs typeface="Calibri"/>
              </a:rPr>
              <a:t>i</a:t>
            </a:r>
            <a:r>
              <a:rPr sz="1800" spc="-120" dirty="0">
                <a:latin typeface="Calibri"/>
                <a:cs typeface="Calibri"/>
              </a:rPr>
              <a:t> </a:t>
            </a:r>
            <a:r>
              <a:rPr sz="1800" dirty="0">
                <a:latin typeface="Calibri"/>
                <a:cs typeface="Calibri"/>
              </a:rPr>
              <a:t>n</a:t>
            </a:r>
            <a:r>
              <a:rPr sz="1800" spc="-130" dirty="0">
                <a:latin typeface="Calibri"/>
                <a:cs typeface="Calibri"/>
              </a:rPr>
              <a:t> </a:t>
            </a:r>
            <a:r>
              <a:rPr sz="1800" dirty="0">
                <a:latin typeface="Calibri"/>
                <a:cs typeface="Calibri"/>
              </a:rPr>
              <a:t>g</a:t>
            </a:r>
            <a:r>
              <a:rPr sz="1800" spc="-105" dirty="0">
                <a:latin typeface="Calibri"/>
                <a:cs typeface="Calibri"/>
              </a:rPr>
              <a:t> </a:t>
            </a:r>
            <a:r>
              <a:rPr sz="1800" dirty="0">
                <a:latin typeface="Calibri"/>
                <a:cs typeface="Calibri"/>
              </a:rPr>
              <a:t>,</a:t>
            </a:r>
            <a:r>
              <a:rPr sz="1800" spc="150" dirty="0">
                <a:latin typeface="Calibri"/>
                <a:cs typeface="Calibri"/>
              </a:rPr>
              <a:t> </a:t>
            </a:r>
            <a:r>
              <a:rPr sz="1800" dirty="0">
                <a:latin typeface="Calibri"/>
                <a:cs typeface="Calibri"/>
              </a:rPr>
              <a:t>a</a:t>
            </a:r>
            <a:r>
              <a:rPr sz="1800" spc="-125" dirty="0">
                <a:latin typeface="Calibri"/>
                <a:cs typeface="Calibri"/>
              </a:rPr>
              <a:t> </a:t>
            </a:r>
            <a:r>
              <a:rPr sz="1800" dirty="0">
                <a:latin typeface="Calibri"/>
                <a:cs typeface="Calibri"/>
              </a:rPr>
              <a:t>n</a:t>
            </a:r>
            <a:r>
              <a:rPr sz="1800" spc="-130" dirty="0">
                <a:latin typeface="Calibri"/>
                <a:cs typeface="Calibri"/>
              </a:rPr>
              <a:t> </a:t>
            </a:r>
            <a:r>
              <a:rPr sz="1800" dirty="0">
                <a:latin typeface="Calibri"/>
                <a:cs typeface="Calibri"/>
              </a:rPr>
              <a:t>d</a:t>
            </a:r>
            <a:r>
              <a:rPr sz="1800" spc="155" dirty="0">
                <a:latin typeface="Calibri"/>
                <a:cs typeface="Calibri"/>
              </a:rPr>
              <a:t> </a:t>
            </a:r>
            <a:r>
              <a:rPr sz="1800" dirty="0">
                <a:latin typeface="Calibri"/>
                <a:cs typeface="Calibri"/>
              </a:rPr>
              <a:t>o</a:t>
            </a:r>
            <a:r>
              <a:rPr sz="1800" spc="-130" dirty="0">
                <a:latin typeface="Calibri"/>
                <a:cs typeface="Calibri"/>
              </a:rPr>
              <a:t> </a:t>
            </a:r>
            <a:r>
              <a:rPr sz="1800" dirty="0">
                <a:latin typeface="Calibri"/>
                <a:cs typeface="Calibri"/>
              </a:rPr>
              <a:t>t</a:t>
            </a:r>
            <a:r>
              <a:rPr sz="1800" spc="-120" dirty="0">
                <a:latin typeface="Calibri"/>
                <a:cs typeface="Calibri"/>
              </a:rPr>
              <a:t> </a:t>
            </a:r>
            <a:r>
              <a:rPr sz="1800" dirty="0">
                <a:latin typeface="Calibri"/>
                <a:cs typeface="Calibri"/>
              </a:rPr>
              <a:t>h</a:t>
            </a:r>
            <a:r>
              <a:rPr sz="1800" spc="-130" dirty="0">
                <a:latin typeface="Calibri"/>
                <a:cs typeface="Calibri"/>
              </a:rPr>
              <a:t> </a:t>
            </a:r>
            <a:r>
              <a:rPr sz="1800" dirty="0">
                <a:latin typeface="Calibri"/>
                <a:cs typeface="Calibri"/>
              </a:rPr>
              <a:t>e</a:t>
            </a:r>
            <a:r>
              <a:rPr sz="1800" spc="-125" dirty="0">
                <a:latin typeface="Calibri"/>
                <a:cs typeface="Calibri"/>
              </a:rPr>
              <a:t> </a:t>
            </a:r>
            <a:r>
              <a:rPr sz="1800" dirty="0">
                <a:latin typeface="Calibri"/>
                <a:cs typeface="Calibri"/>
              </a:rPr>
              <a:t>r</a:t>
            </a:r>
            <a:r>
              <a:rPr sz="1800" spc="-160" dirty="0">
                <a:latin typeface="Calibri"/>
                <a:cs typeface="Calibri"/>
              </a:rPr>
              <a:t> </a:t>
            </a:r>
            <a:r>
              <a:rPr sz="1800" dirty="0">
                <a:latin typeface="Calibri"/>
                <a:cs typeface="Calibri"/>
              </a:rPr>
              <a:t>s</a:t>
            </a:r>
            <a:r>
              <a:rPr sz="1800" spc="160" dirty="0">
                <a:latin typeface="Calibri"/>
                <a:cs typeface="Calibri"/>
              </a:rPr>
              <a:t> </a:t>
            </a:r>
            <a:r>
              <a:rPr sz="1800" dirty="0">
                <a:latin typeface="Calibri"/>
                <a:cs typeface="Calibri"/>
              </a:rPr>
              <a:t>o</a:t>
            </a:r>
            <a:r>
              <a:rPr sz="1800" spc="-125" dirty="0">
                <a:latin typeface="Calibri"/>
                <a:cs typeface="Calibri"/>
              </a:rPr>
              <a:t> </a:t>
            </a:r>
            <a:r>
              <a:rPr sz="1800" dirty="0">
                <a:latin typeface="Calibri"/>
                <a:cs typeface="Calibri"/>
              </a:rPr>
              <a:t>n</a:t>
            </a:r>
            <a:r>
              <a:rPr sz="1800" spc="165" dirty="0">
                <a:latin typeface="Calibri"/>
                <a:cs typeface="Calibri"/>
              </a:rPr>
              <a:t> </a:t>
            </a:r>
            <a:r>
              <a:rPr sz="1800" dirty="0">
                <a:latin typeface="Calibri"/>
                <a:cs typeface="Calibri"/>
              </a:rPr>
              <a:t>a  </a:t>
            </a:r>
            <a:r>
              <a:rPr sz="1800" spc="-10" dirty="0">
                <a:latin typeface="Calibri"/>
                <a:cs typeface="Calibri"/>
              </a:rPr>
              <a:t>publish/subscribe</a:t>
            </a:r>
            <a:r>
              <a:rPr sz="1800" spc="-5" dirty="0">
                <a:latin typeface="Calibri"/>
                <a:cs typeface="Calibri"/>
              </a:rPr>
              <a:t> model.</a:t>
            </a:r>
            <a:endParaRPr sz="1800">
              <a:latin typeface="Calibri"/>
              <a:cs typeface="Calibri"/>
            </a:endParaRPr>
          </a:p>
        </p:txBody>
      </p:sp>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56</a:t>
            </a:fld>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41782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Dialogue</a:t>
            </a:r>
            <a:r>
              <a:rPr sz="2400" b="1" spc="-50" dirty="0">
                <a:solidFill>
                  <a:srgbClr val="FFFFFF"/>
                </a:solidFill>
                <a:latin typeface="Microsoft YaHei"/>
                <a:cs typeface="Microsoft YaHei"/>
              </a:rPr>
              <a:t> </a:t>
            </a:r>
            <a:r>
              <a:rPr sz="2400" b="1" spc="-5" dirty="0">
                <a:solidFill>
                  <a:srgbClr val="FFFFFF"/>
                </a:solidFill>
                <a:latin typeface="Microsoft YaHei"/>
                <a:cs typeface="Microsoft YaHei"/>
              </a:rPr>
              <a:t>formats</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5" name="object 5"/>
            <p:cNvPicPr/>
            <p:nvPr/>
          </p:nvPicPr>
          <p:blipFill>
            <a:blip r:embed="rId2" cstate="print"/>
            <a:stretch>
              <a:fillRect/>
            </a:stretch>
          </p:blipFill>
          <p:spPr>
            <a:xfrm>
              <a:off x="249381" y="1920240"/>
              <a:ext cx="4921134" cy="4655127"/>
            </a:xfrm>
            <a:prstGeom prst="rect">
              <a:avLst/>
            </a:prstGeom>
          </p:spPr>
        </p:pic>
        <p:sp>
          <p:nvSpPr>
            <p:cNvPr id="6" name="object 6"/>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7" name="object 7"/>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8" name="object 8"/>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9" name="object 9"/>
          <p:cNvSpPr txBox="1"/>
          <p:nvPr/>
        </p:nvSpPr>
        <p:spPr>
          <a:xfrm>
            <a:off x="337184" y="872490"/>
            <a:ext cx="4691380" cy="1616075"/>
          </a:xfrm>
          <a:prstGeom prst="rect">
            <a:avLst/>
          </a:prstGeom>
        </p:spPr>
        <p:txBody>
          <a:bodyPr vert="horz" wrap="square" lIns="0" tIns="12700" rIns="0" bIns="0" rtlCol="0">
            <a:spAutoFit/>
          </a:bodyPr>
          <a:lstStyle/>
          <a:p>
            <a:pPr marL="12700" marR="405130">
              <a:lnSpc>
                <a:spcPct val="100000"/>
              </a:lnSpc>
              <a:spcBef>
                <a:spcPts val="100"/>
              </a:spcBef>
            </a:pPr>
            <a:r>
              <a:rPr sz="2100" spc="-10" dirty="0">
                <a:latin typeface="Calibri"/>
                <a:cs typeface="Calibri"/>
              </a:rPr>
              <a:t>Message </a:t>
            </a:r>
            <a:r>
              <a:rPr sz="2100" spc="-5" dirty="0">
                <a:latin typeface="Calibri"/>
                <a:cs typeface="Calibri"/>
              </a:rPr>
              <a:t>dialogues </a:t>
            </a:r>
            <a:r>
              <a:rPr sz="2100" dirty="0">
                <a:latin typeface="Arial"/>
                <a:cs typeface="Arial"/>
              </a:rPr>
              <a:t>→ </a:t>
            </a:r>
            <a:r>
              <a:rPr sz="2100" spc="-10" dirty="0">
                <a:latin typeface="Calibri"/>
                <a:cs typeface="Calibri"/>
              </a:rPr>
              <a:t>communication  constructs that </a:t>
            </a:r>
            <a:r>
              <a:rPr sz="2100" spc="-15" dirty="0">
                <a:latin typeface="Calibri"/>
                <a:cs typeface="Calibri"/>
              </a:rPr>
              <a:t>are exchanged </a:t>
            </a:r>
            <a:r>
              <a:rPr sz="2100" spc="-10" dirty="0">
                <a:latin typeface="Calibri"/>
                <a:cs typeface="Calibri"/>
              </a:rPr>
              <a:t>between  </a:t>
            </a:r>
            <a:r>
              <a:rPr sz="2100" dirty="0">
                <a:latin typeface="Calibri"/>
                <a:cs typeface="Calibri"/>
              </a:rPr>
              <a:t>the </a:t>
            </a:r>
            <a:r>
              <a:rPr sz="2100" spc="-10" dirty="0">
                <a:latin typeface="Calibri"/>
                <a:cs typeface="Calibri"/>
              </a:rPr>
              <a:t>communicating</a:t>
            </a:r>
            <a:r>
              <a:rPr sz="2100" spc="-5" dirty="0">
                <a:latin typeface="Calibri"/>
                <a:cs typeface="Calibri"/>
              </a:rPr>
              <a:t> parties.</a:t>
            </a:r>
            <a:endParaRPr sz="2100">
              <a:latin typeface="Calibri"/>
              <a:cs typeface="Calibri"/>
            </a:endParaRPr>
          </a:p>
          <a:p>
            <a:pPr marL="12700" marR="5080">
              <a:lnSpc>
                <a:spcPct val="100000"/>
              </a:lnSpc>
              <a:spcBef>
                <a:spcPts val="1125"/>
              </a:spcBef>
            </a:pPr>
            <a:r>
              <a:rPr sz="1600" dirty="0">
                <a:latin typeface="Calibri"/>
                <a:cs typeface="Calibri"/>
              </a:rPr>
              <a:t>As discussed </a:t>
            </a:r>
            <a:r>
              <a:rPr sz="1600" spc="-5" dirty="0">
                <a:latin typeface="Calibri"/>
                <a:cs typeface="Calibri"/>
              </a:rPr>
              <a:t>before, </a:t>
            </a:r>
            <a:r>
              <a:rPr sz="1600" spc="5" dirty="0">
                <a:latin typeface="Calibri"/>
                <a:cs typeface="Calibri"/>
              </a:rPr>
              <a:t>these dialogue </a:t>
            </a:r>
            <a:r>
              <a:rPr sz="1600" spc="-5" dirty="0">
                <a:latin typeface="Calibri"/>
                <a:cs typeface="Calibri"/>
              </a:rPr>
              <a:t>format </a:t>
            </a:r>
            <a:r>
              <a:rPr sz="1600" dirty="0">
                <a:latin typeface="Calibri"/>
                <a:cs typeface="Calibri"/>
              </a:rPr>
              <a:t>is one of the  </a:t>
            </a:r>
            <a:r>
              <a:rPr sz="1600" spc="-15" dirty="0">
                <a:latin typeface="Calibri"/>
                <a:cs typeface="Calibri"/>
              </a:rPr>
              <a:t>core </a:t>
            </a:r>
            <a:r>
              <a:rPr sz="1600" spc="-5" dirty="0">
                <a:latin typeface="Calibri"/>
                <a:cs typeface="Calibri"/>
              </a:rPr>
              <a:t>concern in </a:t>
            </a:r>
            <a:r>
              <a:rPr sz="1600" spc="-10" dirty="0">
                <a:latin typeface="Calibri"/>
                <a:cs typeface="Calibri"/>
              </a:rPr>
              <a:t>efficient</a:t>
            </a:r>
            <a:r>
              <a:rPr sz="1600" spc="10" dirty="0">
                <a:latin typeface="Calibri"/>
                <a:cs typeface="Calibri"/>
              </a:rPr>
              <a:t> </a:t>
            </a:r>
            <a:r>
              <a:rPr sz="1600" spc="-10" dirty="0">
                <a:latin typeface="Calibri"/>
                <a:cs typeface="Calibri"/>
              </a:rPr>
              <a:t>communication.</a:t>
            </a:r>
            <a:endParaRPr sz="1600">
              <a:latin typeface="Calibri"/>
              <a:cs typeface="Calibri"/>
            </a:endParaRPr>
          </a:p>
        </p:txBody>
      </p:sp>
      <p:sp>
        <p:nvSpPr>
          <p:cNvPr id="10" name="object 10"/>
          <p:cNvSpPr txBox="1">
            <a:spLocks noGrp="1"/>
          </p:cNvSpPr>
          <p:nvPr>
            <p:ph sz="half" idx="2"/>
          </p:nvPr>
        </p:nvSpPr>
        <p:spPr>
          <a:prstGeom prst="rect">
            <a:avLst/>
          </a:prstGeom>
        </p:spPr>
        <p:txBody>
          <a:bodyPr vert="horz" wrap="square" lIns="0" tIns="12065" rIns="0" bIns="0" rtlCol="0">
            <a:spAutoFit/>
          </a:bodyPr>
          <a:lstStyle/>
          <a:p>
            <a:pPr marL="297815" marR="5080" indent="-285750" algn="just">
              <a:lnSpc>
                <a:spcPct val="100000"/>
              </a:lnSpc>
              <a:spcBef>
                <a:spcPts val="95"/>
              </a:spcBef>
              <a:buFont typeface="Arial"/>
              <a:buChar char="•"/>
              <a:tabLst>
                <a:tab pos="298450" algn="l"/>
              </a:tabLst>
            </a:pPr>
            <a:r>
              <a:rPr spc="-5" dirty="0"/>
              <a:t>A </a:t>
            </a:r>
            <a:r>
              <a:rPr spc="40" dirty="0"/>
              <a:t>format </a:t>
            </a:r>
            <a:r>
              <a:rPr spc="35" dirty="0"/>
              <a:t>that has </a:t>
            </a:r>
            <a:r>
              <a:rPr spc="40" dirty="0"/>
              <a:t>least </a:t>
            </a:r>
            <a:r>
              <a:rPr spc="50" dirty="0"/>
              <a:t>bandwidth requirements,  </a:t>
            </a:r>
            <a:r>
              <a:rPr spc="-10" dirty="0"/>
              <a:t>gives </a:t>
            </a:r>
            <a:r>
              <a:rPr spc="-5" dirty="0"/>
              <a:t>the </a:t>
            </a:r>
            <a:r>
              <a:rPr spc="-10" dirty="0"/>
              <a:t>most efficient </a:t>
            </a:r>
            <a:r>
              <a:rPr spc="-15" dirty="0"/>
              <a:t>form </a:t>
            </a:r>
            <a:r>
              <a:rPr spc="-5" dirty="0"/>
              <a:t>of</a:t>
            </a:r>
            <a:r>
              <a:rPr spc="40" dirty="0"/>
              <a:t> </a:t>
            </a:r>
            <a:r>
              <a:rPr spc="-10" dirty="0"/>
              <a:t>communication.</a:t>
            </a:r>
          </a:p>
          <a:p>
            <a:pPr marL="297815" marR="5080" indent="-285750" algn="just">
              <a:lnSpc>
                <a:spcPct val="100000"/>
              </a:lnSpc>
              <a:buFont typeface="Arial"/>
              <a:buChar char="•"/>
              <a:tabLst>
                <a:tab pos="298450" algn="l"/>
              </a:tabLst>
            </a:pPr>
            <a:r>
              <a:rPr dirty="0"/>
              <a:t>However </a:t>
            </a:r>
            <a:r>
              <a:rPr spc="-5" dirty="0"/>
              <a:t>a </a:t>
            </a:r>
            <a:r>
              <a:rPr dirty="0"/>
              <a:t>format </a:t>
            </a:r>
            <a:r>
              <a:rPr spc="5" dirty="0"/>
              <a:t>with </a:t>
            </a:r>
            <a:r>
              <a:rPr dirty="0"/>
              <a:t>more </a:t>
            </a:r>
            <a:r>
              <a:rPr spc="5" dirty="0"/>
              <a:t>flexible structure gives  </a:t>
            </a:r>
            <a:r>
              <a:rPr spc="10" dirty="0"/>
              <a:t>more </a:t>
            </a:r>
            <a:r>
              <a:rPr spc="25" dirty="0"/>
              <a:t>opportunities </a:t>
            </a:r>
            <a:r>
              <a:rPr spc="5" dirty="0"/>
              <a:t>for </a:t>
            </a:r>
            <a:r>
              <a:rPr spc="25" dirty="0"/>
              <a:t>enhancements, extensions,  </a:t>
            </a:r>
            <a:r>
              <a:rPr spc="-5" dirty="0"/>
              <a:t>and </a:t>
            </a:r>
            <a:r>
              <a:rPr spc="-20" dirty="0"/>
              <a:t>complexity.</a:t>
            </a:r>
          </a:p>
          <a:p>
            <a:pPr marL="297815" marR="5080" indent="-285750" algn="just">
              <a:lnSpc>
                <a:spcPct val="100000"/>
              </a:lnSpc>
              <a:buFont typeface="Arial"/>
              <a:buChar char="•"/>
              <a:tabLst>
                <a:tab pos="298450" algn="l"/>
              </a:tabLst>
            </a:pPr>
            <a:r>
              <a:rPr spc="75" dirty="0"/>
              <a:t>The </a:t>
            </a:r>
            <a:r>
              <a:rPr spc="90" dirty="0"/>
              <a:t>format </a:t>
            </a:r>
            <a:r>
              <a:rPr spc="70" dirty="0"/>
              <a:t>can </a:t>
            </a:r>
            <a:r>
              <a:rPr spc="55" dirty="0"/>
              <a:t>be </a:t>
            </a:r>
            <a:r>
              <a:rPr spc="90" dirty="0"/>
              <a:t>custom </a:t>
            </a:r>
            <a:r>
              <a:rPr spc="95" dirty="0"/>
              <a:t>build </a:t>
            </a:r>
            <a:r>
              <a:rPr spc="65" dirty="0"/>
              <a:t>for </a:t>
            </a:r>
            <a:r>
              <a:rPr spc="-5" dirty="0"/>
              <a:t>a </a:t>
            </a:r>
            <a:r>
              <a:rPr spc="105" dirty="0"/>
              <a:t>specific  </a:t>
            </a:r>
            <a:r>
              <a:rPr spc="-5" dirty="0"/>
              <a:t>purpose, or a </a:t>
            </a:r>
            <a:r>
              <a:rPr spc="-15" dirty="0"/>
              <a:t>standard </a:t>
            </a:r>
            <a:r>
              <a:rPr spc="-5" dirty="0"/>
              <a:t>one </a:t>
            </a:r>
            <a:r>
              <a:rPr spc="-10" dirty="0"/>
              <a:t>can </a:t>
            </a:r>
            <a:r>
              <a:rPr spc="-5" dirty="0"/>
              <a:t>be</a:t>
            </a:r>
            <a:r>
              <a:rPr spc="30" dirty="0"/>
              <a:t> </a:t>
            </a:r>
            <a:r>
              <a:rPr spc="-5" dirty="0"/>
              <a:t>used.</a:t>
            </a:r>
          </a:p>
          <a:p>
            <a:pPr marL="297815" marR="5080" indent="-285750" algn="just">
              <a:lnSpc>
                <a:spcPct val="100000"/>
              </a:lnSpc>
              <a:buFont typeface="Arial"/>
              <a:buChar char="•"/>
              <a:tabLst>
                <a:tab pos="298450" algn="l"/>
              </a:tabLst>
            </a:pPr>
            <a:r>
              <a:rPr spc="-5" dirty="0"/>
              <a:t>A </a:t>
            </a:r>
            <a:r>
              <a:rPr spc="65" dirty="0"/>
              <a:t>format </a:t>
            </a:r>
            <a:r>
              <a:rPr spc="75" dirty="0"/>
              <a:t>structure </a:t>
            </a:r>
            <a:r>
              <a:rPr spc="70" dirty="0"/>
              <a:t>define </a:t>
            </a:r>
            <a:r>
              <a:rPr spc="60" dirty="0"/>
              <a:t>the </a:t>
            </a:r>
            <a:r>
              <a:rPr spc="75" dirty="0"/>
              <a:t>dialogue reading  </a:t>
            </a:r>
            <a:r>
              <a:rPr spc="50" dirty="0"/>
              <a:t>processing requirements; </a:t>
            </a:r>
            <a:r>
              <a:rPr spc="25" dirty="0"/>
              <a:t>for </a:t>
            </a:r>
            <a:r>
              <a:rPr spc="45" dirty="0"/>
              <a:t>example, </a:t>
            </a:r>
            <a:r>
              <a:rPr spc="30" dirty="0"/>
              <a:t>in </a:t>
            </a:r>
            <a:r>
              <a:rPr spc="45" dirty="0"/>
              <a:t>case </a:t>
            </a:r>
            <a:r>
              <a:rPr spc="30" dirty="0"/>
              <a:t>of  XML, </a:t>
            </a:r>
            <a:r>
              <a:rPr spc="15" dirty="0"/>
              <a:t>it </a:t>
            </a:r>
            <a:r>
              <a:rPr spc="30" dirty="0"/>
              <a:t>requires </a:t>
            </a:r>
            <a:r>
              <a:rPr spc="-5" dirty="0"/>
              <a:t>a </a:t>
            </a:r>
            <a:r>
              <a:rPr spc="25" dirty="0"/>
              <a:t>lot </a:t>
            </a:r>
            <a:r>
              <a:rPr spc="20" dirty="0"/>
              <a:t>of </a:t>
            </a:r>
            <a:r>
              <a:rPr spc="35" dirty="0"/>
              <a:t>processing. Whereas </a:t>
            </a:r>
            <a:r>
              <a:rPr spc="30" dirty="0"/>
              <a:t>with  </a:t>
            </a:r>
            <a:r>
              <a:rPr spc="125" dirty="0"/>
              <a:t>compact </a:t>
            </a:r>
            <a:r>
              <a:rPr spc="120" dirty="0"/>
              <a:t>formats </a:t>
            </a:r>
            <a:r>
              <a:rPr spc="-5" dirty="0"/>
              <a:t>l </a:t>
            </a:r>
            <a:r>
              <a:rPr spc="75" dirty="0"/>
              <a:t>ike </a:t>
            </a:r>
            <a:r>
              <a:rPr spc="130" dirty="0"/>
              <a:t>Thrift, </a:t>
            </a:r>
            <a:r>
              <a:rPr spc="-5" dirty="0"/>
              <a:t>i t </a:t>
            </a:r>
            <a:r>
              <a:rPr spc="130" dirty="0"/>
              <a:t>requires </a:t>
            </a:r>
            <a:r>
              <a:rPr spc="114" dirty="0"/>
              <a:t>less  </a:t>
            </a:r>
            <a:r>
              <a:rPr spc="-10" dirty="0"/>
              <a:t>processing.</a:t>
            </a:r>
          </a:p>
          <a:p>
            <a:pPr marL="297815" marR="5080" indent="-285750" algn="just">
              <a:lnSpc>
                <a:spcPct val="100000"/>
              </a:lnSpc>
              <a:buFont typeface="Arial"/>
              <a:buChar char="•"/>
              <a:tabLst>
                <a:tab pos="298450" algn="l"/>
              </a:tabLst>
            </a:pPr>
            <a:r>
              <a:rPr spc="-5" dirty="0"/>
              <a:t>A </a:t>
            </a:r>
            <a:r>
              <a:rPr spc="70" dirty="0"/>
              <a:t>format </a:t>
            </a:r>
            <a:r>
              <a:rPr spc="65" dirty="0"/>
              <a:t>must </a:t>
            </a:r>
            <a:r>
              <a:rPr spc="45" dirty="0"/>
              <a:t>be </a:t>
            </a:r>
            <a:r>
              <a:rPr spc="70" dirty="0"/>
              <a:t>open </a:t>
            </a:r>
            <a:r>
              <a:rPr spc="80" dirty="0"/>
              <a:t>enough </a:t>
            </a:r>
            <a:r>
              <a:rPr spc="35" dirty="0"/>
              <a:t>to </a:t>
            </a:r>
            <a:r>
              <a:rPr spc="75" dirty="0"/>
              <a:t>debug </a:t>
            </a:r>
            <a:r>
              <a:rPr spc="70" dirty="0"/>
              <a:t>when  </a:t>
            </a:r>
            <a:r>
              <a:rPr spc="-5" dirty="0"/>
              <a:t>needed.</a:t>
            </a:r>
          </a:p>
          <a:p>
            <a:pPr marL="298450" indent="-285750" algn="just">
              <a:lnSpc>
                <a:spcPct val="100000"/>
              </a:lnSpc>
              <a:buFont typeface="Arial"/>
              <a:buChar char="•"/>
              <a:tabLst>
                <a:tab pos="298450" algn="l"/>
              </a:tabLst>
            </a:pPr>
            <a:r>
              <a:rPr spc="10" dirty="0"/>
              <a:t>format vary </a:t>
            </a:r>
            <a:r>
              <a:rPr spc="15" dirty="0"/>
              <a:t>along communication types,</a:t>
            </a:r>
            <a:r>
              <a:rPr spc="210" dirty="0"/>
              <a:t> </a:t>
            </a:r>
            <a:r>
              <a:rPr spc="10" dirty="0"/>
              <a:t>strategies,</a:t>
            </a:r>
          </a:p>
          <a:p>
            <a:pPr marL="297815" algn="just">
              <a:lnSpc>
                <a:spcPct val="100000"/>
              </a:lnSpc>
              <a:spcBef>
                <a:spcPts val="190"/>
              </a:spcBef>
            </a:pPr>
            <a:r>
              <a:rPr spc="-5" dirty="0"/>
              <a:t>and </a:t>
            </a:r>
            <a:r>
              <a:rPr spc="-15" dirty="0"/>
              <a:t>integration</a:t>
            </a:r>
            <a:r>
              <a:rPr dirty="0"/>
              <a:t> </a:t>
            </a:r>
            <a:r>
              <a:rPr spc="-10" dirty="0"/>
              <a:t>patterns.</a:t>
            </a:r>
          </a:p>
        </p:txBody>
      </p:sp>
      <p:pic>
        <p:nvPicPr>
          <p:cNvPr id="11" name="object 11"/>
          <p:cNvPicPr/>
          <p:nvPr/>
        </p:nvPicPr>
        <p:blipFill>
          <a:blip r:embed="rId3" cstate="print"/>
          <a:stretch>
            <a:fillRect/>
          </a:stretch>
        </p:blipFill>
        <p:spPr>
          <a:xfrm>
            <a:off x="5212079" y="502919"/>
            <a:ext cx="6903720" cy="5760720"/>
          </a:xfrm>
          <a:prstGeom prst="rect">
            <a:avLst/>
          </a:prstGeom>
        </p:spPr>
      </p:pic>
      <p:sp>
        <p:nvSpPr>
          <p:cNvPr id="12" name="object 12"/>
          <p:cNvSpPr txBox="1"/>
          <p:nvPr/>
        </p:nvSpPr>
        <p:spPr>
          <a:xfrm>
            <a:off x="5334000" y="599440"/>
            <a:ext cx="628015" cy="240029"/>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FFFF"/>
                </a:solidFill>
                <a:latin typeface="Calibri"/>
                <a:cs typeface="Calibri"/>
              </a:rPr>
              <a:t>Formats</a:t>
            </a:r>
            <a:endParaRPr sz="1400">
              <a:latin typeface="Calibri"/>
              <a:cs typeface="Calibri"/>
            </a:endParaRPr>
          </a:p>
        </p:txBody>
      </p:sp>
      <p:sp>
        <p:nvSpPr>
          <p:cNvPr id="13" name="object 13"/>
          <p:cNvSpPr txBox="1"/>
          <p:nvPr/>
        </p:nvSpPr>
        <p:spPr>
          <a:xfrm>
            <a:off x="6454140" y="599440"/>
            <a:ext cx="532765" cy="240029"/>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FFFF"/>
                </a:solidFill>
                <a:latin typeface="Calibri"/>
                <a:cs typeface="Calibri"/>
              </a:rPr>
              <a:t>Details</a:t>
            </a:r>
            <a:endParaRPr sz="1400">
              <a:latin typeface="Calibri"/>
              <a:cs typeface="Calibri"/>
            </a:endParaRPr>
          </a:p>
        </p:txBody>
      </p:sp>
      <p:sp>
        <p:nvSpPr>
          <p:cNvPr id="14" name="object 14"/>
          <p:cNvSpPr txBox="1"/>
          <p:nvPr/>
        </p:nvSpPr>
        <p:spPr>
          <a:xfrm>
            <a:off x="5334000" y="904239"/>
            <a:ext cx="681990"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Header</a:t>
            </a:r>
            <a:r>
              <a:rPr sz="1400" spc="-85" dirty="0">
                <a:latin typeface="Calibri"/>
                <a:cs typeface="Calibri"/>
              </a:rPr>
              <a:t> </a:t>
            </a:r>
            <a:r>
              <a:rPr sz="1400" dirty="0">
                <a:latin typeface="Calibri"/>
                <a:cs typeface="Calibri"/>
              </a:rPr>
              <a:t>+  </a:t>
            </a:r>
            <a:r>
              <a:rPr sz="1400" spc="-10" dirty="0">
                <a:latin typeface="Calibri"/>
                <a:cs typeface="Calibri"/>
              </a:rPr>
              <a:t>payload</a:t>
            </a:r>
            <a:endParaRPr sz="1400">
              <a:latin typeface="Calibri"/>
              <a:cs typeface="Calibri"/>
            </a:endParaRPr>
          </a:p>
        </p:txBody>
      </p:sp>
      <p:sp>
        <p:nvSpPr>
          <p:cNvPr id="15" name="object 15"/>
          <p:cNvSpPr txBox="1"/>
          <p:nvPr/>
        </p:nvSpPr>
        <p:spPr>
          <a:xfrm>
            <a:off x="6454140" y="908050"/>
            <a:ext cx="5372735" cy="4819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This is the oldest form of dialogues. Binary in nature. The dialogue always starts with a fixed size header  that gives the header signature, size of the upcoming payload, and may be type of the payload. The  payload is then read separately for a specific size already declared in its</a:t>
            </a:r>
            <a:r>
              <a:rPr sz="1000" spc="70" dirty="0">
                <a:latin typeface="Calibri"/>
                <a:cs typeface="Calibri"/>
              </a:rPr>
              <a:t> </a:t>
            </a:r>
            <a:r>
              <a:rPr sz="1000" spc="-5" dirty="0">
                <a:latin typeface="Calibri"/>
                <a:cs typeface="Calibri"/>
              </a:rPr>
              <a:t>header.</a:t>
            </a:r>
            <a:endParaRPr sz="1000">
              <a:latin typeface="Calibri"/>
              <a:cs typeface="Calibri"/>
            </a:endParaRPr>
          </a:p>
        </p:txBody>
      </p:sp>
      <p:sp>
        <p:nvSpPr>
          <p:cNvPr id="16" name="object 16"/>
          <p:cNvSpPr txBox="1"/>
          <p:nvPr/>
        </p:nvSpPr>
        <p:spPr>
          <a:xfrm>
            <a:off x="5334000" y="1452880"/>
            <a:ext cx="344805"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X</a:t>
            </a:r>
            <a:r>
              <a:rPr sz="1400" spc="-10" dirty="0">
                <a:latin typeface="Calibri"/>
                <a:cs typeface="Calibri"/>
              </a:rPr>
              <a:t>M</a:t>
            </a:r>
            <a:r>
              <a:rPr sz="1400" dirty="0">
                <a:latin typeface="Calibri"/>
                <a:cs typeface="Calibri"/>
              </a:rPr>
              <a:t>L</a:t>
            </a:r>
            <a:endParaRPr sz="1400">
              <a:latin typeface="Calibri"/>
              <a:cs typeface="Calibri"/>
            </a:endParaRPr>
          </a:p>
        </p:txBody>
      </p:sp>
      <p:sp>
        <p:nvSpPr>
          <p:cNvPr id="17" name="object 17"/>
          <p:cNvSpPr txBox="1"/>
          <p:nvPr/>
        </p:nvSpPr>
        <p:spPr>
          <a:xfrm>
            <a:off x="6454140" y="1456689"/>
            <a:ext cx="5391785" cy="4819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The dialogues are sturctured as XML documents. With that, a highly complex and nested data can be  send. Moreover, there is no size limits. However, the structure itself is highly inefficient and wastes a lot  of bandwidth. Is used with SOAP and RESTful</a:t>
            </a:r>
            <a:r>
              <a:rPr sz="1000" spc="20" dirty="0">
                <a:latin typeface="Calibri"/>
                <a:cs typeface="Calibri"/>
              </a:rPr>
              <a:t> </a:t>
            </a:r>
            <a:r>
              <a:rPr sz="1000" spc="-5" dirty="0">
                <a:latin typeface="Calibri"/>
                <a:cs typeface="Calibri"/>
              </a:rPr>
              <a:t>APIs.</a:t>
            </a:r>
            <a:endParaRPr sz="1000">
              <a:latin typeface="Calibri"/>
              <a:cs typeface="Calibri"/>
            </a:endParaRPr>
          </a:p>
        </p:txBody>
      </p:sp>
      <p:sp>
        <p:nvSpPr>
          <p:cNvPr id="18" name="object 18"/>
          <p:cNvSpPr txBox="1"/>
          <p:nvPr/>
        </p:nvSpPr>
        <p:spPr>
          <a:xfrm>
            <a:off x="5334000" y="2001519"/>
            <a:ext cx="396875"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JS</a:t>
            </a:r>
            <a:r>
              <a:rPr sz="1400" spc="-10" dirty="0">
                <a:latin typeface="Calibri"/>
                <a:cs typeface="Calibri"/>
              </a:rPr>
              <a:t>O</a:t>
            </a:r>
            <a:r>
              <a:rPr sz="1400" dirty="0">
                <a:latin typeface="Calibri"/>
                <a:cs typeface="Calibri"/>
              </a:rPr>
              <a:t>N</a:t>
            </a:r>
            <a:endParaRPr sz="1400">
              <a:latin typeface="Calibri"/>
              <a:cs typeface="Calibri"/>
            </a:endParaRPr>
          </a:p>
        </p:txBody>
      </p:sp>
      <p:sp>
        <p:nvSpPr>
          <p:cNvPr id="19" name="object 19"/>
          <p:cNvSpPr txBox="1"/>
          <p:nvPr/>
        </p:nvSpPr>
        <p:spPr>
          <a:xfrm>
            <a:off x="6454140" y="2005330"/>
            <a:ext cx="5479415" cy="481965"/>
          </a:xfrm>
          <a:prstGeom prst="rect">
            <a:avLst/>
          </a:prstGeom>
        </p:spPr>
        <p:txBody>
          <a:bodyPr vert="horz" wrap="square" lIns="0" tIns="12065" rIns="0" bIns="0" rtlCol="0">
            <a:spAutoFit/>
          </a:bodyPr>
          <a:lstStyle/>
          <a:p>
            <a:pPr marL="12700" marR="5080" algn="just">
              <a:lnSpc>
                <a:spcPct val="100000"/>
              </a:lnSpc>
              <a:spcBef>
                <a:spcPts val="95"/>
              </a:spcBef>
            </a:pPr>
            <a:r>
              <a:rPr sz="1000" spc="-5" dirty="0">
                <a:latin typeface="Calibri"/>
                <a:cs typeface="Calibri"/>
              </a:rPr>
              <a:t>Another hierarchical format like XML, but requires very less characters to define a structure. It is native to  JS language, easily processible in Java, and other popular high level languages, and one of the top choices  in most of the RESTful</a:t>
            </a:r>
            <a:r>
              <a:rPr sz="1000" spc="15" dirty="0">
                <a:latin typeface="Calibri"/>
                <a:cs typeface="Calibri"/>
              </a:rPr>
              <a:t> </a:t>
            </a:r>
            <a:r>
              <a:rPr sz="1000" spc="-5" dirty="0">
                <a:latin typeface="Calibri"/>
                <a:cs typeface="Calibri"/>
              </a:rPr>
              <a:t>APIs.</a:t>
            </a:r>
            <a:endParaRPr sz="1000">
              <a:latin typeface="Calibri"/>
              <a:cs typeface="Calibri"/>
            </a:endParaRPr>
          </a:p>
        </p:txBody>
      </p:sp>
      <p:sp>
        <p:nvSpPr>
          <p:cNvPr id="20" name="object 20"/>
          <p:cNvSpPr txBox="1"/>
          <p:nvPr/>
        </p:nvSpPr>
        <p:spPr>
          <a:xfrm>
            <a:off x="5334000" y="2550160"/>
            <a:ext cx="666750" cy="240029"/>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libri"/>
                <a:cs typeface="Calibri"/>
              </a:rPr>
              <a:t>ProtoBuf</a:t>
            </a:r>
            <a:endParaRPr sz="1400">
              <a:latin typeface="Calibri"/>
              <a:cs typeface="Calibri"/>
            </a:endParaRPr>
          </a:p>
        </p:txBody>
      </p:sp>
      <p:sp>
        <p:nvSpPr>
          <p:cNvPr id="21" name="object 21"/>
          <p:cNvSpPr txBox="1"/>
          <p:nvPr/>
        </p:nvSpPr>
        <p:spPr>
          <a:xfrm>
            <a:off x="6454140" y="2553969"/>
            <a:ext cx="5488305" cy="4819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Introduce as a direct replacement for JSON. Provides compact format for more efficient bandwidth usage,  and can easily be transformed from/to JSON. Is mostly being used in high volume APIs; e.g., APIs for  consumer mobile apps, etc. It is being used in RESTful APIs and as independent structures such as</a:t>
            </a:r>
            <a:r>
              <a:rPr sz="1000" spc="125" dirty="0">
                <a:latin typeface="Calibri"/>
                <a:cs typeface="Calibri"/>
              </a:rPr>
              <a:t> </a:t>
            </a:r>
            <a:r>
              <a:rPr sz="1000" spc="-5" dirty="0">
                <a:latin typeface="Calibri"/>
                <a:cs typeface="Calibri"/>
              </a:rPr>
              <a:t>in</a:t>
            </a:r>
            <a:endParaRPr sz="1000">
              <a:latin typeface="Calibri"/>
              <a:cs typeface="Calibri"/>
            </a:endParaRPr>
          </a:p>
        </p:txBody>
      </p:sp>
      <p:sp>
        <p:nvSpPr>
          <p:cNvPr id="22" name="object 22"/>
          <p:cNvSpPr txBox="1"/>
          <p:nvPr/>
        </p:nvSpPr>
        <p:spPr>
          <a:xfrm>
            <a:off x="6454140" y="3011169"/>
            <a:ext cx="2762885"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Machine learning frameworks like Tensorflow,</a:t>
            </a:r>
            <a:r>
              <a:rPr sz="1000" spc="40" dirty="0">
                <a:latin typeface="Calibri"/>
                <a:cs typeface="Calibri"/>
              </a:rPr>
              <a:t> </a:t>
            </a:r>
            <a:r>
              <a:rPr sz="1000" spc="-5" dirty="0">
                <a:latin typeface="Calibri"/>
                <a:cs typeface="Calibri"/>
              </a:rPr>
              <a:t>Keras.</a:t>
            </a:r>
            <a:endParaRPr sz="1000">
              <a:latin typeface="Calibri"/>
              <a:cs typeface="Calibri"/>
            </a:endParaRPr>
          </a:p>
        </p:txBody>
      </p:sp>
      <p:sp>
        <p:nvSpPr>
          <p:cNvPr id="23" name="object 23"/>
          <p:cNvSpPr txBox="1"/>
          <p:nvPr/>
        </p:nvSpPr>
        <p:spPr>
          <a:xfrm>
            <a:off x="5334000" y="3251199"/>
            <a:ext cx="935990"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Apache</a:t>
            </a:r>
            <a:r>
              <a:rPr sz="1400" spc="-65" dirty="0">
                <a:latin typeface="Calibri"/>
                <a:cs typeface="Calibri"/>
              </a:rPr>
              <a:t> </a:t>
            </a:r>
            <a:r>
              <a:rPr sz="1400" spc="-15" dirty="0">
                <a:latin typeface="Calibri"/>
                <a:cs typeface="Calibri"/>
              </a:rPr>
              <a:t>Avro</a:t>
            </a:r>
            <a:endParaRPr sz="1400">
              <a:latin typeface="Calibri"/>
              <a:cs typeface="Calibri"/>
            </a:endParaRPr>
          </a:p>
        </p:txBody>
      </p:sp>
      <p:sp>
        <p:nvSpPr>
          <p:cNvPr id="24" name="object 24"/>
          <p:cNvSpPr txBox="1"/>
          <p:nvPr/>
        </p:nvSpPr>
        <p:spPr>
          <a:xfrm>
            <a:off x="9208769" y="3299301"/>
            <a:ext cx="2426970" cy="126364"/>
          </a:xfrm>
          <a:prstGeom prst="rect">
            <a:avLst/>
          </a:prstGeom>
        </p:spPr>
        <p:txBody>
          <a:bodyPr vert="horz" wrap="square" lIns="0" tIns="0" rIns="0" bIns="0" rtlCol="0">
            <a:spAutoFit/>
          </a:bodyPr>
          <a:lstStyle/>
          <a:p>
            <a:pPr>
              <a:lnSpc>
                <a:spcPts val="944"/>
              </a:lnSpc>
            </a:pPr>
            <a:r>
              <a:rPr sz="1000" spc="-5" dirty="0">
                <a:latin typeface="Calibri"/>
                <a:cs typeface="Calibri"/>
              </a:rPr>
              <a:t>ork with RPC framework. It provides a</a:t>
            </a:r>
            <a:r>
              <a:rPr sz="1000" spc="25" dirty="0">
                <a:latin typeface="Calibri"/>
                <a:cs typeface="Calibri"/>
              </a:rPr>
              <a:t> </a:t>
            </a:r>
            <a:r>
              <a:rPr sz="1000" spc="-5" dirty="0">
                <a:latin typeface="Calibri"/>
                <a:cs typeface="Calibri"/>
              </a:rPr>
              <a:t>compact</a:t>
            </a:r>
            <a:endParaRPr sz="1000">
              <a:latin typeface="Calibri"/>
              <a:cs typeface="Calibri"/>
            </a:endParaRPr>
          </a:p>
        </p:txBody>
      </p:sp>
      <p:sp>
        <p:nvSpPr>
          <p:cNvPr id="25" name="object 25"/>
          <p:cNvSpPr txBox="1"/>
          <p:nvPr/>
        </p:nvSpPr>
        <p:spPr>
          <a:xfrm>
            <a:off x="6454140" y="3255009"/>
            <a:ext cx="3709035" cy="3295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Is data serialization/deserialization engine that can</a:t>
            </a:r>
            <a:r>
              <a:rPr sz="1000" spc="25" dirty="0">
                <a:latin typeface="Calibri"/>
                <a:cs typeface="Calibri"/>
              </a:rPr>
              <a:t> </a:t>
            </a:r>
            <a:r>
              <a:rPr sz="1000" spc="-5" dirty="0">
                <a:latin typeface="Calibri"/>
                <a:cs typeface="Calibri"/>
              </a:rPr>
              <a:t>w</a:t>
            </a:r>
            <a:endParaRPr sz="1000">
              <a:latin typeface="Calibri"/>
              <a:cs typeface="Calibri"/>
            </a:endParaRPr>
          </a:p>
          <a:p>
            <a:pPr marL="12700">
              <a:lnSpc>
                <a:spcPct val="100000"/>
              </a:lnSpc>
            </a:pPr>
            <a:r>
              <a:rPr sz="1000" spc="-5" dirty="0">
                <a:latin typeface="Calibri"/>
                <a:cs typeface="Calibri"/>
              </a:rPr>
              <a:t>construct which is schema based, and gives least serialization</a:t>
            </a:r>
            <a:r>
              <a:rPr sz="1000" spc="110" dirty="0">
                <a:latin typeface="Calibri"/>
                <a:cs typeface="Calibri"/>
              </a:rPr>
              <a:t> </a:t>
            </a:r>
            <a:r>
              <a:rPr sz="1000" spc="-5" dirty="0">
                <a:latin typeface="Calibri"/>
                <a:cs typeface="Calibri"/>
              </a:rPr>
              <a:t>footprint.</a:t>
            </a:r>
            <a:endParaRPr sz="1000">
              <a:latin typeface="Calibri"/>
              <a:cs typeface="Calibri"/>
            </a:endParaRPr>
          </a:p>
        </p:txBody>
      </p:sp>
      <p:sp>
        <p:nvSpPr>
          <p:cNvPr id="26" name="object 26"/>
          <p:cNvSpPr txBox="1"/>
          <p:nvPr/>
        </p:nvSpPr>
        <p:spPr>
          <a:xfrm>
            <a:off x="5334000" y="3769360"/>
            <a:ext cx="563880" cy="453390"/>
          </a:xfrm>
          <a:prstGeom prst="rect">
            <a:avLst/>
          </a:prstGeom>
        </p:spPr>
        <p:txBody>
          <a:bodyPr vert="horz" wrap="square" lIns="0" tIns="13335" rIns="0" bIns="0" rtlCol="0">
            <a:spAutoFit/>
          </a:bodyPr>
          <a:lstStyle/>
          <a:p>
            <a:pPr marL="12700" marR="5080">
              <a:lnSpc>
                <a:spcPct val="100000"/>
              </a:lnSpc>
              <a:spcBef>
                <a:spcPts val="105"/>
              </a:spcBef>
            </a:pPr>
            <a:r>
              <a:rPr sz="1400" spc="-5" dirty="0">
                <a:latin typeface="Calibri"/>
                <a:cs typeface="Calibri"/>
              </a:rPr>
              <a:t>Apach</a:t>
            </a:r>
            <a:r>
              <a:rPr sz="1400" dirty="0">
                <a:latin typeface="Calibri"/>
                <a:cs typeface="Calibri"/>
              </a:rPr>
              <a:t>e  </a:t>
            </a:r>
            <a:r>
              <a:rPr sz="1400" spc="-5" dirty="0">
                <a:latin typeface="Calibri"/>
                <a:cs typeface="Calibri"/>
              </a:rPr>
              <a:t>Thrift</a:t>
            </a:r>
            <a:endParaRPr sz="1400">
              <a:latin typeface="Calibri"/>
              <a:cs typeface="Calibri"/>
            </a:endParaRPr>
          </a:p>
        </p:txBody>
      </p:sp>
      <p:sp>
        <p:nvSpPr>
          <p:cNvPr id="27" name="object 27"/>
          <p:cNvSpPr txBox="1"/>
          <p:nvPr/>
        </p:nvSpPr>
        <p:spPr>
          <a:xfrm>
            <a:off x="5334000" y="4470400"/>
            <a:ext cx="659765" cy="240029"/>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libri"/>
                <a:cs typeface="Calibri"/>
              </a:rPr>
              <a:t>MsgPack</a:t>
            </a:r>
            <a:endParaRPr sz="1400">
              <a:latin typeface="Calibri"/>
              <a:cs typeface="Calibri"/>
            </a:endParaRPr>
          </a:p>
        </p:txBody>
      </p:sp>
      <p:sp>
        <p:nvSpPr>
          <p:cNvPr id="28" name="object 28"/>
          <p:cNvSpPr txBox="1"/>
          <p:nvPr/>
        </p:nvSpPr>
        <p:spPr>
          <a:xfrm>
            <a:off x="10429875" y="4518501"/>
            <a:ext cx="1517650" cy="126364"/>
          </a:xfrm>
          <a:prstGeom prst="rect">
            <a:avLst/>
          </a:prstGeom>
        </p:spPr>
        <p:txBody>
          <a:bodyPr vert="horz" wrap="square" lIns="0" tIns="0" rIns="0" bIns="0" rtlCol="0">
            <a:spAutoFit/>
          </a:bodyPr>
          <a:lstStyle/>
          <a:p>
            <a:pPr>
              <a:lnSpc>
                <a:spcPts val="944"/>
              </a:lnSpc>
            </a:pPr>
            <a:r>
              <a:rPr sz="1000" spc="-5" dirty="0">
                <a:latin typeface="Calibri"/>
                <a:cs typeface="Calibri"/>
              </a:rPr>
              <a:t>rategy or integration</a:t>
            </a:r>
            <a:r>
              <a:rPr sz="1000" spc="-10" dirty="0">
                <a:latin typeface="Calibri"/>
                <a:cs typeface="Calibri"/>
              </a:rPr>
              <a:t> </a:t>
            </a:r>
            <a:r>
              <a:rPr sz="1000" spc="-5" dirty="0">
                <a:latin typeface="Calibri"/>
                <a:cs typeface="Calibri"/>
              </a:rPr>
              <a:t>pattern.</a:t>
            </a:r>
            <a:endParaRPr sz="1000">
              <a:latin typeface="Calibri"/>
              <a:cs typeface="Calibri"/>
            </a:endParaRPr>
          </a:p>
        </p:txBody>
      </p:sp>
      <p:sp>
        <p:nvSpPr>
          <p:cNvPr id="29" name="object 29"/>
          <p:cNvSpPr txBox="1"/>
          <p:nvPr/>
        </p:nvSpPr>
        <p:spPr>
          <a:xfrm>
            <a:off x="6454140" y="4626609"/>
            <a:ext cx="390906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It gives better message compactness and serialization efficiency than</a:t>
            </a:r>
            <a:r>
              <a:rPr sz="1000" spc="110" dirty="0">
                <a:latin typeface="Calibri"/>
                <a:cs typeface="Calibri"/>
              </a:rPr>
              <a:t> </a:t>
            </a:r>
            <a:r>
              <a:rPr sz="1000" spc="-5" dirty="0">
                <a:latin typeface="Calibri"/>
                <a:cs typeface="Calibri"/>
              </a:rPr>
              <a:t>JSON.</a:t>
            </a:r>
            <a:endParaRPr sz="1000">
              <a:latin typeface="Calibri"/>
              <a:cs typeface="Calibri"/>
            </a:endParaRPr>
          </a:p>
        </p:txBody>
      </p:sp>
      <p:sp>
        <p:nvSpPr>
          <p:cNvPr id="30" name="object 30"/>
          <p:cNvSpPr txBox="1"/>
          <p:nvPr/>
        </p:nvSpPr>
        <p:spPr>
          <a:xfrm>
            <a:off x="5334000" y="4866640"/>
            <a:ext cx="862965" cy="240029"/>
          </a:xfrm>
          <a:prstGeom prst="rect">
            <a:avLst/>
          </a:prstGeom>
        </p:spPr>
        <p:txBody>
          <a:bodyPr vert="horz" wrap="square" lIns="0" tIns="13335" rIns="0" bIns="0" rtlCol="0">
            <a:spAutoFit/>
          </a:bodyPr>
          <a:lstStyle/>
          <a:p>
            <a:pPr marL="12700">
              <a:lnSpc>
                <a:spcPct val="100000"/>
              </a:lnSpc>
              <a:spcBef>
                <a:spcPts val="105"/>
              </a:spcBef>
            </a:pPr>
            <a:r>
              <a:rPr sz="1400" spc="-20" dirty="0">
                <a:latin typeface="Calibri"/>
                <a:cs typeface="Calibri"/>
              </a:rPr>
              <a:t>Fast</a:t>
            </a:r>
            <a:r>
              <a:rPr sz="1400" spc="-55" dirty="0">
                <a:latin typeface="Calibri"/>
                <a:cs typeface="Calibri"/>
              </a:rPr>
              <a:t> </a:t>
            </a:r>
            <a:r>
              <a:rPr sz="1400" spc="-15" dirty="0">
                <a:latin typeface="Calibri"/>
                <a:cs typeface="Calibri"/>
              </a:rPr>
              <a:t>Buffers</a:t>
            </a:r>
            <a:endParaRPr sz="1400">
              <a:latin typeface="Calibri"/>
              <a:cs typeface="Calibri"/>
            </a:endParaRPr>
          </a:p>
        </p:txBody>
      </p:sp>
      <p:sp>
        <p:nvSpPr>
          <p:cNvPr id="31" name="object 31"/>
          <p:cNvSpPr txBox="1"/>
          <p:nvPr/>
        </p:nvSpPr>
        <p:spPr>
          <a:xfrm>
            <a:off x="6454140" y="4870450"/>
            <a:ext cx="417576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An advance and enhance replacement for ProtoBuf with more efficient</a:t>
            </a:r>
            <a:r>
              <a:rPr sz="1000" spc="130" dirty="0">
                <a:latin typeface="Calibri"/>
                <a:cs typeface="Calibri"/>
              </a:rPr>
              <a:t> </a:t>
            </a:r>
            <a:r>
              <a:rPr sz="1000" spc="-5" dirty="0">
                <a:latin typeface="Calibri"/>
                <a:cs typeface="Calibri"/>
              </a:rPr>
              <a:t>serializat</a:t>
            </a:r>
            <a:endParaRPr sz="1000">
              <a:latin typeface="Calibri"/>
              <a:cs typeface="Calibri"/>
            </a:endParaRPr>
          </a:p>
        </p:txBody>
      </p:sp>
      <p:sp>
        <p:nvSpPr>
          <p:cNvPr id="32" name="object 32"/>
          <p:cNvSpPr txBox="1"/>
          <p:nvPr/>
        </p:nvSpPr>
        <p:spPr>
          <a:xfrm>
            <a:off x="10617200" y="4914741"/>
            <a:ext cx="1266190" cy="126364"/>
          </a:xfrm>
          <a:prstGeom prst="rect">
            <a:avLst/>
          </a:prstGeom>
        </p:spPr>
        <p:txBody>
          <a:bodyPr vert="horz" wrap="square" lIns="0" tIns="0" rIns="0" bIns="0" rtlCol="0">
            <a:spAutoFit/>
          </a:bodyPr>
          <a:lstStyle/>
          <a:p>
            <a:pPr>
              <a:lnSpc>
                <a:spcPts val="944"/>
              </a:lnSpc>
            </a:pPr>
            <a:r>
              <a:rPr sz="1000" spc="-5" dirty="0">
                <a:latin typeface="Calibri"/>
                <a:cs typeface="Calibri"/>
              </a:rPr>
              <a:t>ion engine, and</a:t>
            </a:r>
            <a:r>
              <a:rPr sz="1000" spc="-30" dirty="0">
                <a:latin typeface="Calibri"/>
                <a:cs typeface="Calibri"/>
              </a:rPr>
              <a:t> </a:t>
            </a:r>
            <a:r>
              <a:rPr sz="1000" spc="-5" dirty="0">
                <a:latin typeface="Calibri"/>
                <a:cs typeface="Calibri"/>
              </a:rPr>
              <a:t>dialogue</a:t>
            </a:r>
            <a:endParaRPr sz="1000">
              <a:latin typeface="Calibri"/>
              <a:cs typeface="Calibri"/>
            </a:endParaRPr>
          </a:p>
        </p:txBody>
      </p:sp>
      <p:sp>
        <p:nvSpPr>
          <p:cNvPr id="33" name="object 33"/>
          <p:cNvSpPr txBox="1"/>
          <p:nvPr/>
        </p:nvSpPr>
        <p:spPr>
          <a:xfrm>
            <a:off x="6454140" y="5022850"/>
            <a:ext cx="412750"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format.</a:t>
            </a:r>
            <a:endParaRPr sz="1000">
              <a:latin typeface="Calibri"/>
              <a:cs typeface="Calibri"/>
            </a:endParaRPr>
          </a:p>
        </p:txBody>
      </p:sp>
      <p:sp>
        <p:nvSpPr>
          <p:cNvPr id="34" name="object 34"/>
          <p:cNvSpPr txBox="1"/>
          <p:nvPr/>
        </p:nvSpPr>
        <p:spPr>
          <a:xfrm>
            <a:off x="5334000" y="5262879"/>
            <a:ext cx="799465" cy="240029"/>
          </a:xfrm>
          <a:prstGeom prst="rect">
            <a:avLst/>
          </a:prstGeom>
        </p:spPr>
        <p:txBody>
          <a:bodyPr vert="horz" wrap="square" lIns="0" tIns="13335" rIns="0" bIns="0" rtlCol="0">
            <a:spAutoFit/>
          </a:bodyPr>
          <a:lstStyle/>
          <a:p>
            <a:pPr marL="12700">
              <a:lnSpc>
                <a:spcPct val="100000"/>
              </a:lnSpc>
              <a:spcBef>
                <a:spcPts val="105"/>
              </a:spcBef>
            </a:pPr>
            <a:r>
              <a:rPr sz="1400" spc="-15" dirty="0">
                <a:latin typeface="Calibri"/>
                <a:cs typeface="Calibri"/>
              </a:rPr>
              <a:t>FlatBuffers</a:t>
            </a:r>
            <a:endParaRPr sz="1400">
              <a:latin typeface="Calibri"/>
              <a:cs typeface="Calibri"/>
            </a:endParaRPr>
          </a:p>
        </p:txBody>
      </p:sp>
      <p:sp>
        <p:nvSpPr>
          <p:cNvPr id="35" name="object 35"/>
          <p:cNvSpPr txBox="1"/>
          <p:nvPr/>
        </p:nvSpPr>
        <p:spPr>
          <a:xfrm>
            <a:off x="7832090" y="5310981"/>
            <a:ext cx="4051300" cy="126364"/>
          </a:xfrm>
          <a:prstGeom prst="rect">
            <a:avLst/>
          </a:prstGeom>
        </p:spPr>
        <p:txBody>
          <a:bodyPr vert="horz" wrap="square" lIns="0" tIns="0" rIns="0" bIns="0" rtlCol="0">
            <a:spAutoFit/>
          </a:bodyPr>
          <a:lstStyle/>
          <a:p>
            <a:pPr>
              <a:lnSpc>
                <a:spcPts val="944"/>
              </a:lnSpc>
            </a:pPr>
            <a:r>
              <a:rPr sz="1000" spc="-5" dirty="0">
                <a:latin typeface="Calibri"/>
                <a:cs typeface="Calibri"/>
              </a:rPr>
              <a:t>eplacement for ProtoBuf with more efficient serialization engine, and</a:t>
            </a:r>
            <a:r>
              <a:rPr sz="1000" spc="135" dirty="0">
                <a:latin typeface="Calibri"/>
                <a:cs typeface="Calibri"/>
              </a:rPr>
              <a:t> </a:t>
            </a:r>
            <a:r>
              <a:rPr sz="1000" spc="-5" dirty="0">
                <a:latin typeface="Calibri"/>
                <a:cs typeface="Calibri"/>
              </a:rPr>
              <a:t>dialogue</a:t>
            </a:r>
            <a:endParaRPr sz="1000">
              <a:latin typeface="Calibri"/>
              <a:cs typeface="Calibri"/>
            </a:endParaRPr>
          </a:p>
        </p:txBody>
      </p:sp>
      <p:sp>
        <p:nvSpPr>
          <p:cNvPr id="36" name="object 36"/>
          <p:cNvSpPr txBox="1"/>
          <p:nvPr/>
        </p:nvSpPr>
        <p:spPr>
          <a:xfrm>
            <a:off x="6454140" y="5266690"/>
            <a:ext cx="139065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An advance and enhance r  format.</a:t>
            </a:r>
            <a:endParaRPr sz="1000">
              <a:latin typeface="Calibri"/>
              <a:cs typeface="Calibri"/>
            </a:endParaRPr>
          </a:p>
        </p:txBody>
      </p:sp>
      <p:sp>
        <p:nvSpPr>
          <p:cNvPr id="37" name="object 37"/>
          <p:cNvSpPr txBox="1"/>
          <p:nvPr/>
        </p:nvSpPr>
        <p:spPr>
          <a:xfrm>
            <a:off x="5334000" y="5659120"/>
            <a:ext cx="828675" cy="240029"/>
          </a:xfrm>
          <a:prstGeom prst="rect">
            <a:avLst/>
          </a:prstGeom>
        </p:spPr>
        <p:txBody>
          <a:bodyPr vert="horz" wrap="square" lIns="0" tIns="13335" rIns="0" bIns="0" rtlCol="0">
            <a:spAutoFit/>
          </a:bodyPr>
          <a:lstStyle/>
          <a:p>
            <a:pPr marL="12700">
              <a:lnSpc>
                <a:spcPct val="100000"/>
              </a:lnSpc>
              <a:spcBef>
                <a:spcPts val="105"/>
              </a:spcBef>
            </a:pPr>
            <a:r>
              <a:rPr sz="1400" spc="-10" dirty="0">
                <a:latin typeface="Calibri"/>
                <a:cs typeface="Calibri"/>
              </a:rPr>
              <a:t>Cap'nProto</a:t>
            </a:r>
            <a:endParaRPr sz="1400">
              <a:latin typeface="Calibri"/>
              <a:cs typeface="Calibri"/>
            </a:endParaRPr>
          </a:p>
        </p:txBody>
      </p:sp>
      <p:sp>
        <p:nvSpPr>
          <p:cNvPr id="38" name="object 38"/>
          <p:cNvSpPr txBox="1"/>
          <p:nvPr/>
        </p:nvSpPr>
        <p:spPr>
          <a:xfrm>
            <a:off x="10543540" y="5707221"/>
            <a:ext cx="1266825" cy="126364"/>
          </a:xfrm>
          <a:prstGeom prst="rect">
            <a:avLst/>
          </a:prstGeom>
        </p:spPr>
        <p:txBody>
          <a:bodyPr vert="horz" wrap="square" lIns="0" tIns="0" rIns="0" bIns="0" rtlCol="0">
            <a:spAutoFit/>
          </a:bodyPr>
          <a:lstStyle/>
          <a:p>
            <a:pPr>
              <a:lnSpc>
                <a:spcPts val="944"/>
              </a:lnSpc>
            </a:pPr>
            <a:r>
              <a:rPr sz="1000" spc="-5" dirty="0">
                <a:latin typeface="Calibri"/>
                <a:cs typeface="Calibri"/>
              </a:rPr>
              <a:t>limited to few</a:t>
            </a:r>
            <a:r>
              <a:rPr sz="1000" spc="-30" dirty="0">
                <a:latin typeface="Calibri"/>
                <a:cs typeface="Calibri"/>
              </a:rPr>
              <a:t> </a:t>
            </a:r>
            <a:r>
              <a:rPr sz="1000" spc="-5" dirty="0">
                <a:latin typeface="Calibri"/>
                <a:cs typeface="Calibri"/>
              </a:rPr>
              <a:t>languages</a:t>
            </a:r>
            <a:endParaRPr sz="1000">
              <a:latin typeface="Calibri"/>
              <a:cs typeface="Calibri"/>
            </a:endParaRPr>
          </a:p>
        </p:txBody>
      </p:sp>
      <p:sp>
        <p:nvSpPr>
          <p:cNvPr id="39" name="object 39"/>
          <p:cNvSpPr txBox="1"/>
          <p:nvPr/>
        </p:nvSpPr>
        <p:spPr>
          <a:xfrm>
            <a:off x="6454140" y="5662929"/>
            <a:ext cx="4073525"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It is a RPC system with its own serialization engine. Very high throughtput, and  like C++.</a:t>
            </a:r>
            <a:endParaRPr sz="1000">
              <a:latin typeface="Calibri"/>
              <a:cs typeface="Calibri"/>
            </a:endParaRPr>
          </a:p>
        </p:txBody>
      </p:sp>
      <p:pic>
        <p:nvPicPr>
          <p:cNvPr id="40" name="object 40"/>
          <p:cNvPicPr/>
          <p:nvPr/>
        </p:nvPicPr>
        <p:blipFill>
          <a:blip r:embed="rId4" cstate="print"/>
          <a:stretch>
            <a:fillRect/>
          </a:stretch>
        </p:blipFill>
        <p:spPr>
          <a:xfrm>
            <a:off x="9235440" y="2971800"/>
            <a:ext cx="2956559" cy="411479"/>
          </a:xfrm>
          <a:prstGeom prst="rect">
            <a:avLst/>
          </a:prstGeom>
        </p:spPr>
      </p:pic>
      <p:sp>
        <p:nvSpPr>
          <p:cNvPr id="41" name="object 41"/>
          <p:cNvSpPr txBox="1"/>
          <p:nvPr/>
        </p:nvSpPr>
        <p:spPr>
          <a:xfrm>
            <a:off x="9356090" y="3054350"/>
            <a:ext cx="2569210"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https://developers.google.com/protocol-buffers/</a:t>
            </a:r>
            <a:endParaRPr sz="1000">
              <a:latin typeface="Calibri"/>
              <a:cs typeface="Calibri"/>
            </a:endParaRPr>
          </a:p>
        </p:txBody>
      </p:sp>
      <p:pic>
        <p:nvPicPr>
          <p:cNvPr id="42" name="object 42"/>
          <p:cNvPicPr/>
          <p:nvPr/>
        </p:nvPicPr>
        <p:blipFill>
          <a:blip r:embed="rId5" cstate="print"/>
          <a:stretch>
            <a:fillRect/>
          </a:stretch>
        </p:blipFill>
        <p:spPr>
          <a:xfrm>
            <a:off x="10424159" y="3383279"/>
            <a:ext cx="1645920" cy="411479"/>
          </a:xfrm>
          <a:prstGeom prst="rect">
            <a:avLst/>
          </a:prstGeom>
        </p:spPr>
      </p:pic>
      <p:sp>
        <p:nvSpPr>
          <p:cNvPr id="43" name="object 43"/>
          <p:cNvSpPr txBox="1"/>
          <p:nvPr/>
        </p:nvSpPr>
        <p:spPr>
          <a:xfrm>
            <a:off x="10563859" y="3449319"/>
            <a:ext cx="1310640"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https://avro.apache.org/</a:t>
            </a:r>
            <a:endParaRPr sz="1000">
              <a:latin typeface="Calibri"/>
              <a:cs typeface="Calibri"/>
            </a:endParaRPr>
          </a:p>
        </p:txBody>
      </p:sp>
      <p:pic>
        <p:nvPicPr>
          <p:cNvPr id="44" name="object 44"/>
          <p:cNvPicPr/>
          <p:nvPr/>
        </p:nvPicPr>
        <p:blipFill>
          <a:blip r:embed="rId6" cstate="print"/>
          <a:stretch>
            <a:fillRect/>
          </a:stretch>
        </p:blipFill>
        <p:spPr>
          <a:xfrm>
            <a:off x="10424159" y="4206240"/>
            <a:ext cx="1645920" cy="411480"/>
          </a:xfrm>
          <a:prstGeom prst="rect">
            <a:avLst/>
          </a:prstGeom>
        </p:spPr>
      </p:pic>
      <p:pic>
        <p:nvPicPr>
          <p:cNvPr id="46" name="object 46"/>
          <p:cNvPicPr/>
          <p:nvPr/>
        </p:nvPicPr>
        <p:blipFill>
          <a:blip r:embed="rId7" cstate="print"/>
          <a:stretch>
            <a:fillRect/>
          </a:stretch>
        </p:blipFill>
        <p:spPr>
          <a:xfrm>
            <a:off x="10607040" y="4572000"/>
            <a:ext cx="1463040" cy="411480"/>
          </a:xfrm>
          <a:prstGeom prst="rect">
            <a:avLst/>
          </a:prstGeom>
        </p:spPr>
      </p:pic>
      <p:sp>
        <p:nvSpPr>
          <p:cNvPr id="47" name="object 47"/>
          <p:cNvSpPr txBox="1"/>
          <p:nvPr/>
        </p:nvSpPr>
        <p:spPr>
          <a:xfrm>
            <a:off x="10749280" y="4657725"/>
            <a:ext cx="1127125"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https://msgpack.org/</a:t>
            </a:r>
            <a:endParaRPr sz="1000">
              <a:latin typeface="Calibri"/>
              <a:cs typeface="Calibri"/>
            </a:endParaRPr>
          </a:p>
        </p:txBody>
      </p:sp>
      <p:pic>
        <p:nvPicPr>
          <p:cNvPr id="48" name="object 48"/>
          <p:cNvPicPr/>
          <p:nvPr/>
        </p:nvPicPr>
        <p:blipFill>
          <a:blip r:embed="rId8" cstate="print"/>
          <a:stretch>
            <a:fillRect/>
          </a:stretch>
        </p:blipFill>
        <p:spPr>
          <a:xfrm>
            <a:off x="7818119" y="4983479"/>
            <a:ext cx="4251960" cy="411480"/>
          </a:xfrm>
          <a:prstGeom prst="rect">
            <a:avLst/>
          </a:prstGeom>
        </p:spPr>
      </p:pic>
      <p:sp>
        <p:nvSpPr>
          <p:cNvPr id="49" name="object 49"/>
          <p:cNvSpPr txBox="1"/>
          <p:nvPr/>
        </p:nvSpPr>
        <p:spPr>
          <a:xfrm>
            <a:off x="7953375" y="5052695"/>
            <a:ext cx="3861435"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https://</a:t>
            </a:r>
            <a:r>
              <a:rPr sz="1000" spc="-5" dirty="0">
                <a:solidFill>
                  <a:srgbClr val="FFFFFF"/>
                </a:solidFill>
                <a:latin typeface="Calibri"/>
                <a:cs typeface="Calibri"/>
                <a:hlinkClick r:id="rId9"/>
              </a:rPr>
              <a:t>www.eprosima.com/index.php/products-all/eprosima-fast-buffers</a:t>
            </a:r>
            <a:endParaRPr sz="1000">
              <a:latin typeface="Calibri"/>
              <a:cs typeface="Calibri"/>
            </a:endParaRPr>
          </a:p>
        </p:txBody>
      </p:sp>
      <p:pic>
        <p:nvPicPr>
          <p:cNvPr id="50" name="object 50"/>
          <p:cNvPicPr/>
          <p:nvPr/>
        </p:nvPicPr>
        <p:blipFill>
          <a:blip r:embed="rId10" cstate="print"/>
          <a:stretch>
            <a:fillRect/>
          </a:stretch>
        </p:blipFill>
        <p:spPr>
          <a:xfrm>
            <a:off x="9784080" y="5349240"/>
            <a:ext cx="2286000" cy="411480"/>
          </a:xfrm>
          <a:prstGeom prst="rect">
            <a:avLst/>
          </a:prstGeom>
        </p:spPr>
      </p:pic>
      <p:sp>
        <p:nvSpPr>
          <p:cNvPr id="51" name="object 51"/>
          <p:cNvSpPr txBox="1"/>
          <p:nvPr/>
        </p:nvSpPr>
        <p:spPr>
          <a:xfrm>
            <a:off x="9942194" y="5448934"/>
            <a:ext cx="1899285"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https://google.github.io/flatbuffers/</a:t>
            </a:r>
            <a:endParaRPr sz="1000">
              <a:latin typeface="Calibri"/>
              <a:cs typeface="Calibri"/>
            </a:endParaRPr>
          </a:p>
        </p:txBody>
      </p:sp>
      <p:pic>
        <p:nvPicPr>
          <p:cNvPr id="52" name="object 52"/>
          <p:cNvPicPr/>
          <p:nvPr/>
        </p:nvPicPr>
        <p:blipFill>
          <a:blip r:embed="rId11" cstate="print"/>
          <a:stretch>
            <a:fillRect/>
          </a:stretch>
        </p:blipFill>
        <p:spPr>
          <a:xfrm>
            <a:off x="10515600" y="5760720"/>
            <a:ext cx="1554479" cy="411480"/>
          </a:xfrm>
          <a:prstGeom prst="rect">
            <a:avLst/>
          </a:prstGeom>
        </p:spPr>
      </p:pic>
      <p:sp>
        <p:nvSpPr>
          <p:cNvPr id="53" name="object 53"/>
          <p:cNvSpPr txBox="1"/>
          <p:nvPr/>
        </p:nvSpPr>
        <p:spPr>
          <a:xfrm>
            <a:off x="10661015" y="5851525"/>
            <a:ext cx="1212215"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https://capnproto.org/</a:t>
            </a:r>
            <a:endParaRPr sz="1000">
              <a:latin typeface="Calibri"/>
              <a:cs typeface="Calibri"/>
            </a:endParaRPr>
          </a:p>
        </p:txBody>
      </p:sp>
      <p:sp>
        <p:nvSpPr>
          <p:cNvPr id="54" name="object 5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55" name="object 55"/>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57</a:t>
            </a:fld>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0317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10" dirty="0">
                <a:solidFill>
                  <a:srgbClr val="FFFFFF"/>
                </a:solidFill>
                <a:latin typeface="Microsoft YaHei"/>
                <a:cs typeface="Microsoft YaHei"/>
              </a:rPr>
              <a:t>SOAP </a:t>
            </a:r>
            <a:r>
              <a:rPr sz="2400" b="1" spc="-15" dirty="0">
                <a:solidFill>
                  <a:srgbClr val="FFFFFF"/>
                </a:solidFill>
                <a:latin typeface="Microsoft YaHei"/>
                <a:cs typeface="Microsoft YaHei"/>
              </a:rPr>
              <a:t>VS.</a:t>
            </a:r>
            <a:r>
              <a:rPr sz="2400" b="1" spc="-60" dirty="0">
                <a:solidFill>
                  <a:srgbClr val="FFFFFF"/>
                </a:solidFill>
                <a:latin typeface="Microsoft YaHei"/>
                <a:cs typeface="Microsoft YaHei"/>
              </a:rPr>
              <a:t> </a:t>
            </a:r>
            <a:r>
              <a:rPr sz="2400" b="1" spc="-5" dirty="0">
                <a:solidFill>
                  <a:srgbClr val="FFFFFF"/>
                </a:solidFill>
                <a:latin typeface="Microsoft YaHei"/>
                <a:cs typeface="Microsoft YaHei"/>
              </a:rPr>
              <a:t>REST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953490" y="1936865"/>
              <a:ext cx="10112432" cy="4463934"/>
            </a:xfrm>
            <a:prstGeom prst="rect">
              <a:avLst/>
            </a:prstGeom>
          </p:spPr>
        </p:pic>
      </p:grpSp>
      <p:sp>
        <p:nvSpPr>
          <p:cNvPr id="9" name="object 9"/>
          <p:cNvSpPr txBox="1"/>
          <p:nvPr/>
        </p:nvSpPr>
        <p:spPr>
          <a:xfrm>
            <a:off x="1014094" y="2234691"/>
            <a:ext cx="901065" cy="939800"/>
          </a:xfrm>
          <a:prstGeom prst="rect">
            <a:avLst/>
          </a:prstGeom>
        </p:spPr>
        <p:txBody>
          <a:bodyPr vert="horz" wrap="square" lIns="0" tIns="12065" rIns="0" bIns="0" rtlCol="0">
            <a:spAutoFit/>
          </a:bodyPr>
          <a:lstStyle/>
          <a:p>
            <a:pPr marL="12700" marR="5080" indent="389890" algn="r">
              <a:lnSpc>
                <a:spcPct val="142900"/>
              </a:lnSpc>
              <a:spcBef>
                <a:spcPts val="95"/>
              </a:spcBef>
            </a:pPr>
            <a:r>
              <a:rPr sz="1400" spc="-5" dirty="0">
                <a:latin typeface="Calibri"/>
                <a:cs typeface="Calibri"/>
              </a:rPr>
              <a:t>De</a:t>
            </a:r>
            <a:r>
              <a:rPr sz="1400" dirty="0">
                <a:latin typeface="Calibri"/>
                <a:cs typeface="Calibri"/>
              </a:rPr>
              <a:t>s</a:t>
            </a:r>
            <a:r>
              <a:rPr sz="1400" spc="-5" dirty="0">
                <a:latin typeface="Calibri"/>
                <a:cs typeface="Calibri"/>
              </a:rPr>
              <a:t>ig</a:t>
            </a:r>
            <a:r>
              <a:rPr sz="1400" dirty="0">
                <a:latin typeface="Calibri"/>
                <a:cs typeface="Calibri"/>
              </a:rPr>
              <a:t>n  </a:t>
            </a:r>
            <a:r>
              <a:rPr sz="1400" spc="-5" dirty="0">
                <a:latin typeface="Calibri"/>
                <a:cs typeface="Calibri"/>
              </a:rPr>
              <a:t>Approach  S</a:t>
            </a:r>
            <a:r>
              <a:rPr sz="1400" spc="-25" dirty="0">
                <a:latin typeface="Calibri"/>
                <a:cs typeface="Calibri"/>
              </a:rPr>
              <a:t>t</a:t>
            </a:r>
            <a:r>
              <a:rPr sz="1400" spc="-20" dirty="0">
                <a:latin typeface="Calibri"/>
                <a:cs typeface="Calibri"/>
              </a:rPr>
              <a:t>a</a:t>
            </a:r>
            <a:r>
              <a:rPr sz="1400" spc="-25" dirty="0">
                <a:latin typeface="Calibri"/>
                <a:cs typeface="Calibri"/>
              </a:rPr>
              <a:t>t</a:t>
            </a:r>
            <a:r>
              <a:rPr sz="1400" spc="-20" dirty="0">
                <a:latin typeface="Calibri"/>
                <a:cs typeface="Calibri"/>
              </a:rPr>
              <a:t>e</a:t>
            </a:r>
            <a:r>
              <a:rPr sz="1400" spc="-5" dirty="0">
                <a:latin typeface="Calibri"/>
                <a:cs typeface="Calibri"/>
              </a:rPr>
              <a:t>fulne</a:t>
            </a:r>
            <a:r>
              <a:rPr sz="1400" dirty="0">
                <a:latin typeface="Calibri"/>
                <a:cs typeface="Calibri"/>
              </a:rPr>
              <a:t>ss</a:t>
            </a:r>
            <a:endParaRPr sz="1400">
              <a:latin typeface="Calibri"/>
              <a:cs typeface="Calibri"/>
            </a:endParaRPr>
          </a:p>
        </p:txBody>
      </p:sp>
      <p:sp>
        <p:nvSpPr>
          <p:cNvPr id="10" name="object 10"/>
          <p:cNvSpPr txBox="1"/>
          <p:nvPr/>
        </p:nvSpPr>
        <p:spPr>
          <a:xfrm>
            <a:off x="6833234" y="2234691"/>
            <a:ext cx="4601845" cy="939800"/>
          </a:xfrm>
          <a:prstGeom prst="rect">
            <a:avLst/>
          </a:prstGeom>
        </p:spPr>
        <p:txBody>
          <a:bodyPr vert="horz" wrap="square" lIns="0" tIns="12065" rIns="0" bIns="0" rtlCol="0">
            <a:spAutoFit/>
          </a:bodyPr>
          <a:lstStyle/>
          <a:p>
            <a:pPr marL="12700" marR="5080">
              <a:lnSpc>
                <a:spcPct val="142900"/>
              </a:lnSpc>
              <a:spcBef>
                <a:spcPts val="95"/>
              </a:spcBef>
            </a:pPr>
            <a:r>
              <a:rPr sz="1400" spc="-10" dirty="0">
                <a:latin typeface="Calibri"/>
                <a:cs typeface="Calibri"/>
              </a:rPr>
              <a:t>Architectural style </a:t>
            </a:r>
            <a:r>
              <a:rPr sz="1400" spc="-5" dirty="0">
                <a:latin typeface="Calibri"/>
                <a:cs typeface="Calibri"/>
              </a:rPr>
              <a:t>with loose guidelines and recommendations.  </a:t>
            </a:r>
            <a:r>
              <a:rPr sz="1400" spc="-10" dirty="0">
                <a:latin typeface="Calibri"/>
                <a:cs typeface="Calibri"/>
              </a:rPr>
              <a:t>Data-driven (data available </a:t>
            </a:r>
            <a:r>
              <a:rPr sz="1400" spc="-5" dirty="0">
                <a:latin typeface="Calibri"/>
                <a:cs typeface="Calibri"/>
              </a:rPr>
              <a:t>as resources, </a:t>
            </a:r>
            <a:r>
              <a:rPr sz="1400" dirty="0">
                <a:latin typeface="Calibri"/>
                <a:cs typeface="Calibri"/>
              </a:rPr>
              <a:t>e.g. </a:t>
            </a:r>
            <a:r>
              <a:rPr sz="1400" spc="5" dirty="0">
                <a:latin typeface="Calibri"/>
                <a:cs typeface="Calibri"/>
              </a:rPr>
              <a:t>“user”).</a:t>
            </a:r>
            <a:endParaRPr sz="1400">
              <a:latin typeface="Calibri"/>
              <a:cs typeface="Calibri"/>
            </a:endParaRPr>
          </a:p>
          <a:p>
            <a:pPr marL="12700">
              <a:lnSpc>
                <a:spcPct val="100000"/>
              </a:lnSpc>
              <a:spcBef>
                <a:spcPts val="720"/>
              </a:spcBef>
            </a:pPr>
            <a:r>
              <a:rPr sz="1400" spc="-10" dirty="0">
                <a:latin typeface="Calibri"/>
                <a:cs typeface="Calibri"/>
              </a:rPr>
              <a:t>Stateless </a:t>
            </a:r>
            <a:r>
              <a:rPr sz="1400" spc="-5" dirty="0">
                <a:latin typeface="Calibri"/>
                <a:cs typeface="Calibri"/>
              </a:rPr>
              <a:t>(no server-side sessions).</a:t>
            </a:r>
            <a:endParaRPr sz="1400">
              <a:latin typeface="Calibri"/>
              <a:cs typeface="Calibri"/>
            </a:endParaRPr>
          </a:p>
        </p:txBody>
      </p:sp>
      <p:sp>
        <p:nvSpPr>
          <p:cNvPr id="11" name="object 11"/>
          <p:cNvSpPr txBox="1"/>
          <p:nvPr/>
        </p:nvSpPr>
        <p:spPr>
          <a:xfrm>
            <a:off x="1307464" y="3362452"/>
            <a:ext cx="607695" cy="635000"/>
          </a:xfrm>
          <a:prstGeom prst="rect">
            <a:avLst/>
          </a:prstGeom>
        </p:spPr>
        <p:txBody>
          <a:bodyPr vert="horz" wrap="square" lIns="0" tIns="12065" rIns="0" bIns="0" rtlCol="0">
            <a:spAutoFit/>
          </a:bodyPr>
          <a:lstStyle/>
          <a:p>
            <a:pPr marL="12700" marR="5080" indent="15875">
              <a:lnSpc>
                <a:spcPct val="142900"/>
              </a:lnSpc>
              <a:spcBef>
                <a:spcPts val="95"/>
              </a:spcBef>
            </a:pPr>
            <a:r>
              <a:rPr sz="1400" spc="-5" dirty="0">
                <a:latin typeface="Calibri"/>
                <a:cs typeface="Calibri"/>
              </a:rPr>
              <a:t>Cachin</a:t>
            </a:r>
            <a:r>
              <a:rPr sz="1400" dirty="0">
                <a:latin typeface="Calibri"/>
                <a:cs typeface="Calibri"/>
              </a:rPr>
              <a:t>g  </a:t>
            </a:r>
            <a:r>
              <a:rPr sz="1400" spc="-5" dirty="0">
                <a:latin typeface="Calibri"/>
                <a:cs typeface="Calibri"/>
              </a:rPr>
              <a:t>Secu</a:t>
            </a:r>
            <a:r>
              <a:rPr sz="1400" dirty="0">
                <a:latin typeface="Calibri"/>
                <a:cs typeface="Calibri"/>
              </a:rPr>
              <a:t>r</a:t>
            </a:r>
            <a:r>
              <a:rPr sz="1400" spc="-5" dirty="0">
                <a:latin typeface="Calibri"/>
                <a:cs typeface="Calibri"/>
              </a:rPr>
              <a:t>it</a:t>
            </a:r>
            <a:r>
              <a:rPr sz="1400" dirty="0">
                <a:latin typeface="Calibri"/>
                <a:cs typeface="Calibri"/>
              </a:rPr>
              <a:t>y</a:t>
            </a:r>
            <a:endParaRPr sz="1400">
              <a:latin typeface="Calibri"/>
              <a:cs typeface="Calibri"/>
            </a:endParaRPr>
          </a:p>
        </p:txBody>
      </p:sp>
      <p:sp>
        <p:nvSpPr>
          <p:cNvPr id="12" name="object 12"/>
          <p:cNvSpPr txBox="1"/>
          <p:nvPr/>
        </p:nvSpPr>
        <p:spPr>
          <a:xfrm>
            <a:off x="2072004" y="2234691"/>
            <a:ext cx="4265295" cy="1762760"/>
          </a:xfrm>
          <a:prstGeom prst="rect">
            <a:avLst/>
          </a:prstGeom>
        </p:spPr>
        <p:txBody>
          <a:bodyPr vert="horz" wrap="square" lIns="0" tIns="12065" rIns="0" bIns="0" rtlCol="0">
            <a:spAutoFit/>
          </a:bodyPr>
          <a:lstStyle/>
          <a:p>
            <a:pPr marL="12700" marR="5080">
              <a:lnSpc>
                <a:spcPct val="142900"/>
              </a:lnSpc>
              <a:spcBef>
                <a:spcPts val="95"/>
              </a:spcBef>
            </a:pPr>
            <a:r>
              <a:rPr sz="1400" spc="-10" dirty="0">
                <a:latin typeface="Calibri"/>
                <a:cs typeface="Calibri"/>
              </a:rPr>
              <a:t>Standardized protocol </a:t>
            </a:r>
            <a:r>
              <a:rPr sz="1400" spc="-5" dirty="0">
                <a:latin typeface="Calibri"/>
                <a:cs typeface="Calibri"/>
              </a:rPr>
              <a:t>with </a:t>
            </a:r>
            <a:r>
              <a:rPr sz="1400" spc="-10" dirty="0">
                <a:latin typeface="Calibri"/>
                <a:cs typeface="Calibri"/>
              </a:rPr>
              <a:t>pre-defined </a:t>
            </a:r>
            <a:r>
              <a:rPr sz="1400" spc="-5" dirty="0">
                <a:latin typeface="Calibri"/>
                <a:cs typeface="Calibri"/>
              </a:rPr>
              <a:t>rules </a:t>
            </a:r>
            <a:r>
              <a:rPr sz="1400" spc="-10" dirty="0">
                <a:latin typeface="Calibri"/>
                <a:cs typeface="Calibri"/>
              </a:rPr>
              <a:t>to </a:t>
            </a:r>
            <a:r>
              <a:rPr sz="1400" spc="-25" dirty="0">
                <a:latin typeface="Calibri"/>
                <a:cs typeface="Calibri"/>
              </a:rPr>
              <a:t>follow.  </a:t>
            </a:r>
            <a:r>
              <a:rPr sz="1400" spc="-5" dirty="0">
                <a:latin typeface="Calibri"/>
                <a:cs typeface="Calibri"/>
              </a:rPr>
              <a:t>Function-driven </a:t>
            </a:r>
            <a:r>
              <a:rPr sz="1400" spc="-10" dirty="0">
                <a:latin typeface="Calibri"/>
                <a:cs typeface="Calibri"/>
              </a:rPr>
              <a:t>(data available </a:t>
            </a:r>
            <a:r>
              <a:rPr sz="1400" spc="-5" dirty="0">
                <a:latin typeface="Calibri"/>
                <a:cs typeface="Calibri"/>
              </a:rPr>
              <a:t>as </a:t>
            </a:r>
            <a:r>
              <a:rPr sz="1400" dirty="0">
                <a:latin typeface="Calibri"/>
                <a:cs typeface="Calibri"/>
              </a:rPr>
              <a:t>services, e.g.:</a:t>
            </a:r>
            <a:r>
              <a:rPr sz="1400" spc="-20" dirty="0">
                <a:latin typeface="Calibri"/>
                <a:cs typeface="Calibri"/>
              </a:rPr>
              <a:t> </a:t>
            </a:r>
            <a:r>
              <a:rPr sz="1400" spc="-5" dirty="0">
                <a:latin typeface="Calibri"/>
                <a:cs typeface="Calibri"/>
              </a:rPr>
              <a:t>“getUser”)</a:t>
            </a:r>
            <a:endParaRPr sz="1400">
              <a:latin typeface="Calibri"/>
              <a:cs typeface="Calibri"/>
            </a:endParaRPr>
          </a:p>
          <a:p>
            <a:pPr marL="12700" marR="178435">
              <a:lnSpc>
                <a:spcPct val="100000"/>
              </a:lnSpc>
              <a:spcBef>
                <a:spcPts val="720"/>
              </a:spcBef>
            </a:pPr>
            <a:r>
              <a:rPr sz="1400" spc="-10" dirty="0">
                <a:latin typeface="Calibri"/>
                <a:cs typeface="Calibri"/>
              </a:rPr>
              <a:t>Stateless by default, </a:t>
            </a:r>
            <a:r>
              <a:rPr sz="1400" spc="-5" dirty="0">
                <a:latin typeface="Calibri"/>
                <a:cs typeface="Calibri"/>
              </a:rPr>
              <a:t>but </a:t>
            </a:r>
            <a:r>
              <a:rPr sz="1400" spc="-15" dirty="0">
                <a:latin typeface="Calibri"/>
                <a:cs typeface="Calibri"/>
              </a:rPr>
              <a:t>it’s </a:t>
            </a:r>
            <a:r>
              <a:rPr sz="1400" spc="-5" dirty="0">
                <a:latin typeface="Calibri"/>
                <a:cs typeface="Calibri"/>
              </a:rPr>
              <a:t>possible </a:t>
            </a:r>
            <a:r>
              <a:rPr sz="1400" spc="-10" dirty="0">
                <a:latin typeface="Calibri"/>
                <a:cs typeface="Calibri"/>
              </a:rPr>
              <a:t>to </a:t>
            </a:r>
            <a:r>
              <a:rPr sz="1400" spc="-15" dirty="0">
                <a:latin typeface="Calibri"/>
                <a:cs typeface="Calibri"/>
              </a:rPr>
              <a:t>make </a:t>
            </a:r>
            <a:r>
              <a:rPr sz="1400" dirty="0">
                <a:latin typeface="Calibri"/>
                <a:cs typeface="Calibri"/>
              </a:rPr>
              <a:t>a </a:t>
            </a:r>
            <a:r>
              <a:rPr sz="1400" spc="-10" dirty="0">
                <a:latin typeface="Calibri"/>
                <a:cs typeface="Calibri"/>
              </a:rPr>
              <a:t>SOAP </a:t>
            </a:r>
            <a:r>
              <a:rPr sz="1400" spc="-5" dirty="0">
                <a:latin typeface="Calibri"/>
                <a:cs typeface="Calibri"/>
              </a:rPr>
              <a:t>API  </a:t>
            </a:r>
            <a:r>
              <a:rPr sz="1400" spc="-15" dirty="0">
                <a:latin typeface="Calibri"/>
                <a:cs typeface="Calibri"/>
              </a:rPr>
              <a:t>stateful.</a:t>
            </a:r>
            <a:endParaRPr sz="1400">
              <a:latin typeface="Calibri"/>
              <a:cs typeface="Calibri"/>
            </a:endParaRPr>
          </a:p>
          <a:p>
            <a:pPr marL="12700">
              <a:lnSpc>
                <a:spcPct val="100000"/>
              </a:lnSpc>
              <a:spcBef>
                <a:spcPts val="720"/>
              </a:spcBef>
            </a:pPr>
            <a:r>
              <a:rPr sz="1400" spc="-5" dirty="0">
                <a:latin typeface="Calibri"/>
                <a:cs typeface="Calibri"/>
              </a:rPr>
              <a:t>API </a:t>
            </a:r>
            <a:r>
              <a:rPr sz="1400" spc="-10" dirty="0">
                <a:latin typeface="Calibri"/>
                <a:cs typeface="Calibri"/>
              </a:rPr>
              <a:t>calls </a:t>
            </a:r>
            <a:r>
              <a:rPr sz="1400" spc="-5" dirty="0">
                <a:latin typeface="Calibri"/>
                <a:cs typeface="Calibri"/>
              </a:rPr>
              <a:t>cannot </a:t>
            </a:r>
            <a:r>
              <a:rPr sz="1400" dirty="0">
                <a:latin typeface="Calibri"/>
                <a:cs typeface="Calibri"/>
              </a:rPr>
              <a:t>be</a:t>
            </a:r>
            <a:r>
              <a:rPr sz="1400" spc="-10" dirty="0">
                <a:latin typeface="Calibri"/>
                <a:cs typeface="Calibri"/>
              </a:rPr>
              <a:t> </a:t>
            </a:r>
            <a:r>
              <a:rPr sz="1400" spc="-5" dirty="0">
                <a:latin typeface="Calibri"/>
                <a:cs typeface="Calibri"/>
              </a:rPr>
              <a:t>cached.</a:t>
            </a:r>
            <a:endParaRPr sz="1400">
              <a:latin typeface="Calibri"/>
              <a:cs typeface="Calibri"/>
            </a:endParaRPr>
          </a:p>
          <a:p>
            <a:pPr marL="12700">
              <a:lnSpc>
                <a:spcPct val="100000"/>
              </a:lnSpc>
              <a:spcBef>
                <a:spcPts val="720"/>
              </a:spcBef>
            </a:pPr>
            <a:r>
              <a:rPr sz="1400" spc="-5" dirty="0">
                <a:latin typeface="Calibri"/>
                <a:cs typeface="Calibri"/>
              </a:rPr>
              <a:t>WS-Security with SSL support. Built-in ACID</a:t>
            </a:r>
            <a:r>
              <a:rPr sz="1400" dirty="0">
                <a:latin typeface="Calibri"/>
                <a:cs typeface="Calibri"/>
              </a:rPr>
              <a:t> </a:t>
            </a:r>
            <a:r>
              <a:rPr sz="1400" spc="-5" dirty="0">
                <a:latin typeface="Calibri"/>
                <a:cs typeface="Calibri"/>
              </a:rPr>
              <a:t>compliance.</a:t>
            </a:r>
            <a:endParaRPr sz="1400">
              <a:latin typeface="Calibri"/>
              <a:cs typeface="Calibri"/>
            </a:endParaRPr>
          </a:p>
        </p:txBody>
      </p:sp>
      <p:sp>
        <p:nvSpPr>
          <p:cNvPr id="13" name="object 13"/>
          <p:cNvSpPr txBox="1"/>
          <p:nvPr/>
        </p:nvSpPr>
        <p:spPr>
          <a:xfrm>
            <a:off x="6833234" y="3362452"/>
            <a:ext cx="1807845" cy="635000"/>
          </a:xfrm>
          <a:prstGeom prst="rect">
            <a:avLst/>
          </a:prstGeom>
        </p:spPr>
        <p:txBody>
          <a:bodyPr vert="horz" wrap="square" lIns="0" tIns="12065" rIns="0" bIns="0" rtlCol="0">
            <a:spAutoFit/>
          </a:bodyPr>
          <a:lstStyle/>
          <a:p>
            <a:pPr marL="12700" marR="5080">
              <a:lnSpc>
                <a:spcPct val="142900"/>
              </a:lnSpc>
              <a:spcBef>
                <a:spcPts val="95"/>
              </a:spcBef>
            </a:pPr>
            <a:r>
              <a:rPr sz="1400" spc="-5" dirty="0">
                <a:latin typeface="Calibri"/>
                <a:cs typeface="Calibri"/>
              </a:rPr>
              <a:t>API </a:t>
            </a:r>
            <a:r>
              <a:rPr sz="1400" spc="-10" dirty="0">
                <a:latin typeface="Calibri"/>
                <a:cs typeface="Calibri"/>
              </a:rPr>
              <a:t>calls can </a:t>
            </a:r>
            <a:r>
              <a:rPr sz="1400" dirty="0">
                <a:latin typeface="Calibri"/>
                <a:cs typeface="Calibri"/>
              </a:rPr>
              <a:t>be </a:t>
            </a:r>
            <a:r>
              <a:rPr sz="1400" spc="-5" dirty="0">
                <a:latin typeface="Calibri"/>
                <a:cs typeface="Calibri"/>
              </a:rPr>
              <a:t>cached.  Supports </a:t>
            </a:r>
            <a:r>
              <a:rPr sz="1400" dirty="0">
                <a:latin typeface="Calibri"/>
                <a:cs typeface="Calibri"/>
              </a:rPr>
              <a:t>HTTPS </a:t>
            </a:r>
            <a:r>
              <a:rPr sz="1400" spc="-5" dirty="0">
                <a:latin typeface="Calibri"/>
                <a:cs typeface="Calibri"/>
              </a:rPr>
              <a:t>and</a:t>
            </a:r>
            <a:r>
              <a:rPr sz="1400" spc="-55" dirty="0">
                <a:latin typeface="Calibri"/>
                <a:cs typeface="Calibri"/>
              </a:rPr>
              <a:t> </a:t>
            </a:r>
            <a:r>
              <a:rPr sz="1400" spc="-5" dirty="0">
                <a:latin typeface="Calibri"/>
                <a:cs typeface="Calibri"/>
              </a:rPr>
              <a:t>SSL.</a:t>
            </a:r>
            <a:endParaRPr sz="1400">
              <a:latin typeface="Calibri"/>
              <a:cs typeface="Calibri"/>
            </a:endParaRPr>
          </a:p>
        </p:txBody>
      </p:sp>
      <p:sp>
        <p:nvSpPr>
          <p:cNvPr id="14" name="object 14"/>
          <p:cNvSpPr txBox="1"/>
          <p:nvPr/>
        </p:nvSpPr>
        <p:spPr>
          <a:xfrm>
            <a:off x="485775" y="4033011"/>
            <a:ext cx="1429385" cy="1244600"/>
          </a:xfrm>
          <a:prstGeom prst="rect">
            <a:avLst/>
          </a:prstGeom>
        </p:spPr>
        <p:txBody>
          <a:bodyPr vert="horz" wrap="square" lIns="0" tIns="12065" rIns="0" bIns="0" rtlCol="0">
            <a:spAutoFit/>
          </a:bodyPr>
          <a:lstStyle/>
          <a:p>
            <a:pPr marL="12700" marR="5080" indent="474345" algn="r">
              <a:lnSpc>
                <a:spcPct val="142900"/>
              </a:lnSpc>
              <a:spcBef>
                <a:spcPts val="95"/>
              </a:spcBef>
            </a:pPr>
            <a:r>
              <a:rPr sz="1400" spc="-35" dirty="0">
                <a:latin typeface="Calibri"/>
                <a:cs typeface="Calibri"/>
              </a:rPr>
              <a:t>P</a:t>
            </a:r>
            <a:r>
              <a:rPr sz="1400" spc="-5" dirty="0">
                <a:latin typeface="Calibri"/>
                <a:cs typeface="Calibri"/>
              </a:rPr>
              <a:t>e</a:t>
            </a:r>
            <a:r>
              <a:rPr sz="1400" dirty="0">
                <a:latin typeface="Calibri"/>
                <a:cs typeface="Calibri"/>
              </a:rPr>
              <a:t>r</a:t>
            </a:r>
            <a:r>
              <a:rPr sz="1400" spc="-35" dirty="0">
                <a:latin typeface="Calibri"/>
                <a:cs typeface="Calibri"/>
              </a:rPr>
              <a:t>f</a:t>
            </a:r>
            <a:r>
              <a:rPr sz="1400" spc="-5" dirty="0">
                <a:latin typeface="Calibri"/>
                <a:cs typeface="Calibri"/>
              </a:rPr>
              <a:t>o</a:t>
            </a:r>
            <a:r>
              <a:rPr sz="1400" dirty="0">
                <a:latin typeface="Calibri"/>
                <a:cs typeface="Calibri"/>
              </a:rPr>
              <a:t>r</a:t>
            </a:r>
            <a:r>
              <a:rPr sz="1400" spc="-5" dirty="0">
                <a:latin typeface="Calibri"/>
                <a:cs typeface="Calibri"/>
              </a:rPr>
              <a:t>manc</a:t>
            </a:r>
            <a:r>
              <a:rPr sz="1400" dirty="0">
                <a:latin typeface="Calibri"/>
                <a:cs typeface="Calibri"/>
              </a:rPr>
              <a:t>e  </a:t>
            </a:r>
            <a:r>
              <a:rPr sz="1400" spc="-5" dirty="0">
                <a:latin typeface="Calibri"/>
                <a:cs typeface="Calibri"/>
              </a:rPr>
              <a:t>Message </a:t>
            </a:r>
            <a:r>
              <a:rPr sz="1400" spc="-10" dirty="0">
                <a:latin typeface="Calibri"/>
                <a:cs typeface="Calibri"/>
              </a:rPr>
              <a:t>format  </a:t>
            </a:r>
            <a:r>
              <a:rPr sz="1400" spc="-25" dirty="0">
                <a:latin typeface="Calibri"/>
                <a:cs typeface="Calibri"/>
              </a:rPr>
              <a:t>Transfer </a:t>
            </a:r>
            <a:r>
              <a:rPr sz="1400" spc="-10" dirty="0">
                <a:latin typeface="Calibri"/>
                <a:cs typeface="Calibri"/>
              </a:rPr>
              <a:t>protocol(s)  Recommended</a:t>
            </a:r>
            <a:r>
              <a:rPr sz="1400" spc="-20" dirty="0">
                <a:latin typeface="Calibri"/>
                <a:cs typeface="Calibri"/>
              </a:rPr>
              <a:t> </a:t>
            </a:r>
            <a:r>
              <a:rPr sz="1400" spc="-15" dirty="0">
                <a:latin typeface="Calibri"/>
                <a:cs typeface="Calibri"/>
              </a:rPr>
              <a:t>for</a:t>
            </a:r>
            <a:endParaRPr sz="1400">
              <a:latin typeface="Calibri"/>
              <a:cs typeface="Calibri"/>
            </a:endParaRPr>
          </a:p>
        </p:txBody>
      </p:sp>
      <p:sp>
        <p:nvSpPr>
          <p:cNvPr id="15" name="object 15"/>
          <p:cNvSpPr txBox="1"/>
          <p:nvPr/>
        </p:nvSpPr>
        <p:spPr>
          <a:xfrm>
            <a:off x="6833234" y="4033011"/>
            <a:ext cx="4462145" cy="1244600"/>
          </a:xfrm>
          <a:prstGeom prst="rect">
            <a:avLst/>
          </a:prstGeom>
        </p:spPr>
        <p:txBody>
          <a:bodyPr vert="horz" wrap="square" lIns="0" tIns="103505" rIns="0" bIns="0" rtlCol="0">
            <a:spAutoFit/>
          </a:bodyPr>
          <a:lstStyle/>
          <a:p>
            <a:pPr marL="12700">
              <a:lnSpc>
                <a:spcPct val="100000"/>
              </a:lnSpc>
              <a:spcBef>
                <a:spcPts val="815"/>
              </a:spcBef>
            </a:pPr>
            <a:r>
              <a:rPr sz="1400" spc="-10" dirty="0">
                <a:latin typeface="Calibri"/>
                <a:cs typeface="Calibri"/>
              </a:rPr>
              <a:t>Requires </a:t>
            </a:r>
            <a:r>
              <a:rPr sz="1400" spc="-15" dirty="0">
                <a:latin typeface="Calibri"/>
                <a:cs typeface="Calibri"/>
              </a:rPr>
              <a:t>fewer</a:t>
            </a:r>
            <a:r>
              <a:rPr sz="1400" spc="-5" dirty="0">
                <a:latin typeface="Calibri"/>
                <a:cs typeface="Calibri"/>
              </a:rPr>
              <a:t> resources.</a:t>
            </a:r>
            <a:endParaRPr sz="1400">
              <a:latin typeface="Calibri"/>
              <a:cs typeface="Calibri"/>
            </a:endParaRPr>
          </a:p>
          <a:p>
            <a:pPr marL="12700" marR="1008380">
              <a:lnSpc>
                <a:spcPct val="142900"/>
              </a:lnSpc>
            </a:pPr>
            <a:r>
              <a:rPr sz="1400" spc="-5" dirty="0">
                <a:latin typeface="Calibri"/>
                <a:cs typeface="Calibri"/>
              </a:rPr>
              <a:t>Plain </a:t>
            </a:r>
            <a:r>
              <a:rPr sz="1400" spc="-15" dirty="0">
                <a:latin typeface="Calibri"/>
                <a:cs typeface="Calibri"/>
              </a:rPr>
              <a:t>text, </a:t>
            </a:r>
            <a:r>
              <a:rPr sz="1400" spc="-5" dirty="0">
                <a:latin typeface="Calibri"/>
                <a:cs typeface="Calibri"/>
              </a:rPr>
              <a:t>HTML, </a:t>
            </a:r>
            <a:r>
              <a:rPr sz="1400" dirty="0">
                <a:latin typeface="Calibri"/>
                <a:cs typeface="Calibri"/>
              </a:rPr>
              <a:t>XML, </a:t>
            </a:r>
            <a:r>
              <a:rPr sz="1400" spc="-5" dirty="0">
                <a:latin typeface="Calibri"/>
                <a:cs typeface="Calibri"/>
              </a:rPr>
              <a:t>JSON, </a:t>
            </a:r>
            <a:r>
              <a:rPr sz="1400" spc="-25" dirty="0">
                <a:latin typeface="Calibri"/>
                <a:cs typeface="Calibri"/>
              </a:rPr>
              <a:t>YAML, </a:t>
            </a:r>
            <a:r>
              <a:rPr sz="1400" spc="-5" dirty="0">
                <a:latin typeface="Calibri"/>
                <a:cs typeface="Calibri"/>
              </a:rPr>
              <a:t>and others.  Only</a:t>
            </a:r>
            <a:r>
              <a:rPr sz="1400" spc="-10" dirty="0">
                <a:latin typeface="Calibri"/>
                <a:cs typeface="Calibri"/>
              </a:rPr>
              <a:t> </a:t>
            </a:r>
            <a:r>
              <a:rPr sz="1400" dirty="0">
                <a:latin typeface="Calibri"/>
                <a:cs typeface="Calibri"/>
              </a:rPr>
              <a:t>HTTP</a:t>
            </a:r>
            <a:endParaRPr sz="1400">
              <a:latin typeface="Calibri"/>
              <a:cs typeface="Calibri"/>
            </a:endParaRPr>
          </a:p>
          <a:p>
            <a:pPr marL="12700">
              <a:lnSpc>
                <a:spcPct val="100000"/>
              </a:lnSpc>
              <a:spcBef>
                <a:spcPts val="720"/>
              </a:spcBef>
            </a:pPr>
            <a:r>
              <a:rPr sz="1400" spc="-5" dirty="0">
                <a:latin typeface="Calibri"/>
                <a:cs typeface="Calibri"/>
              </a:rPr>
              <a:t>Public APIs </a:t>
            </a:r>
            <a:r>
              <a:rPr sz="1400" spc="-15" dirty="0">
                <a:latin typeface="Calibri"/>
                <a:cs typeface="Calibri"/>
              </a:rPr>
              <a:t>for </a:t>
            </a:r>
            <a:r>
              <a:rPr sz="1400" spc="-10" dirty="0">
                <a:latin typeface="Calibri"/>
                <a:cs typeface="Calibri"/>
              </a:rPr>
              <a:t>web </a:t>
            </a:r>
            <a:r>
              <a:rPr sz="1400" dirty="0">
                <a:latin typeface="Calibri"/>
                <a:cs typeface="Calibri"/>
              </a:rPr>
              <a:t>services, </a:t>
            </a:r>
            <a:r>
              <a:rPr sz="1400" spc="-5" dirty="0">
                <a:latin typeface="Calibri"/>
                <a:cs typeface="Calibri"/>
              </a:rPr>
              <a:t>mobile </a:t>
            </a:r>
            <a:r>
              <a:rPr sz="1400" dirty="0">
                <a:latin typeface="Calibri"/>
                <a:cs typeface="Calibri"/>
              </a:rPr>
              <a:t>services, </a:t>
            </a:r>
            <a:r>
              <a:rPr sz="1400" spc="-5" dirty="0">
                <a:latin typeface="Calibri"/>
                <a:cs typeface="Calibri"/>
              </a:rPr>
              <a:t>social</a:t>
            </a:r>
            <a:r>
              <a:rPr sz="1400" spc="30" dirty="0">
                <a:latin typeface="Calibri"/>
                <a:cs typeface="Calibri"/>
              </a:rPr>
              <a:t> </a:t>
            </a:r>
            <a:r>
              <a:rPr sz="1400" spc="-10" dirty="0">
                <a:latin typeface="Calibri"/>
                <a:cs typeface="Calibri"/>
              </a:rPr>
              <a:t>networks.</a:t>
            </a:r>
            <a:endParaRPr sz="1400">
              <a:latin typeface="Calibri"/>
              <a:cs typeface="Calibri"/>
            </a:endParaRPr>
          </a:p>
        </p:txBody>
      </p:sp>
      <p:sp>
        <p:nvSpPr>
          <p:cNvPr id="16" name="object 16"/>
          <p:cNvSpPr txBox="1"/>
          <p:nvPr/>
        </p:nvSpPr>
        <p:spPr>
          <a:xfrm>
            <a:off x="855344" y="5678932"/>
            <a:ext cx="1059180" cy="635000"/>
          </a:xfrm>
          <a:prstGeom prst="rect">
            <a:avLst/>
          </a:prstGeom>
        </p:spPr>
        <p:txBody>
          <a:bodyPr vert="horz" wrap="square" lIns="0" tIns="12065" rIns="0" bIns="0" rtlCol="0">
            <a:spAutoFit/>
          </a:bodyPr>
          <a:lstStyle/>
          <a:p>
            <a:pPr marL="12700" marR="5080" indent="201930">
              <a:lnSpc>
                <a:spcPct val="142900"/>
              </a:lnSpc>
              <a:spcBef>
                <a:spcPts val="95"/>
              </a:spcBef>
            </a:pPr>
            <a:r>
              <a:rPr sz="1400" spc="-5" dirty="0">
                <a:latin typeface="Calibri"/>
                <a:cs typeface="Calibri"/>
              </a:rPr>
              <a:t>Ad</a:t>
            </a:r>
            <a:r>
              <a:rPr sz="1400" spc="-30" dirty="0">
                <a:latin typeface="Calibri"/>
                <a:cs typeface="Calibri"/>
              </a:rPr>
              <a:t>v</a:t>
            </a:r>
            <a:r>
              <a:rPr sz="1400" spc="-5" dirty="0">
                <a:latin typeface="Calibri"/>
                <a:cs typeface="Calibri"/>
              </a:rPr>
              <a:t>a</a:t>
            </a:r>
            <a:r>
              <a:rPr sz="1400" spc="-20" dirty="0">
                <a:latin typeface="Calibri"/>
                <a:cs typeface="Calibri"/>
              </a:rPr>
              <a:t>n</a:t>
            </a:r>
            <a:r>
              <a:rPr sz="1400" spc="-25" dirty="0">
                <a:latin typeface="Calibri"/>
                <a:cs typeface="Calibri"/>
              </a:rPr>
              <a:t>t</a:t>
            </a:r>
            <a:r>
              <a:rPr sz="1400" spc="-5" dirty="0">
                <a:latin typeface="Calibri"/>
                <a:cs typeface="Calibri"/>
              </a:rPr>
              <a:t>a</a:t>
            </a:r>
            <a:r>
              <a:rPr sz="1400" spc="-20" dirty="0">
                <a:latin typeface="Calibri"/>
                <a:cs typeface="Calibri"/>
              </a:rPr>
              <a:t>g</a:t>
            </a:r>
            <a:r>
              <a:rPr sz="1400" spc="-5" dirty="0">
                <a:latin typeface="Calibri"/>
                <a:cs typeface="Calibri"/>
              </a:rPr>
              <a:t>e</a:t>
            </a:r>
            <a:r>
              <a:rPr sz="1400" dirty="0">
                <a:latin typeface="Calibri"/>
                <a:cs typeface="Calibri"/>
              </a:rPr>
              <a:t>s  </a:t>
            </a:r>
            <a:r>
              <a:rPr sz="1400" spc="-5" dirty="0">
                <a:latin typeface="Calibri"/>
                <a:cs typeface="Calibri"/>
              </a:rPr>
              <a:t>Di</a:t>
            </a:r>
            <a:r>
              <a:rPr sz="1400" dirty="0">
                <a:latin typeface="Calibri"/>
                <a:cs typeface="Calibri"/>
              </a:rPr>
              <a:t>s</a:t>
            </a:r>
            <a:r>
              <a:rPr sz="1400" spc="-5" dirty="0">
                <a:latin typeface="Calibri"/>
                <a:cs typeface="Calibri"/>
              </a:rPr>
              <a:t>ad</a:t>
            </a:r>
            <a:r>
              <a:rPr sz="1400" spc="-30" dirty="0">
                <a:latin typeface="Calibri"/>
                <a:cs typeface="Calibri"/>
              </a:rPr>
              <a:t>v</a:t>
            </a:r>
            <a:r>
              <a:rPr sz="1400" spc="-5" dirty="0">
                <a:latin typeface="Calibri"/>
                <a:cs typeface="Calibri"/>
              </a:rPr>
              <a:t>a</a:t>
            </a:r>
            <a:r>
              <a:rPr sz="1400" spc="-20" dirty="0">
                <a:latin typeface="Calibri"/>
                <a:cs typeface="Calibri"/>
              </a:rPr>
              <a:t>n</a:t>
            </a:r>
            <a:r>
              <a:rPr sz="1400" spc="-25" dirty="0">
                <a:latin typeface="Calibri"/>
                <a:cs typeface="Calibri"/>
              </a:rPr>
              <a:t>t</a:t>
            </a:r>
            <a:r>
              <a:rPr sz="1400" spc="-5" dirty="0">
                <a:latin typeface="Calibri"/>
                <a:cs typeface="Calibri"/>
              </a:rPr>
              <a:t>a</a:t>
            </a:r>
            <a:r>
              <a:rPr sz="1400" spc="-20" dirty="0">
                <a:latin typeface="Calibri"/>
                <a:cs typeface="Calibri"/>
              </a:rPr>
              <a:t>g</a:t>
            </a:r>
            <a:r>
              <a:rPr sz="1400" spc="-5" dirty="0">
                <a:latin typeface="Calibri"/>
                <a:cs typeface="Calibri"/>
              </a:rPr>
              <a:t>e</a:t>
            </a:r>
            <a:r>
              <a:rPr sz="1400" dirty="0">
                <a:latin typeface="Calibri"/>
                <a:cs typeface="Calibri"/>
              </a:rPr>
              <a:t>s</a:t>
            </a:r>
            <a:endParaRPr sz="1400">
              <a:latin typeface="Calibri"/>
              <a:cs typeface="Calibri"/>
            </a:endParaRPr>
          </a:p>
        </p:txBody>
      </p:sp>
      <p:sp>
        <p:nvSpPr>
          <p:cNvPr id="17" name="object 17"/>
          <p:cNvSpPr txBox="1"/>
          <p:nvPr/>
        </p:nvSpPr>
        <p:spPr>
          <a:xfrm>
            <a:off x="2072004" y="4033011"/>
            <a:ext cx="4432300" cy="2280920"/>
          </a:xfrm>
          <a:prstGeom prst="rect">
            <a:avLst/>
          </a:prstGeom>
        </p:spPr>
        <p:txBody>
          <a:bodyPr vert="horz" wrap="square" lIns="0" tIns="12065" rIns="0" bIns="0" rtlCol="0">
            <a:spAutoFit/>
          </a:bodyPr>
          <a:lstStyle/>
          <a:p>
            <a:pPr marL="12700" marR="887730">
              <a:lnSpc>
                <a:spcPct val="142900"/>
              </a:lnSpc>
              <a:spcBef>
                <a:spcPts val="95"/>
              </a:spcBef>
            </a:pPr>
            <a:r>
              <a:rPr sz="1400" spc="-10" dirty="0">
                <a:latin typeface="Calibri"/>
                <a:cs typeface="Calibri"/>
              </a:rPr>
              <a:t>Requires </a:t>
            </a:r>
            <a:r>
              <a:rPr sz="1400" spc="-5" dirty="0">
                <a:latin typeface="Calibri"/>
                <a:cs typeface="Calibri"/>
              </a:rPr>
              <a:t>more bandwidth and computing </a:t>
            </a:r>
            <a:r>
              <a:rPr sz="1400" spc="-30" dirty="0">
                <a:latin typeface="Calibri"/>
                <a:cs typeface="Calibri"/>
              </a:rPr>
              <a:t>power.  </a:t>
            </a:r>
            <a:r>
              <a:rPr sz="1400" spc="-5" dirty="0">
                <a:latin typeface="Calibri"/>
                <a:cs typeface="Calibri"/>
              </a:rPr>
              <a:t>Only</a:t>
            </a:r>
            <a:r>
              <a:rPr sz="1400" spc="-10" dirty="0">
                <a:latin typeface="Calibri"/>
                <a:cs typeface="Calibri"/>
              </a:rPr>
              <a:t> </a:t>
            </a:r>
            <a:r>
              <a:rPr sz="1400" spc="-5" dirty="0">
                <a:latin typeface="Calibri"/>
                <a:cs typeface="Calibri"/>
              </a:rPr>
              <a:t>XML.</a:t>
            </a:r>
            <a:endParaRPr sz="1400">
              <a:latin typeface="Calibri"/>
              <a:cs typeface="Calibri"/>
            </a:endParaRPr>
          </a:p>
          <a:p>
            <a:pPr marL="12700">
              <a:lnSpc>
                <a:spcPct val="100000"/>
              </a:lnSpc>
              <a:spcBef>
                <a:spcPts val="720"/>
              </a:spcBef>
            </a:pPr>
            <a:r>
              <a:rPr sz="1400" spc="-35" dirty="0">
                <a:latin typeface="Calibri"/>
                <a:cs typeface="Calibri"/>
              </a:rPr>
              <a:t>HTTP, </a:t>
            </a:r>
            <a:r>
              <a:rPr sz="1400" spc="-40" dirty="0">
                <a:latin typeface="Calibri"/>
                <a:cs typeface="Calibri"/>
              </a:rPr>
              <a:t>SMTP, </a:t>
            </a:r>
            <a:r>
              <a:rPr sz="1400" spc="-45" dirty="0">
                <a:latin typeface="Calibri"/>
                <a:cs typeface="Calibri"/>
              </a:rPr>
              <a:t>UDP, </a:t>
            </a:r>
            <a:r>
              <a:rPr sz="1400" spc="-5" dirty="0">
                <a:latin typeface="Calibri"/>
                <a:cs typeface="Calibri"/>
              </a:rPr>
              <a:t>and</a:t>
            </a:r>
            <a:r>
              <a:rPr sz="1400" spc="95" dirty="0">
                <a:latin typeface="Calibri"/>
                <a:cs typeface="Calibri"/>
              </a:rPr>
              <a:t> </a:t>
            </a:r>
            <a:r>
              <a:rPr sz="1400" spc="-5" dirty="0">
                <a:latin typeface="Calibri"/>
                <a:cs typeface="Calibri"/>
              </a:rPr>
              <a:t>others.</a:t>
            </a:r>
            <a:endParaRPr sz="1400">
              <a:latin typeface="Calibri"/>
              <a:cs typeface="Calibri"/>
            </a:endParaRPr>
          </a:p>
          <a:p>
            <a:pPr marL="12700" marR="5080">
              <a:lnSpc>
                <a:spcPct val="100000"/>
              </a:lnSpc>
              <a:spcBef>
                <a:spcPts val="720"/>
              </a:spcBef>
            </a:pPr>
            <a:r>
              <a:rPr sz="1400" spc="-5" dirty="0">
                <a:latin typeface="Calibri"/>
                <a:cs typeface="Calibri"/>
              </a:rPr>
              <a:t>Enterprise apps, high-security apps, </a:t>
            </a:r>
            <a:r>
              <a:rPr sz="1400" spc="-10" dirty="0">
                <a:latin typeface="Calibri"/>
                <a:cs typeface="Calibri"/>
              </a:rPr>
              <a:t>distributed environment,  </a:t>
            </a:r>
            <a:r>
              <a:rPr sz="1400" spc="-5" dirty="0">
                <a:latin typeface="Calibri"/>
                <a:cs typeface="Calibri"/>
              </a:rPr>
              <a:t>financial </a:t>
            </a:r>
            <a:r>
              <a:rPr sz="1400" dirty="0">
                <a:latin typeface="Calibri"/>
                <a:cs typeface="Calibri"/>
              </a:rPr>
              <a:t>services, </a:t>
            </a:r>
            <a:r>
              <a:rPr sz="1400" spc="-10" dirty="0">
                <a:latin typeface="Calibri"/>
                <a:cs typeface="Calibri"/>
              </a:rPr>
              <a:t>payment </a:t>
            </a:r>
            <a:r>
              <a:rPr sz="1400" spc="-20" dirty="0">
                <a:latin typeface="Calibri"/>
                <a:cs typeface="Calibri"/>
              </a:rPr>
              <a:t>gateways, </a:t>
            </a:r>
            <a:r>
              <a:rPr sz="1400" spc="-10" dirty="0">
                <a:latin typeface="Calibri"/>
                <a:cs typeface="Calibri"/>
              </a:rPr>
              <a:t>telecommunication  </a:t>
            </a:r>
            <a:r>
              <a:rPr sz="1400" dirty="0">
                <a:latin typeface="Calibri"/>
                <a:cs typeface="Calibri"/>
              </a:rPr>
              <a:t>services.</a:t>
            </a:r>
            <a:endParaRPr sz="1400">
              <a:latin typeface="Calibri"/>
              <a:cs typeface="Calibri"/>
            </a:endParaRPr>
          </a:p>
          <a:p>
            <a:pPr marL="12700">
              <a:lnSpc>
                <a:spcPct val="100000"/>
              </a:lnSpc>
              <a:spcBef>
                <a:spcPts val="720"/>
              </a:spcBef>
            </a:pPr>
            <a:r>
              <a:rPr sz="1400" spc="-5" dirty="0">
                <a:latin typeface="Calibri"/>
                <a:cs typeface="Calibri"/>
              </a:rPr>
              <a:t>High </a:t>
            </a:r>
            <a:r>
              <a:rPr sz="1400" spc="-15" dirty="0">
                <a:latin typeface="Calibri"/>
                <a:cs typeface="Calibri"/>
              </a:rPr>
              <a:t>security, </a:t>
            </a:r>
            <a:r>
              <a:rPr sz="1400" spc="-10" dirty="0">
                <a:latin typeface="Calibri"/>
                <a:cs typeface="Calibri"/>
              </a:rPr>
              <a:t>standardized,</a:t>
            </a:r>
            <a:r>
              <a:rPr sz="1400" dirty="0">
                <a:latin typeface="Calibri"/>
                <a:cs typeface="Calibri"/>
              </a:rPr>
              <a:t> </a:t>
            </a:r>
            <a:r>
              <a:rPr sz="1400" spc="-15" dirty="0">
                <a:latin typeface="Calibri"/>
                <a:cs typeface="Calibri"/>
              </a:rPr>
              <a:t>extensibility.</a:t>
            </a:r>
            <a:endParaRPr sz="1400">
              <a:latin typeface="Calibri"/>
              <a:cs typeface="Calibri"/>
            </a:endParaRPr>
          </a:p>
          <a:p>
            <a:pPr marL="12700">
              <a:lnSpc>
                <a:spcPct val="100000"/>
              </a:lnSpc>
              <a:spcBef>
                <a:spcPts val="720"/>
              </a:spcBef>
            </a:pPr>
            <a:r>
              <a:rPr sz="1400" spc="-10" dirty="0">
                <a:latin typeface="Calibri"/>
                <a:cs typeface="Calibri"/>
              </a:rPr>
              <a:t>Poorer </a:t>
            </a:r>
            <a:r>
              <a:rPr sz="1400" spc="-5" dirty="0">
                <a:latin typeface="Calibri"/>
                <a:cs typeface="Calibri"/>
              </a:rPr>
              <a:t>performance, more </a:t>
            </a:r>
            <a:r>
              <a:rPr sz="1400" spc="-20" dirty="0">
                <a:latin typeface="Calibri"/>
                <a:cs typeface="Calibri"/>
              </a:rPr>
              <a:t>complexity, </a:t>
            </a:r>
            <a:r>
              <a:rPr sz="1400" spc="-5" dirty="0">
                <a:latin typeface="Calibri"/>
                <a:cs typeface="Calibri"/>
              </a:rPr>
              <a:t>less</a:t>
            </a:r>
            <a:r>
              <a:rPr sz="1400" spc="10" dirty="0">
                <a:latin typeface="Calibri"/>
                <a:cs typeface="Calibri"/>
              </a:rPr>
              <a:t> </a:t>
            </a:r>
            <a:r>
              <a:rPr sz="1400" spc="-15" dirty="0">
                <a:latin typeface="Calibri"/>
                <a:cs typeface="Calibri"/>
              </a:rPr>
              <a:t>flexibility.</a:t>
            </a:r>
            <a:endParaRPr sz="1400">
              <a:latin typeface="Calibri"/>
              <a:cs typeface="Calibri"/>
            </a:endParaRPr>
          </a:p>
        </p:txBody>
      </p:sp>
      <p:sp>
        <p:nvSpPr>
          <p:cNvPr id="18" name="object 18"/>
          <p:cNvSpPr txBox="1"/>
          <p:nvPr/>
        </p:nvSpPr>
        <p:spPr>
          <a:xfrm>
            <a:off x="6833234" y="5678932"/>
            <a:ext cx="4572000" cy="635000"/>
          </a:xfrm>
          <a:prstGeom prst="rect">
            <a:avLst/>
          </a:prstGeom>
        </p:spPr>
        <p:txBody>
          <a:bodyPr vert="horz" wrap="square" lIns="0" tIns="12065" rIns="0" bIns="0" rtlCol="0">
            <a:spAutoFit/>
          </a:bodyPr>
          <a:lstStyle/>
          <a:p>
            <a:pPr marL="12700" marR="5080">
              <a:lnSpc>
                <a:spcPct val="142900"/>
              </a:lnSpc>
              <a:spcBef>
                <a:spcPts val="95"/>
              </a:spcBef>
            </a:pPr>
            <a:r>
              <a:rPr sz="1400" spc="-15" dirty="0">
                <a:latin typeface="Calibri"/>
                <a:cs typeface="Calibri"/>
              </a:rPr>
              <a:t>Scalability, better </a:t>
            </a:r>
            <a:r>
              <a:rPr sz="1400" spc="-5" dirty="0">
                <a:latin typeface="Calibri"/>
                <a:cs typeface="Calibri"/>
              </a:rPr>
              <a:t>performance, browser-friendliness, </a:t>
            </a:r>
            <a:r>
              <a:rPr sz="1400" spc="-15" dirty="0">
                <a:latin typeface="Calibri"/>
                <a:cs typeface="Calibri"/>
              </a:rPr>
              <a:t>flexibility.  </a:t>
            </a:r>
            <a:r>
              <a:rPr sz="1400" spc="-5" dirty="0">
                <a:latin typeface="Calibri"/>
                <a:cs typeface="Calibri"/>
              </a:rPr>
              <a:t>Less </a:t>
            </a:r>
            <a:r>
              <a:rPr sz="1400" spc="-15" dirty="0">
                <a:latin typeface="Calibri"/>
                <a:cs typeface="Calibri"/>
              </a:rPr>
              <a:t>security, </a:t>
            </a:r>
            <a:r>
              <a:rPr sz="1400" spc="-5" dirty="0">
                <a:latin typeface="Calibri"/>
                <a:cs typeface="Calibri"/>
              </a:rPr>
              <a:t>not suitable </a:t>
            </a:r>
            <a:r>
              <a:rPr sz="1400" spc="-15" dirty="0">
                <a:latin typeface="Calibri"/>
                <a:cs typeface="Calibri"/>
              </a:rPr>
              <a:t>for </a:t>
            </a:r>
            <a:r>
              <a:rPr sz="1400" spc="-10" dirty="0">
                <a:latin typeface="Calibri"/>
                <a:cs typeface="Calibri"/>
              </a:rPr>
              <a:t>distributed</a:t>
            </a:r>
            <a:r>
              <a:rPr sz="1400" spc="25" dirty="0">
                <a:latin typeface="Calibri"/>
                <a:cs typeface="Calibri"/>
              </a:rPr>
              <a:t> </a:t>
            </a:r>
            <a:r>
              <a:rPr sz="1400" spc="-10" dirty="0">
                <a:latin typeface="Calibri"/>
                <a:cs typeface="Calibri"/>
              </a:rPr>
              <a:t>environments.</a:t>
            </a:r>
            <a:endParaRPr sz="1400">
              <a:latin typeface="Calibri"/>
              <a:cs typeface="Calibri"/>
            </a:endParaRPr>
          </a:p>
        </p:txBody>
      </p:sp>
      <p:sp>
        <p:nvSpPr>
          <p:cNvPr id="19" name="object 19"/>
          <p:cNvSpPr txBox="1"/>
          <p:nvPr/>
        </p:nvSpPr>
        <p:spPr>
          <a:xfrm>
            <a:off x="215265" y="847724"/>
            <a:ext cx="11634470" cy="1351915"/>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SOAP </a:t>
            </a:r>
            <a:r>
              <a:rPr sz="1400" spc="-5" dirty="0">
                <a:latin typeface="Calibri"/>
                <a:cs typeface="Calibri"/>
              </a:rPr>
              <a:t>and </a:t>
            </a:r>
            <a:r>
              <a:rPr sz="1400" spc="-10" dirty="0">
                <a:latin typeface="Calibri"/>
                <a:cs typeface="Calibri"/>
              </a:rPr>
              <a:t>REST are two </a:t>
            </a:r>
            <a:r>
              <a:rPr sz="1400" spc="-5" dirty="0">
                <a:latin typeface="Calibri"/>
                <a:cs typeface="Calibri"/>
              </a:rPr>
              <a:t>API styles </a:t>
            </a:r>
            <a:r>
              <a:rPr sz="1400" spc="-10" dirty="0">
                <a:latin typeface="Calibri"/>
                <a:cs typeface="Calibri"/>
              </a:rPr>
              <a:t>that </a:t>
            </a:r>
            <a:r>
              <a:rPr sz="1400" spc="-5" dirty="0">
                <a:latin typeface="Calibri"/>
                <a:cs typeface="Calibri"/>
              </a:rPr>
              <a:t>approach the question of </a:t>
            </a:r>
            <a:r>
              <a:rPr sz="1400" spc="-15" dirty="0">
                <a:latin typeface="Calibri"/>
                <a:cs typeface="Calibri"/>
              </a:rPr>
              <a:t>data </a:t>
            </a:r>
            <a:r>
              <a:rPr sz="1400" spc="-5" dirty="0">
                <a:latin typeface="Calibri"/>
                <a:cs typeface="Calibri"/>
              </a:rPr>
              <a:t>transmission </a:t>
            </a:r>
            <a:r>
              <a:rPr sz="1400" spc="-10" dirty="0">
                <a:latin typeface="Calibri"/>
                <a:cs typeface="Calibri"/>
              </a:rPr>
              <a:t>from </a:t>
            </a:r>
            <a:r>
              <a:rPr sz="1400" dirty="0">
                <a:latin typeface="Calibri"/>
                <a:cs typeface="Calibri"/>
              </a:rPr>
              <a:t>a </a:t>
            </a:r>
            <a:r>
              <a:rPr sz="1400" spc="-15" dirty="0">
                <a:latin typeface="Calibri"/>
                <a:cs typeface="Calibri"/>
              </a:rPr>
              <a:t>different </a:t>
            </a:r>
            <a:r>
              <a:rPr sz="1400" spc="-5" dirty="0">
                <a:latin typeface="Calibri"/>
                <a:cs typeface="Calibri"/>
              </a:rPr>
              <a:t>point of </a:t>
            </a:r>
            <a:r>
              <a:rPr sz="1400" spc="-25" dirty="0">
                <a:latin typeface="Calibri"/>
                <a:cs typeface="Calibri"/>
              </a:rPr>
              <a:t>view. </a:t>
            </a:r>
            <a:r>
              <a:rPr sz="1400" spc="-10" dirty="0">
                <a:latin typeface="Calibri"/>
                <a:cs typeface="Calibri"/>
              </a:rPr>
              <a:t>SOAP </a:t>
            </a:r>
            <a:r>
              <a:rPr sz="1400" spc="-5" dirty="0">
                <a:latin typeface="Calibri"/>
                <a:cs typeface="Calibri"/>
              </a:rPr>
              <a:t>is </a:t>
            </a:r>
            <a:r>
              <a:rPr sz="1400" dirty="0">
                <a:latin typeface="Calibri"/>
                <a:cs typeface="Calibri"/>
              </a:rPr>
              <a:t>a </a:t>
            </a:r>
            <a:r>
              <a:rPr sz="1400" spc="-10" dirty="0">
                <a:latin typeface="Calibri"/>
                <a:cs typeface="Calibri"/>
              </a:rPr>
              <a:t>standardized protocol that </a:t>
            </a:r>
            <a:r>
              <a:rPr sz="1400" spc="-5" dirty="0">
                <a:latin typeface="Calibri"/>
                <a:cs typeface="Calibri"/>
              </a:rPr>
              <a:t>sends  messages using other </a:t>
            </a:r>
            <a:r>
              <a:rPr sz="1400" spc="-10" dirty="0">
                <a:latin typeface="Calibri"/>
                <a:cs typeface="Calibri"/>
              </a:rPr>
              <a:t>protocols </a:t>
            </a:r>
            <a:r>
              <a:rPr sz="1400" spc="-5" dirty="0">
                <a:latin typeface="Calibri"/>
                <a:cs typeface="Calibri"/>
              </a:rPr>
              <a:t>such as </a:t>
            </a:r>
            <a:r>
              <a:rPr sz="1400" dirty="0">
                <a:latin typeface="Calibri"/>
                <a:cs typeface="Calibri"/>
              </a:rPr>
              <a:t>HTTP </a:t>
            </a:r>
            <a:r>
              <a:rPr sz="1400" spc="-5" dirty="0">
                <a:latin typeface="Calibri"/>
                <a:cs typeface="Calibri"/>
              </a:rPr>
              <a:t>and </a:t>
            </a:r>
            <a:r>
              <a:rPr sz="1400" spc="-40" dirty="0">
                <a:latin typeface="Calibri"/>
                <a:cs typeface="Calibri"/>
              </a:rPr>
              <a:t>SMTP. </a:t>
            </a:r>
            <a:r>
              <a:rPr sz="1400" spc="-5" dirty="0">
                <a:latin typeface="Calibri"/>
                <a:cs typeface="Calibri"/>
              </a:rPr>
              <a:t>The </a:t>
            </a:r>
            <a:r>
              <a:rPr sz="1400" spc="-10" dirty="0">
                <a:latin typeface="Calibri"/>
                <a:cs typeface="Calibri"/>
              </a:rPr>
              <a:t>SOAP </a:t>
            </a:r>
            <a:r>
              <a:rPr sz="1400" spc="-5" dirty="0">
                <a:latin typeface="Calibri"/>
                <a:cs typeface="Calibri"/>
              </a:rPr>
              <a:t>specifications </a:t>
            </a:r>
            <a:r>
              <a:rPr sz="1400" spc="-10" dirty="0">
                <a:latin typeface="Calibri"/>
                <a:cs typeface="Calibri"/>
              </a:rPr>
              <a:t>are </a:t>
            </a:r>
            <a:r>
              <a:rPr sz="1400" spc="-5" dirty="0">
                <a:latin typeface="Calibri"/>
                <a:cs typeface="Calibri"/>
              </a:rPr>
              <a:t>official </a:t>
            </a:r>
            <a:r>
              <a:rPr sz="1400" spc="-10" dirty="0">
                <a:latin typeface="Calibri"/>
                <a:cs typeface="Calibri"/>
              </a:rPr>
              <a:t>web standards, maintained </a:t>
            </a:r>
            <a:r>
              <a:rPr sz="1400" spc="-5" dirty="0">
                <a:latin typeface="Calibri"/>
                <a:cs typeface="Calibri"/>
              </a:rPr>
              <a:t>and developed </a:t>
            </a:r>
            <a:r>
              <a:rPr sz="1400" spc="-10" dirty="0">
                <a:latin typeface="Calibri"/>
                <a:cs typeface="Calibri"/>
              </a:rPr>
              <a:t>by </a:t>
            </a:r>
            <a:r>
              <a:rPr sz="1400" spc="-5" dirty="0">
                <a:latin typeface="Calibri"/>
                <a:cs typeface="Calibri"/>
              </a:rPr>
              <a:t>the </a:t>
            </a:r>
            <a:r>
              <a:rPr sz="1400" spc="-15" dirty="0">
                <a:latin typeface="Calibri"/>
                <a:cs typeface="Calibri"/>
              </a:rPr>
              <a:t>World </a:t>
            </a:r>
            <a:r>
              <a:rPr sz="1400" spc="-5" dirty="0">
                <a:latin typeface="Calibri"/>
                <a:cs typeface="Calibri"/>
              </a:rPr>
              <a:t>Wide </a:t>
            </a:r>
            <a:r>
              <a:rPr sz="1400" spc="-20" dirty="0">
                <a:latin typeface="Calibri"/>
                <a:cs typeface="Calibri"/>
              </a:rPr>
              <a:t>Web  </a:t>
            </a:r>
            <a:r>
              <a:rPr sz="1400" spc="-5" dirty="0">
                <a:latin typeface="Calibri"/>
                <a:cs typeface="Calibri"/>
              </a:rPr>
              <a:t>Consortium (W3C). As opposed </a:t>
            </a:r>
            <a:r>
              <a:rPr sz="1400" spc="-10" dirty="0">
                <a:latin typeface="Calibri"/>
                <a:cs typeface="Calibri"/>
              </a:rPr>
              <a:t>to </a:t>
            </a:r>
            <a:r>
              <a:rPr sz="1400" spc="-45" dirty="0">
                <a:latin typeface="Calibri"/>
                <a:cs typeface="Calibri"/>
              </a:rPr>
              <a:t>SOAP, </a:t>
            </a:r>
            <a:r>
              <a:rPr sz="1400" spc="-10" dirty="0">
                <a:latin typeface="Calibri"/>
                <a:cs typeface="Calibri"/>
              </a:rPr>
              <a:t>REST </a:t>
            </a:r>
            <a:r>
              <a:rPr sz="1400" spc="-5" dirty="0">
                <a:latin typeface="Calibri"/>
                <a:cs typeface="Calibri"/>
              </a:rPr>
              <a:t>is not </a:t>
            </a:r>
            <a:r>
              <a:rPr sz="1400" dirty="0">
                <a:latin typeface="Calibri"/>
                <a:cs typeface="Calibri"/>
              </a:rPr>
              <a:t>a </a:t>
            </a:r>
            <a:r>
              <a:rPr sz="1400" spc="-10" dirty="0">
                <a:latin typeface="Calibri"/>
                <a:cs typeface="Calibri"/>
              </a:rPr>
              <a:t>protocol </a:t>
            </a:r>
            <a:r>
              <a:rPr sz="1400" spc="-5" dirty="0">
                <a:latin typeface="Calibri"/>
                <a:cs typeface="Calibri"/>
              </a:rPr>
              <a:t>but </a:t>
            </a:r>
            <a:r>
              <a:rPr sz="1400" dirty="0">
                <a:latin typeface="Calibri"/>
                <a:cs typeface="Calibri"/>
              </a:rPr>
              <a:t>an </a:t>
            </a:r>
            <a:r>
              <a:rPr sz="1400" spc="-10" dirty="0">
                <a:latin typeface="Calibri"/>
                <a:cs typeface="Calibri"/>
              </a:rPr>
              <a:t>architectural </a:t>
            </a:r>
            <a:r>
              <a:rPr sz="1400" spc="-5" dirty="0">
                <a:latin typeface="Calibri"/>
                <a:cs typeface="Calibri"/>
              </a:rPr>
              <a:t>style. The </a:t>
            </a:r>
            <a:r>
              <a:rPr sz="1400" spc="-10" dirty="0">
                <a:latin typeface="Calibri"/>
                <a:cs typeface="Calibri"/>
              </a:rPr>
              <a:t>REST architecture </a:t>
            </a:r>
            <a:r>
              <a:rPr sz="1400" spc="-15" dirty="0">
                <a:latin typeface="Calibri"/>
                <a:cs typeface="Calibri"/>
              </a:rPr>
              <a:t>lays </a:t>
            </a:r>
            <a:r>
              <a:rPr sz="1400" spc="-5" dirty="0">
                <a:latin typeface="Calibri"/>
                <a:cs typeface="Calibri"/>
              </a:rPr>
              <a:t>down </a:t>
            </a:r>
            <a:r>
              <a:rPr sz="1400" dirty="0">
                <a:latin typeface="Calibri"/>
                <a:cs typeface="Calibri"/>
              </a:rPr>
              <a:t>a </a:t>
            </a:r>
            <a:r>
              <a:rPr sz="1400" spc="-5" dirty="0">
                <a:latin typeface="Calibri"/>
                <a:cs typeface="Calibri"/>
              </a:rPr>
              <a:t>set of guidelines </a:t>
            </a:r>
            <a:r>
              <a:rPr sz="1400" spc="-10" dirty="0">
                <a:latin typeface="Calibri"/>
                <a:cs typeface="Calibri"/>
              </a:rPr>
              <a:t>you </a:t>
            </a:r>
            <a:r>
              <a:rPr sz="1400" spc="-5" dirty="0">
                <a:latin typeface="Calibri"/>
                <a:cs typeface="Calibri"/>
              </a:rPr>
              <a:t>need </a:t>
            </a:r>
            <a:r>
              <a:rPr sz="1400" spc="-10" dirty="0">
                <a:latin typeface="Calibri"/>
                <a:cs typeface="Calibri"/>
              </a:rPr>
              <a:t>to follow </a:t>
            </a:r>
            <a:r>
              <a:rPr sz="1400" spc="-5" dirty="0">
                <a:latin typeface="Calibri"/>
                <a:cs typeface="Calibri"/>
              </a:rPr>
              <a:t>if  </a:t>
            </a:r>
            <a:r>
              <a:rPr sz="1400" spc="-10" dirty="0">
                <a:latin typeface="Calibri"/>
                <a:cs typeface="Calibri"/>
              </a:rPr>
              <a:t>you want to provide </a:t>
            </a:r>
            <a:r>
              <a:rPr sz="1400" dirty="0">
                <a:latin typeface="Calibri"/>
                <a:cs typeface="Calibri"/>
              </a:rPr>
              <a:t>a </a:t>
            </a:r>
            <a:r>
              <a:rPr sz="1400" spc="-10" dirty="0">
                <a:latin typeface="Calibri"/>
                <a:cs typeface="Calibri"/>
              </a:rPr>
              <a:t>RESTful web </a:t>
            </a:r>
            <a:r>
              <a:rPr sz="1400" dirty="0">
                <a:latin typeface="Calibri"/>
                <a:cs typeface="Calibri"/>
              </a:rPr>
              <a:t>service, </a:t>
            </a:r>
            <a:r>
              <a:rPr sz="1400" spc="-15" dirty="0">
                <a:latin typeface="Calibri"/>
                <a:cs typeface="Calibri"/>
              </a:rPr>
              <a:t>for </a:t>
            </a:r>
            <a:r>
              <a:rPr sz="1400" spc="-10" dirty="0">
                <a:latin typeface="Calibri"/>
                <a:cs typeface="Calibri"/>
              </a:rPr>
              <a:t>example, stateless existence </a:t>
            </a:r>
            <a:r>
              <a:rPr sz="1400" spc="-5" dirty="0">
                <a:latin typeface="Calibri"/>
                <a:cs typeface="Calibri"/>
              </a:rPr>
              <a:t>and the </a:t>
            </a:r>
            <a:r>
              <a:rPr sz="1400" dirty="0">
                <a:latin typeface="Calibri"/>
                <a:cs typeface="Calibri"/>
              </a:rPr>
              <a:t>use </a:t>
            </a:r>
            <a:r>
              <a:rPr sz="1400" spc="-5" dirty="0">
                <a:latin typeface="Calibri"/>
                <a:cs typeface="Calibri"/>
              </a:rPr>
              <a:t>of </a:t>
            </a:r>
            <a:r>
              <a:rPr sz="1400" dirty="0">
                <a:latin typeface="Calibri"/>
                <a:cs typeface="Calibri"/>
              </a:rPr>
              <a:t>HTTP </a:t>
            </a:r>
            <a:r>
              <a:rPr sz="1400" spc="-15" dirty="0">
                <a:latin typeface="Calibri"/>
                <a:cs typeface="Calibri"/>
              </a:rPr>
              <a:t>status</a:t>
            </a:r>
            <a:r>
              <a:rPr sz="1400" spc="15" dirty="0">
                <a:latin typeface="Calibri"/>
                <a:cs typeface="Calibri"/>
              </a:rPr>
              <a:t> </a:t>
            </a:r>
            <a:r>
              <a:rPr sz="1400" spc="-5" dirty="0">
                <a:latin typeface="Calibri"/>
                <a:cs typeface="Calibri"/>
              </a:rPr>
              <a:t>codes.</a:t>
            </a:r>
            <a:endParaRPr sz="1400">
              <a:latin typeface="Calibri"/>
              <a:cs typeface="Calibri"/>
            </a:endParaRPr>
          </a:p>
          <a:p>
            <a:pPr>
              <a:lnSpc>
                <a:spcPct val="100000"/>
              </a:lnSpc>
              <a:spcBef>
                <a:spcPts val="20"/>
              </a:spcBef>
            </a:pPr>
            <a:endParaRPr sz="1650">
              <a:latin typeface="Calibri"/>
              <a:cs typeface="Calibri"/>
            </a:endParaRPr>
          </a:p>
          <a:p>
            <a:pPr marR="306070" algn="ctr">
              <a:lnSpc>
                <a:spcPct val="100000"/>
              </a:lnSpc>
              <a:tabLst>
                <a:tab pos="4760595" algn="l"/>
              </a:tabLst>
            </a:pPr>
            <a:r>
              <a:rPr sz="1400" b="1" spc="-10" dirty="0">
                <a:solidFill>
                  <a:srgbClr val="FFFFFF"/>
                </a:solidFill>
                <a:latin typeface="Calibri"/>
                <a:cs typeface="Calibri"/>
              </a:rPr>
              <a:t>SOAP </a:t>
            </a:r>
            <a:r>
              <a:rPr sz="1400" b="1" spc="-5" dirty="0">
                <a:solidFill>
                  <a:srgbClr val="FFFFFF"/>
                </a:solidFill>
                <a:latin typeface="Calibri"/>
                <a:cs typeface="Calibri"/>
              </a:rPr>
              <a:t>(Simple Object</a:t>
            </a:r>
            <a:r>
              <a:rPr sz="1400" b="1" spc="40" dirty="0">
                <a:solidFill>
                  <a:srgbClr val="FFFFFF"/>
                </a:solidFill>
                <a:latin typeface="Calibri"/>
                <a:cs typeface="Calibri"/>
              </a:rPr>
              <a:t> </a:t>
            </a:r>
            <a:r>
              <a:rPr sz="1400" b="1" spc="-5" dirty="0">
                <a:solidFill>
                  <a:srgbClr val="FFFFFF"/>
                </a:solidFill>
                <a:latin typeface="Calibri"/>
                <a:cs typeface="Calibri"/>
              </a:rPr>
              <a:t>Access</a:t>
            </a:r>
            <a:r>
              <a:rPr sz="1400" b="1" spc="10" dirty="0">
                <a:solidFill>
                  <a:srgbClr val="FFFFFF"/>
                </a:solidFill>
                <a:latin typeface="Calibri"/>
                <a:cs typeface="Calibri"/>
              </a:rPr>
              <a:t> </a:t>
            </a:r>
            <a:r>
              <a:rPr sz="1400" b="1" spc="-10" dirty="0">
                <a:solidFill>
                  <a:srgbClr val="FFFFFF"/>
                </a:solidFill>
                <a:latin typeface="Calibri"/>
                <a:cs typeface="Calibri"/>
              </a:rPr>
              <a:t>Protocol)	REST (Representational </a:t>
            </a:r>
            <a:r>
              <a:rPr sz="1400" b="1" spc="-15" dirty="0">
                <a:solidFill>
                  <a:srgbClr val="FFFFFF"/>
                </a:solidFill>
                <a:latin typeface="Calibri"/>
                <a:cs typeface="Calibri"/>
              </a:rPr>
              <a:t>State</a:t>
            </a:r>
            <a:r>
              <a:rPr sz="1400" b="1" spc="5" dirty="0">
                <a:solidFill>
                  <a:srgbClr val="FFFFFF"/>
                </a:solidFill>
                <a:latin typeface="Calibri"/>
                <a:cs typeface="Calibri"/>
              </a:rPr>
              <a:t> </a:t>
            </a:r>
            <a:r>
              <a:rPr sz="1400" b="1" spc="-20" dirty="0">
                <a:solidFill>
                  <a:srgbClr val="FFFFFF"/>
                </a:solidFill>
                <a:latin typeface="Calibri"/>
                <a:cs typeface="Calibri"/>
              </a:rPr>
              <a:t>Transfer)</a:t>
            </a:r>
            <a:endParaRPr sz="1400">
              <a:latin typeface="Calibri"/>
              <a:cs typeface="Calibri"/>
            </a:endParaRPr>
          </a:p>
        </p:txBody>
      </p:sp>
      <p:sp>
        <p:nvSpPr>
          <p:cNvPr id="20" name="object 2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58</a:t>
            </a:fld>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024629"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a:t>
            </a:r>
            <a:r>
              <a:rPr sz="2400" b="1" spc="-65" dirty="0">
                <a:solidFill>
                  <a:srgbClr val="FFFFFF"/>
                </a:solidFill>
                <a:latin typeface="Microsoft YaHei"/>
                <a:cs typeface="Microsoft YaHei"/>
              </a:rPr>
              <a:t> </a:t>
            </a:r>
            <a:r>
              <a:rPr sz="2400" b="1" spc="-5" dirty="0">
                <a:solidFill>
                  <a:srgbClr val="FFFFFF"/>
                </a:solidFill>
                <a:latin typeface="Microsoft YaHei"/>
                <a:cs typeface="Microsoft YaHei"/>
              </a:rPr>
              <a:t>RPC/RPI</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15265" y="847724"/>
            <a:ext cx="8315959" cy="453390"/>
          </a:xfrm>
          <a:prstGeom prst="rect">
            <a:avLst/>
          </a:prstGeom>
        </p:spPr>
        <p:txBody>
          <a:bodyPr vert="horz" wrap="square" lIns="0" tIns="13335" rIns="0" bIns="0" rtlCol="0">
            <a:spAutoFit/>
          </a:bodyPr>
          <a:lstStyle/>
          <a:p>
            <a:pPr marL="12700" marR="5080">
              <a:lnSpc>
                <a:spcPct val="100000"/>
              </a:lnSpc>
              <a:spcBef>
                <a:spcPts val="105"/>
              </a:spcBef>
            </a:pPr>
            <a:r>
              <a:rPr sz="1400" b="1" dirty="0">
                <a:latin typeface="Calibri"/>
                <a:cs typeface="Calibri"/>
              </a:rPr>
              <a:t>Remote </a:t>
            </a:r>
            <a:r>
              <a:rPr sz="1400" b="1" spc="5" dirty="0">
                <a:latin typeface="Calibri"/>
                <a:cs typeface="Calibri"/>
              </a:rPr>
              <a:t>procedure call or invocation </a:t>
            </a:r>
            <a:r>
              <a:rPr sz="1400" dirty="0">
                <a:latin typeface="Calibri"/>
                <a:cs typeface="Calibri"/>
              </a:rPr>
              <a:t>→ a </a:t>
            </a:r>
            <a:r>
              <a:rPr sz="1400" spc="-10" dirty="0">
                <a:latin typeface="Calibri"/>
                <a:cs typeface="Calibri"/>
              </a:rPr>
              <a:t>way </a:t>
            </a:r>
            <a:r>
              <a:rPr sz="1400" spc="-5" dirty="0">
                <a:latin typeface="Calibri"/>
                <a:cs typeface="Calibri"/>
              </a:rPr>
              <a:t>to </a:t>
            </a:r>
            <a:r>
              <a:rPr sz="1400" spc="10" dirty="0">
                <a:latin typeface="Calibri"/>
                <a:cs typeface="Calibri"/>
              </a:rPr>
              <a:t>describe </a:t>
            </a:r>
            <a:r>
              <a:rPr sz="1400" dirty="0">
                <a:latin typeface="Calibri"/>
                <a:cs typeface="Calibri"/>
              </a:rPr>
              <a:t>a </a:t>
            </a:r>
            <a:r>
              <a:rPr sz="1400" spc="10" dirty="0">
                <a:latin typeface="Calibri"/>
                <a:cs typeface="Calibri"/>
              </a:rPr>
              <a:t>mechanism </a:t>
            </a:r>
            <a:r>
              <a:rPr sz="1400" spc="5" dirty="0">
                <a:latin typeface="Calibri"/>
                <a:cs typeface="Calibri"/>
              </a:rPr>
              <a:t>that lets </a:t>
            </a:r>
            <a:r>
              <a:rPr sz="1400" dirty="0">
                <a:latin typeface="Calibri"/>
                <a:cs typeface="Calibri"/>
              </a:rPr>
              <a:t>you </a:t>
            </a:r>
            <a:r>
              <a:rPr sz="1400" spc="5" dirty="0">
                <a:latin typeface="Calibri"/>
                <a:cs typeface="Calibri"/>
              </a:rPr>
              <a:t>call </a:t>
            </a:r>
            <a:r>
              <a:rPr sz="1400" dirty="0">
                <a:latin typeface="Calibri"/>
                <a:cs typeface="Calibri"/>
              </a:rPr>
              <a:t>a </a:t>
            </a:r>
            <a:r>
              <a:rPr sz="1400" spc="5" dirty="0">
                <a:latin typeface="Calibri"/>
                <a:cs typeface="Calibri"/>
              </a:rPr>
              <a:t>procedure in </a:t>
            </a:r>
            <a:r>
              <a:rPr sz="1400" spc="15" dirty="0">
                <a:latin typeface="Calibri"/>
                <a:cs typeface="Calibri"/>
              </a:rPr>
              <a:t>another  </a:t>
            </a:r>
            <a:r>
              <a:rPr sz="1400" spc="-5" dirty="0">
                <a:latin typeface="Calibri"/>
                <a:cs typeface="Calibri"/>
              </a:rPr>
              <a:t>process and </a:t>
            </a:r>
            <a:r>
              <a:rPr sz="1400" spc="-15" dirty="0">
                <a:latin typeface="Calibri"/>
                <a:cs typeface="Calibri"/>
              </a:rPr>
              <a:t>exchange data </a:t>
            </a:r>
            <a:r>
              <a:rPr sz="1400" spc="-10" dirty="0">
                <a:latin typeface="Calibri"/>
                <a:cs typeface="Calibri"/>
              </a:rPr>
              <a:t>by </a:t>
            </a:r>
            <a:r>
              <a:rPr sz="1400" spc="-5" dirty="0">
                <a:latin typeface="Calibri"/>
                <a:cs typeface="Calibri"/>
              </a:rPr>
              <a:t>message</a:t>
            </a:r>
            <a:r>
              <a:rPr sz="1400" spc="10" dirty="0">
                <a:latin typeface="Calibri"/>
                <a:cs typeface="Calibri"/>
              </a:rPr>
              <a:t> </a:t>
            </a:r>
            <a:r>
              <a:rPr sz="1400" spc="-5" dirty="0">
                <a:latin typeface="Calibri"/>
                <a:cs typeface="Calibri"/>
              </a:rPr>
              <a:t>passing.</a:t>
            </a:r>
            <a:endParaRPr sz="1400">
              <a:latin typeface="Calibri"/>
              <a:cs typeface="Calibri"/>
            </a:endParaRPr>
          </a:p>
        </p:txBody>
      </p:sp>
      <p:sp>
        <p:nvSpPr>
          <p:cNvPr id="9" name="object 9"/>
          <p:cNvSpPr txBox="1"/>
          <p:nvPr/>
        </p:nvSpPr>
        <p:spPr>
          <a:xfrm>
            <a:off x="215265" y="1274444"/>
            <a:ext cx="8316595" cy="2373630"/>
          </a:xfrm>
          <a:prstGeom prst="rect">
            <a:avLst/>
          </a:prstGeom>
        </p:spPr>
        <p:txBody>
          <a:bodyPr vert="horz" wrap="square" lIns="0" tIns="13335" rIns="0" bIns="0" rtlCol="0">
            <a:spAutoFit/>
          </a:bodyPr>
          <a:lstStyle/>
          <a:p>
            <a:pPr marL="298450" marR="5080" indent="-285750" algn="just">
              <a:lnSpc>
                <a:spcPct val="100000"/>
              </a:lnSpc>
              <a:spcBef>
                <a:spcPts val="105"/>
              </a:spcBef>
              <a:buFont typeface="Arial"/>
              <a:buChar char="•"/>
              <a:tabLst>
                <a:tab pos="298450" algn="l"/>
              </a:tabLst>
            </a:pPr>
            <a:r>
              <a:rPr sz="1400" spc="40" dirty="0">
                <a:latin typeface="Calibri"/>
                <a:cs typeface="Calibri"/>
              </a:rPr>
              <a:t>It </a:t>
            </a:r>
            <a:r>
              <a:rPr sz="1400" spc="65" dirty="0">
                <a:latin typeface="Calibri"/>
                <a:cs typeface="Calibri"/>
              </a:rPr>
              <a:t>typically </a:t>
            </a:r>
            <a:r>
              <a:rPr sz="1400" spc="60" dirty="0">
                <a:latin typeface="Calibri"/>
                <a:cs typeface="Calibri"/>
              </a:rPr>
              <a:t>involves generating some method </a:t>
            </a:r>
            <a:r>
              <a:rPr sz="1400" spc="55" dirty="0">
                <a:latin typeface="Calibri"/>
                <a:cs typeface="Calibri"/>
              </a:rPr>
              <a:t>stubs </a:t>
            </a:r>
            <a:r>
              <a:rPr sz="1400" spc="40" dirty="0">
                <a:latin typeface="Calibri"/>
                <a:cs typeface="Calibri"/>
              </a:rPr>
              <a:t>for </a:t>
            </a:r>
            <a:r>
              <a:rPr sz="1400" spc="50" dirty="0">
                <a:latin typeface="Calibri"/>
                <a:cs typeface="Calibri"/>
              </a:rPr>
              <a:t>the </a:t>
            </a:r>
            <a:r>
              <a:rPr sz="1400" spc="60" dirty="0">
                <a:latin typeface="Calibri"/>
                <a:cs typeface="Calibri"/>
              </a:rPr>
              <a:t>client </a:t>
            </a:r>
            <a:r>
              <a:rPr sz="1400" spc="65" dirty="0">
                <a:latin typeface="Calibri"/>
                <a:cs typeface="Calibri"/>
              </a:rPr>
              <a:t>process </a:t>
            </a:r>
            <a:r>
              <a:rPr sz="1400" spc="55" dirty="0">
                <a:latin typeface="Calibri"/>
                <a:cs typeface="Calibri"/>
              </a:rPr>
              <a:t>that </a:t>
            </a:r>
            <a:r>
              <a:rPr sz="1400" spc="70" dirty="0">
                <a:latin typeface="Calibri"/>
                <a:cs typeface="Calibri"/>
              </a:rPr>
              <a:t>encapsulates </a:t>
            </a:r>
            <a:r>
              <a:rPr sz="1400" spc="50" dirty="0">
                <a:latin typeface="Calibri"/>
                <a:cs typeface="Calibri"/>
              </a:rPr>
              <a:t>all </a:t>
            </a:r>
            <a:r>
              <a:rPr sz="1400" spc="55" dirty="0">
                <a:latin typeface="Calibri"/>
                <a:cs typeface="Calibri"/>
              </a:rPr>
              <a:t>the  </a:t>
            </a:r>
            <a:r>
              <a:rPr sz="1400" spc="-5" dirty="0">
                <a:latin typeface="Calibri"/>
                <a:cs typeface="Calibri"/>
              </a:rPr>
              <a:t>communication details, </a:t>
            </a:r>
            <a:r>
              <a:rPr sz="1400" dirty="0">
                <a:latin typeface="Calibri"/>
                <a:cs typeface="Calibri"/>
              </a:rPr>
              <a:t>and </a:t>
            </a:r>
            <a:r>
              <a:rPr sz="1400" spc="-5" dirty="0">
                <a:latin typeface="Calibri"/>
                <a:cs typeface="Calibri"/>
              </a:rPr>
              <a:t>provides </a:t>
            </a:r>
            <a:r>
              <a:rPr sz="1400" dirty="0">
                <a:latin typeface="Calibri"/>
                <a:cs typeface="Calibri"/>
              </a:rPr>
              <a:t>the </a:t>
            </a:r>
            <a:r>
              <a:rPr sz="1400" spc="-5" dirty="0">
                <a:latin typeface="Calibri"/>
                <a:cs typeface="Calibri"/>
              </a:rPr>
              <a:t>client </a:t>
            </a:r>
            <a:r>
              <a:rPr sz="1400" dirty="0">
                <a:latin typeface="Calibri"/>
                <a:cs typeface="Calibri"/>
              </a:rPr>
              <a:t>with the simple methods/procedure/functions </a:t>
            </a:r>
            <a:r>
              <a:rPr sz="1400" spc="-10" dirty="0">
                <a:latin typeface="Calibri"/>
                <a:cs typeface="Calibri"/>
              </a:rPr>
              <a:t>to </a:t>
            </a:r>
            <a:r>
              <a:rPr sz="1400" spc="-5" dirty="0">
                <a:latin typeface="Calibri"/>
                <a:cs typeface="Calibri"/>
              </a:rPr>
              <a:t>call. </a:t>
            </a:r>
            <a:r>
              <a:rPr sz="1400" dirty="0">
                <a:latin typeface="Calibri"/>
                <a:cs typeface="Calibri"/>
              </a:rPr>
              <a:t>The stub  </a:t>
            </a:r>
            <a:r>
              <a:rPr sz="1400" spc="5" dirty="0">
                <a:latin typeface="Calibri"/>
                <a:cs typeface="Calibri"/>
              </a:rPr>
              <a:t>implements the </a:t>
            </a:r>
            <a:r>
              <a:rPr sz="1400" dirty="0">
                <a:latin typeface="Calibri"/>
                <a:cs typeface="Calibri"/>
              </a:rPr>
              <a:t>code </a:t>
            </a:r>
            <a:r>
              <a:rPr sz="1400" spc="-5" dirty="0">
                <a:latin typeface="Calibri"/>
                <a:cs typeface="Calibri"/>
              </a:rPr>
              <a:t>for </a:t>
            </a:r>
            <a:r>
              <a:rPr sz="1400" spc="5" dirty="0">
                <a:latin typeface="Calibri"/>
                <a:cs typeface="Calibri"/>
              </a:rPr>
              <a:t>marshalling the request and </a:t>
            </a:r>
            <a:r>
              <a:rPr sz="1400" spc="10" dirty="0">
                <a:latin typeface="Calibri"/>
                <a:cs typeface="Calibri"/>
              </a:rPr>
              <a:t>send </a:t>
            </a:r>
            <a:r>
              <a:rPr sz="1400" spc="5" dirty="0">
                <a:latin typeface="Calibri"/>
                <a:cs typeface="Calibri"/>
              </a:rPr>
              <a:t>it </a:t>
            </a:r>
            <a:r>
              <a:rPr sz="1400" spc="-5" dirty="0">
                <a:latin typeface="Calibri"/>
                <a:cs typeface="Calibri"/>
              </a:rPr>
              <a:t>to </a:t>
            </a:r>
            <a:r>
              <a:rPr sz="1400" spc="5" dirty="0">
                <a:latin typeface="Calibri"/>
                <a:cs typeface="Calibri"/>
              </a:rPr>
              <a:t>the </a:t>
            </a:r>
            <a:r>
              <a:rPr sz="1400" spc="10" dirty="0">
                <a:latin typeface="Calibri"/>
                <a:cs typeface="Calibri"/>
              </a:rPr>
              <a:t>server </a:t>
            </a:r>
            <a:r>
              <a:rPr sz="1400" spc="5" dirty="0">
                <a:latin typeface="Calibri"/>
                <a:cs typeface="Calibri"/>
              </a:rPr>
              <a:t>process, and the return procedure  </a:t>
            </a:r>
            <a:r>
              <a:rPr sz="1400" spc="-5" dirty="0">
                <a:latin typeface="Calibri"/>
                <a:cs typeface="Calibri"/>
              </a:rPr>
              <a:t>of </a:t>
            </a:r>
            <a:r>
              <a:rPr sz="1400" spc="-10" dirty="0">
                <a:latin typeface="Calibri"/>
                <a:cs typeface="Calibri"/>
              </a:rPr>
              <a:t>getting </a:t>
            </a:r>
            <a:r>
              <a:rPr sz="1400" spc="-5" dirty="0">
                <a:latin typeface="Calibri"/>
                <a:cs typeface="Calibri"/>
              </a:rPr>
              <a:t>the</a:t>
            </a:r>
            <a:r>
              <a:rPr sz="1400" spc="-15" dirty="0">
                <a:latin typeface="Calibri"/>
                <a:cs typeface="Calibri"/>
              </a:rPr>
              <a:t> </a:t>
            </a:r>
            <a:r>
              <a:rPr sz="1400" spc="-5" dirty="0">
                <a:latin typeface="Calibri"/>
                <a:cs typeface="Calibri"/>
              </a:rPr>
              <a:t>result.</a:t>
            </a:r>
            <a:endParaRPr sz="1400">
              <a:latin typeface="Calibri"/>
              <a:cs typeface="Calibri"/>
            </a:endParaRPr>
          </a:p>
          <a:p>
            <a:pPr marL="298450" marR="40005" indent="-285750" algn="just">
              <a:lnSpc>
                <a:spcPct val="100000"/>
              </a:lnSpc>
              <a:buFont typeface="Arial"/>
              <a:buChar char="•"/>
              <a:tabLst>
                <a:tab pos="298450" algn="l"/>
              </a:tabLst>
            </a:pPr>
            <a:r>
              <a:rPr sz="1400" spc="-5" dirty="0">
                <a:latin typeface="Calibri"/>
                <a:cs typeface="Calibri"/>
              </a:rPr>
              <a:t>The server process then unmarshalls the </a:t>
            </a:r>
            <a:r>
              <a:rPr sz="1400" spc="-10" dirty="0">
                <a:latin typeface="Calibri"/>
                <a:cs typeface="Calibri"/>
              </a:rPr>
              <a:t>request </a:t>
            </a:r>
            <a:r>
              <a:rPr sz="1400" spc="-5" dirty="0">
                <a:latin typeface="Calibri"/>
                <a:cs typeface="Calibri"/>
              </a:rPr>
              <a:t>and </a:t>
            </a:r>
            <a:r>
              <a:rPr sz="1400" spc="-15" dirty="0">
                <a:latin typeface="Calibri"/>
                <a:cs typeface="Calibri"/>
              </a:rPr>
              <a:t>invokes </a:t>
            </a:r>
            <a:r>
              <a:rPr sz="1400" spc="-5" dirty="0">
                <a:latin typeface="Calibri"/>
                <a:cs typeface="Calibri"/>
              </a:rPr>
              <a:t>the desired method </a:t>
            </a:r>
            <a:r>
              <a:rPr sz="1400" spc="-15" dirty="0">
                <a:latin typeface="Calibri"/>
                <a:cs typeface="Calibri"/>
              </a:rPr>
              <a:t>before </a:t>
            </a:r>
            <a:r>
              <a:rPr sz="1400" spc="-10" dirty="0">
                <a:latin typeface="Calibri"/>
                <a:cs typeface="Calibri"/>
              </a:rPr>
              <a:t>repeating </a:t>
            </a:r>
            <a:r>
              <a:rPr sz="1400" spc="-5" dirty="0">
                <a:latin typeface="Calibri"/>
                <a:cs typeface="Calibri"/>
              </a:rPr>
              <a:t>the process  in </a:t>
            </a:r>
            <a:r>
              <a:rPr sz="1400" spc="-10" dirty="0">
                <a:latin typeface="Calibri"/>
                <a:cs typeface="Calibri"/>
              </a:rPr>
              <a:t>reverse to get whatever </a:t>
            </a:r>
            <a:r>
              <a:rPr sz="1400" spc="-5" dirty="0">
                <a:latin typeface="Calibri"/>
                <a:cs typeface="Calibri"/>
              </a:rPr>
              <a:t>the method returns back </a:t>
            </a:r>
            <a:r>
              <a:rPr sz="1400" spc="-10" dirty="0">
                <a:latin typeface="Calibri"/>
                <a:cs typeface="Calibri"/>
              </a:rPr>
              <a:t>to </a:t>
            </a:r>
            <a:r>
              <a:rPr sz="1400" spc="-5" dirty="0">
                <a:latin typeface="Calibri"/>
                <a:cs typeface="Calibri"/>
              </a:rPr>
              <a:t>the client.</a:t>
            </a:r>
            <a:endParaRPr sz="1400">
              <a:latin typeface="Calibri"/>
              <a:cs typeface="Calibri"/>
            </a:endParaRPr>
          </a:p>
          <a:p>
            <a:pPr marL="298450" marR="5080" indent="-285750" algn="just">
              <a:lnSpc>
                <a:spcPct val="100000"/>
              </a:lnSpc>
              <a:buFont typeface="Arial"/>
              <a:buChar char="•"/>
              <a:tabLst>
                <a:tab pos="298450" algn="l"/>
              </a:tabLst>
            </a:pPr>
            <a:r>
              <a:rPr sz="1400" spc="5" dirty="0">
                <a:latin typeface="Calibri"/>
                <a:cs typeface="Calibri"/>
              </a:rPr>
              <a:t>HTTP </a:t>
            </a:r>
            <a:r>
              <a:rPr sz="1400" dirty="0">
                <a:latin typeface="Calibri"/>
                <a:cs typeface="Calibri"/>
              </a:rPr>
              <a:t>is </a:t>
            </a:r>
            <a:r>
              <a:rPr sz="1400" spc="5" dirty="0">
                <a:latin typeface="Calibri"/>
                <a:cs typeface="Calibri"/>
              </a:rPr>
              <a:t>sometimes </a:t>
            </a:r>
            <a:r>
              <a:rPr sz="1400" spc="10" dirty="0">
                <a:latin typeface="Calibri"/>
                <a:cs typeface="Calibri"/>
              </a:rPr>
              <a:t>used </a:t>
            </a:r>
            <a:r>
              <a:rPr sz="1400" spc="5" dirty="0">
                <a:latin typeface="Calibri"/>
                <a:cs typeface="Calibri"/>
              </a:rPr>
              <a:t>as the </a:t>
            </a:r>
            <a:r>
              <a:rPr sz="1400" spc="10" dirty="0">
                <a:latin typeface="Calibri"/>
                <a:cs typeface="Calibri"/>
              </a:rPr>
              <a:t>underlying </a:t>
            </a:r>
            <a:r>
              <a:rPr sz="1400" dirty="0">
                <a:latin typeface="Calibri"/>
                <a:cs typeface="Calibri"/>
              </a:rPr>
              <a:t>protocol </a:t>
            </a:r>
            <a:r>
              <a:rPr sz="1400" spc="-5" dirty="0">
                <a:latin typeface="Calibri"/>
                <a:cs typeface="Calibri"/>
              </a:rPr>
              <a:t>for </a:t>
            </a:r>
            <a:r>
              <a:rPr sz="1400" spc="10" dirty="0">
                <a:latin typeface="Calibri"/>
                <a:cs typeface="Calibri"/>
              </a:rPr>
              <a:t>message passing, </a:t>
            </a:r>
            <a:r>
              <a:rPr sz="1400" spc="5" dirty="0">
                <a:latin typeface="Calibri"/>
                <a:cs typeface="Calibri"/>
              </a:rPr>
              <a:t>but </a:t>
            </a:r>
            <a:r>
              <a:rPr sz="1400" spc="10" dirty="0">
                <a:latin typeface="Calibri"/>
                <a:cs typeface="Calibri"/>
              </a:rPr>
              <a:t>nothing about </a:t>
            </a:r>
            <a:r>
              <a:rPr sz="1400" spc="5" dirty="0">
                <a:latin typeface="Calibri"/>
                <a:cs typeface="Calibri"/>
              </a:rPr>
              <a:t>RPC is inherently  </a:t>
            </a:r>
            <a:r>
              <a:rPr sz="1400" spc="-5" dirty="0">
                <a:latin typeface="Calibri"/>
                <a:cs typeface="Calibri"/>
              </a:rPr>
              <a:t>bound </a:t>
            </a:r>
            <a:r>
              <a:rPr sz="1400" spc="-10" dirty="0">
                <a:latin typeface="Calibri"/>
                <a:cs typeface="Calibri"/>
              </a:rPr>
              <a:t>to </a:t>
            </a:r>
            <a:r>
              <a:rPr sz="1400" spc="-40" dirty="0">
                <a:latin typeface="Calibri"/>
                <a:cs typeface="Calibri"/>
              </a:rPr>
              <a:t>HTTP.</a:t>
            </a:r>
            <a:endParaRPr sz="1400">
              <a:latin typeface="Calibri"/>
              <a:cs typeface="Calibri"/>
            </a:endParaRPr>
          </a:p>
          <a:p>
            <a:pPr marL="298450" marR="5080" indent="-285750" algn="just">
              <a:lnSpc>
                <a:spcPct val="100000"/>
              </a:lnSpc>
              <a:buFont typeface="Arial"/>
              <a:buChar char="•"/>
              <a:tabLst>
                <a:tab pos="298450" algn="l"/>
              </a:tabLst>
            </a:pPr>
            <a:r>
              <a:rPr sz="1400" spc="10" dirty="0">
                <a:latin typeface="Calibri"/>
                <a:cs typeface="Calibri"/>
              </a:rPr>
              <a:t>Remote </a:t>
            </a:r>
            <a:r>
              <a:rPr sz="1400" spc="15" dirty="0">
                <a:latin typeface="Calibri"/>
                <a:cs typeface="Calibri"/>
              </a:rPr>
              <a:t>Method </a:t>
            </a:r>
            <a:r>
              <a:rPr sz="1400" spc="10" dirty="0">
                <a:latin typeface="Calibri"/>
                <a:cs typeface="Calibri"/>
              </a:rPr>
              <a:t>Invocation </a:t>
            </a:r>
            <a:r>
              <a:rPr sz="1400" spc="15" dirty="0">
                <a:latin typeface="Calibri"/>
                <a:cs typeface="Calibri"/>
              </a:rPr>
              <a:t>(RMI) </a:t>
            </a:r>
            <a:r>
              <a:rPr sz="1400" spc="10" dirty="0">
                <a:latin typeface="Calibri"/>
                <a:cs typeface="Calibri"/>
              </a:rPr>
              <a:t>is </a:t>
            </a:r>
            <a:r>
              <a:rPr sz="1400" spc="15" dirty="0">
                <a:latin typeface="Calibri"/>
                <a:cs typeface="Calibri"/>
              </a:rPr>
              <a:t>closely </a:t>
            </a:r>
            <a:r>
              <a:rPr sz="1400" spc="10" dirty="0">
                <a:latin typeface="Calibri"/>
                <a:cs typeface="Calibri"/>
              </a:rPr>
              <a:t>related </a:t>
            </a:r>
            <a:r>
              <a:rPr sz="1400" dirty="0">
                <a:latin typeface="Calibri"/>
                <a:cs typeface="Calibri"/>
              </a:rPr>
              <a:t>to </a:t>
            </a:r>
            <a:r>
              <a:rPr sz="1400" spc="15" dirty="0">
                <a:latin typeface="Calibri"/>
                <a:cs typeface="Calibri"/>
              </a:rPr>
              <a:t>RPC, but </a:t>
            </a:r>
            <a:r>
              <a:rPr sz="1400" spc="10" dirty="0">
                <a:latin typeface="Calibri"/>
                <a:cs typeface="Calibri"/>
              </a:rPr>
              <a:t>it </a:t>
            </a:r>
            <a:r>
              <a:rPr sz="1400" spc="5" dirty="0">
                <a:latin typeface="Calibri"/>
                <a:cs typeface="Calibri"/>
              </a:rPr>
              <a:t>takes </a:t>
            </a:r>
            <a:r>
              <a:rPr sz="1400" spc="15" dirty="0">
                <a:latin typeface="Calibri"/>
                <a:cs typeface="Calibri"/>
              </a:rPr>
              <a:t>remote invocation </a:t>
            </a:r>
            <a:r>
              <a:rPr sz="1400" dirty="0">
                <a:latin typeface="Calibri"/>
                <a:cs typeface="Calibri"/>
              </a:rPr>
              <a:t>a </a:t>
            </a:r>
            <a:r>
              <a:rPr sz="1400" spc="10" dirty="0">
                <a:latin typeface="Calibri"/>
                <a:cs typeface="Calibri"/>
              </a:rPr>
              <a:t>step </a:t>
            </a:r>
            <a:r>
              <a:rPr sz="1400" spc="20" dirty="0">
                <a:latin typeface="Calibri"/>
                <a:cs typeface="Calibri"/>
              </a:rPr>
              <a:t>further </a:t>
            </a:r>
            <a:r>
              <a:rPr sz="1400" spc="5" dirty="0">
                <a:latin typeface="Calibri"/>
                <a:cs typeface="Calibri"/>
              </a:rPr>
              <a:t>by </a:t>
            </a:r>
            <a:r>
              <a:rPr sz="1400" spc="325" dirty="0">
                <a:latin typeface="Calibri"/>
                <a:cs typeface="Calibri"/>
              </a:rPr>
              <a:t> </a:t>
            </a:r>
            <a:r>
              <a:rPr sz="1400" spc="10" dirty="0">
                <a:latin typeface="Calibri"/>
                <a:cs typeface="Calibri"/>
              </a:rPr>
              <a:t>making </a:t>
            </a:r>
            <a:r>
              <a:rPr sz="1400" spc="5" dirty="0">
                <a:latin typeface="Calibri"/>
                <a:cs typeface="Calibri"/>
              </a:rPr>
              <a:t>it </a:t>
            </a:r>
            <a:r>
              <a:rPr sz="1400" spc="10" dirty="0">
                <a:latin typeface="Calibri"/>
                <a:cs typeface="Calibri"/>
              </a:rPr>
              <a:t>object </a:t>
            </a:r>
            <a:r>
              <a:rPr sz="1400" spc="5" dirty="0">
                <a:latin typeface="Calibri"/>
                <a:cs typeface="Calibri"/>
              </a:rPr>
              <a:t>oriented and providing </a:t>
            </a:r>
            <a:r>
              <a:rPr sz="1400" spc="10" dirty="0">
                <a:latin typeface="Calibri"/>
                <a:cs typeface="Calibri"/>
              </a:rPr>
              <a:t>the capability </a:t>
            </a:r>
            <a:r>
              <a:rPr sz="1400" dirty="0">
                <a:latin typeface="Calibri"/>
                <a:cs typeface="Calibri"/>
              </a:rPr>
              <a:t>to keep </a:t>
            </a:r>
            <a:r>
              <a:rPr sz="1400" spc="5" dirty="0">
                <a:latin typeface="Calibri"/>
                <a:cs typeface="Calibri"/>
              </a:rPr>
              <a:t>references </a:t>
            </a:r>
            <a:r>
              <a:rPr sz="1400" dirty="0">
                <a:latin typeface="Calibri"/>
                <a:cs typeface="Calibri"/>
              </a:rPr>
              <a:t>to </a:t>
            </a:r>
            <a:r>
              <a:rPr sz="1400" spc="5" dirty="0">
                <a:latin typeface="Calibri"/>
                <a:cs typeface="Calibri"/>
              </a:rPr>
              <a:t>remote </a:t>
            </a:r>
            <a:r>
              <a:rPr sz="1400" spc="15" dirty="0">
                <a:latin typeface="Calibri"/>
                <a:cs typeface="Calibri"/>
              </a:rPr>
              <a:t>objects </a:t>
            </a:r>
            <a:r>
              <a:rPr sz="1400" spc="10" dirty="0">
                <a:latin typeface="Calibri"/>
                <a:cs typeface="Calibri"/>
              </a:rPr>
              <a:t>and </a:t>
            </a:r>
            <a:r>
              <a:rPr sz="1400" spc="-5" dirty="0">
                <a:latin typeface="Calibri"/>
                <a:cs typeface="Calibri"/>
              </a:rPr>
              <a:t>invoke </a:t>
            </a:r>
            <a:r>
              <a:rPr sz="1400" spc="10" dirty="0">
                <a:latin typeface="Calibri"/>
                <a:cs typeface="Calibri"/>
              </a:rPr>
              <a:t>their  </a:t>
            </a:r>
            <a:r>
              <a:rPr sz="1400" spc="-5" dirty="0">
                <a:latin typeface="Calibri"/>
                <a:cs typeface="Calibri"/>
              </a:rPr>
              <a:t>methods.</a:t>
            </a:r>
            <a:endParaRPr sz="1400">
              <a:latin typeface="Calibri"/>
              <a:cs typeface="Calibri"/>
            </a:endParaRPr>
          </a:p>
        </p:txBody>
      </p:sp>
      <p:sp>
        <p:nvSpPr>
          <p:cNvPr id="10" name="object 10"/>
          <p:cNvSpPr txBox="1"/>
          <p:nvPr/>
        </p:nvSpPr>
        <p:spPr>
          <a:xfrm>
            <a:off x="227965" y="3892073"/>
            <a:ext cx="6842759" cy="178435"/>
          </a:xfrm>
          <a:prstGeom prst="rect">
            <a:avLst/>
          </a:prstGeom>
        </p:spPr>
        <p:txBody>
          <a:bodyPr vert="horz" wrap="square" lIns="0" tIns="0" rIns="0" bIns="0" rtlCol="0">
            <a:spAutoFit/>
          </a:bodyPr>
          <a:lstStyle/>
          <a:p>
            <a:pPr>
              <a:lnSpc>
                <a:spcPts val="1335"/>
              </a:lnSpc>
            </a:pPr>
            <a:r>
              <a:rPr sz="1400" spc="-5" dirty="0">
                <a:latin typeface="Calibri"/>
                <a:cs typeface="Calibri"/>
              </a:rPr>
              <a:t>RPC/RPI/RMI is one of the </a:t>
            </a:r>
            <a:r>
              <a:rPr sz="1400" spc="-10" dirty="0">
                <a:latin typeface="Calibri"/>
                <a:cs typeface="Calibri"/>
              </a:rPr>
              <a:t>best communication </a:t>
            </a:r>
            <a:r>
              <a:rPr sz="1400" spc="-15" dirty="0">
                <a:latin typeface="Calibri"/>
                <a:cs typeface="Calibri"/>
              </a:rPr>
              <a:t>strategy for fast </a:t>
            </a:r>
            <a:r>
              <a:rPr sz="1400" spc="-5" dirty="0">
                <a:latin typeface="Calibri"/>
                <a:cs typeface="Calibri"/>
              </a:rPr>
              <a:t>paced </a:t>
            </a:r>
            <a:r>
              <a:rPr sz="1400" spc="-10" dirty="0">
                <a:latin typeface="Calibri"/>
                <a:cs typeface="Calibri"/>
              </a:rPr>
              <a:t>internal</a:t>
            </a:r>
            <a:r>
              <a:rPr sz="1400" spc="215" dirty="0">
                <a:latin typeface="Calibri"/>
                <a:cs typeface="Calibri"/>
              </a:rPr>
              <a:t> </a:t>
            </a:r>
            <a:r>
              <a:rPr sz="1400" spc="-10" dirty="0">
                <a:latin typeface="Calibri"/>
                <a:cs typeface="Calibri"/>
              </a:rPr>
              <a:t>communication.</a:t>
            </a:r>
            <a:endParaRPr sz="1400">
              <a:latin typeface="Calibri"/>
              <a:cs typeface="Calibri"/>
            </a:endParaRPr>
          </a:p>
        </p:txBody>
      </p:sp>
      <p:pic>
        <p:nvPicPr>
          <p:cNvPr id="11" name="object 11"/>
          <p:cNvPicPr/>
          <p:nvPr/>
        </p:nvPicPr>
        <p:blipFill>
          <a:blip r:embed="rId2" cstate="print"/>
          <a:stretch>
            <a:fillRect/>
          </a:stretch>
        </p:blipFill>
        <p:spPr>
          <a:xfrm>
            <a:off x="91439" y="3703320"/>
            <a:ext cx="12024360" cy="2788920"/>
          </a:xfrm>
          <a:prstGeom prst="rect">
            <a:avLst/>
          </a:prstGeom>
        </p:spPr>
      </p:pic>
      <p:sp>
        <p:nvSpPr>
          <p:cNvPr id="14" name="object 14"/>
          <p:cNvSpPr txBox="1"/>
          <p:nvPr/>
        </p:nvSpPr>
        <p:spPr>
          <a:xfrm>
            <a:off x="215265" y="5013960"/>
            <a:ext cx="5427345" cy="1306830"/>
          </a:xfrm>
          <a:prstGeom prst="rect">
            <a:avLst/>
          </a:prstGeom>
        </p:spPr>
        <p:txBody>
          <a:bodyPr vert="horz" wrap="square" lIns="0" tIns="13335" rIns="0" bIns="0" rtlCol="0">
            <a:spAutoFit/>
          </a:bodyPr>
          <a:lstStyle/>
          <a:p>
            <a:pPr marL="298450" marR="150495" indent="-285750">
              <a:lnSpc>
                <a:spcPct val="100000"/>
              </a:lnSpc>
              <a:spcBef>
                <a:spcPts val="105"/>
              </a:spcBef>
              <a:buFont typeface="Arial"/>
              <a:buChar char="•"/>
              <a:tabLst>
                <a:tab pos="297815" algn="l"/>
                <a:tab pos="298450" algn="l"/>
              </a:tabLst>
            </a:pPr>
            <a:r>
              <a:rPr sz="1400" spc="-5" dirty="0">
                <a:latin typeface="Calibri"/>
                <a:cs typeface="Calibri"/>
              </a:rPr>
              <a:t>RPC </a:t>
            </a:r>
            <a:r>
              <a:rPr sz="1400" spc="-10" dirty="0">
                <a:latin typeface="Calibri"/>
                <a:cs typeface="Calibri"/>
              </a:rPr>
              <a:t>are </a:t>
            </a:r>
            <a:r>
              <a:rPr sz="1400" spc="-5" dirty="0">
                <a:latin typeface="Calibri"/>
                <a:cs typeface="Calibri"/>
              </a:rPr>
              <a:t>very </a:t>
            </a:r>
            <a:r>
              <a:rPr sz="1400" spc="-10" dirty="0">
                <a:latin typeface="Calibri"/>
                <a:cs typeface="Calibri"/>
              </a:rPr>
              <a:t>efficient </a:t>
            </a:r>
            <a:r>
              <a:rPr sz="1400" spc="-5" dirty="0">
                <a:latin typeface="Calibri"/>
                <a:cs typeface="Calibri"/>
              </a:rPr>
              <a:t>in </a:t>
            </a:r>
            <a:r>
              <a:rPr sz="1400" spc="-10" dirty="0">
                <a:latin typeface="Calibri"/>
                <a:cs typeface="Calibri"/>
              </a:rPr>
              <a:t>communication, </a:t>
            </a:r>
            <a:r>
              <a:rPr sz="1400" spc="-5" dirty="0">
                <a:latin typeface="Calibri"/>
                <a:cs typeface="Calibri"/>
              </a:rPr>
              <a:t>as they </a:t>
            </a:r>
            <a:r>
              <a:rPr sz="1400" spc="-10" dirty="0">
                <a:latin typeface="Calibri"/>
                <a:cs typeface="Calibri"/>
              </a:rPr>
              <a:t>can </a:t>
            </a:r>
            <a:r>
              <a:rPr sz="1400" dirty="0">
                <a:latin typeface="Calibri"/>
                <a:cs typeface="Calibri"/>
              </a:rPr>
              <a:t>be </a:t>
            </a:r>
            <a:r>
              <a:rPr sz="1400" spc="-5" dirty="0">
                <a:latin typeface="Calibri"/>
                <a:cs typeface="Calibri"/>
              </a:rPr>
              <a:t>made </a:t>
            </a:r>
            <a:r>
              <a:rPr sz="1400" dirty="0">
                <a:latin typeface="Calibri"/>
                <a:cs typeface="Calibri"/>
              </a:rPr>
              <a:t>on </a:t>
            </a:r>
            <a:r>
              <a:rPr sz="1400" spc="-15" dirty="0">
                <a:latin typeface="Calibri"/>
                <a:cs typeface="Calibri"/>
              </a:rPr>
              <a:t>raw  </a:t>
            </a:r>
            <a:r>
              <a:rPr sz="1400" spc="-10" dirty="0">
                <a:latin typeface="Calibri"/>
                <a:cs typeface="Calibri"/>
              </a:rPr>
              <a:t>sockets.</a:t>
            </a:r>
            <a:endParaRPr sz="1400">
              <a:latin typeface="Calibri"/>
              <a:cs typeface="Calibri"/>
            </a:endParaRPr>
          </a:p>
          <a:p>
            <a:pPr marL="298450" marR="5080" indent="-285750">
              <a:lnSpc>
                <a:spcPct val="100000"/>
              </a:lnSpc>
              <a:buFont typeface="Arial"/>
              <a:buChar char="•"/>
              <a:tabLst>
                <a:tab pos="297815" algn="l"/>
                <a:tab pos="298450" algn="l"/>
              </a:tabLst>
            </a:pPr>
            <a:r>
              <a:rPr sz="1400" spc="-5" dirty="0">
                <a:latin typeface="Calibri"/>
                <a:cs typeface="Calibri"/>
              </a:rPr>
              <a:t>RPC gives </a:t>
            </a:r>
            <a:r>
              <a:rPr sz="1400" dirty="0">
                <a:latin typeface="Calibri"/>
                <a:cs typeface="Calibri"/>
              </a:rPr>
              <a:t>a </a:t>
            </a:r>
            <a:r>
              <a:rPr sz="1400" spc="-5" dirty="0">
                <a:latin typeface="Calibri"/>
                <a:cs typeface="Calibri"/>
              </a:rPr>
              <a:t>very </a:t>
            </a:r>
            <a:r>
              <a:rPr sz="1400" spc="-10" dirty="0">
                <a:latin typeface="Calibri"/>
                <a:cs typeface="Calibri"/>
              </a:rPr>
              <a:t>great </a:t>
            </a:r>
            <a:r>
              <a:rPr sz="1400" spc="-5" dirty="0">
                <a:latin typeface="Calibri"/>
                <a:cs typeface="Calibri"/>
              </a:rPr>
              <a:t>illusion </a:t>
            </a:r>
            <a:r>
              <a:rPr sz="1400" spc="-10" dirty="0">
                <a:latin typeface="Calibri"/>
                <a:cs typeface="Calibri"/>
              </a:rPr>
              <a:t>at </a:t>
            </a:r>
            <a:r>
              <a:rPr sz="1400" spc="-5" dirty="0">
                <a:latin typeface="Calibri"/>
                <a:cs typeface="Calibri"/>
              </a:rPr>
              <a:t>the client side </a:t>
            </a:r>
            <a:r>
              <a:rPr sz="1400" spc="-15" dirty="0">
                <a:latin typeface="Calibri"/>
                <a:cs typeface="Calibri"/>
              </a:rPr>
              <a:t>for </a:t>
            </a:r>
            <a:r>
              <a:rPr sz="1400" spc="-5" dirty="0">
                <a:latin typeface="Calibri"/>
                <a:cs typeface="Calibri"/>
              </a:rPr>
              <a:t>making </a:t>
            </a:r>
            <a:r>
              <a:rPr sz="1400" dirty="0">
                <a:latin typeface="Calibri"/>
                <a:cs typeface="Calibri"/>
              </a:rPr>
              <a:t>a </a:t>
            </a:r>
            <a:r>
              <a:rPr sz="1400" spc="-10" dirty="0">
                <a:latin typeface="Calibri"/>
                <a:cs typeface="Calibri"/>
              </a:rPr>
              <a:t>call. </a:t>
            </a:r>
            <a:r>
              <a:rPr sz="1400" spc="-5" dirty="0">
                <a:latin typeface="Calibri"/>
                <a:cs typeface="Calibri"/>
              </a:rPr>
              <a:t>Hence  making the </a:t>
            </a:r>
            <a:r>
              <a:rPr sz="1400" spc="-10" dirty="0">
                <a:latin typeface="Calibri"/>
                <a:cs typeface="Calibri"/>
              </a:rPr>
              <a:t>development </a:t>
            </a:r>
            <a:r>
              <a:rPr sz="1400" spc="-5" dirty="0">
                <a:latin typeface="Calibri"/>
                <a:cs typeface="Calibri"/>
              </a:rPr>
              <a:t>more </a:t>
            </a:r>
            <a:r>
              <a:rPr sz="1400" spc="-10" dirty="0">
                <a:latin typeface="Calibri"/>
                <a:cs typeface="Calibri"/>
              </a:rPr>
              <a:t>easy </a:t>
            </a:r>
            <a:r>
              <a:rPr sz="1400" spc="-5" dirty="0">
                <a:latin typeface="Calibri"/>
                <a:cs typeface="Calibri"/>
              </a:rPr>
              <a:t>and</a:t>
            </a:r>
            <a:r>
              <a:rPr sz="1400" dirty="0">
                <a:latin typeface="Calibri"/>
                <a:cs typeface="Calibri"/>
              </a:rPr>
              <a:t> </a:t>
            </a:r>
            <a:r>
              <a:rPr sz="1400" spc="-15" dirty="0">
                <a:latin typeface="Calibri"/>
                <a:cs typeface="Calibri"/>
              </a:rPr>
              <a:t>effective.</a:t>
            </a:r>
            <a:endParaRPr sz="1400">
              <a:latin typeface="Calibri"/>
              <a:cs typeface="Calibri"/>
            </a:endParaRPr>
          </a:p>
          <a:p>
            <a:pPr marL="298450" indent="-285750">
              <a:lnSpc>
                <a:spcPct val="100000"/>
              </a:lnSpc>
              <a:buFont typeface="Arial"/>
              <a:buChar char="•"/>
              <a:tabLst>
                <a:tab pos="297815" algn="l"/>
                <a:tab pos="298450" algn="l"/>
              </a:tabLst>
            </a:pPr>
            <a:r>
              <a:rPr sz="1400" spc="-5" dirty="0">
                <a:latin typeface="Calibri"/>
                <a:cs typeface="Calibri"/>
              </a:rPr>
              <a:t>RPC based </a:t>
            </a:r>
            <a:r>
              <a:rPr sz="1400" dirty="0">
                <a:latin typeface="Calibri"/>
                <a:cs typeface="Calibri"/>
              </a:rPr>
              <a:t>on </a:t>
            </a:r>
            <a:r>
              <a:rPr sz="1400" spc="-5" dirty="0">
                <a:latin typeface="Calibri"/>
                <a:cs typeface="Calibri"/>
              </a:rPr>
              <a:t>strict</a:t>
            </a:r>
            <a:r>
              <a:rPr sz="1400" spc="-20" dirty="0">
                <a:latin typeface="Calibri"/>
                <a:cs typeface="Calibri"/>
              </a:rPr>
              <a:t> </a:t>
            </a:r>
            <a:r>
              <a:rPr sz="1400" spc="-10" dirty="0">
                <a:latin typeface="Calibri"/>
                <a:cs typeface="Calibri"/>
              </a:rPr>
              <a:t>contracts.</a:t>
            </a:r>
            <a:endParaRPr sz="1400">
              <a:latin typeface="Calibri"/>
              <a:cs typeface="Calibri"/>
            </a:endParaRPr>
          </a:p>
          <a:p>
            <a:pPr marL="298450" indent="-285750">
              <a:lnSpc>
                <a:spcPct val="100000"/>
              </a:lnSpc>
              <a:buFont typeface="Arial"/>
              <a:buChar char="•"/>
              <a:tabLst>
                <a:tab pos="297815" algn="l"/>
                <a:tab pos="298450" algn="l"/>
              </a:tabLst>
            </a:pPr>
            <a:r>
              <a:rPr sz="1400" spc="-5" dirty="0">
                <a:latin typeface="Calibri"/>
                <a:cs typeface="Calibri"/>
              </a:rPr>
              <a:t>RPC </a:t>
            </a:r>
            <a:r>
              <a:rPr sz="1400" spc="-10" dirty="0">
                <a:latin typeface="Calibri"/>
                <a:cs typeface="Calibri"/>
              </a:rPr>
              <a:t>calls can </a:t>
            </a:r>
            <a:r>
              <a:rPr sz="1400" spc="-5" dirty="0">
                <a:latin typeface="Calibri"/>
                <a:cs typeface="Calibri"/>
              </a:rPr>
              <a:t>made </a:t>
            </a:r>
            <a:r>
              <a:rPr sz="1400" spc="-15" dirty="0">
                <a:latin typeface="Calibri"/>
                <a:cs typeface="Calibri"/>
              </a:rPr>
              <a:t>context aware </a:t>
            </a:r>
            <a:r>
              <a:rPr sz="1400" spc="-5" dirty="0">
                <a:latin typeface="Calibri"/>
                <a:cs typeface="Calibri"/>
              </a:rPr>
              <a:t>especially with RMI </a:t>
            </a:r>
            <a:r>
              <a:rPr sz="1400" spc="-15" dirty="0">
                <a:latin typeface="Calibri"/>
                <a:cs typeface="Calibri"/>
              </a:rPr>
              <a:t>like</a:t>
            </a:r>
            <a:r>
              <a:rPr sz="1400" spc="80" dirty="0">
                <a:latin typeface="Calibri"/>
                <a:cs typeface="Calibri"/>
              </a:rPr>
              <a:t> </a:t>
            </a:r>
            <a:r>
              <a:rPr sz="1400" spc="-10" dirty="0">
                <a:latin typeface="Calibri"/>
                <a:cs typeface="Calibri"/>
              </a:rPr>
              <a:t>frameworks.</a:t>
            </a:r>
            <a:endParaRPr sz="1400">
              <a:latin typeface="Calibri"/>
              <a:cs typeface="Calibri"/>
            </a:endParaRPr>
          </a:p>
        </p:txBody>
      </p:sp>
      <p:pic>
        <p:nvPicPr>
          <p:cNvPr id="18" name="object 18"/>
          <p:cNvPicPr/>
          <p:nvPr/>
        </p:nvPicPr>
        <p:blipFill>
          <a:blip r:embed="rId3" cstate="print"/>
          <a:stretch>
            <a:fillRect/>
          </a:stretch>
        </p:blipFill>
        <p:spPr>
          <a:xfrm>
            <a:off x="8686800" y="45719"/>
            <a:ext cx="3429000" cy="2240279"/>
          </a:xfrm>
          <a:prstGeom prst="rect">
            <a:avLst/>
          </a:prstGeom>
        </p:spPr>
      </p:pic>
      <p:sp>
        <p:nvSpPr>
          <p:cNvPr id="19" name="object 19"/>
          <p:cNvSpPr txBox="1"/>
          <p:nvPr/>
        </p:nvSpPr>
        <p:spPr>
          <a:xfrm>
            <a:off x="8806180" y="138429"/>
            <a:ext cx="1470660" cy="268605"/>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Calibri"/>
                <a:cs typeface="Calibri"/>
              </a:rPr>
              <a:t>RPC </a:t>
            </a:r>
            <a:r>
              <a:rPr sz="1600" b="1" spc="-10" dirty="0">
                <a:latin typeface="Calibri"/>
                <a:cs typeface="Calibri"/>
              </a:rPr>
              <a:t>over </a:t>
            </a:r>
            <a:r>
              <a:rPr sz="1600" b="1" dirty="0">
                <a:latin typeface="Calibri"/>
                <a:cs typeface="Calibri"/>
              </a:rPr>
              <a:t>HTTP</a:t>
            </a:r>
            <a:r>
              <a:rPr sz="1600" b="1" spc="-65" dirty="0">
                <a:latin typeface="Calibri"/>
                <a:cs typeface="Calibri"/>
              </a:rPr>
              <a:t> </a:t>
            </a:r>
            <a:r>
              <a:rPr sz="1600" b="1" spc="-5" dirty="0">
                <a:latin typeface="Calibri"/>
                <a:cs typeface="Calibri"/>
              </a:rPr>
              <a:t>...</a:t>
            </a:r>
            <a:endParaRPr sz="1600">
              <a:latin typeface="Calibri"/>
              <a:cs typeface="Calibri"/>
            </a:endParaRPr>
          </a:p>
        </p:txBody>
      </p:sp>
      <p:sp>
        <p:nvSpPr>
          <p:cNvPr id="20" name="object 20"/>
          <p:cNvSpPr txBox="1"/>
          <p:nvPr/>
        </p:nvSpPr>
        <p:spPr>
          <a:xfrm>
            <a:off x="8806180" y="382905"/>
            <a:ext cx="2955925" cy="240029"/>
          </a:xfrm>
          <a:prstGeom prst="rect">
            <a:avLst/>
          </a:prstGeom>
        </p:spPr>
        <p:txBody>
          <a:bodyPr vert="horz" wrap="square" lIns="0" tIns="13335" rIns="0" bIns="0" rtlCol="0">
            <a:spAutoFit/>
          </a:bodyPr>
          <a:lstStyle/>
          <a:p>
            <a:pPr marL="298450" indent="-285750">
              <a:lnSpc>
                <a:spcPct val="100000"/>
              </a:lnSpc>
              <a:spcBef>
                <a:spcPts val="105"/>
              </a:spcBef>
              <a:buFont typeface="Arial"/>
              <a:buChar char="•"/>
              <a:tabLst>
                <a:tab pos="297815" algn="l"/>
                <a:tab pos="298450" algn="l"/>
              </a:tabLst>
            </a:pPr>
            <a:r>
              <a:rPr sz="1400" spc="-5" dirty="0">
                <a:latin typeface="Calibri"/>
                <a:cs typeface="Calibri"/>
              </a:rPr>
              <a:t>RPC </a:t>
            </a:r>
            <a:r>
              <a:rPr sz="1400" spc="-10" dirty="0">
                <a:latin typeface="Calibri"/>
                <a:cs typeface="Calibri"/>
              </a:rPr>
              <a:t>can </a:t>
            </a:r>
            <a:r>
              <a:rPr sz="1400" spc="-5" dirty="0">
                <a:latin typeface="Calibri"/>
                <a:cs typeface="Calibri"/>
              </a:rPr>
              <a:t>also </a:t>
            </a:r>
            <a:r>
              <a:rPr sz="1400" dirty="0">
                <a:latin typeface="Calibri"/>
                <a:cs typeface="Calibri"/>
              </a:rPr>
              <a:t>be </a:t>
            </a:r>
            <a:r>
              <a:rPr sz="1400" spc="-10" dirty="0">
                <a:latin typeface="Calibri"/>
                <a:cs typeface="Calibri"/>
              </a:rPr>
              <a:t>implemented </a:t>
            </a:r>
            <a:r>
              <a:rPr sz="1400" dirty="0">
                <a:latin typeface="Calibri"/>
                <a:cs typeface="Calibri"/>
              </a:rPr>
              <a:t>on</a:t>
            </a:r>
            <a:r>
              <a:rPr sz="1400" spc="-5" dirty="0">
                <a:latin typeface="Calibri"/>
                <a:cs typeface="Calibri"/>
              </a:rPr>
              <a:t> </a:t>
            </a:r>
            <a:r>
              <a:rPr sz="1400" spc="-10" dirty="0">
                <a:latin typeface="Calibri"/>
                <a:cs typeface="Calibri"/>
              </a:rPr>
              <a:t>top</a:t>
            </a:r>
            <a:endParaRPr sz="1400">
              <a:latin typeface="Calibri"/>
              <a:cs typeface="Calibri"/>
            </a:endParaRPr>
          </a:p>
        </p:txBody>
      </p:sp>
      <p:sp>
        <p:nvSpPr>
          <p:cNvPr id="21" name="object 21"/>
          <p:cNvSpPr txBox="1"/>
          <p:nvPr/>
        </p:nvSpPr>
        <p:spPr>
          <a:xfrm>
            <a:off x="9091930" y="596265"/>
            <a:ext cx="2607945"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Calibri"/>
                <a:cs typeface="Calibri"/>
              </a:rPr>
              <a:t>of </a:t>
            </a:r>
            <a:r>
              <a:rPr sz="1400" dirty="0">
                <a:latin typeface="Calibri"/>
                <a:cs typeface="Calibri"/>
              </a:rPr>
              <a:t>HTTP </a:t>
            </a:r>
            <a:r>
              <a:rPr sz="1400" spc="-10" dirty="0">
                <a:latin typeface="Calibri"/>
                <a:cs typeface="Calibri"/>
              </a:rPr>
              <a:t>protocol. Here </a:t>
            </a:r>
            <a:r>
              <a:rPr sz="1400" spc="-5" dirty="0">
                <a:latin typeface="Calibri"/>
                <a:cs typeface="Calibri"/>
              </a:rPr>
              <a:t>will </a:t>
            </a:r>
            <a:r>
              <a:rPr sz="1400" dirty="0">
                <a:latin typeface="Calibri"/>
                <a:cs typeface="Calibri"/>
              </a:rPr>
              <a:t>be</a:t>
            </a:r>
            <a:r>
              <a:rPr sz="1400" spc="-55" dirty="0">
                <a:latin typeface="Calibri"/>
                <a:cs typeface="Calibri"/>
              </a:rPr>
              <a:t> </a:t>
            </a:r>
            <a:r>
              <a:rPr sz="1400" dirty="0">
                <a:latin typeface="Calibri"/>
                <a:cs typeface="Calibri"/>
              </a:rPr>
              <a:t>seem</a:t>
            </a:r>
            <a:endParaRPr sz="1400">
              <a:latin typeface="Calibri"/>
              <a:cs typeface="Calibri"/>
            </a:endParaRPr>
          </a:p>
        </p:txBody>
      </p:sp>
      <p:sp>
        <p:nvSpPr>
          <p:cNvPr id="22" name="object 22"/>
          <p:cNvSpPr txBox="1"/>
          <p:nvPr/>
        </p:nvSpPr>
        <p:spPr>
          <a:xfrm>
            <a:off x="8806180" y="809624"/>
            <a:ext cx="3067685" cy="1306830"/>
          </a:xfrm>
          <a:prstGeom prst="rect">
            <a:avLst/>
          </a:prstGeom>
        </p:spPr>
        <p:txBody>
          <a:bodyPr vert="horz" wrap="square" lIns="0" tIns="13335" rIns="0" bIns="0" rtlCol="0">
            <a:spAutoFit/>
          </a:bodyPr>
          <a:lstStyle/>
          <a:p>
            <a:pPr marL="298450" marR="5080">
              <a:lnSpc>
                <a:spcPct val="100000"/>
              </a:lnSpc>
              <a:spcBef>
                <a:spcPts val="105"/>
              </a:spcBef>
            </a:pPr>
            <a:r>
              <a:rPr sz="1400" spc="-15" dirty="0">
                <a:latin typeface="Calibri"/>
                <a:cs typeface="Calibri"/>
              </a:rPr>
              <a:t>like </a:t>
            </a:r>
            <a:r>
              <a:rPr sz="1400" spc="-5" dirty="0">
                <a:latin typeface="Calibri"/>
                <a:cs typeface="Calibri"/>
              </a:rPr>
              <a:t>similar </a:t>
            </a:r>
            <a:r>
              <a:rPr sz="1400" spc="-10" dirty="0">
                <a:latin typeface="Calibri"/>
                <a:cs typeface="Calibri"/>
              </a:rPr>
              <a:t>to </a:t>
            </a:r>
            <a:r>
              <a:rPr sz="1400" spc="-40" dirty="0">
                <a:latin typeface="Calibri"/>
                <a:cs typeface="Calibri"/>
              </a:rPr>
              <a:t>REST, </a:t>
            </a:r>
            <a:r>
              <a:rPr sz="1400" spc="-5" dirty="0">
                <a:latin typeface="Calibri"/>
                <a:cs typeface="Calibri"/>
              </a:rPr>
              <a:t>but </a:t>
            </a:r>
            <a:r>
              <a:rPr sz="1400" spc="-10" dirty="0">
                <a:latin typeface="Calibri"/>
                <a:cs typeface="Calibri"/>
              </a:rPr>
              <a:t>technically </a:t>
            </a:r>
            <a:r>
              <a:rPr sz="1400" spc="-5" dirty="0">
                <a:latin typeface="Calibri"/>
                <a:cs typeface="Calibri"/>
              </a:rPr>
              <a:t>it is  very</a:t>
            </a:r>
            <a:r>
              <a:rPr sz="1400" spc="-10" dirty="0">
                <a:latin typeface="Calibri"/>
                <a:cs typeface="Calibri"/>
              </a:rPr>
              <a:t> </a:t>
            </a:r>
            <a:r>
              <a:rPr sz="1400" spc="-15" dirty="0">
                <a:latin typeface="Calibri"/>
                <a:cs typeface="Calibri"/>
              </a:rPr>
              <a:t>different.</a:t>
            </a:r>
            <a:endParaRPr sz="1400">
              <a:latin typeface="Calibri"/>
              <a:cs typeface="Calibri"/>
            </a:endParaRPr>
          </a:p>
          <a:p>
            <a:pPr marL="298450" marR="203835" indent="-285750">
              <a:lnSpc>
                <a:spcPct val="100000"/>
              </a:lnSpc>
              <a:buFont typeface="Arial"/>
              <a:buChar char="•"/>
              <a:tabLst>
                <a:tab pos="297815" algn="l"/>
                <a:tab pos="298450" algn="l"/>
              </a:tabLst>
            </a:pPr>
            <a:r>
              <a:rPr sz="1400" spc="-5" dirty="0">
                <a:latin typeface="Calibri"/>
                <a:cs typeface="Calibri"/>
              </a:rPr>
              <a:t>With this type of API, one is not  concerns with the </a:t>
            </a:r>
            <a:r>
              <a:rPr sz="1400" spc="-10" dirty="0">
                <a:latin typeface="Calibri"/>
                <a:cs typeface="Calibri"/>
              </a:rPr>
              <a:t>resources from  </a:t>
            </a:r>
            <a:r>
              <a:rPr sz="1400" spc="-5" dirty="0">
                <a:latin typeface="Calibri"/>
                <a:cs typeface="Calibri"/>
              </a:rPr>
              <a:t>domain. But </a:t>
            </a:r>
            <a:r>
              <a:rPr sz="1400" spc="-30" dirty="0">
                <a:latin typeface="Calibri"/>
                <a:cs typeface="Calibri"/>
              </a:rPr>
              <a:t>rather, </a:t>
            </a:r>
            <a:r>
              <a:rPr sz="1400" spc="-15" dirty="0">
                <a:latin typeface="Calibri"/>
                <a:cs typeface="Calibri"/>
              </a:rPr>
              <a:t>for </a:t>
            </a:r>
            <a:r>
              <a:rPr sz="1400" spc="-5" dirty="0">
                <a:latin typeface="Calibri"/>
                <a:cs typeface="Calibri"/>
              </a:rPr>
              <a:t>each action,  API is</a:t>
            </a:r>
            <a:r>
              <a:rPr sz="1400" spc="-10" dirty="0">
                <a:latin typeface="Calibri"/>
                <a:cs typeface="Calibri"/>
              </a:rPr>
              <a:t> created.</a:t>
            </a:r>
            <a:endParaRPr sz="1400">
              <a:latin typeface="Calibri"/>
              <a:cs typeface="Calibri"/>
            </a:endParaRPr>
          </a:p>
        </p:txBody>
      </p:sp>
      <p:pic>
        <p:nvPicPr>
          <p:cNvPr id="23" name="object 23"/>
          <p:cNvPicPr/>
          <p:nvPr/>
        </p:nvPicPr>
        <p:blipFill>
          <a:blip r:embed="rId4" cstate="print"/>
          <a:stretch>
            <a:fillRect/>
          </a:stretch>
        </p:blipFill>
        <p:spPr>
          <a:xfrm>
            <a:off x="8686800" y="2194560"/>
            <a:ext cx="3429000" cy="1554480"/>
          </a:xfrm>
          <a:prstGeom prst="rect">
            <a:avLst/>
          </a:prstGeom>
        </p:spPr>
      </p:pic>
      <p:sp>
        <p:nvSpPr>
          <p:cNvPr id="24" name="object 24"/>
          <p:cNvSpPr txBox="1"/>
          <p:nvPr/>
        </p:nvSpPr>
        <p:spPr>
          <a:xfrm>
            <a:off x="8806180" y="2564003"/>
            <a:ext cx="1263650" cy="1031240"/>
          </a:xfrm>
          <a:prstGeom prst="rect">
            <a:avLst/>
          </a:prstGeom>
        </p:spPr>
        <p:txBody>
          <a:bodyPr vert="horz" wrap="square" lIns="0" tIns="12700" rIns="0" bIns="0" rtlCol="0">
            <a:spAutoFit/>
          </a:bodyPr>
          <a:lstStyle/>
          <a:p>
            <a:pPr marL="12700" marR="5080">
              <a:lnSpc>
                <a:spcPct val="137500"/>
              </a:lnSpc>
              <a:spcBef>
                <a:spcPts val="100"/>
              </a:spcBef>
            </a:pPr>
            <a:r>
              <a:rPr sz="1600" spc="-5" dirty="0">
                <a:latin typeface="Calibri"/>
                <a:cs typeface="Calibri"/>
              </a:rPr>
              <a:t>Google's gRPC  Apache's</a:t>
            </a:r>
            <a:r>
              <a:rPr sz="1600" spc="-65" dirty="0">
                <a:latin typeface="Calibri"/>
                <a:cs typeface="Calibri"/>
              </a:rPr>
              <a:t> </a:t>
            </a:r>
            <a:r>
              <a:rPr sz="1600" spc="-5" dirty="0">
                <a:latin typeface="Calibri"/>
                <a:cs typeface="Calibri"/>
              </a:rPr>
              <a:t>Thrift  Apache's</a:t>
            </a:r>
            <a:r>
              <a:rPr sz="1600" spc="-30" dirty="0">
                <a:latin typeface="Calibri"/>
                <a:cs typeface="Calibri"/>
              </a:rPr>
              <a:t> </a:t>
            </a:r>
            <a:r>
              <a:rPr sz="1600" spc="-20" dirty="0">
                <a:latin typeface="Calibri"/>
                <a:cs typeface="Calibri"/>
              </a:rPr>
              <a:t>Avro</a:t>
            </a:r>
            <a:endParaRPr sz="1600">
              <a:latin typeface="Calibri"/>
              <a:cs typeface="Calibri"/>
            </a:endParaRPr>
          </a:p>
        </p:txBody>
      </p:sp>
      <p:pic>
        <p:nvPicPr>
          <p:cNvPr id="25" name="object 25"/>
          <p:cNvPicPr/>
          <p:nvPr/>
        </p:nvPicPr>
        <p:blipFill>
          <a:blip r:embed="rId5" cstate="print"/>
          <a:stretch>
            <a:fillRect/>
          </a:stretch>
        </p:blipFill>
        <p:spPr>
          <a:xfrm>
            <a:off x="10378440" y="3291840"/>
            <a:ext cx="1645920" cy="411479"/>
          </a:xfrm>
          <a:prstGeom prst="rect">
            <a:avLst/>
          </a:prstGeom>
        </p:spPr>
      </p:pic>
      <p:sp>
        <p:nvSpPr>
          <p:cNvPr id="26" name="object 26"/>
          <p:cNvSpPr txBox="1"/>
          <p:nvPr/>
        </p:nvSpPr>
        <p:spPr>
          <a:xfrm>
            <a:off x="10515600" y="3380739"/>
            <a:ext cx="1310640"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https://avro.apache.org/</a:t>
            </a:r>
            <a:endParaRPr sz="1000">
              <a:latin typeface="Calibri"/>
              <a:cs typeface="Calibri"/>
            </a:endParaRPr>
          </a:p>
        </p:txBody>
      </p:sp>
      <p:pic>
        <p:nvPicPr>
          <p:cNvPr id="27" name="object 27"/>
          <p:cNvPicPr/>
          <p:nvPr/>
        </p:nvPicPr>
        <p:blipFill>
          <a:blip r:embed="rId6" cstate="print"/>
          <a:stretch>
            <a:fillRect/>
          </a:stretch>
        </p:blipFill>
        <p:spPr>
          <a:xfrm>
            <a:off x="10378440" y="2971800"/>
            <a:ext cx="1645920" cy="411479"/>
          </a:xfrm>
          <a:prstGeom prst="rect">
            <a:avLst/>
          </a:prstGeom>
        </p:spPr>
      </p:pic>
      <p:sp>
        <p:nvSpPr>
          <p:cNvPr id="28" name="object 28"/>
          <p:cNvSpPr txBox="1"/>
          <p:nvPr/>
        </p:nvSpPr>
        <p:spPr>
          <a:xfrm>
            <a:off x="10506709" y="3041014"/>
            <a:ext cx="1296035"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hlinkClick r:id="rId7"/>
              </a:rPr>
              <a:t>http://thrift.apache.org/</a:t>
            </a:r>
            <a:endParaRPr sz="1000">
              <a:latin typeface="Calibri"/>
              <a:cs typeface="Calibri"/>
            </a:endParaRPr>
          </a:p>
        </p:txBody>
      </p:sp>
      <p:pic>
        <p:nvPicPr>
          <p:cNvPr id="29" name="object 29"/>
          <p:cNvPicPr/>
          <p:nvPr/>
        </p:nvPicPr>
        <p:blipFill>
          <a:blip r:embed="rId8" cstate="print"/>
          <a:stretch>
            <a:fillRect/>
          </a:stretch>
        </p:blipFill>
        <p:spPr>
          <a:xfrm>
            <a:off x="10881359" y="2651760"/>
            <a:ext cx="1143000" cy="411479"/>
          </a:xfrm>
          <a:prstGeom prst="rect">
            <a:avLst/>
          </a:prstGeom>
        </p:spPr>
      </p:pic>
      <p:sp>
        <p:nvSpPr>
          <p:cNvPr id="30" name="object 30"/>
          <p:cNvSpPr txBox="1"/>
          <p:nvPr/>
        </p:nvSpPr>
        <p:spPr>
          <a:xfrm>
            <a:off x="10438130" y="2288540"/>
            <a:ext cx="1393825" cy="605155"/>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FFFFFF"/>
                </a:solidFill>
                <a:latin typeface="Calibri"/>
                <a:cs typeface="Calibri"/>
              </a:rPr>
              <a:t>Technologies</a:t>
            </a:r>
            <a:endParaRPr sz="1800">
              <a:latin typeface="Calibri"/>
              <a:cs typeface="Calibri"/>
            </a:endParaRPr>
          </a:p>
          <a:p>
            <a:pPr marL="579120">
              <a:lnSpc>
                <a:spcPct val="100000"/>
              </a:lnSpc>
              <a:spcBef>
                <a:spcPts val="1205"/>
              </a:spcBef>
            </a:pPr>
            <a:r>
              <a:rPr sz="1000" spc="-5" dirty="0">
                <a:solidFill>
                  <a:srgbClr val="FFFFFF"/>
                </a:solidFill>
                <a:latin typeface="Calibri"/>
                <a:cs typeface="Calibri"/>
              </a:rPr>
              <a:t>https://grpc.io/</a:t>
            </a:r>
            <a:endParaRPr sz="1000">
              <a:latin typeface="Calibri"/>
              <a:cs typeface="Calibri"/>
            </a:endParaRPr>
          </a:p>
        </p:txBody>
      </p:sp>
      <p:sp>
        <p:nvSpPr>
          <p:cNvPr id="31" name="object 3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59</a:t>
            </a:fld>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1012888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architecture promotes </a:t>
            </a:r>
            <a:r>
              <a:rPr sz="2400" b="1" spc="-35" dirty="0">
                <a:solidFill>
                  <a:srgbClr val="FFFFFF"/>
                </a:solidFill>
                <a:latin typeface="Microsoft YaHei"/>
                <a:cs typeface="Microsoft YaHei"/>
              </a:rPr>
              <a:t>“easy </a:t>
            </a:r>
            <a:r>
              <a:rPr sz="2400" b="1" spc="-15" dirty="0">
                <a:solidFill>
                  <a:srgbClr val="FFFFFF"/>
                </a:solidFill>
                <a:latin typeface="Microsoft YaHei"/>
                <a:cs typeface="Microsoft YaHei"/>
              </a:rPr>
              <a:t>manageability”.</a:t>
            </a:r>
            <a:r>
              <a:rPr sz="2400" b="1" spc="135" dirty="0">
                <a:solidFill>
                  <a:srgbClr val="FFFFFF"/>
                </a:solidFill>
                <a:latin typeface="Microsoft YaHei"/>
                <a:cs typeface="Microsoft YaHei"/>
              </a:rPr>
              <a:t> </a:t>
            </a:r>
            <a:r>
              <a:rPr sz="2400" b="1" spc="-5" dirty="0">
                <a:solidFill>
                  <a:srgbClr val="FFFFFF"/>
                </a:solidFill>
                <a:latin typeface="Microsoft YaHei"/>
                <a:cs typeface="Microsoft YaHei"/>
              </a:rPr>
              <a:t>How?</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366395" y="887729"/>
            <a:ext cx="11487150" cy="523748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Easy </a:t>
            </a:r>
            <a:r>
              <a:rPr sz="1800" spc="-5" dirty="0">
                <a:latin typeface="Calibri"/>
                <a:cs typeface="Calibri"/>
              </a:rPr>
              <a:t>manageability </a:t>
            </a:r>
            <a:r>
              <a:rPr sz="1800" spc="-10" dirty="0">
                <a:latin typeface="Calibri"/>
                <a:cs typeface="Calibri"/>
              </a:rPr>
              <a:t>by</a:t>
            </a:r>
            <a:r>
              <a:rPr sz="1800" spc="5" dirty="0">
                <a:latin typeface="Calibri"/>
                <a:cs typeface="Calibri"/>
              </a:rPr>
              <a:t> </a:t>
            </a:r>
            <a:r>
              <a:rPr sz="1800" dirty="0">
                <a:latin typeface="Calibri"/>
                <a:cs typeface="Calibri"/>
              </a:rPr>
              <a:t>...</a:t>
            </a:r>
            <a:endParaRPr sz="1800">
              <a:latin typeface="Calibri"/>
              <a:cs typeface="Calibri"/>
            </a:endParaRPr>
          </a:p>
          <a:p>
            <a:pPr marL="298450" indent="-285750">
              <a:lnSpc>
                <a:spcPct val="100000"/>
              </a:lnSpc>
              <a:buFont typeface="Arial"/>
              <a:buChar char="•"/>
              <a:tabLst>
                <a:tab pos="297815" algn="l"/>
                <a:tab pos="298450" algn="l"/>
              </a:tabLst>
            </a:pPr>
            <a:r>
              <a:rPr sz="1800" spc="-10" dirty="0">
                <a:latin typeface="Calibri"/>
                <a:cs typeface="Calibri"/>
              </a:rPr>
              <a:t>Having </a:t>
            </a:r>
            <a:r>
              <a:rPr sz="1800" spc="-5" dirty="0">
                <a:latin typeface="Calibri"/>
                <a:cs typeface="Calibri"/>
              </a:rPr>
              <a:t>modules </a:t>
            </a:r>
            <a:r>
              <a:rPr sz="1800" spc="-10" dirty="0">
                <a:latin typeface="Calibri"/>
                <a:cs typeface="Calibri"/>
              </a:rPr>
              <a:t>that can</a:t>
            </a:r>
            <a:r>
              <a:rPr sz="1800" spc="5" dirty="0">
                <a:latin typeface="Calibri"/>
                <a:cs typeface="Calibri"/>
              </a:rPr>
              <a:t> </a:t>
            </a:r>
            <a:r>
              <a:rPr sz="1800" spc="-5" dirty="0">
                <a:latin typeface="Calibri"/>
                <a:cs typeface="Calibri"/>
              </a:rPr>
              <a:t>be</a:t>
            </a:r>
            <a:endParaRPr sz="1800">
              <a:latin typeface="Calibri"/>
              <a:cs typeface="Calibri"/>
            </a:endParaRPr>
          </a:p>
          <a:p>
            <a:pPr marL="469265">
              <a:lnSpc>
                <a:spcPct val="100000"/>
              </a:lnSpc>
            </a:pPr>
            <a:r>
              <a:rPr sz="1800" dirty="0">
                <a:latin typeface="Arial"/>
                <a:cs typeface="Arial"/>
              </a:rPr>
              <a:t>→ </a:t>
            </a:r>
            <a:r>
              <a:rPr sz="1800" spc="-5" dirty="0">
                <a:latin typeface="Calibri"/>
                <a:cs typeface="Calibri"/>
              </a:rPr>
              <a:t>designed and </a:t>
            </a:r>
            <a:r>
              <a:rPr sz="1800" spc="-10" dirty="0">
                <a:latin typeface="Calibri"/>
                <a:cs typeface="Calibri"/>
              </a:rPr>
              <a:t>implemented </a:t>
            </a:r>
            <a:r>
              <a:rPr sz="1800" dirty="0">
                <a:latin typeface="Calibri"/>
                <a:cs typeface="Calibri"/>
              </a:rPr>
              <a:t>in </a:t>
            </a:r>
            <a:r>
              <a:rPr sz="1800" spc="-15" dirty="0">
                <a:latin typeface="Calibri"/>
                <a:cs typeface="Calibri"/>
              </a:rPr>
              <a:t>any</a:t>
            </a:r>
            <a:r>
              <a:rPr sz="1800" spc="-65" dirty="0">
                <a:latin typeface="Calibri"/>
                <a:cs typeface="Calibri"/>
              </a:rPr>
              <a:t> </a:t>
            </a:r>
            <a:r>
              <a:rPr sz="1800" spc="-10" dirty="0">
                <a:latin typeface="Calibri"/>
                <a:cs typeface="Calibri"/>
              </a:rPr>
              <a:t>order</a:t>
            </a:r>
            <a:endParaRPr sz="1800">
              <a:latin typeface="Calibri"/>
              <a:cs typeface="Calibri"/>
            </a:endParaRPr>
          </a:p>
          <a:p>
            <a:pPr marL="469265">
              <a:lnSpc>
                <a:spcPct val="100000"/>
              </a:lnSpc>
            </a:pPr>
            <a:r>
              <a:rPr sz="1800" dirty="0">
                <a:latin typeface="Arial"/>
                <a:cs typeface="Arial"/>
              </a:rPr>
              <a:t>→ </a:t>
            </a:r>
            <a:r>
              <a:rPr sz="1800" spc="-10" dirty="0">
                <a:latin typeface="Calibri"/>
                <a:cs typeface="Calibri"/>
              </a:rPr>
              <a:t>developed </a:t>
            </a:r>
            <a:r>
              <a:rPr sz="1800" spc="-5" dirty="0">
                <a:latin typeface="Calibri"/>
                <a:cs typeface="Calibri"/>
              </a:rPr>
              <a:t>and </a:t>
            </a:r>
            <a:r>
              <a:rPr sz="1800" spc="-10" dirty="0">
                <a:latin typeface="Calibri"/>
                <a:cs typeface="Calibri"/>
              </a:rPr>
              <a:t>maintained by </a:t>
            </a:r>
            <a:r>
              <a:rPr sz="1800" spc="-15" dirty="0">
                <a:latin typeface="Calibri"/>
                <a:cs typeface="Calibri"/>
              </a:rPr>
              <a:t>separate </a:t>
            </a:r>
            <a:r>
              <a:rPr sz="1800" spc="-5" dirty="0">
                <a:latin typeface="Calibri"/>
                <a:cs typeface="Calibri"/>
              </a:rPr>
              <a:t>small</a:t>
            </a:r>
            <a:r>
              <a:rPr sz="1800" spc="-30" dirty="0">
                <a:latin typeface="Calibri"/>
                <a:cs typeface="Calibri"/>
              </a:rPr>
              <a:t> </a:t>
            </a:r>
            <a:r>
              <a:rPr sz="1800" spc="-10" dirty="0">
                <a:latin typeface="Calibri"/>
                <a:cs typeface="Calibri"/>
              </a:rPr>
              <a:t>teams</a:t>
            </a:r>
            <a:endParaRPr sz="1800">
              <a:latin typeface="Calibri"/>
              <a:cs typeface="Calibri"/>
            </a:endParaRPr>
          </a:p>
          <a:p>
            <a:pPr marL="469265">
              <a:lnSpc>
                <a:spcPct val="100000"/>
              </a:lnSpc>
            </a:pPr>
            <a:r>
              <a:rPr sz="1800" dirty="0">
                <a:latin typeface="Arial"/>
                <a:cs typeface="Arial"/>
              </a:rPr>
              <a:t>→ </a:t>
            </a:r>
            <a:r>
              <a:rPr sz="1800" spc="-15" dirty="0">
                <a:latin typeface="Calibri"/>
                <a:cs typeface="Calibri"/>
              </a:rPr>
              <a:t>tested</a:t>
            </a:r>
            <a:r>
              <a:rPr sz="1800" spc="-65" dirty="0">
                <a:latin typeface="Calibri"/>
                <a:cs typeface="Calibri"/>
              </a:rPr>
              <a:t> </a:t>
            </a:r>
            <a:r>
              <a:rPr sz="1800" spc="-5" dirty="0">
                <a:latin typeface="Calibri"/>
                <a:cs typeface="Calibri"/>
              </a:rPr>
              <a:t>independently</a:t>
            </a:r>
            <a:endParaRPr sz="1800">
              <a:latin typeface="Calibri"/>
              <a:cs typeface="Calibri"/>
            </a:endParaRPr>
          </a:p>
          <a:p>
            <a:pPr marL="469265">
              <a:lnSpc>
                <a:spcPct val="100000"/>
              </a:lnSpc>
            </a:pPr>
            <a:r>
              <a:rPr sz="1800" dirty="0">
                <a:latin typeface="Arial"/>
                <a:cs typeface="Arial"/>
              </a:rPr>
              <a:t>→ </a:t>
            </a:r>
            <a:r>
              <a:rPr sz="1800" spc="-10" dirty="0">
                <a:latin typeface="Calibri"/>
                <a:cs typeface="Calibri"/>
              </a:rPr>
              <a:t>deployed</a:t>
            </a:r>
            <a:r>
              <a:rPr sz="1800" spc="-65" dirty="0">
                <a:latin typeface="Calibri"/>
                <a:cs typeface="Calibri"/>
              </a:rPr>
              <a:t> </a:t>
            </a:r>
            <a:r>
              <a:rPr sz="1800" spc="-5" dirty="0">
                <a:latin typeface="Calibri"/>
                <a:cs typeface="Calibri"/>
              </a:rPr>
              <a:t>independently</a:t>
            </a:r>
            <a:endParaRPr sz="1800">
              <a:latin typeface="Calibri"/>
              <a:cs typeface="Calibri"/>
            </a:endParaRPr>
          </a:p>
          <a:p>
            <a:pPr marL="469265">
              <a:lnSpc>
                <a:spcPct val="100000"/>
              </a:lnSpc>
            </a:pPr>
            <a:r>
              <a:rPr sz="1800" dirty="0">
                <a:latin typeface="Arial"/>
                <a:cs typeface="Arial"/>
              </a:rPr>
              <a:t>→ </a:t>
            </a:r>
            <a:r>
              <a:rPr sz="1800" spc="-5" dirty="0">
                <a:latin typeface="Calibri"/>
                <a:cs typeface="Calibri"/>
              </a:rPr>
              <a:t>easily </a:t>
            </a:r>
            <a:r>
              <a:rPr sz="1800" spc="-10" dirty="0">
                <a:latin typeface="Calibri"/>
                <a:cs typeface="Calibri"/>
              </a:rPr>
              <a:t>evolve over </a:t>
            </a:r>
            <a:r>
              <a:rPr sz="1800" dirty="0">
                <a:latin typeface="Calibri"/>
                <a:cs typeface="Calibri"/>
              </a:rPr>
              <a:t>time </a:t>
            </a:r>
            <a:r>
              <a:rPr sz="1800" spc="-5" dirty="0">
                <a:latin typeface="Calibri"/>
                <a:cs typeface="Calibri"/>
              </a:rPr>
              <a:t>with </a:t>
            </a:r>
            <a:r>
              <a:rPr sz="1800" spc="-10" dirty="0">
                <a:latin typeface="Calibri"/>
                <a:cs typeface="Calibri"/>
              </a:rPr>
              <a:t>more </a:t>
            </a:r>
            <a:r>
              <a:rPr sz="1800" spc="-15" dirty="0">
                <a:latin typeface="Calibri"/>
                <a:cs typeface="Calibri"/>
              </a:rPr>
              <a:t>features, </a:t>
            </a:r>
            <a:r>
              <a:rPr sz="1800" spc="-5" dirty="0">
                <a:latin typeface="Calibri"/>
                <a:cs typeface="Calibri"/>
              </a:rPr>
              <a:t>enhancements, and bug</a:t>
            </a:r>
            <a:r>
              <a:rPr sz="1800" spc="-35" dirty="0">
                <a:latin typeface="Calibri"/>
                <a:cs typeface="Calibri"/>
              </a:rPr>
              <a:t> </a:t>
            </a:r>
            <a:r>
              <a:rPr sz="1800" spc="-15" dirty="0">
                <a:latin typeface="Calibri"/>
                <a:cs typeface="Calibri"/>
              </a:rPr>
              <a:t>fixes</a:t>
            </a:r>
            <a:endParaRPr sz="1800">
              <a:latin typeface="Calibri"/>
              <a:cs typeface="Calibri"/>
            </a:endParaRPr>
          </a:p>
          <a:p>
            <a:pPr marL="469265">
              <a:lnSpc>
                <a:spcPct val="100000"/>
              </a:lnSpc>
            </a:pPr>
            <a:r>
              <a:rPr sz="1800" dirty="0">
                <a:latin typeface="Arial"/>
                <a:cs typeface="Arial"/>
              </a:rPr>
              <a:t>→ </a:t>
            </a:r>
            <a:r>
              <a:rPr sz="1800" spc="-5" dirty="0">
                <a:latin typeface="Calibri"/>
                <a:cs typeface="Calibri"/>
              </a:rPr>
              <a:t>made scalable and </a:t>
            </a:r>
            <a:r>
              <a:rPr sz="1800" spc="-10" dirty="0">
                <a:latin typeface="Calibri"/>
                <a:cs typeface="Calibri"/>
              </a:rPr>
              <a:t>resilient </a:t>
            </a:r>
            <a:r>
              <a:rPr sz="1800" spc="-5" dirty="0">
                <a:latin typeface="Calibri"/>
                <a:cs typeface="Calibri"/>
              </a:rPr>
              <a:t>with the help </a:t>
            </a:r>
            <a:r>
              <a:rPr sz="1800" dirty="0">
                <a:latin typeface="Calibri"/>
                <a:cs typeface="Calibri"/>
              </a:rPr>
              <a:t>of </a:t>
            </a:r>
            <a:r>
              <a:rPr sz="1800" spc="-10" dirty="0">
                <a:latin typeface="Calibri"/>
                <a:cs typeface="Calibri"/>
              </a:rPr>
              <a:t>infrastructure </a:t>
            </a:r>
            <a:r>
              <a:rPr sz="1800" spc="-5" dirty="0">
                <a:latin typeface="Calibri"/>
                <a:cs typeface="Calibri"/>
              </a:rPr>
              <a:t>setup</a:t>
            </a:r>
            <a:r>
              <a:rPr sz="1800" spc="-50" dirty="0">
                <a:latin typeface="Calibri"/>
                <a:cs typeface="Calibri"/>
              </a:rPr>
              <a:t> </a:t>
            </a:r>
            <a:r>
              <a:rPr sz="1800" spc="-5" dirty="0">
                <a:latin typeface="Calibri"/>
                <a:cs typeface="Calibri"/>
              </a:rPr>
              <a:t>only</a:t>
            </a:r>
            <a:endParaRPr sz="1800">
              <a:latin typeface="Calibri"/>
              <a:cs typeface="Calibri"/>
            </a:endParaRPr>
          </a:p>
          <a:p>
            <a:pPr>
              <a:lnSpc>
                <a:spcPct val="100000"/>
              </a:lnSpc>
              <a:spcBef>
                <a:spcPts val="20"/>
              </a:spcBef>
            </a:pPr>
            <a:endParaRPr sz="1750">
              <a:latin typeface="Calibri"/>
              <a:cs typeface="Calibri"/>
            </a:endParaRPr>
          </a:p>
          <a:p>
            <a:pPr marL="298450" indent="-285750">
              <a:lnSpc>
                <a:spcPct val="100000"/>
              </a:lnSpc>
              <a:buFont typeface="Arial"/>
              <a:buChar char="•"/>
              <a:tabLst>
                <a:tab pos="297815" algn="l"/>
                <a:tab pos="298450" algn="l"/>
              </a:tabLst>
            </a:pPr>
            <a:r>
              <a:rPr sz="1800" spc="-10" dirty="0">
                <a:latin typeface="Calibri"/>
                <a:cs typeface="Calibri"/>
              </a:rPr>
              <a:t>Having </a:t>
            </a:r>
            <a:r>
              <a:rPr sz="1800" spc="-5" dirty="0">
                <a:latin typeface="Calibri"/>
                <a:cs typeface="Calibri"/>
              </a:rPr>
              <a:t>plug and </a:t>
            </a:r>
            <a:r>
              <a:rPr sz="1800" spc="-15" dirty="0">
                <a:latin typeface="Calibri"/>
                <a:cs typeface="Calibri"/>
              </a:rPr>
              <a:t>play </a:t>
            </a:r>
            <a:r>
              <a:rPr sz="1800" spc="-5" dirty="0">
                <a:latin typeface="Calibri"/>
                <a:cs typeface="Calibri"/>
              </a:rPr>
              <a:t>design which</a:t>
            </a:r>
            <a:r>
              <a:rPr sz="1800" spc="5" dirty="0">
                <a:latin typeface="Calibri"/>
                <a:cs typeface="Calibri"/>
              </a:rPr>
              <a:t> </a:t>
            </a:r>
            <a:r>
              <a:rPr sz="1800" spc="-5" dirty="0">
                <a:latin typeface="Calibri"/>
                <a:cs typeface="Calibri"/>
              </a:rPr>
              <a:t>means</a:t>
            </a:r>
            <a:endParaRPr sz="1800">
              <a:latin typeface="Calibri"/>
              <a:cs typeface="Calibri"/>
            </a:endParaRPr>
          </a:p>
          <a:p>
            <a:pPr marL="469265">
              <a:lnSpc>
                <a:spcPct val="100000"/>
              </a:lnSpc>
            </a:pPr>
            <a:r>
              <a:rPr sz="1800" dirty="0">
                <a:latin typeface="Arial"/>
                <a:cs typeface="Arial"/>
              </a:rPr>
              <a:t>→ </a:t>
            </a:r>
            <a:r>
              <a:rPr sz="1800" spc="-5" dirty="0">
                <a:latin typeface="Calibri"/>
                <a:cs typeface="Calibri"/>
              </a:rPr>
              <a:t>modules </a:t>
            </a:r>
            <a:r>
              <a:rPr sz="1800" spc="-10" dirty="0">
                <a:latin typeface="Calibri"/>
                <a:cs typeface="Calibri"/>
              </a:rPr>
              <a:t>can </a:t>
            </a:r>
            <a:r>
              <a:rPr sz="1800" spc="-5" dirty="0">
                <a:latin typeface="Calibri"/>
                <a:cs typeface="Calibri"/>
              </a:rPr>
              <a:t>be </a:t>
            </a:r>
            <a:r>
              <a:rPr sz="1800" spc="-10" dirty="0">
                <a:latin typeface="Calibri"/>
                <a:cs typeface="Calibri"/>
              </a:rPr>
              <a:t>upgraded, </a:t>
            </a:r>
            <a:r>
              <a:rPr sz="1800" spc="-15" dirty="0">
                <a:latin typeface="Calibri"/>
                <a:cs typeface="Calibri"/>
              </a:rPr>
              <a:t>replicated </a:t>
            </a:r>
            <a:r>
              <a:rPr sz="1800" spc="-5" dirty="0">
                <a:latin typeface="Calibri"/>
                <a:cs typeface="Calibri"/>
              </a:rPr>
              <a:t>without making </a:t>
            </a:r>
            <a:r>
              <a:rPr sz="1800" spc="-25" dirty="0">
                <a:latin typeface="Calibri"/>
                <a:cs typeface="Calibri"/>
              </a:rPr>
              <a:t>zero </a:t>
            </a:r>
            <a:r>
              <a:rPr sz="1800" spc="-10" dirty="0">
                <a:latin typeface="Calibri"/>
                <a:cs typeface="Calibri"/>
              </a:rPr>
              <a:t>change </a:t>
            </a:r>
            <a:r>
              <a:rPr sz="1800" spc="-5" dirty="0">
                <a:latin typeface="Calibri"/>
                <a:cs typeface="Calibri"/>
              </a:rPr>
              <a:t>impact </a:t>
            </a:r>
            <a:r>
              <a:rPr sz="1800" dirty="0">
                <a:latin typeface="Calibri"/>
                <a:cs typeface="Calibri"/>
              </a:rPr>
              <a:t>on </a:t>
            </a:r>
            <a:r>
              <a:rPr sz="1800" spc="-5" dirty="0">
                <a:latin typeface="Calibri"/>
                <a:cs typeface="Calibri"/>
              </a:rPr>
              <a:t>each</a:t>
            </a:r>
            <a:r>
              <a:rPr sz="1800" spc="10" dirty="0">
                <a:latin typeface="Calibri"/>
                <a:cs typeface="Calibri"/>
              </a:rPr>
              <a:t> </a:t>
            </a:r>
            <a:r>
              <a:rPr sz="1800" spc="-10" dirty="0">
                <a:latin typeface="Calibri"/>
                <a:cs typeface="Calibri"/>
              </a:rPr>
              <a:t>others</a:t>
            </a:r>
            <a:endParaRPr sz="1800">
              <a:latin typeface="Calibri"/>
              <a:cs typeface="Calibri"/>
            </a:endParaRPr>
          </a:p>
          <a:p>
            <a:pPr>
              <a:lnSpc>
                <a:spcPct val="100000"/>
              </a:lnSpc>
              <a:spcBef>
                <a:spcPts val="25"/>
              </a:spcBef>
            </a:pPr>
            <a:endParaRPr sz="1750">
              <a:latin typeface="Calibri"/>
              <a:cs typeface="Calibri"/>
            </a:endParaRPr>
          </a:p>
          <a:p>
            <a:pPr marL="298450" indent="-285750">
              <a:lnSpc>
                <a:spcPct val="100000"/>
              </a:lnSpc>
              <a:buFont typeface="Arial"/>
              <a:buChar char="•"/>
              <a:tabLst>
                <a:tab pos="297815" algn="l"/>
                <a:tab pos="298450" algn="l"/>
              </a:tabLst>
            </a:pPr>
            <a:r>
              <a:rPr sz="1800" spc="-10" dirty="0">
                <a:latin typeface="Calibri"/>
                <a:cs typeface="Calibri"/>
              </a:rPr>
              <a:t>Having automation that</a:t>
            </a:r>
            <a:r>
              <a:rPr sz="1800" spc="5" dirty="0">
                <a:latin typeface="Calibri"/>
                <a:cs typeface="Calibri"/>
              </a:rPr>
              <a:t> </a:t>
            </a:r>
            <a:r>
              <a:rPr sz="1800" spc="-10" dirty="0">
                <a:latin typeface="Calibri"/>
                <a:cs typeface="Calibri"/>
              </a:rPr>
              <a:t>provides</a:t>
            </a:r>
            <a:endParaRPr sz="1800">
              <a:latin typeface="Calibri"/>
              <a:cs typeface="Calibri"/>
            </a:endParaRPr>
          </a:p>
          <a:p>
            <a:pPr marL="755650" lvl="1" indent="-286385">
              <a:lnSpc>
                <a:spcPct val="100000"/>
              </a:lnSpc>
              <a:buFont typeface="Segoe UI"/>
              <a:buChar char="&gt;"/>
              <a:tabLst>
                <a:tab pos="755015" algn="l"/>
                <a:tab pos="755650" algn="l"/>
              </a:tabLst>
            </a:pPr>
            <a:r>
              <a:rPr sz="1800" b="1" spc="-10" dirty="0">
                <a:latin typeface="Calibri"/>
                <a:cs typeface="Calibri"/>
              </a:rPr>
              <a:t>continuous </a:t>
            </a:r>
            <a:r>
              <a:rPr sz="1800" b="1" spc="-15" dirty="0">
                <a:latin typeface="Calibri"/>
                <a:cs typeface="Calibri"/>
              </a:rPr>
              <a:t>integration </a:t>
            </a:r>
            <a:r>
              <a:rPr sz="1800" dirty="0">
                <a:latin typeface="Calibri"/>
                <a:cs typeface="Calibri"/>
              </a:rPr>
              <a:t>→ </a:t>
            </a:r>
            <a:r>
              <a:rPr sz="1800" spc="-10" dirty="0">
                <a:latin typeface="Calibri"/>
                <a:cs typeface="Calibri"/>
              </a:rPr>
              <a:t>providing new </a:t>
            </a:r>
            <a:r>
              <a:rPr sz="1800" spc="-5" dirty="0">
                <a:latin typeface="Calibri"/>
                <a:cs typeface="Calibri"/>
              </a:rPr>
              <a:t>and </a:t>
            </a:r>
            <a:r>
              <a:rPr sz="1800" spc="-15" dirty="0">
                <a:latin typeface="Calibri"/>
                <a:cs typeface="Calibri"/>
              </a:rPr>
              <a:t>better </a:t>
            </a:r>
            <a:r>
              <a:rPr sz="1800" spc="-10" dirty="0">
                <a:latin typeface="Calibri"/>
                <a:cs typeface="Calibri"/>
              </a:rPr>
              <a:t>version </a:t>
            </a:r>
            <a:r>
              <a:rPr sz="1800" dirty="0">
                <a:latin typeface="Calibri"/>
                <a:cs typeface="Calibri"/>
              </a:rPr>
              <a:t>of </a:t>
            </a:r>
            <a:r>
              <a:rPr sz="1800" spc="-5" dirty="0">
                <a:latin typeface="Calibri"/>
                <a:cs typeface="Calibri"/>
              </a:rPr>
              <a:t>the module when</a:t>
            </a:r>
            <a:r>
              <a:rPr sz="1800" spc="55" dirty="0">
                <a:latin typeface="Calibri"/>
                <a:cs typeface="Calibri"/>
              </a:rPr>
              <a:t> </a:t>
            </a:r>
            <a:r>
              <a:rPr sz="1800" spc="-10" dirty="0">
                <a:latin typeface="Calibri"/>
                <a:cs typeface="Calibri"/>
              </a:rPr>
              <a:t>available</a:t>
            </a:r>
            <a:endParaRPr sz="1800">
              <a:latin typeface="Calibri"/>
              <a:cs typeface="Calibri"/>
            </a:endParaRPr>
          </a:p>
          <a:p>
            <a:pPr marL="755015" marR="12065" lvl="1" indent="-285750">
              <a:lnSpc>
                <a:spcPct val="100000"/>
              </a:lnSpc>
              <a:buFont typeface="Segoe UI"/>
              <a:buChar char="&gt;"/>
              <a:tabLst>
                <a:tab pos="755015" algn="l"/>
                <a:tab pos="755650" algn="l"/>
              </a:tabLst>
            </a:pPr>
            <a:r>
              <a:rPr sz="1800" b="1" spc="-10" dirty="0">
                <a:latin typeface="Calibri"/>
                <a:cs typeface="Calibri"/>
              </a:rPr>
              <a:t>continuous testing </a:t>
            </a:r>
            <a:r>
              <a:rPr sz="1800" dirty="0">
                <a:latin typeface="Calibri"/>
                <a:cs typeface="Calibri"/>
              </a:rPr>
              <a:t>→ </a:t>
            </a:r>
            <a:r>
              <a:rPr sz="1800" spc="-15" dirty="0">
                <a:latin typeface="Calibri"/>
                <a:cs typeface="Calibri"/>
              </a:rPr>
              <a:t>executing </a:t>
            </a:r>
            <a:r>
              <a:rPr sz="1800" spc="-10" dirty="0">
                <a:latin typeface="Calibri"/>
                <a:cs typeface="Calibri"/>
              </a:rPr>
              <a:t>code </a:t>
            </a:r>
            <a:r>
              <a:rPr sz="1800" spc="-15" dirty="0">
                <a:latin typeface="Calibri"/>
                <a:cs typeface="Calibri"/>
              </a:rPr>
              <a:t>static </a:t>
            </a:r>
            <a:r>
              <a:rPr sz="1800" spc="-5" dirty="0">
                <a:latin typeface="Calibri"/>
                <a:cs typeface="Calibri"/>
              </a:rPr>
              <a:t>analysis, dynamic analysis, functional and </a:t>
            </a:r>
            <a:r>
              <a:rPr sz="1800" spc="-15" dirty="0">
                <a:latin typeface="Calibri"/>
                <a:cs typeface="Calibri"/>
              </a:rPr>
              <a:t>integration </a:t>
            </a:r>
            <a:r>
              <a:rPr sz="1800" spc="-5" dirty="0">
                <a:latin typeface="Calibri"/>
                <a:cs typeface="Calibri"/>
              </a:rPr>
              <a:t>testing, and </a:t>
            </a:r>
            <a:r>
              <a:rPr sz="1800" spc="-10" dirty="0">
                <a:latin typeface="Calibri"/>
                <a:cs typeface="Calibri"/>
              </a:rPr>
              <a:t>failing  </a:t>
            </a:r>
            <a:r>
              <a:rPr sz="1800" spc="-5" dirty="0">
                <a:latin typeface="Calibri"/>
                <a:cs typeface="Calibri"/>
              </a:rPr>
              <a:t>builds </a:t>
            </a:r>
            <a:r>
              <a:rPr sz="1800" spc="-10" dirty="0">
                <a:latin typeface="Calibri"/>
                <a:cs typeface="Calibri"/>
              </a:rPr>
              <a:t>that </a:t>
            </a:r>
            <a:r>
              <a:rPr sz="1800" spc="-5" dirty="0">
                <a:latin typeface="Calibri"/>
                <a:cs typeface="Calibri"/>
              </a:rPr>
              <a:t>do not made up </a:t>
            </a:r>
            <a:r>
              <a:rPr sz="1800" spc="-10" dirty="0">
                <a:latin typeface="Calibri"/>
                <a:cs typeface="Calibri"/>
              </a:rPr>
              <a:t>to </a:t>
            </a:r>
            <a:r>
              <a:rPr sz="1800" spc="-5" dirty="0">
                <a:latin typeface="Calibri"/>
                <a:cs typeface="Calibri"/>
              </a:rPr>
              <a:t>the </a:t>
            </a:r>
            <a:r>
              <a:rPr sz="1800" spc="-10" dirty="0">
                <a:latin typeface="Calibri"/>
                <a:cs typeface="Calibri"/>
              </a:rPr>
              <a:t>required</a:t>
            </a:r>
            <a:r>
              <a:rPr sz="1800" spc="15" dirty="0">
                <a:latin typeface="Calibri"/>
                <a:cs typeface="Calibri"/>
              </a:rPr>
              <a:t> </a:t>
            </a:r>
            <a:r>
              <a:rPr sz="1800" spc="-15" dirty="0">
                <a:latin typeface="Calibri"/>
                <a:cs typeface="Calibri"/>
              </a:rPr>
              <a:t>standard</a:t>
            </a:r>
            <a:endParaRPr sz="1800">
              <a:latin typeface="Calibri"/>
              <a:cs typeface="Calibri"/>
            </a:endParaRPr>
          </a:p>
          <a:p>
            <a:pPr marL="755650" lvl="1" indent="-286385">
              <a:lnSpc>
                <a:spcPct val="100000"/>
              </a:lnSpc>
              <a:buFont typeface="Segoe UI"/>
              <a:buChar char="&gt;"/>
              <a:tabLst>
                <a:tab pos="755015" algn="l"/>
                <a:tab pos="755650" algn="l"/>
              </a:tabLst>
            </a:pPr>
            <a:r>
              <a:rPr sz="1800" b="1" spc="-10" dirty="0">
                <a:latin typeface="Calibri"/>
                <a:cs typeface="Calibri"/>
              </a:rPr>
              <a:t>continuous deployment </a:t>
            </a:r>
            <a:r>
              <a:rPr sz="1800" dirty="0">
                <a:latin typeface="Calibri"/>
                <a:cs typeface="Calibri"/>
              </a:rPr>
              <a:t>→ </a:t>
            </a:r>
            <a:r>
              <a:rPr sz="1800" spc="-10" dirty="0">
                <a:latin typeface="Calibri"/>
                <a:cs typeface="Calibri"/>
              </a:rPr>
              <a:t>providing deployment </a:t>
            </a:r>
            <a:r>
              <a:rPr sz="1800" dirty="0">
                <a:latin typeface="Calibri"/>
                <a:cs typeface="Calibri"/>
              </a:rPr>
              <a:t>of </a:t>
            </a:r>
            <a:r>
              <a:rPr sz="1800" spc="-10" dirty="0">
                <a:latin typeface="Calibri"/>
                <a:cs typeface="Calibri"/>
              </a:rPr>
              <a:t>new </a:t>
            </a:r>
            <a:r>
              <a:rPr sz="1800" spc="-5" dirty="0">
                <a:latin typeface="Calibri"/>
                <a:cs typeface="Calibri"/>
              </a:rPr>
              <a:t>builds which will also include </a:t>
            </a:r>
            <a:r>
              <a:rPr sz="1800" spc="-10" dirty="0">
                <a:latin typeface="Calibri"/>
                <a:cs typeface="Calibri"/>
              </a:rPr>
              <a:t>upgrading </a:t>
            </a:r>
            <a:r>
              <a:rPr sz="1800" spc="-5" dirty="0">
                <a:latin typeface="Calibri"/>
                <a:cs typeface="Calibri"/>
              </a:rPr>
              <a:t>the </a:t>
            </a:r>
            <a:r>
              <a:rPr sz="1800" spc="-10" dirty="0">
                <a:latin typeface="Calibri"/>
                <a:cs typeface="Calibri"/>
              </a:rPr>
              <a:t>existing</a:t>
            </a:r>
            <a:r>
              <a:rPr sz="1800" spc="190" dirty="0">
                <a:latin typeface="Calibri"/>
                <a:cs typeface="Calibri"/>
              </a:rPr>
              <a:t> </a:t>
            </a:r>
            <a:r>
              <a:rPr sz="1800" spc="-5" dirty="0">
                <a:latin typeface="Calibri"/>
                <a:cs typeface="Calibri"/>
              </a:rPr>
              <a:t>ones</a:t>
            </a:r>
            <a:endParaRPr sz="1800">
              <a:latin typeface="Calibri"/>
              <a:cs typeface="Calibri"/>
            </a:endParaRPr>
          </a:p>
          <a:p>
            <a:pPr marL="755015" marR="5080" lvl="1" indent="-285750">
              <a:lnSpc>
                <a:spcPct val="100000"/>
              </a:lnSpc>
              <a:buFont typeface="Segoe UI"/>
              <a:buChar char="&gt;"/>
              <a:tabLst>
                <a:tab pos="755015" algn="l"/>
                <a:tab pos="755650" algn="l"/>
              </a:tabLst>
            </a:pPr>
            <a:r>
              <a:rPr sz="1800" b="1" spc="-10" dirty="0">
                <a:latin typeface="Calibri"/>
                <a:cs typeface="Calibri"/>
              </a:rPr>
              <a:t>continuous </a:t>
            </a:r>
            <a:r>
              <a:rPr sz="1800" b="1" spc="-5" dirty="0">
                <a:latin typeface="Calibri"/>
                <a:cs typeface="Calibri"/>
              </a:rPr>
              <a:t>monitoring </a:t>
            </a:r>
            <a:r>
              <a:rPr sz="1800" dirty="0">
                <a:latin typeface="Calibri"/>
                <a:cs typeface="Calibri"/>
              </a:rPr>
              <a:t>→ </a:t>
            </a:r>
            <a:r>
              <a:rPr sz="1800" spc="-10" dirty="0">
                <a:latin typeface="Calibri"/>
                <a:cs typeface="Calibri"/>
              </a:rPr>
              <a:t>aggregating </a:t>
            </a:r>
            <a:r>
              <a:rPr sz="1800" spc="-5" dirty="0">
                <a:latin typeface="Calibri"/>
                <a:cs typeface="Calibri"/>
              </a:rPr>
              <a:t>module </a:t>
            </a:r>
            <a:r>
              <a:rPr sz="1800" spc="-15" dirty="0">
                <a:latin typeface="Calibri"/>
                <a:cs typeface="Calibri"/>
              </a:rPr>
              <a:t>execution </a:t>
            </a:r>
            <a:r>
              <a:rPr sz="1800" spc="-5" dirty="0">
                <a:latin typeface="Calibri"/>
                <a:cs typeface="Calibri"/>
              </a:rPr>
              <a:t>logs, </a:t>
            </a:r>
            <a:r>
              <a:rPr sz="1800" dirty="0">
                <a:latin typeface="Calibri"/>
                <a:cs typeface="Calibri"/>
              </a:rPr>
              <a:t>it </a:t>
            </a:r>
            <a:r>
              <a:rPr sz="1800" spc="-10" dirty="0">
                <a:latin typeface="Calibri"/>
                <a:cs typeface="Calibri"/>
              </a:rPr>
              <a:t>performance </a:t>
            </a:r>
            <a:r>
              <a:rPr sz="1800" spc="-5" dirty="0">
                <a:latin typeface="Calibri"/>
                <a:cs typeface="Calibri"/>
              </a:rPr>
              <a:t>and health metrics and doing analysis  </a:t>
            </a:r>
            <a:r>
              <a:rPr sz="1800" spc="-10" dirty="0">
                <a:latin typeface="Calibri"/>
                <a:cs typeface="Calibri"/>
              </a:rPr>
              <a:t>over </a:t>
            </a:r>
            <a:r>
              <a:rPr sz="1800" spc="-5" dirty="0">
                <a:latin typeface="Calibri"/>
                <a:cs typeface="Calibri"/>
              </a:rPr>
              <a:t>them </a:t>
            </a:r>
            <a:r>
              <a:rPr sz="1800" spc="-10" dirty="0">
                <a:latin typeface="Calibri"/>
                <a:cs typeface="Calibri"/>
              </a:rPr>
              <a:t>to determine </a:t>
            </a:r>
            <a:r>
              <a:rPr sz="1800" spc="-20" dirty="0">
                <a:latin typeface="Calibri"/>
                <a:cs typeface="Calibri"/>
              </a:rPr>
              <a:t>system </a:t>
            </a:r>
            <a:r>
              <a:rPr sz="1800" spc="-5" dirty="0">
                <a:latin typeface="Calibri"/>
                <a:cs typeface="Calibri"/>
              </a:rPr>
              <a:t>wide</a:t>
            </a:r>
            <a:r>
              <a:rPr sz="1800" spc="40" dirty="0">
                <a:latin typeface="Calibri"/>
                <a:cs typeface="Calibri"/>
              </a:rPr>
              <a:t> </a:t>
            </a:r>
            <a:r>
              <a:rPr sz="1800" spc="-5" dirty="0">
                <a:latin typeface="Calibri"/>
                <a:cs typeface="Calibri"/>
              </a:rPr>
              <a:t>issues</a:t>
            </a:r>
            <a:endParaRPr sz="1800">
              <a:latin typeface="Calibri"/>
              <a:cs typeface="Calibri"/>
            </a:endParaRPr>
          </a:p>
        </p:txBody>
      </p:sp>
      <p:sp>
        <p:nvSpPr>
          <p:cNvPr id="9" name="object 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6</a:t>
            </a:fld>
            <a:endParaRP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71373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10" dirty="0">
                <a:solidFill>
                  <a:srgbClr val="FFFFFF"/>
                </a:solidFill>
                <a:latin typeface="Microsoft YaHei"/>
                <a:cs typeface="Microsoft YaHei"/>
              </a:rPr>
              <a:t>Service </a:t>
            </a:r>
            <a:r>
              <a:rPr sz="2400" b="1" spc="-5" dirty="0">
                <a:solidFill>
                  <a:srgbClr val="FFFFFF"/>
                </a:solidFill>
                <a:latin typeface="Microsoft YaHei"/>
                <a:cs typeface="Microsoft YaHei"/>
              </a:rPr>
              <a:t>contracts</a:t>
            </a:r>
            <a:r>
              <a:rPr sz="2400" b="1" spc="-5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sp>
        <p:nvSpPr>
          <p:cNvPr id="3" name="object 3"/>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grpSp>
        <p:nvGrpSpPr>
          <p:cNvPr id="4" name="object 4"/>
          <p:cNvGrpSpPr/>
          <p:nvPr/>
        </p:nvGrpSpPr>
        <p:grpSpPr>
          <a:xfrm>
            <a:off x="0" y="6742176"/>
            <a:ext cx="12192000" cy="116205"/>
            <a:chOff x="0" y="6742176"/>
            <a:chExt cx="12192000" cy="116205"/>
          </a:xfrm>
        </p:grpSpPr>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80670" y="2110740"/>
            <a:ext cx="6109970" cy="1671320"/>
          </a:xfrm>
          <a:prstGeom prst="rect">
            <a:avLst/>
          </a:prstGeom>
        </p:spPr>
        <p:txBody>
          <a:bodyPr vert="horz" wrap="square" lIns="0" tIns="12700" rIns="0" bIns="0" rtlCol="0">
            <a:spAutoFit/>
          </a:bodyPr>
          <a:lstStyle/>
          <a:p>
            <a:pPr marL="298450" marR="5080" indent="-285750" algn="just">
              <a:lnSpc>
                <a:spcPct val="100000"/>
              </a:lnSpc>
              <a:spcBef>
                <a:spcPts val="100"/>
              </a:spcBef>
              <a:buFont typeface="Arial"/>
              <a:buChar char="•"/>
              <a:tabLst>
                <a:tab pos="298450" algn="l"/>
              </a:tabLst>
            </a:pPr>
            <a:r>
              <a:rPr sz="1800" spc="-5" dirty="0">
                <a:latin typeface="Calibri"/>
                <a:cs typeface="Calibri"/>
              </a:rPr>
              <a:t>Since microservices </a:t>
            </a:r>
            <a:r>
              <a:rPr sz="1800" spc="-10" dirty="0">
                <a:latin typeface="Calibri"/>
                <a:cs typeface="Calibri"/>
              </a:rPr>
              <a:t>are </a:t>
            </a:r>
            <a:r>
              <a:rPr sz="1800" spc="-5" dirty="0">
                <a:latin typeface="Calibri"/>
                <a:cs typeface="Calibri"/>
              </a:rPr>
              <a:t>built </a:t>
            </a:r>
            <a:r>
              <a:rPr sz="1800" dirty="0">
                <a:latin typeface="Calibri"/>
                <a:cs typeface="Calibri"/>
              </a:rPr>
              <a:t>on </a:t>
            </a:r>
            <a:r>
              <a:rPr sz="1800" spc="-10" dirty="0">
                <a:latin typeface="Calibri"/>
                <a:cs typeface="Calibri"/>
              </a:rPr>
              <a:t>top </a:t>
            </a:r>
            <a:r>
              <a:rPr sz="1800" dirty="0">
                <a:latin typeface="Calibri"/>
                <a:cs typeface="Calibri"/>
              </a:rPr>
              <a:t>of </a:t>
            </a:r>
            <a:r>
              <a:rPr sz="1800" spc="-15" dirty="0">
                <a:latin typeface="Calibri"/>
                <a:cs typeface="Calibri"/>
              </a:rPr>
              <a:t>REST </a:t>
            </a:r>
            <a:r>
              <a:rPr sz="1800" spc="-10" dirty="0">
                <a:latin typeface="Calibri"/>
                <a:cs typeface="Calibri"/>
              </a:rPr>
              <a:t>architectural </a:t>
            </a:r>
            <a:r>
              <a:rPr sz="1800" spc="-5" dirty="0">
                <a:latin typeface="Calibri"/>
                <a:cs typeface="Calibri"/>
              </a:rPr>
              <a:t>style,  the same </a:t>
            </a:r>
            <a:r>
              <a:rPr sz="1800" spc="-15" dirty="0">
                <a:latin typeface="Calibri"/>
                <a:cs typeface="Calibri"/>
              </a:rPr>
              <a:t>REST </a:t>
            </a:r>
            <a:r>
              <a:rPr sz="1800" spc="-5" dirty="0">
                <a:latin typeface="Calibri"/>
                <a:cs typeface="Calibri"/>
              </a:rPr>
              <a:t>API definition </a:t>
            </a:r>
            <a:r>
              <a:rPr sz="1800" spc="-10" dirty="0">
                <a:latin typeface="Calibri"/>
                <a:cs typeface="Calibri"/>
              </a:rPr>
              <a:t>techniques can </a:t>
            </a:r>
            <a:r>
              <a:rPr sz="1800" spc="-5" dirty="0">
                <a:latin typeface="Calibri"/>
                <a:cs typeface="Calibri"/>
              </a:rPr>
              <a:t>be used </a:t>
            </a:r>
            <a:r>
              <a:rPr sz="1800" spc="-10" dirty="0">
                <a:latin typeface="Calibri"/>
                <a:cs typeface="Calibri"/>
              </a:rPr>
              <a:t>to define  </a:t>
            </a:r>
            <a:r>
              <a:rPr sz="1800" spc="-5" dirty="0">
                <a:latin typeface="Calibri"/>
                <a:cs typeface="Calibri"/>
              </a:rPr>
              <a:t>the </a:t>
            </a:r>
            <a:r>
              <a:rPr sz="1800" spc="-15" dirty="0">
                <a:latin typeface="Calibri"/>
                <a:cs typeface="Calibri"/>
              </a:rPr>
              <a:t>contract </a:t>
            </a:r>
            <a:r>
              <a:rPr sz="1800" dirty="0">
                <a:latin typeface="Calibri"/>
                <a:cs typeface="Calibri"/>
              </a:rPr>
              <a:t>of </a:t>
            </a:r>
            <a:r>
              <a:rPr sz="1800" spc="-5" dirty="0">
                <a:latin typeface="Calibri"/>
                <a:cs typeface="Calibri"/>
              </a:rPr>
              <a:t>the</a:t>
            </a:r>
            <a:r>
              <a:rPr sz="1800" dirty="0">
                <a:latin typeface="Calibri"/>
                <a:cs typeface="Calibri"/>
              </a:rPr>
              <a:t> </a:t>
            </a:r>
            <a:r>
              <a:rPr sz="1800" spc="-5" dirty="0">
                <a:latin typeface="Calibri"/>
                <a:cs typeface="Calibri"/>
              </a:rPr>
              <a:t>microservices.</a:t>
            </a:r>
            <a:endParaRPr sz="1800">
              <a:latin typeface="Calibri"/>
              <a:cs typeface="Calibri"/>
            </a:endParaRPr>
          </a:p>
          <a:p>
            <a:pPr marL="755015" marR="13335" lvl="1" indent="-285750" algn="just">
              <a:lnSpc>
                <a:spcPct val="100000"/>
              </a:lnSpc>
              <a:buFont typeface="Arial"/>
              <a:buChar char="•"/>
              <a:tabLst>
                <a:tab pos="755650" algn="l"/>
              </a:tabLst>
            </a:pPr>
            <a:r>
              <a:rPr sz="1800" spc="75" dirty="0">
                <a:latin typeface="Calibri"/>
                <a:cs typeface="Calibri"/>
              </a:rPr>
              <a:t>Therefore </a:t>
            </a:r>
            <a:r>
              <a:rPr sz="1800" spc="90" dirty="0">
                <a:latin typeface="Calibri"/>
                <a:cs typeface="Calibri"/>
              </a:rPr>
              <a:t>microservices </a:t>
            </a:r>
            <a:r>
              <a:rPr sz="1800" spc="65" dirty="0">
                <a:latin typeface="Calibri"/>
                <a:cs typeface="Calibri"/>
              </a:rPr>
              <a:t>use the </a:t>
            </a:r>
            <a:r>
              <a:rPr sz="1800" spc="80" dirty="0">
                <a:latin typeface="Calibri"/>
                <a:cs typeface="Calibri"/>
              </a:rPr>
              <a:t>standard </a:t>
            </a:r>
            <a:r>
              <a:rPr sz="1800" spc="65" dirty="0">
                <a:latin typeface="Calibri"/>
                <a:cs typeface="Calibri"/>
              </a:rPr>
              <a:t>REST </a:t>
            </a:r>
            <a:r>
              <a:rPr sz="1800" spc="70" dirty="0">
                <a:latin typeface="Calibri"/>
                <a:cs typeface="Calibri"/>
              </a:rPr>
              <a:t>API  </a:t>
            </a:r>
            <a:r>
              <a:rPr sz="1800" spc="-5" dirty="0">
                <a:latin typeface="Calibri"/>
                <a:cs typeface="Calibri"/>
              </a:rPr>
              <a:t>definition </a:t>
            </a:r>
            <a:r>
              <a:rPr sz="1800" spc="-10" dirty="0">
                <a:latin typeface="Calibri"/>
                <a:cs typeface="Calibri"/>
              </a:rPr>
              <a:t>languages </a:t>
            </a:r>
            <a:r>
              <a:rPr sz="1800" spc="-5" dirty="0">
                <a:latin typeface="Calibri"/>
                <a:cs typeface="Calibri"/>
              </a:rPr>
              <a:t>such as </a:t>
            </a:r>
            <a:r>
              <a:rPr sz="1800" spc="-10" dirty="0">
                <a:latin typeface="Calibri"/>
                <a:cs typeface="Calibri"/>
              </a:rPr>
              <a:t>Swagger </a:t>
            </a:r>
            <a:r>
              <a:rPr sz="1800" spc="-5" dirty="0">
                <a:latin typeface="Calibri"/>
                <a:cs typeface="Calibri"/>
              </a:rPr>
              <a:t>and RAML </a:t>
            </a:r>
            <a:r>
              <a:rPr sz="1800" spc="-10" dirty="0">
                <a:latin typeface="Calibri"/>
                <a:cs typeface="Calibri"/>
              </a:rPr>
              <a:t>to define  </a:t>
            </a:r>
            <a:r>
              <a:rPr sz="1800" spc="-5" dirty="0">
                <a:latin typeface="Calibri"/>
                <a:cs typeface="Calibri"/>
              </a:rPr>
              <a:t>the </a:t>
            </a:r>
            <a:r>
              <a:rPr sz="1800" dirty="0">
                <a:latin typeface="Calibri"/>
                <a:cs typeface="Calibri"/>
              </a:rPr>
              <a:t>service</a:t>
            </a:r>
            <a:r>
              <a:rPr sz="1800" spc="-10" dirty="0">
                <a:latin typeface="Calibri"/>
                <a:cs typeface="Calibri"/>
              </a:rPr>
              <a:t> contracts.</a:t>
            </a:r>
            <a:endParaRPr sz="1800">
              <a:latin typeface="Calibri"/>
              <a:cs typeface="Calibri"/>
            </a:endParaRPr>
          </a:p>
        </p:txBody>
      </p:sp>
      <p:sp>
        <p:nvSpPr>
          <p:cNvPr id="9" name="object 9"/>
          <p:cNvSpPr txBox="1"/>
          <p:nvPr/>
        </p:nvSpPr>
        <p:spPr>
          <a:xfrm>
            <a:off x="280670" y="4030979"/>
            <a:ext cx="6102350" cy="848360"/>
          </a:xfrm>
          <a:prstGeom prst="rect">
            <a:avLst/>
          </a:prstGeom>
        </p:spPr>
        <p:txBody>
          <a:bodyPr vert="horz" wrap="square" lIns="0" tIns="12700" rIns="0" bIns="0" rtlCol="0">
            <a:spAutoFit/>
          </a:bodyPr>
          <a:lstStyle/>
          <a:p>
            <a:pPr marL="298450" marR="5080" indent="-285750" algn="just">
              <a:lnSpc>
                <a:spcPct val="100000"/>
              </a:lnSpc>
              <a:spcBef>
                <a:spcPts val="100"/>
              </a:spcBef>
              <a:buFont typeface="Arial"/>
              <a:buChar char="•"/>
              <a:tabLst>
                <a:tab pos="298450" algn="l"/>
              </a:tabLst>
            </a:pPr>
            <a:r>
              <a:rPr sz="1800" spc="10" dirty="0">
                <a:latin typeface="Calibri"/>
                <a:cs typeface="Calibri"/>
              </a:rPr>
              <a:t>For </a:t>
            </a:r>
            <a:r>
              <a:rPr sz="1800" spc="20" dirty="0">
                <a:latin typeface="Calibri"/>
                <a:cs typeface="Calibri"/>
              </a:rPr>
              <a:t>other </a:t>
            </a:r>
            <a:r>
              <a:rPr sz="1800" spc="25" dirty="0">
                <a:latin typeface="Calibri"/>
                <a:cs typeface="Calibri"/>
              </a:rPr>
              <a:t>microservice </a:t>
            </a:r>
            <a:r>
              <a:rPr sz="1800" spc="20" dirty="0">
                <a:latin typeface="Calibri"/>
                <a:cs typeface="Calibri"/>
              </a:rPr>
              <a:t>implementation </a:t>
            </a:r>
            <a:r>
              <a:rPr sz="1800" spc="25" dirty="0">
                <a:latin typeface="Calibri"/>
                <a:cs typeface="Calibri"/>
              </a:rPr>
              <a:t>which </a:t>
            </a:r>
            <a:r>
              <a:rPr sz="1800" spc="10" dirty="0">
                <a:latin typeface="Calibri"/>
                <a:cs typeface="Calibri"/>
              </a:rPr>
              <a:t>are </a:t>
            </a:r>
            <a:r>
              <a:rPr sz="1800" spc="20" dirty="0">
                <a:latin typeface="Calibri"/>
                <a:cs typeface="Calibri"/>
              </a:rPr>
              <a:t>not </a:t>
            </a:r>
            <a:r>
              <a:rPr sz="1800" spc="25" dirty="0">
                <a:latin typeface="Calibri"/>
                <a:cs typeface="Calibri"/>
              </a:rPr>
              <a:t>based  </a:t>
            </a:r>
            <a:r>
              <a:rPr sz="1800" spc="35" dirty="0">
                <a:latin typeface="Calibri"/>
                <a:cs typeface="Calibri"/>
              </a:rPr>
              <a:t>on </a:t>
            </a:r>
            <a:r>
              <a:rPr sz="1800" spc="45" dirty="0">
                <a:latin typeface="Calibri"/>
                <a:cs typeface="Calibri"/>
              </a:rPr>
              <a:t>HTTP/REST </a:t>
            </a:r>
            <a:r>
              <a:rPr sz="1800" spc="50" dirty="0">
                <a:latin typeface="Calibri"/>
                <a:cs typeface="Calibri"/>
              </a:rPr>
              <a:t>such </a:t>
            </a:r>
            <a:r>
              <a:rPr sz="1800" spc="30" dirty="0">
                <a:latin typeface="Calibri"/>
                <a:cs typeface="Calibri"/>
              </a:rPr>
              <a:t>as </a:t>
            </a:r>
            <a:r>
              <a:rPr sz="1800" spc="60" dirty="0">
                <a:latin typeface="Calibri"/>
                <a:cs typeface="Calibri"/>
              </a:rPr>
              <a:t>Thrift, </a:t>
            </a:r>
            <a:r>
              <a:rPr sz="1800" spc="45" dirty="0">
                <a:latin typeface="Calibri"/>
                <a:cs typeface="Calibri"/>
              </a:rPr>
              <a:t>the </a:t>
            </a:r>
            <a:r>
              <a:rPr sz="1800" spc="55" dirty="0">
                <a:latin typeface="Calibri"/>
                <a:cs typeface="Calibri"/>
              </a:rPr>
              <a:t>protocol </a:t>
            </a:r>
            <a:r>
              <a:rPr sz="1800" spc="50" dirty="0">
                <a:latin typeface="Calibri"/>
                <a:cs typeface="Calibri"/>
              </a:rPr>
              <a:t>level </a:t>
            </a:r>
            <a:r>
              <a:rPr sz="1800" spc="55" dirty="0">
                <a:latin typeface="Calibri"/>
                <a:cs typeface="Calibri"/>
              </a:rPr>
              <a:t>‘Interface  </a:t>
            </a:r>
            <a:r>
              <a:rPr sz="1800" spc="-5" dirty="0">
                <a:latin typeface="Calibri"/>
                <a:cs typeface="Calibri"/>
              </a:rPr>
              <a:t>Definition Languages(IDL)’ </a:t>
            </a:r>
            <a:r>
              <a:rPr sz="1800" dirty="0">
                <a:latin typeface="Calibri"/>
                <a:cs typeface="Calibri"/>
              </a:rPr>
              <a:t>(e.g.: </a:t>
            </a:r>
            <a:r>
              <a:rPr sz="1800" spc="-5" dirty="0">
                <a:latin typeface="Calibri"/>
                <a:cs typeface="Calibri"/>
              </a:rPr>
              <a:t>Thrift IDL) </a:t>
            </a:r>
            <a:r>
              <a:rPr sz="1800" dirty="0">
                <a:latin typeface="Calibri"/>
                <a:cs typeface="Calibri"/>
              </a:rPr>
              <a:t>is </a:t>
            </a:r>
            <a:r>
              <a:rPr sz="1800" spc="-5" dirty="0">
                <a:latin typeface="Calibri"/>
                <a:cs typeface="Calibri"/>
              </a:rPr>
              <a:t>used</a:t>
            </a:r>
            <a:r>
              <a:rPr sz="1800" spc="-25" dirty="0">
                <a:latin typeface="Calibri"/>
                <a:cs typeface="Calibri"/>
              </a:rPr>
              <a:t> </a:t>
            </a:r>
            <a:r>
              <a:rPr sz="1800" spc="-10" dirty="0">
                <a:latin typeface="Calibri"/>
                <a:cs typeface="Calibri"/>
              </a:rPr>
              <a:t>instead.</a:t>
            </a:r>
            <a:endParaRPr sz="1800">
              <a:latin typeface="Calibri"/>
              <a:cs typeface="Calibri"/>
            </a:endParaRPr>
          </a:p>
        </p:txBody>
      </p:sp>
      <p:pic>
        <p:nvPicPr>
          <p:cNvPr id="10" name="object 10"/>
          <p:cNvPicPr/>
          <p:nvPr/>
        </p:nvPicPr>
        <p:blipFill>
          <a:blip r:embed="rId2" cstate="print"/>
          <a:stretch>
            <a:fillRect/>
          </a:stretch>
        </p:blipFill>
        <p:spPr>
          <a:xfrm>
            <a:off x="6583680" y="1874520"/>
            <a:ext cx="5519650" cy="3258589"/>
          </a:xfrm>
          <a:prstGeom prst="rect">
            <a:avLst/>
          </a:prstGeom>
        </p:spPr>
      </p:pic>
      <p:pic>
        <p:nvPicPr>
          <p:cNvPr id="13" name="object 13"/>
          <p:cNvPicPr/>
          <p:nvPr/>
        </p:nvPicPr>
        <p:blipFill>
          <a:blip r:embed="rId3" cstate="print"/>
          <a:stretch>
            <a:fillRect/>
          </a:stretch>
        </p:blipFill>
        <p:spPr>
          <a:xfrm>
            <a:off x="195349" y="5349240"/>
            <a:ext cx="2768138" cy="1068185"/>
          </a:xfrm>
          <a:prstGeom prst="rect">
            <a:avLst/>
          </a:prstGeom>
        </p:spPr>
      </p:pic>
      <p:sp>
        <p:nvSpPr>
          <p:cNvPr id="14" name="object 14"/>
          <p:cNvSpPr txBox="1"/>
          <p:nvPr/>
        </p:nvSpPr>
        <p:spPr>
          <a:xfrm>
            <a:off x="280670" y="740409"/>
            <a:ext cx="11659235" cy="112268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spc="-5" dirty="0">
                <a:latin typeface="Calibri"/>
                <a:cs typeface="Calibri"/>
              </a:rPr>
              <a:t>When </a:t>
            </a:r>
            <a:r>
              <a:rPr sz="1800" spc="-10" dirty="0">
                <a:latin typeface="Calibri"/>
                <a:cs typeface="Calibri"/>
              </a:rPr>
              <a:t>you </a:t>
            </a:r>
            <a:r>
              <a:rPr sz="1800" spc="-15" dirty="0">
                <a:latin typeface="Calibri"/>
                <a:cs typeface="Calibri"/>
              </a:rPr>
              <a:t>have </a:t>
            </a:r>
            <a:r>
              <a:rPr sz="1800" dirty="0">
                <a:latin typeface="Calibri"/>
                <a:cs typeface="Calibri"/>
              </a:rPr>
              <a:t>a </a:t>
            </a:r>
            <a:r>
              <a:rPr sz="1800" spc="-5" dirty="0">
                <a:latin typeface="Calibri"/>
                <a:cs typeface="Calibri"/>
              </a:rPr>
              <a:t>business capability </a:t>
            </a:r>
            <a:r>
              <a:rPr sz="1800" spc="-10" dirty="0">
                <a:latin typeface="Calibri"/>
                <a:cs typeface="Calibri"/>
              </a:rPr>
              <a:t>implemented </a:t>
            </a:r>
            <a:r>
              <a:rPr sz="1800" spc="-5" dirty="0">
                <a:latin typeface="Calibri"/>
                <a:cs typeface="Calibri"/>
              </a:rPr>
              <a:t>as </a:t>
            </a:r>
            <a:r>
              <a:rPr sz="1800" dirty="0">
                <a:latin typeface="Calibri"/>
                <a:cs typeface="Calibri"/>
              </a:rPr>
              <a:t>a service, </a:t>
            </a:r>
            <a:r>
              <a:rPr sz="1800" spc="-5" dirty="0">
                <a:latin typeface="Calibri"/>
                <a:cs typeface="Calibri"/>
              </a:rPr>
              <a:t>one need </a:t>
            </a:r>
            <a:r>
              <a:rPr sz="1800" spc="-10" dirty="0">
                <a:latin typeface="Calibri"/>
                <a:cs typeface="Calibri"/>
              </a:rPr>
              <a:t>to define </a:t>
            </a:r>
            <a:r>
              <a:rPr sz="1800" spc="-5" dirty="0">
                <a:latin typeface="Calibri"/>
                <a:cs typeface="Calibri"/>
              </a:rPr>
              <a:t>and publish the </a:t>
            </a:r>
            <a:r>
              <a:rPr sz="1800" dirty="0">
                <a:latin typeface="Calibri"/>
                <a:cs typeface="Calibri"/>
              </a:rPr>
              <a:t>service</a:t>
            </a:r>
            <a:r>
              <a:rPr sz="1800" spc="70" dirty="0">
                <a:latin typeface="Calibri"/>
                <a:cs typeface="Calibri"/>
              </a:rPr>
              <a:t> </a:t>
            </a:r>
            <a:r>
              <a:rPr sz="1800" spc="-15" dirty="0">
                <a:latin typeface="Calibri"/>
                <a:cs typeface="Calibri"/>
              </a:rPr>
              <a:t>contract.</a:t>
            </a:r>
            <a:endParaRPr sz="1800">
              <a:latin typeface="Calibri"/>
              <a:cs typeface="Calibri"/>
            </a:endParaRPr>
          </a:p>
          <a:p>
            <a:pPr marL="298450" indent="-285750">
              <a:lnSpc>
                <a:spcPct val="100000"/>
              </a:lnSpc>
              <a:buFont typeface="Arial"/>
              <a:buChar char="•"/>
              <a:tabLst>
                <a:tab pos="297815" algn="l"/>
                <a:tab pos="298450" algn="l"/>
              </a:tabLst>
            </a:pPr>
            <a:r>
              <a:rPr sz="1800" dirty="0">
                <a:latin typeface="Calibri"/>
                <a:cs typeface="Calibri"/>
              </a:rPr>
              <a:t>In </a:t>
            </a:r>
            <a:r>
              <a:rPr sz="1800" spc="-10" dirty="0">
                <a:latin typeface="Calibri"/>
                <a:cs typeface="Calibri"/>
              </a:rPr>
              <a:t>traditional </a:t>
            </a:r>
            <a:r>
              <a:rPr sz="1800" spc="-5" dirty="0">
                <a:latin typeface="Calibri"/>
                <a:cs typeface="Calibri"/>
              </a:rPr>
              <a:t>monolithic </a:t>
            </a:r>
            <a:r>
              <a:rPr sz="1800" spc="-10" dirty="0">
                <a:latin typeface="Calibri"/>
                <a:cs typeface="Calibri"/>
              </a:rPr>
              <a:t>applications </a:t>
            </a:r>
            <a:r>
              <a:rPr sz="1800" spc="-5" dirty="0">
                <a:latin typeface="Calibri"/>
                <a:cs typeface="Calibri"/>
              </a:rPr>
              <a:t>one </a:t>
            </a:r>
            <a:r>
              <a:rPr sz="1800" spc="-10" dirty="0">
                <a:latin typeface="Calibri"/>
                <a:cs typeface="Calibri"/>
              </a:rPr>
              <a:t>barely </a:t>
            </a:r>
            <a:r>
              <a:rPr sz="1800" spc="-5" dirty="0">
                <a:latin typeface="Calibri"/>
                <a:cs typeface="Calibri"/>
              </a:rPr>
              <a:t>find such </a:t>
            </a:r>
            <a:r>
              <a:rPr sz="1800" spc="-15" dirty="0">
                <a:latin typeface="Calibri"/>
                <a:cs typeface="Calibri"/>
              </a:rPr>
              <a:t>feature </a:t>
            </a:r>
            <a:r>
              <a:rPr sz="1800" spc="-10" dirty="0">
                <a:latin typeface="Calibri"/>
                <a:cs typeface="Calibri"/>
              </a:rPr>
              <a:t>to define </a:t>
            </a:r>
            <a:r>
              <a:rPr sz="1800" spc="-5" dirty="0">
                <a:latin typeface="Calibri"/>
                <a:cs typeface="Calibri"/>
              </a:rPr>
              <a:t>the business capabilities </a:t>
            </a:r>
            <a:r>
              <a:rPr sz="1800" dirty="0">
                <a:latin typeface="Calibri"/>
                <a:cs typeface="Calibri"/>
              </a:rPr>
              <a:t>of </a:t>
            </a:r>
            <a:r>
              <a:rPr sz="1800" spc="-5" dirty="0">
                <a:latin typeface="Calibri"/>
                <a:cs typeface="Calibri"/>
              </a:rPr>
              <a:t>an</a:t>
            </a:r>
            <a:r>
              <a:rPr sz="1800" spc="165" dirty="0">
                <a:latin typeface="Calibri"/>
                <a:cs typeface="Calibri"/>
              </a:rPr>
              <a:t> </a:t>
            </a:r>
            <a:r>
              <a:rPr sz="1800" spc="-10" dirty="0">
                <a:latin typeface="Calibri"/>
                <a:cs typeface="Calibri"/>
              </a:rPr>
              <a:t>application.</a:t>
            </a:r>
            <a:endParaRPr sz="1800">
              <a:latin typeface="Calibri"/>
              <a:cs typeface="Calibri"/>
            </a:endParaRPr>
          </a:p>
          <a:p>
            <a:pPr marL="755015" marR="5080" lvl="1" indent="-285750">
              <a:lnSpc>
                <a:spcPct val="100000"/>
              </a:lnSpc>
              <a:buFont typeface="Arial"/>
              <a:buChar char="•"/>
              <a:tabLst>
                <a:tab pos="755015" algn="l"/>
                <a:tab pos="755650" algn="l"/>
              </a:tabLst>
            </a:pPr>
            <a:r>
              <a:rPr sz="1800" dirty="0">
                <a:latin typeface="Calibri"/>
                <a:cs typeface="Calibri"/>
              </a:rPr>
              <a:t>In </a:t>
            </a:r>
            <a:r>
              <a:rPr sz="1800" spc="-15" dirty="0">
                <a:latin typeface="Calibri"/>
                <a:cs typeface="Calibri"/>
              </a:rPr>
              <a:t>SOA/Web </a:t>
            </a:r>
            <a:r>
              <a:rPr sz="1800" dirty="0">
                <a:latin typeface="Calibri"/>
                <a:cs typeface="Calibri"/>
              </a:rPr>
              <a:t>services </a:t>
            </a:r>
            <a:r>
              <a:rPr sz="1800" spc="-5" dirty="0">
                <a:latin typeface="Calibri"/>
                <a:cs typeface="Calibri"/>
              </a:rPr>
              <a:t>world, WSDL </a:t>
            </a:r>
            <a:r>
              <a:rPr sz="1800" dirty="0">
                <a:latin typeface="Calibri"/>
                <a:cs typeface="Calibri"/>
              </a:rPr>
              <a:t>is used </a:t>
            </a:r>
            <a:r>
              <a:rPr sz="1800" spc="-5" dirty="0">
                <a:latin typeface="Calibri"/>
                <a:cs typeface="Calibri"/>
              </a:rPr>
              <a:t>to </a:t>
            </a:r>
            <a:r>
              <a:rPr sz="1800" dirty="0">
                <a:latin typeface="Calibri"/>
                <a:cs typeface="Calibri"/>
              </a:rPr>
              <a:t>define </a:t>
            </a:r>
            <a:r>
              <a:rPr sz="1800" spc="5" dirty="0">
                <a:latin typeface="Calibri"/>
                <a:cs typeface="Calibri"/>
              </a:rPr>
              <a:t>the service </a:t>
            </a:r>
            <a:r>
              <a:rPr sz="1800" spc="-5" dirty="0">
                <a:latin typeface="Calibri"/>
                <a:cs typeface="Calibri"/>
              </a:rPr>
              <a:t>contract. </a:t>
            </a:r>
            <a:r>
              <a:rPr sz="1800" spc="5" dirty="0">
                <a:latin typeface="Calibri"/>
                <a:cs typeface="Calibri"/>
              </a:rPr>
              <a:t>But </a:t>
            </a:r>
            <a:r>
              <a:rPr sz="1800" dirty="0">
                <a:latin typeface="Calibri"/>
                <a:cs typeface="Calibri"/>
              </a:rPr>
              <a:t>as WSDL </a:t>
            </a:r>
            <a:r>
              <a:rPr sz="1800" spc="5" dirty="0">
                <a:latin typeface="Calibri"/>
                <a:cs typeface="Calibri"/>
              </a:rPr>
              <a:t>is insanely </a:t>
            </a:r>
            <a:r>
              <a:rPr sz="1800" dirty="0">
                <a:latin typeface="Calibri"/>
                <a:cs typeface="Calibri"/>
              </a:rPr>
              <a:t>complex and tightly  </a:t>
            </a:r>
            <a:r>
              <a:rPr sz="1800" spc="-5" dirty="0">
                <a:latin typeface="Calibri"/>
                <a:cs typeface="Calibri"/>
              </a:rPr>
              <a:t>coupled </a:t>
            </a:r>
            <a:r>
              <a:rPr sz="1800" spc="-10" dirty="0">
                <a:latin typeface="Calibri"/>
                <a:cs typeface="Calibri"/>
              </a:rPr>
              <a:t>to </a:t>
            </a:r>
            <a:r>
              <a:rPr sz="1800" spc="-55" dirty="0">
                <a:latin typeface="Calibri"/>
                <a:cs typeface="Calibri"/>
              </a:rPr>
              <a:t>SOAP, </a:t>
            </a:r>
            <a:r>
              <a:rPr sz="1800" dirty="0">
                <a:latin typeface="Calibri"/>
                <a:cs typeface="Calibri"/>
              </a:rPr>
              <a:t>it is </a:t>
            </a:r>
            <a:r>
              <a:rPr sz="1800" spc="-5" dirty="0">
                <a:latin typeface="Calibri"/>
                <a:cs typeface="Calibri"/>
              </a:rPr>
              <a:t>not used </a:t>
            </a:r>
            <a:r>
              <a:rPr sz="1800" spc="-15" dirty="0">
                <a:latin typeface="Calibri"/>
                <a:cs typeface="Calibri"/>
              </a:rPr>
              <a:t>for </a:t>
            </a:r>
            <a:r>
              <a:rPr sz="1800" spc="-5" dirty="0">
                <a:latin typeface="Calibri"/>
                <a:cs typeface="Calibri"/>
              </a:rPr>
              <a:t>microservice</a:t>
            </a:r>
            <a:r>
              <a:rPr sz="1800" spc="60" dirty="0">
                <a:latin typeface="Calibri"/>
                <a:cs typeface="Calibri"/>
              </a:rPr>
              <a:t> </a:t>
            </a:r>
            <a:r>
              <a:rPr sz="1800" spc="-10" dirty="0">
                <a:latin typeface="Calibri"/>
                <a:cs typeface="Calibri"/>
              </a:rPr>
              <a:t>contracts.</a:t>
            </a:r>
            <a:endParaRPr sz="1800">
              <a:latin typeface="Calibri"/>
              <a:cs typeface="Calibri"/>
            </a:endParaRPr>
          </a:p>
        </p:txBody>
      </p:sp>
      <p:grpSp>
        <p:nvGrpSpPr>
          <p:cNvPr id="15" name="object 15"/>
          <p:cNvGrpSpPr/>
          <p:nvPr/>
        </p:nvGrpSpPr>
        <p:grpSpPr>
          <a:xfrm>
            <a:off x="761" y="761"/>
            <a:ext cx="12190730" cy="6857365"/>
            <a:chOff x="761" y="761"/>
            <a:chExt cx="12190730" cy="6857365"/>
          </a:xfrm>
        </p:grpSpPr>
        <p:pic>
          <p:nvPicPr>
            <p:cNvPr id="16" name="object 16"/>
            <p:cNvPicPr/>
            <p:nvPr/>
          </p:nvPicPr>
          <p:blipFill>
            <a:blip r:embed="rId4" cstate="print"/>
            <a:stretch>
              <a:fillRect/>
            </a:stretch>
          </p:blipFill>
          <p:spPr>
            <a:xfrm>
              <a:off x="2926079" y="4800600"/>
              <a:ext cx="3017520" cy="2057400"/>
            </a:xfrm>
            <a:prstGeom prst="rect">
              <a:avLst/>
            </a:prstGeom>
          </p:spPr>
        </p:pic>
        <p:pic>
          <p:nvPicPr>
            <p:cNvPr id="17" name="object 17"/>
            <p:cNvPicPr/>
            <p:nvPr/>
          </p:nvPicPr>
          <p:blipFill>
            <a:blip r:embed="rId5" cstate="print"/>
            <a:stretch>
              <a:fillRect/>
            </a:stretch>
          </p:blipFill>
          <p:spPr>
            <a:xfrm>
              <a:off x="5897879" y="5349240"/>
              <a:ext cx="2834639" cy="1097280"/>
            </a:xfrm>
            <a:prstGeom prst="rect">
              <a:avLst/>
            </a:prstGeom>
          </p:spPr>
        </p:pic>
        <p:pic>
          <p:nvPicPr>
            <p:cNvPr id="18" name="object 18"/>
            <p:cNvPicPr/>
            <p:nvPr/>
          </p:nvPicPr>
          <p:blipFill>
            <a:blip r:embed="rId6" cstate="print"/>
            <a:stretch>
              <a:fillRect/>
            </a:stretch>
          </p:blipFill>
          <p:spPr>
            <a:xfrm>
              <a:off x="8892407" y="5696529"/>
              <a:ext cx="3041373" cy="450616"/>
            </a:xfrm>
            <a:prstGeom prst="rect">
              <a:avLst/>
            </a:prstGeom>
          </p:spPr>
        </p:pic>
        <p:sp>
          <p:nvSpPr>
            <p:cNvPr id="19" name="object 1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60</a:t>
            </a:fld>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21970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Communication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Best practices</a:t>
            </a:r>
            <a:r>
              <a:rPr sz="2400" b="1" spc="-3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1094719" y="6425565"/>
            <a:ext cx="18034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64</a:t>
            </a:r>
            <a:endParaRPr sz="1200">
              <a:latin typeface="Calibri"/>
              <a:cs typeface="Calibri"/>
            </a:endParaRPr>
          </a:p>
        </p:txBody>
      </p:sp>
      <p:sp>
        <p:nvSpPr>
          <p:cNvPr id="9" name="object 9"/>
          <p:cNvSpPr txBox="1"/>
          <p:nvPr/>
        </p:nvSpPr>
        <p:spPr>
          <a:xfrm>
            <a:off x="280670" y="742314"/>
            <a:ext cx="11522075" cy="5389245"/>
          </a:xfrm>
          <a:prstGeom prst="rect">
            <a:avLst/>
          </a:prstGeom>
        </p:spPr>
        <p:txBody>
          <a:bodyPr vert="horz" wrap="square" lIns="0" tIns="12065" rIns="0" bIns="0" rtlCol="0">
            <a:spAutoFit/>
          </a:bodyPr>
          <a:lstStyle/>
          <a:p>
            <a:pPr marL="298450" indent="-285750">
              <a:lnSpc>
                <a:spcPct val="100000"/>
              </a:lnSpc>
              <a:spcBef>
                <a:spcPts val="95"/>
              </a:spcBef>
              <a:buFont typeface="Arial"/>
              <a:buChar char="•"/>
              <a:tabLst>
                <a:tab pos="297815" algn="l"/>
                <a:tab pos="298450" algn="l"/>
              </a:tabLst>
            </a:pPr>
            <a:r>
              <a:rPr sz="1600" spc="-15" dirty="0">
                <a:latin typeface="Calibri"/>
                <a:cs typeface="Calibri"/>
              </a:rPr>
              <a:t>Always </a:t>
            </a:r>
            <a:r>
              <a:rPr sz="1600" spc="-5" dirty="0">
                <a:latin typeface="Calibri"/>
                <a:cs typeface="Calibri"/>
              </a:rPr>
              <a:t>tries </a:t>
            </a:r>
            <a:r>
              <a:rPr sz="1600" spc="-15" dirty="0">
                <a:latin typeface="Calibri"/>
                <a:cs typeface="Calibri"/>
              </a:rPr>
              <a:t>to </a:t>
            </a:r>
            <a:r>
              <a:rPr sz="1600" spc="-20" dirty="0">
                <a:latin typeface="Calibri"/>
                <a:cs typeface="Calibri"/>
              </a:rPr>
              <a:t>make </a:t>
            </a:r>
            <a:r>
              <a:rPr sz="1600" b="1" spc="-10" dirty="0">
                <a:latin typeface="Calibri"/>
                <a:cs typeface="Calibri"/>
              </a:rPr>
              <a:t>asynchronous </a:t>
            </a:r>
            <a:r>
              <a:rPr sz="1600" b="1" spc="-5" dirty="0">
                <a:latin typeface="Calibri"/>
                <a:cs typeface="Calibri"/>
              </a:rPr>
              <a:t>calls </a:t>
            </a:r>
            <a:r>
              <a:rPr sz="1600" spc="-15" dirty="0">
                <a:latin typeface="Calibri"/>
                <a:cs typeface="Calibri"/>
              </a:rPr>
              <a:t>to </a:t>
            </a:r>
            <a:r>
              <a:rPr sz="1600" spc="-5" dirty="0">
                <a:latin typeface="Calibri"/>
                <a:cs typeface="Calibri"/>
              </a:rPr>
              <a:t>other</a:t>
            </a:r>
            <a:r>
              <a:rPr sz="1600" spc="70" dirty="0">
                <a:latin typeface="Calibri"/>
                <a:cs typeface="Calibri"/>
              </a:rPr>
              <a:t> </a:t>
            </a:r>
            <a:r>
              <a:rPr sz="1600" spc="-5" dirty="0">
                <a:latin typeface="Calibri"/>
                <a:cs typeface="Calibri"/>
              </a:rPr>
              <a:t>services.</a:t>
            </a:r>
            <a:endParaRPr sz="1600">
              <a:latin typeface="Calibri"/>
              <a:cs typeface="Calibri"/>
            </a:endParaRPr>
          </a:p>
          <a:p>
            <a:pPr marL="755650" lvl="1" indent="-285750">
              <a:lnSpc>
                <a:spcPct val="100000"/>
              </a:lnSpc>
              <a:buFont typeface="Arial"/>
              <a:buChar char="•"/>
              <a:tabLst>
                <a:tab pos="755015" algn="l"/>
                <a:tab pos="755650" algn="l"/>
              </a:tabLst>
            </a:pPr>
            <a:r>
              <a:rPr sz="1600" spc="-15" dirty="0">
                <a:latin typeface="Calibri"/>
                <a:cs typeface="Calibri"/>
              </a:rPr>
              <a:t>For </a:t>
            </a:r>
            <a:r>
              <a:rPr sz="1600" spc="-5" dirty="0">
                <a:latin typeface="Calibri"/>
                <a:cs typeface="Calibri"/>
              </a:rPr>
              <a:t>this, use </a:t>
            </a:r>
            <a:r>
              <a:rPr sz="1600" b="1" spc="-10" dirty="0">
                <a:latin typeface="Calibri"/>
                <a:cs typeface="Calibri"/>
              </a:rPr>
              <a:t>message </a:t>
            </a:r>
            <a:r>
              <a:rPr sz="1600" b="1" spc="-5" dirty="0">
                <a:latin typeface="Calibri"/>
                <a:cs typeface="Calibri"/>
              </a:rPr>
              <a:t>queues</a:t>
            </a:r>
            <a:r>
              <a:rPr sz="1600" spc="-5" dirty="0">
                <a:latin typeface="Calibri"/>
                <a:cs typeface="Calibri"/>
              </a:rPr>
              <a:t>, </a:t>
            </a:r>
            <a:r>
              <a:rPr sz="1600" b="1" spc="-5" dirty="0">
                <a:latin typeface="Calibri"/>
                <a:cs typeface="Calibri"/>
              </a:rPr>
              <a:t>pub-sub channels</a:t>
            </a:r>
            <a:r>
              <a:rPr sz="1600" spc="-5" dirty="0">
                <a:latin typeface="Calibri"/>
                <a:cs typeface="Calibri"/>
              </a:rPr>
              <a:t>, or </a:t>
            </a:r>
            <a:r>
              <a:rPr sz="1600" b="1" spc="-10" dirty="0">
                <a:latin typeface="Calibri"/>
                <a:cs typeface="Calibri"/>
              </a:rPr>
              <a:t>message</a:t>
            </a:r>
            <a:r>
              <a:rPr sz="1600" b="1" spc="55" dirty="0">
                <a:latin typeface="Calibri"/>
                <a:cs typeface="Calibri"/>
              </a:rPr>
              <a:t> </a:t>
            </a:r>
            <a:r>
              <a:rPr sz="1600" b="1" spc="-5" dirty="0">
                <a:latin typeface="Calibri"/>
                <a:cs typeface="Calibri"/>
              </a:rPr>
              <a:t>buses</a:t>
            </a:r>
            <a:r>
              <a:rPr sz="1600" spc="-5" dirty="0">
                <a:latin typeface="Calibri"/>
                <a:cs typeface="Calibri"/>
              </a:rPr>
              <a:t>.</a:t>
            </a:r>
            <a:endParaRPr sz="1600">
              <a:latin typeface="Calibri"/>
              <a:cs typeface="Calibri"/>
            </a:endParaRPr>
          </a:p>
          <a:p>
            <a:pPr marL="755015" marR="285115" lvl="1" indent="-285750">
              <a:lnSpc>
                <a:spcPct val="100000"/>
              </a:lnSpc>
              <a:buFont typeface="Arial"/>
              <a:buChar char="•"/>
              <a:tabLst>
                <a:tab pos="755015" algn="l"/>
                <a:tab pos="755650" algn="l"/>
              </a:tabLst>
            </a:pPr>
            <a:r>
              <a:rPr sz="1600" spc="-20" dirty="0">
                <a:latin typeface="Calibri"/>
                <a:cs typeface="Calibri"/>
              </a:rPr>
              <a:t>Even </a:t>
            </a:r>
            <a:r>
              <a:rPr sz="1600" spc="-15" dirty="0">
                <a:latin typeface="Calibri"/>
                <a:cs typeface="Calibri"/>
              </a:rPr>
              <a:t>for </a:t>
            </a:r>
            <a:r>
              <a:rPr sz="1600" spc="-5" dirty="0">
                <a:latin typeface="Calibri"/>
                <a:cs typeface="Calibri"/>
              </a:rPr>
              <a:t>time </a:t>
            </a:r>
            <a:r>
              <a:rPr sz="1600" spc="-10" dirty="0">
                <a:latin typeface="Calibri"/>
                <a:cs typeface="Calibri"/>
              </a:rPr>
              <a:t>costly </a:t>
            </a:r>
            <a:r>
              <a:rPr sz="1600" spc="-5" dirty="0">
                <a:latin typeface="Calibri"/>
                <a:cs typeface="Calibri"/>
              </a:rPr>
              <a:t>queries, use message queue </a:t>
            </a:r>
            <a:r>
              <a:rPr sz="1600" spc="-15" dirty="0">
                <a:latin typeface="Calibri"/>
                <a:cs typeface="Calibri"/>
              </a:rPr>
              <a:t>to </a:t>
            </a:r>
            <a:r>
              <a:rPr sz="1600" spc="-5" dirty="0">
                <a:latin typeface="Calibri"/>
                <a:cs typeface="Calibri"/>
              </a:rPr>
              <a:t>send query </a:t>
            </a:r>
            <a:r>
              <a:rPr sz="1600" spc="-10" dirty="0">
                <a:latin typeface="Calibri"/>
                <a:cs typeface="Calibri"/>
              </a:rPr>
              <a:t>request that </a:t>
            </a:r>
            <a:r>
              <a:rPr sz="1600" spc="-5" dirty="0">
                <a:latin typeface="Calibri"/>
                <a:cs typeface="Calibri"/>
              </a:rPr>
              <a:t>also </a:t>
            </a:r>
            <a:r>
              <a:rPr sz="1600" spc="-10" dirty="0">
                <a:latin typeface="Calibri"/>
                <a:cs typeface="Calibri"/>
              </a:rPr>
              <a:t>contains </a:t>
            </a:r>
            <a:r>
              <a:rPr sz="1600" spc="-5" dirty="0">
                <a:latin typeface="Calibri"/>
                <a:cs typeface="Calibri"/>
              </a:rPr>
              <a:t>the </a:t>
            </a:r>
            <a:r>
              <a:rPr sz="1600" b="1" spc="-5" dirty="0">
                <a:latin typeface="Calibri"/>
                <a:cs typeface="Calibri"/>
              </a:rPr>
              <a:t>webhook </a:t>
            </a:r>
            <a:r>
              <a:rPr sz="1600" spc="-15" dirty="0">
                <a:latin typeface="Calibri"/>
                <a:cs typeface="Calibri"/>
              </a:rPr>
              <a:t>for </a:t>
            </a:r>
            <a:r>
              <a:rPr sz="1600" spc="-5" dirty="0">
                <a:latin typeface="Calibri"/>
                <a:cs typeface="Calibri"/>
              </a:rPr>
              <a:t>the </a:t>
            </a:r>
            <a:r>
              <a:rPr sz="1600" spc="-15" dirty="0">
                <a:latin typeface="Calibri"/>
                <a:cs typeface="Calibri"/>
              </a:rPr>
              <a:t>target </a:t>
            </a:r>
            <a:r>
              <a:rPr sz="1600" spc="-5" dirty="0">
                <a:latin typeface="Calibri"/>
                <a:cs typeface="Calibri"/>
              </a:rPr>
              <a:t>service </a:t>
            </a:r>
            <a:r>
              <a:rPr sz="1600" spc="-15" dirty="0">
                <a:latin typeface="Calibri"/>
                <a:cs typeface="Calibri"/>
              </a:rPr>
              <a:t>to  </a:t>
            </a:r>
            <a:r>
              <a:rPr sz="1600" spc="-5" dirty="0">
                <a:latin typeface="Calibri"/>
                <a:cs typeface="Calibri"/>
              </a:rPr>
              <a:t>submit the query </a:t>
            </a:r>
            <a:r>
              <a:rPr sz="1600" spc="-10" dirty="0">
                <a:latin typeface="Calibri"/>
                <a:cs typeface="Calibri"/>
              </a:rPr>
              <a:t>results </a:t>
            </a:r>
            <a:r>
              <a:rPr sz="1600" spc="-15" dirty="0">
                <a:latin typeface="Calibri"/>
                <a:cs typeface="Calibri"/>
              </a:rPr>
              <a:t>to </a:t>
            </a:r>
            <a:r>
              <a:rPr sz="1600" spc="-5" dirty="0">
                <a:latin typeface="Calibri"/>
                <a:cs typeface="Calibri"/>
              </a:rPr>
              <a:t>the</a:t>
            </a:r>
            <a:r>
              <a:rPr sz="1600" spc="20" dirty="0">
                <a:latin typeface="Calibri"/>
                <a:cs typeface="Calibri"/>
              </a:rPr>
              <a:t> </a:t>
            </a:r>
            <a:r>
              <a:rPr sz="1600" spc="-10" dirty="0">
                <a:latin typeface="Calibri"/>
                <a:cs typeface="Calibri"/>
              </a:rPr>
              <a:t>source.</a:t>
            </a:r>
            <a:endParaRPr sz="1600">
              <a:latin typeface="Calibri"/>
              <a:cs typeface="Calibri"/>
            </a:endParaRPr>
          </a:p>
          <a:p>
            <a:pPr marL="1212850" lvl="2" indent="-285750">
              <a:lnSpc>
                <a:spcPct val="100000"/>
              </a:lnSpc>
              <a:buFont typeface="Arial"/>
              <a:buChar char="•"/>
              <a:tabLst>
                <a:tab pos="1212215" algn="l"/>
                <a:tab pos="1212850" algn="l"/>
              </a:tabLst>
            </a:pPr>
            <a:r>
              <a:rPr sz="1600" spc="-10" dirty="0">
                <a:latin typeface="Calibri"/>
                <a:cs typeface="Calibri"/>
              </a:rPr>
              <a:t>Never ever </a:t>
            </a:r>
            <a:r>
              <a:rPr sz="1600" spc="-5" dirty="0">
                <a:latin typeface="Calibri"/>
                <a:cs typeface="Calibri"/>
              </a:rPr>
              <a:t>use polling </a:t>
            </a:r>
            <a:r>
              <a:rPr sz="1600" spc="-15" dirty="0">
                <a:latin typeface="Calibri"/>
                <a:cs typeface="Calibri"/>
              </a:rPr>
              <a:t>to </a:t>
            </a:r>
            <a:r>
              <a:rPr sz="1600" spc="-5" dirty="0">
                <a:latin typeface="Calibri"/>
                <a:cs typeface="Calibri"/>
              </a:rPr>
              <a:t>query </a:t>
            </a:r>
            <a:r>
              <a:rPr sz="1600" spc="-10" dirty="0">
                <a:latin typeface="Calibri"/>
                <a:cs typeface="Calibri"/>
              </a:rPr>
              <a:t>results </a:t>
            </a:r>
            <a:r>
              <a:rPr sz="1600" spc="-15" dirty="0">
                <a:latin typeface="Calibri"/>
                <a:cs typeface="Calibri"/>
              </a:rPr>
              <a:t>for </a:t>
            </a:r>
            <a:r>
              <a:rPr sz="1600" spc="-5" dirty="0">
                <a:latin typeface="Calibri"/>
                <a:cs typeface="Calibri"/>
              </a:rPr>
              <a:t>a </a:t>
            </a:r>
            <a:r>
              <a:rPr sz="1600" spc="-10" dirty="0">
                <a:latin typeface="Calibri"/>
                <a:cs typeface="Calibri"/>
              </a:rPr>
              <a:t>previously </a:t>
            </a:r>
            <a:r>
              <a:rPr sz="1600" spc="-5" dirty="0">
                <a:latin typeface="Calibri"/>
                <a:cs typeface="Calibri"/>
              </a:rPr>
              <a:t>made </a:t>
            </a:r>
            <a:r>
              <a:rPr sz="1600" spc="-10" dirty="0">
                <a:latin typeface="Calibri"/>
                <a:cs typeface="Calibri"/>
              </a:rPr>
              <a:t>asynchronous</a:t>
            </a:r>
            <a:r>
              <a:rPr sz="1600" spc="80" dirty="0">
                <a:latin typeface="Calibri"/>
                <a:cs typeface="Calibri"/>
              </a:rPr>
              <a:t> </a:t>
            </a:r>
            <a:r>
              <a:rPr sz="1600" spc="-10" dirty="0">
                <a:latin typeface="Calibri"/>
                <a:cs typeface="Calibri"/>
              </a:rPr>
              <a:t>request.</a:t>
            </a:r>
            <a:endParaRPr sz="1600">
              <a:latin typeface="Calibri"/>
              <a:cs typeface="Calibri"/>
            </a:endParaRPr>
          </a:p>
          <a:p>
            <a:pPr lvl="2">
              <a:lnSpc>
                <a:spcPct val="100000"/>
              </a:lnSpc>
              <a:spcBef>
                <a:spcPts val="25"/>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If </a:t>
            </a:r>
            <a:r>
              <a:rPr sz="1600" spc="-10" dirty="0">
                <a:latin typeface="Calibri"/>
                <a:cs typeface="Calibri"/>
              </a:rPr>
              <a:t>synchronous call </a:t>
            </a:r>
            <a:r>
              <a:rPr sz="1600" spc="-5" dirty="0">
                <a:latin typeface="Calibri"/>
                <a:cs typeface="Calibri"/>
              </a:rPr>
              <a:t>is </a:t>
            </a:r>
            <a:r>
              <a:rPr sz="1600" spc="-10" dirty="0">
                <a:latin typeface="Calibri"/>
                <a:cs typeface="Calibri"/>
              </a:rPr>
              <a:t>required </a:t>
            </a:r>
            <a:r>
              <a:rPr sz="1600" spc="-15" dirty="0">
                <a:latin typeface="Calibri"/>
                <a:cs typeface="Calibri"/>
              </a:rPr>
              <a:t>to </a:t>
            </a:r>
            <a:r>
              <a:rPr sz="1600" spc="-5" dirty="0">
                <a:latin typeface="Calibri"/>
                <a:cs typeface="Calibri"/>
              </a:rPr>
              <a:t>be made, use </a:t>
            </a:r>
            <a:r>
              <a:rPr sz="1600" spc="-10" dirty="0">
                <a:latin typeface="Calibri"/>
                <a:cs typeface="Calibri"/>
              </a:rPr>
              <a:t>frameworks that </a:t>
            </a:r>
            <a:r>
              <a:rPr sz="1600" spc="-5" dirty="0">
                <a:latin typeface="Calibri"/>
                <a:cs typeface="Calibri"/>
              </a:rPr>
              <a:t>implements </a:t>
            </a:r>
            <a:r>
              <a:rPr sz="1600" b="1" spc="-5" dirty="0">
                <a:latin typeface="Calibri"/>
                <a:cs typeface="Calibri"/>
              </a:rPr>
              <a:t>resilience</a:t>
            </a:r>
            <a:r>
              <a:rPr sz="1600" b="1" spc="60" dirty="0">
                <a:latin typeface="Calibri"/>
                <a:cs typeface="Calibri"/>
              </a:rPr>
              <a:t> </a:t>
            </a:r>
            <a:r>
              <a:rPr sz="1600" b="1" spc="-10" dirty="0">
                <a:latin typeface="Calibri"/>
                <a:cs typeface="Calibri"/>
              </a:rPr>
              <a:t>patterns</a:t>
            </a:r>
            <a:r>
              <a:rPr sz="1600" spc="-10" dirty="0">
                <a:latin typeface="Calibri"/>
                <a:cs typeface="Calibri"/>
              </a:rPr>
              <a:t>.</a:t>
            </a:r>
            <a:endParaRPr sz="1600">
              <a:latin typeface="Calibri"/>
              <a:cs typeface="Calibri"/>
            </a:endParaRPr>
          </a:p>
          <a:p>
            <a:pPr marL="755650" lvl="1" indent="-285750">
              <a:lnSpc>
                <a:spcPct val="100000"/>
              </a:lnSpc>
              <a:buFont typeface="Arial"/>
              <a:buChar char="•"/>
              <a:tabLst>
                <a:tab pos="755015" algn="l"/>
                <a:tab pos="755650" algn="l"/>
              </a:tabLst>
            </a:pPr>
            <a:r>
              <a:rPr sz="1600" spc="-5" dirty="0">
                <a:latin typeface="Calibri"/>
                <a:cs typeface="Calibri"/>
              </a:rPr>
              <a:t>Use </a:t>
            </a:r>
            <a:r>
              <a:rPr sz="1600" b="1" spc="-5" dirty="0">
                <a:latin typeface="Calibri"/>
                <a:cs typeface="Calibri"/>
              </a:rPr>
              <a:t>Netflix </a:t>
            </a:r>
            <a:r>
              <a:rPr sz="1600" b="1" spc="-10" dirty="0">
                <a:latin typeface="Calibri"/>
                <a:cs typeface="Calibri"/>
              </a:rPr>
              <a:t>Hystrix </a:t>
            </a:r>
            <a:r>
              <a:rPr sz="1600" spc="-5" dirty="0">
                <a:latin typeface="Calibri"/>
                <a:cs typeface="Calibri"/>
              </a:rPr>
              <a:t>and </a:t>
            </a:r>
            <a:r>
              <a:rPr sz="1600" b="1" spc="-5" dirty="0">
                <a:latin typeface="Calibri"/>
                <a:cs typeface="Calibri"/>
              </a:rPr>
              <a:t>Fiegn </a:t>
            </a:r>
            <a:r>
              <a:rPr sz="1600" b="1" dirty="0">
                <a:latin typeface="Calibri"/>
                <a:cs typeface="Calibri"/>
              </a:rPr>
              <a:t>HTTP </a:t>
            </a:r>
            <a:r>
              <a:rPr sz="1600" spc="-10" dirty="0">
                <a:latin typeface="Calibri"/>
                <a:cs typeface="Calibri"/>
              </a:rPr>
              <a:t>client </a:t>
            </a:r>
            <a:r>
              <a:rPr sz="1600" spc="-15" dirty="0">
                <a:latin typeface="Calibri"/>
                <a:cs typeface="Calibri"/>
              </a:rPr>
              <a:t>for </a:t>
            </a:r>
            <a:r>
              <a:rPr sz="1600" spc="-5" dirty="0">
                <a:latin typeface="Calibri"/>
                <a:cs typeface="Calibri"/>
              </a:rPr>
              <a:t>this</a:t>
            </a:r>
            <a:r>
              <a:rPr sz="1600" spc="35" dirty="0">
                <a:latin typeface="Calibri"/>
                <a:cs typeface="Calibri"/>
              </a:rPr>
              <a:t> </a:t>
            </a:r>
            <a:r>
              <a:rPr sz="1600" spc="-5" dirty="0">
                <a:latin typeface="Calibri"/>
                <a:cs typeface="Calibri"/>
              </a:rPr>
              <a:t>purpose.</a:t>
            </a:r>
            <a:endParaRPr sz="1600">
              <a:latin typeface="Calibri"/>
              <a:cs typeface="Calibri"/>
            </a:endParaRPr>
          </a:p>
          <a:p>
            <a:pPr marL="755650" lvl="1" indent="-285750">
              <a:lnSpc>
                <a:spcPct val="100000"/>
              </a:lnSpc>
              <a:buFont typeface="Arial"/>
              <a:buChar char="•"/>
              <a:tabLst>
                <a:tab pos="755015" algn="l"/>
                <a:tab pos="755650" algn="l"/>
              </a:tabLst>
            </a:pPr>
            <a:r>
              <a:rPr sz="1600" b="1" spc="-5" dirty="0">
                <a:latin typeface="Calibri"/>
                <a:cs typeface="Calibri"/>
              </a:rPr>
              <a:t>Apache HTTPComponents </a:t>
            </a:r>
            <a:r>
              <a:rPr sz="1600" spc="-5" dirty="0">
                <a:latin typeface="Calibri"/>
                <a:cs typeface="Calibri"/>
              </a:rPr>
              <a:t>also implements some </a:t>
            </a:r>
            <a:r>
              <a:rPr sz="1600" spc="-10" dirty="0">
                <a:latin typeface="Calibri"/>
                <a:cs typeface="Calibri"/>
              </a:rPr>
              <a:t>resilience</a:t>
            </a:r>
            <a:r>
              <a:rPr sz="1600" spc="10" dirty="0">
                <a:latin typeface="Calibri"/>
                <a:cs typeface="Calibri"/>
              </a:rPr>
              <a:t> </a:t>
            </a:r>
            <a:r>
              <a:rPr sz="1600" spc="-10" dirty="0">
                <a:latin typeface="Calibri"/>
                <a:cs typeface="Calibri"/>
              </a:rPr>
              <a:t>patterns.</a:t>
            </a:r>
            <a:endParaRPr sz="1600">
              <a:latin typeface="Calibri"/>
              <a:cs typeface="Calibri"/>
            </a:endParaRPr>
          </a:p>
          <a:p>
            <a:pPr lvl="1">
              <a:lnSpc>
                <a:spcPct val="100000"/>
              </a:lnSpc>
              <a:spcBef>
                <a:spcPts val="30"/>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Use </a:t>
            </a:r>
            <a:r>
              <a:rPr sz="1600" b="1" spc="-15" dirty="0">
                <a:latin typeface="Calibri"/>
                <a:cs typeface="Calibri"/>
              </a:rPr>
              <a:t>REST </a:t>
            </a:r>
            <a:r>
              <a:rPr sz="1600" spc="-15" dirty="0">
                <a:latin typeface="Calibri"/>
                <a:cs typeface="Calibri"/>
              </a:rPr>
              <a:t>for </a:t>
            </a:r>
            <a:r>
              <a:rPr sz="1600" spc="-5" dirty="0">
                <a:latin typeface="Calibri"/>
                <a:cs typeface="Calibri"/>
              </a:rPr>
              <a:t>the</a:t>
            </a:r>
            <a:r>
              <a:rPr sz="1600" spc="15" dirty="0">
                <a:latin typeface="Calibri"/>
                <a:cs typeface="Calibri"/>
              </a:rPr>
              <a:t> </a:t>
            </a:r>
            <a:r>
              <a:rPr sz="1600" spc="-5" dirty="0">
                <a:latin typeface="Calibri"/>
                <a:cs typeface="Calibri"/>
              </a:rPr>
              <a:t>APIs.</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Use </a:t>
            </a:r>
            <a:r>
              <a:rPr sz="1600" b="1" spc="-5" dirty="0">
                <a:latin typeface="Calibri"/>
                <a:cs typeface="Calibri"/>
              </a:rPr>
              <a:t>RPI/RPC </a:t>
            </a:r>
            <a:r>
              <a:rPr sz="1600" spc="-15" dirty="0">
                <a:latin typeface="Calibri"/>
                <a:cs typeface="Calibri"/>
              </a:rPr>
              <a:t>for </a:t>
            </a:r>
            <a:r>
              <a:rPr sz="1600" spc="-5" dirty="0">
                <a:latin typeface="Calibri"/>
                <a:cs typeface="Calibri"/>
              </a:rPr>
              <a:t>implementing </a:t>
            </a:r>
            <a:r>
              <a:rPr sz="1600" spc="-20" dirty="0">
                <a:latin typeface="Calibri"/>
                <a:cs typeface="Calibri"/>
              </a:rPr>
              <a:t>fast </a:t>
            </a:r>
            <a:r>
              <a:rPr sz="1600" spc="-10" dirty="0">
                <a:latin typeface="Calibri"/>
                <a:cs typeface="Calibri"/>
              </a:rPr>
              <a:t>synchronous calls between</a:t>
            </a:r>
            <a:r>
              <a:rPr sz="1600" spc="45" dirty="0">
                <a:latin typeface="Calibri"/>
                <a:cs typeface="Calibri"/>
              </a:rPr>
              <a:t> </a:t>
            </a:r>
            <a:r>
              <a:rPr sz="1600" spc="-5" dirty="0">
                <a:latin typeface="Calibri"/>
                <a:cs typeface="Calibri"/>
              </a:rPr>
              <a:t>services.</a:t>
            </a:r>
            <a:endParaRPr sz="1600">
              <a:latin typeface="Calibri"/>
              <a:cs typeface="Calibri"/>
            </a:endParaRPr>
          </a:p>
          <a:p>
            <a:pPr marL="755650" lvl="1" indent="-285750">
              <a:lnSpc>
                <a:spcPct val="100000"/>
              </a:lnSpc>
              <a:buFont typeface="Arial"/>
              <a:buChar char="•"/>
              <a:tabLst>
                <a:tab pos="755015" algn="l"/>
                <a:tab pos="755650" algn="l"/>
              </a:tabLst>
            </a:pPr>
            <a:r>
              <a:rPr sz="1600" spc="-5" dirty="0">
                <a:latin typeface="Calibri"/>
                <a:cs typeface="Calibri"/>
              </a:rPr>
              <a:t>Use </a:t>
            </a:r>
            <a:r>
              <a:rPr sz="1600" b="1" spc="-5" dirty="0">
                <a:latin typeface="Calibri"/>
                <a:cs typeface="Calibri"/>
              </a:rPr>
              <a:t>gRPC </a:t>
            </a:r>
            <a:r>
              <a:rPr sz="1600" spc="-10" dirty="0">
                <a:latin typeface="Calibri"/>
                <a:cs typeface="Calibri"/>
              </a:rPr>
              <a:t>from </a:t>
            </a:r>
            <a:r>
              <a:rPr sz="1600" spc="-5" dirty="0">
                <a:latin typeface="Calibri"/>
                <a:cs typeface="Calibri"/>
              </a:rPr>
              <a:t>Google, </a:t>
            </a:r>
            <a:r>
              <a:rPr sz="1600" b="1" spc="-20" dirty="0">
                <a:latin typeface="Calibri"/>
                <a:cs typeface="Calibri"/>
              </a:rPr>
              <a:t>Avro </a:t>
            </a:r>
            <a:r>
              <a:rPr sz="1600" spc="-5" dirty="0">
                <a:latin typeface="Calibri"/>
                <a:cs typeface="Calibri"/>
              </a:rPr>
              <a:t>or </a:t>
            </a:r>
            <a:r>
              <a:rPr sz="1600" b="1" spc="-5" dirty="0">
                <a:latin typeface="Calibri"/>
                <a:cs typeface="Calibri"/>
              </a:rPr>
              <a:t>Thrift </a:t>
            </a:r>
            <a:r>
              <a:rPr sz="1600" spc="-10" dirty="0">
                <a:latin typeface="Calibri"/>
                <a:cs typeface="Calibri"/>
              </a:rPr>
              <a:t>from</a:t>
            </a:r>
            <a:r>
              <a:rPr sz="1600" spc="40" dirty="0">
                <a:latin typeface="Calibri"/>
                <a:cs typeface="Calibri"/>
              </a:rPr>
              <a:t> </a:t>
            </a:r>
            <a:r>
              <a:rPr sz="1600" spc="-5" dirty="0">
                <a:latin typeface="Calibri"/>
                <a:cs typeface="Calibri"/>
              </a:rPr>
              <a:t>Apache.</a:t>
            </a:r>
            <a:endParaRPr sz="1600">
              <a:latin typeface="Calibri"/>
              <a:cs typeface="Calibri"/>
            </a:endParaRPr>
          </a:p>
          <a:p>
            <a:pPr lvl="1">
              <a:lnSpc>
                <a:spcPct val="100000"/>
              </a:lnSpc>
              <a:spcBef>
                <a:spcPts val="30"/>
              </a:spcBef>
              <a:buFont typeface="Arial"/>
              <a:buChar char="•"/>
            </a:pPr>
            <a:endParaRPr sz="1550">
              <a:latin typeface="Calibri"/>
              <a:cs typeface="Calibri"/>
            </a:endParaRPr>
          </a:p>
          <a:p>
            <a:pPr marL="344170" indent="-331470">
              <a:lnSpc>
                <a:spcPct val="100000"/>
              </a:lnSpc>
              <a:buFont typeface="Arial"/>
              <a:buChar char="•"/>
              <a:tabLst>
                <a:tab pos="343535" algn="l"/>
                <a:tab pos="344170" algn="l"/>
              </a:tabLst>
            </a:pPr>
            <a:r>
              <a:rPr sz="1600" spc="-15" dirty="0">
                <a:latin typeface="Calibri"/>
                <a:cs typeface="Calibri"/>
              </a:rPr>
              <a:t>For </a:t>
            </a:r>
            <a:r>
              <a:rPr sz="1600" spc="-5" dirty="0">
                <a:latin typeface="Calibri"/>
                <a:cs typeface="Calibri"/>
              </a:rPr>
              <a:t>API </a:t>
            </a:r>
            <a:r>
              <a:rPr sz="1600" spc="-10" dirty="0">
                <a:latin typeface="Calibri"/>
                <a:cs typeface="Calibri"/>
              </a:rPr>
              <a:t>calls, </a:t>
            </a:r>
            <a:r>
              <a:rPr sz="1600" spc="-5" dirty="0">
                <a:latin typeface="Calibri"/>
                <a:cs typeface="Calibri"/>
              </a:rPr>
              <a:t>use </a:t>
            </a:r>
            <a:r>
              <a:rPr sz="1600" b="1" spc="-5" dirty="0">
                <a:latin typeface="Calibri"/>
                <a:cs typeface="Calibri"/>
              </a:rPr>
              <a:t>JSON </a:t>
            </a:r>
            <a:r>
              <a:rPr sz="1600" spc="-5" dirty="0">
                <a:latin typeface="Calibri"/>
                <a:cs typeface="Calibri"/>
              </a:rPr>
              <a:t>as dialogue </a:t>
            </a:r>
            <a:r>
              <a:rPr sz="1600" spc="-10" dirty="0">
                <a:latin typeface="Calibri"/>
                <a:cs typeface="Calibri"/>
              </a:rPr>
              <a:t>formats. </a:t>
            </a:r>
            <a:r>
              <a:rPr sz="1600" spc="-5" dirty="0">
                <a:latin typeface="Calibri"/>
                <a:cs typeface="Calibri"/>
              </a:rPr>
              <a:t>Use compact </a:t>
            </a:r>
            <a:r>
              <a:rPr sz="1600" spc="-10" dirty="0">
                <a:latin typeface="Calibri"/>
                <a:cs typeface="Calibri"/>
              </a:rPr>
              <a:t>formats </a:t>
            </a:r>
            <a:r>
              <a:rPr sz="1600" spc="-15" dirty="0">
                <a:latin typeface="Calibri"/>
                <a:cs typeface="Calibri"/>
              </a:rPr>
              <a:t>for </a:t>
            </a:r>
            <a:r>
              <a:rPr sz="1600" spc="-5" dirty="0">
                <a:latin typeface="Calibri"/>
                <a:cs typeface="Calibri"/>
              </a:rPr>
              <a:t>APIs whose </a:t>
            </a:r>
            <a:r>
              <a:rPr sz="1600" spc="-10" dirty="0">
                <a:latin typeface="Calibri"/>
                <a:cs typeface="Calibri"/>
              </a:rPr>
              <a:t>call </a:t>
            </a:r>
            <a:r>
              <a:rPr sz="1600" spc="-5" dirty="0">
                <a:latin typeface="Calibri"/>
                <a:cs typeface="Calibri"/>
              </a:rPr>
              <a:t>volume is</a:t>
            </a:r>
            <a:r>
              <a:rPr sz="1600" spc="80" dirty="0">
                <a:latin typeface="Calibri"/>
                <a:cs typeface="Calibri"/>
              </a:rPr>
              <a:t> </a:t>
            </a:r>
            <a:r>
              <a:rPr sz="1600" spc="-5" dirty="0">
                <a:latin typeface="Calibri"/>
                <a:cs typeface="Calibri"/>
              </a:rPr>
              <a:t>high.</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marR="5080" indent="-285750">
              <a:lnSpc>
                <a:spcPct val="100000"/>
              </a:lnSpc>
              <a:spcBef>
                <a:spcPts val="5"/>
              </a:spcBef>
              <a:buFont typeface="Arial"/>
              <a:buChar char="•"/>
              <a:tabLst>
                <a:tab pos="297815" algn="l"/>
                <a:tab pos="298450" algn="l"/>
              </a:tabLst>
            </a:pPr>
            <a:r>
              <a:rPr sz="1600" spc="-15" dirty="0">
                <a:latin typeface="Calibri"/>
                <a:cs typeface="Calibri"/>
              </a:rPr>
              <a:t>Always </a:t>
            </a:r>
            <a:r>
              <a:rPr sz="1600" spc="-10" dirty="0">
                <a:latin typeface="Calibri"/>
                <a:cs typeface="Calibri"/>
              </a:rPr>
              <a:t>protect communication </a:t>
            </a:r>
            <a:r>
              <a:rPr sz="1600" spc="-5" dirty="0">
                <a:latin typeface="Calibri"/>
                <a:cs typeface="Calibri"/>
              </a:rPr>
              <a:t>using </a:t>
            </a:r>
            <a:r>
              <a:rPr sz="1600" b="1" spc="-5" dirty="0">
                <a:latin typeface="Calibri"/>
                <a:cs typeface="Calibri"/>
              </a:rPr>
              <a:t>SSL/TLS </a:t>
            </a:r>
            <a:r>
              <a:rPr sz="1600" spc="-10" dirty="0">
                <a:latin typeface="Calibri"/>
                <a:cs typeface="Calibri"/>
              </a:rPr>
              <a:t>version </a:t>
            </a:r>
            <a:r>
              <a:rPr sz="1600" spc="-5" dirty="0">
                <a:latin typeface="Calibri"/>
                <a:cs typeface="Calibri"/>
              </a:rPr>
              <a:t>1.2 </a:t>
            </a:r>
            <a:r>
              <a:rPr sz="1600" spc="-15" dirty="0">
                <a:latin typeface="Calibri"/>
                <a:cs typeface="Calibri"/>
              </a:rPr>
              <a:t>protocol </a:t>
            </a:r>
            <a:r>
              <a:rPr sz="1600" spc="-5" dirty="0">
                <a:latin typeface="Calibri"/>
                <a:cs typeface="Calibri"/>
              </a:rPr>
              <a:t>whether it is </a:t>
            </a:r>
            <a:r>
              <a:rPr sz="1600" spc="-10" dirty="0">
                <a:latin typeface="Calibri"/>
                <a:cs typeface="Calibri"/>
              </a:rPr>
              <a:t>external </a:t>
            </a:r>
            <a:r>
              <a:rPr sz="1600" spc="-15" dirty="0">
                <a:latin typeface="Calibri"/>
                <a:cs typeface="Calibri"/>
              </a:rPr>
              <a:t>to </a:t>
            </a:r>
            <a:r>
              <a:rPr sz="1600" spc="-5" dirty="0">
                <a:latin typeface="Calibri"/>
                <a:cs typeface="Calibri"/>
              </a:rPr>
              <a:t>the </a:t>
            </a:r>
            <a:r>
              <a:rPr sz="1600" spc="-10" dirty="0">
                <a:latin typeface="Calibri"/>
                <a:cs typeface="Calibri"/>
              </a:rPr>
              <a:t>clients </a:t>
            </a:r>
            <a:r>
              <a:rPr sz="1600" spc="-5" dirty="0">
                <a:latin typeface="Calibri"/>
                <a:cs typeface="Calibri"/>
              </a:rPr>
              <a:t>or </a:t>
            </a:r>
            <a:r>
              <a:rPr sz="1600" spc="-10" dirty="0">
                <a:latin typeface="Calibri"/>
                <a:cs typeface="Calibri"/>
              </a:rPr>
              <a:t>internal </a:t>
            </a:r>
            <a:r>
              <a:rPr sz="1600" spc="-5" dirty="0">
                <a:latin typeface="Calibri"/>
                <a:cs typeface="Calibri"/>
              </a:rPr>
              <a:t>with the other services.  If possible </a:t>
            </a:r>
            <a:r>
              <a:rPr sz="1600" spc="-20" dirty="0">
                <a:latin typeface="Calibri"/>
                <a:cs typeface="Calibri"/>
              </a:rPr>
              <a:t>make </a:t>
            </a:r>
            <a:r>
              <a:rPr sz="1600" spc="-10" dirty="0">
                <a:latin typeface="Calibri"/>
                <a:cs typeface="Calibri"/>
              </a:rPr>
              <a:t>client certificate mandatory </a:t>
            </a:r>
            <a:r>
              <a:rPr sz="1600" spc="-5" dirty="0">
                <a:latin typeface="Calibri"/>
                <a:cs typeface="Calibri"/>
              </a:rPr>
              <a:t>in SSL</a:t>
            </a:r>
            <a:r>
              <a:rPr sz="1600" spc="45" dirty="0">
                <a:latin typeface="Calibri"/>
                <a:cs typeface="Calibri"/>
              </a:rPr>
              <a:t> </a:t>
            </a:r>
            <a:r>
              <a:rPr sz="1600" spc="-10" dirty="0">
                <a:latin typeface="Calibri"/>
                <a:cs typeface="Calibri"/>
              </a:rPr>
              <a:t>handshake.</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marR="147320" indent="-285750">
              <a:lnSpc>
                <a:spcPct val="100000"/>
              </a:lnSpc>
              <a:buFont typeface="Arial"/>
              <a:buChar char="•"/>
              <a:tabLst>
                <a:tab pos="297815" algn="l"/>
                <a:tab pos="298450" algn="l"/>
              </a:tabLst>
            </a:pPr>
            <a:r>
              <a:rPr sz="1600" spc="-15" dirty="0">
                <a:latin typeface="Calibri"/>
                <a:cs typeface="Calibri"/>
              </a:rPr>
              <a:t>Always </a:t>
            </a:r>
            <a:r>
              <a:rPr sz="1600" spc="-5" dirty="0">
                <a:latin typeface="Calibri"/>
                <a:cs typeface="Calibri"/>
              </a:rPr>
              <a:t>use </a:t>
            </a:r>
            <a:r>
              <a:rPr sz="1600" b="1" spc="-5" dirty="0">
                <a:latin typeface="Calibri"/>
                <a:cs typeface="Calibri"/>
              </a:rPr>
              <a:t>API </a:t>
            </a:r>
            <a:r>
              <a:rPr sz="1600" b="1" spc="-25" dirty="0">
                <a:latin typeface="Calibri"/>
                <a:cs typeface="Calibri"/>
              </a:rPr>
              <a:t>gateway </a:t>
            </a:r>
            <a:r>
              <a:rPr sz="1600" spc="-15" dirty="0">
                <a:latin typeface="Calibri"/>
                <a:cs typeface="Calibri"/>
              </a:rPr>
              <a:t>to concentrate </a:t>
            </a:r>
            <a:r>
              <a:rPr sz="1600" spc="-5" dirty="0">
                <a:latin typeface="Calibri"/>
                <a:cs typeface="Calibri"/>
              </a:rPr>
              <a:t>all </a:t>
            </a:r>
            <a:r>
              <a:rPr sz="1600" spc="-10" dirty="0">
                <a:latin typeface="Calibri"/>
                <a:cs typeface="Calibri"/>
              </a:rPr>
              <a:t>external </a:t>
            </a:r>
            <a:r>
              <a:rPr sz="1600" spc="-5" dirty="0">
                <a:latin typeface="Calibri"/>
                <a:cs typeface="Calibri"/>
              </a:rPr>
              <a:t>API </a:t>
            </a:r>
            <a:r>
              <a:rPr sz="1600" spc="-10" dirty="0">
                <a:latin typeface="Calibri"/>
                <a:cs typeface="Calibri"/>
              </a:rPr>
              <a:t>calls from </a:t>
            </a:r>
            <a:r>
              <a:rPr sz="1600" spc="-5" dirty="0">
                <a:latin typeface="Calibri"/>
                <a:cs typeface="Calibri"/>
              </a:rPr>
              <a:t>the </a:t>
            </a:r>
            <a:r>
              <a:rPr sz="1600" spc="-10" dirty="0">
                <a:latin typeface="Calibri"/>
                <a:cs typeface="Calibri"/>
              </a:rPr>
              <a:t>client </a:t>
            </a:r>
            <a:r>
              <a:rPr sz="1600" spc="-15" dirty="0">
                <a:latin typeface="Calibri"/>
                <a:cs typeface="Calibri"/>
              </a:rPr>
              <a:t>to </a:t>
            </a:r>
            <a:r>
              <a:rPr sz="1600" spc="-5" dirty="0">
                <a:latin typeface="Calibri"/>
                <a:cs typeface="Calibri"/>
              </a:rPr>
              <a:t>a single node within the </a:t>
            </a:r>
            <a:r>
              <a:rPr sz="1600" spc="-15" dirty="0">
                <a:latin typeface="Calibri"/>
                <a:cs typeface="Calibri"/>
              </a:rPr>
              <a:t>system; rather </a:t>
            </a:r>
            <a:r>
              <a:rPr sz="1600" spc="-5" dirty="0">
                <a:latin typeface="Calibri"/>
                <a:cs typeface="Calibri"/>
              </a:rPr>
              <a:t>then </a:t>
            </a:r>
            <a:r>
              <a:rPr sz="1600" spc="-10" dirty="0">
                <a:latin typeface="Calibri"/>
                <a:cs typeface="Calibri"/>
              </a:rPr>
              <a:t>exposing </a:t>
            </a:r>
            <a:r>
              <a:rPr sz="1600" spc="-5" dirty="0">
                <a:latin typeface="Calibri"/>
                <a:cs typeface="Calibri"/>
              </a:rPr>
              <a:t>all  services </a:t>
            </a:r>
            <a:r>
              <a:rPr sz="1600" spc="-15" dirty="0">
                <a:latin typeface="Calibri"/>
                <a:cs typeface="Calibri"/>
              </a:rPr>
              <a:t>to </a:t>
            </a:r>
            <a:r>
              <a:rPr sz="1600" spc="-5" dirty="0">
                <a:latin typeface="Calibri"/>
                <a:cs typeface="Calibri"/>
              </a:rPr>
              <a:t>the </a:t>
            </a:r>
            <a:r>
              <a:rPr sz="1600" spc="-10" dirty="0">
                <a:latin typeface="Calibri"/>
                <a:cs typeface="Calibri"/>
              </a:rPr>
              <a:t>external</a:t>
            </a:r>
            <a:r>
              <a:rPr sz="1600" spc="5" dirty="0">
                <a:latin typeface="Calibri"/>
                <a:cs typeface="Calibri"/>
              </a:rPr>
              <a:t> </a:t>
            </a:r>
            <a:r>
              <a:rPr sz="1600" spc="-5" dirty="0">
                <a:latin typeface="Calibri"/>
                <a:cs typeface="Calibri"/>
              </a:rPr>
              <a:t>clients.</a:t>
            </a:r>
            <a:endParaRPr sz="1600">
              <a:latin typeface="Calibri"/>
              <a:cs typeface="Calibri"/>
            </a:endParaRPr>
          </a:p>
        </p:txBody>
      </p:sp>
      <p:sp>
        <p:nvSpPr>
          <p:cNvPr id="10" name="object 10"/>
          <p:cNvSpPr txBox="1"/>
          <p:nvPr/>
        </p:nvSpPr>
        <p:spPr>
          <a:xfrm>
            <a:off x="280670" y="6350634"/>
            <a:ext cx="5995035" cy="268605"/>
          </a:xfrm>
          <a:prstGeom prst="rect">
            <a:avLst/>
          </a:prstGeom>
        </p:spPr>
        <p:txBody>
          <a:bodyPr vert="horz" wrap="square" lIns="0" tIns="12065" rIns="0" bIns="0" rtlCol="0">
            <a:spAutoFit/>
          </a:bodyPr>
          <a:lstStyle/>
          <a:p>
            <a:pPr marL="298450" indent="-285750">
              <a:lnSpc>
                <a:spcPct val="100000"/>
              </a:lnSpc>
              <a:spcBef>
                <a:spcPts val="95"/>
              </a:spcBef>
              <a:buFont typeface="Arial"/>
              <a:buChar char="•"/>
              <a:tabLst>
                <a:tab pos="297815" algn="l"/>
                <a:tab pos="298450" algn="l"/>
              </a:tabLst>
            </a:pPr>
            <a:r>
              <a:rPr sz="1600" spc="-15" dirty="0">
                <a:latin typeface="Calibri"/>
                <a:cs typeface="Calibri"/>
              </a:rPr>
              <a:t>Always create </a:t>
            </a:r>
            <a:r>
              <a:rPr sz="1600" b="1" spc="-5" dirty="0">
                <a:latin typeface="Calibri"/>
                <a:cs typeface="Calibri"/>
              </a:rPr>
              <a:t>service </a:t>
            </a:r>
            <a:r>
              <a:rPr sz="1600" b="1" spc="-10" dirty="0">
                <a:latin typeface="Calibri"/>
                <a:cs typeface="Calibri"/>
              </a:rPr>
              <a:t>contracts </a:t>
            </a:r>
            <a:r>
              <a:rPr sz="1600" spc="-5" dirty="0">
                <a:latin typeface="Calibri"/>
                <a:cs typeface="Calibri"/>
              </a:rPr>
              <a:t>using </a:t>
            </a:r>
            <a:r>
              <a:rPr sz="1600" spc="-10" dirty="0">
                <a:latin typeface="Calibri"/>
                <a:cs typeface="Calibri"/>
              </a:rPr>
              <a:t>Swagger </a:t>
            </a:r>
            <a:r>
              <a:rPr sz="1600" spc="-5" dirty="0">
                <a:latin typeface="Calibri"/>
                <a:cs typeface="Calibri"/>
              </a:rPr>
              <a:t>or </a:t>
            </a:r>
            <a:r>
              <a:rPr sz="1600" spc="-15" dirty="0">
                <a:latin typeface="Calibri"/>
                <a:cs typeface="Calibri"/>
              </a:rPr>
              <a:t>any </a:t>
            </a:r>
            <a:r>
              <a:rPr sz="1600" spc="-5" dirty="0">
                <a:latin typeface="Calibri"/>
                <a:cs typeface="Calibri"/>
              </a:rPr>
              <a:t>other</a:t>
            </a:r>
            <a:r>
              <a:rPr sz="1600" spc="95" dirty="0">
                <a:latin typeface="Calibri"/>
                <a:cs typeface="Calibri"/>
              </a:rPr>
              <a:t> </a:t>
            </a:r>
            <a:r>
              <a:rPr sz="1600" spc="-10" dirty="0">
                <a:latin typeface="Calibri"/>
                <a:cs typeface="Calibri"/>
              </a:rPr>
              <a:t>platform.</a:t>
            </a:r>
            <a:endParaRPr sz="1600">
              <a:latin typeface="Calibri"/>
              <a:cs typeface="Calibri"/>
            </a:endParaRPr>
          </a:p>
        </p:txBody>
      </p:sp>
      <p:sp>
        <p:nvSpPr>
          <p:cNvPr id="11" name="object 1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386778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Implementing Security</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sp>
          <p:nvSpPr>
            <p:cNvPr id="8" name="object 8"/>
            <p:cNvSpPr/>
            <p:nvPr/>
          </p:nvSpPr>
          <p:spPr>
            <a:xfrm>
              <a:off x="1301750"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9" name="object 9"/>
          <p:cNvSpPr txBox="1"/>
          <p:nvPr/>
        </p:nvSpPr>
        <p:spPr>
          <a:xfrm>
            <a:off x="1594561" y="5292168"/>
            <a:ext cx="8735060" cy="755650"/>
          </a:xfrm>
          <a:prstGeom prst="rect">
            <a:avLst/>
          </a:prstGeom>
        </p:spPr>
        <p:txBody>
          <a:bodyPr vert="horz" wrap="square" lIns="0" tIns="10795" rIns="0" bIns="0" rtlCol="0">
            <a:spAutoFit/>
          </a:bodyPr>
          <a:lstStyle/>
          <a:p>
            <a:pPr algn="just">
              <a:lnSpc>
                <a:spcPct val="100000"/>
              </a:lnSpc>
              <a:spcBef>
                <a:spcPts val="85"/>
              </a:spcBef>
            </a:pPr>
            <a:r>
              <a:rPr sz="1600" spc="5" dirty="0">
                <a:latin typeface="Microsoft YaHei"/>
                <a:cs typeface="Microsoft YaHei"/>
              </a:rPr>
              <a:t>我们本着实用美观的原则</a:t>
            </a:r>
            <a:r>
              <a:rPr sz="1600" dirty="0">
                <a:latin typeface="Microsoft YaHei"/>
                <a:cs typeface="Microsoft YaHei"/>
              </a:rPr>
              <a:t>,</a:t>
            </a:r>
            <a:r>
              <a:rPr sz="1600" spc="5" dirty="0">
                <a:latin typeface="Microsoft YaHei"/>
                <a:cs typeface="Microsoft YaHei"/>
              </a:rPr>
              <a:t>为您精心设计</a:t>
            </a:r>
            <a:r>
              <a:rPr sz="1600" spc="10" dirty="0">
                <a:latin typeface="Microsoft YaHei"/>
                <a:cs typeface="Microsoft YaHei"/>
              </a:rPr>
              <a:t>最专业的</a:t>
            </a:r>
            <a:r>
              <a:rPr sz="1600" spc="5" dirty="0">
                <a:latin typeface="Microsoft YaHei"/>
                <a:cs typeface="Microsoft YaHei"/>
              </a:rPr>
              <a:t>PPT</a:t>
            </a:r>
            <a:r>
              <a:rPr sz="1600" spc="10" dirty="0">
                <a:latin typeface="Microsoft YaHei"/>
                <a:cs typeface="Microsoft YaHei"/>
              </a:rPr>
              <a:t>作品</a:t>
            </a:r>
            <a:r>
              <a:rPr sz="1600" spc="5" dirty="0">
                <a:latin typeface="Microsoft YaHei"/>
                <a:cs typeface="Microsoft YaHei"/>
              </a:rPr>
              <a:t>.</a:t>
            </a:r>
            <a:r>
              <a:rPr sz="1600" spc="10" dirty="0">
                <a:latin typeface="Microsoft YaHei"/>
                <a:cs typeface="Microsoft YaHei"/>
              </a:rPr>
              <a:t>模板内页图表的文字</a:t>
            </a:r>
            <a:r>
              <a:rPr sz="1600" spc="5" dirty="0">
                <a:latin typeface="Microsoft YaHei"/>
                <a:cs typeface="Microsoft YaHei"/>
              </a:rPr>
              <a:t>.</a:t>
            </a:r>
            <a:r>
              <a:rPr sz="1600" spc="10" dirty="0">
                <a:latin typeface="Microsoft YaHei"/>
                <a:cs typeface="Microsoft YaHei"/>
              </a:rPr>
              <a:t>色块</a:t>
            </a:r>
            <a:r>
              <a:rPr sz="1600" spc="5" dirty="0">
                <a:latin typeface="Microsoft YaHei"/>
                <a:cs typeface="Microsoft YaHei"/>
              </a:rPr>
              <a:t>.</a:t>
            </a:r>
            <a:r>
              <a:rPr sz="1600" spc="10" dirty="0">
                <a:latin typeface="Microsoft YaHei"/>
                <a:cs typeface="Microsoft YaHei"/>
              </a:rPr>
              <a:t>图片均可自</a:t>
            </a:r>
            <a:r>
              <a:rPr sz="1600" spc="-5" dirty="0">
                <a:latin typeface="Microsoft YaHei"/>
                <a:cs typeface="Microsoft YaHei"/>
              </a:rPr>
              <a:t>由 </a:t>
            </a:r>
            <a:r>
              <a:rPr sz="1600" spc="25" dirty="0">
                <a:latin typeface="Microsoft YaHei"/>
                <a:cs typeface="Microsoft YaHei"/>
              </a:rPr>
              <a:t>编辑</a:t>
            </a:r>
            <a:r>
              <a:rPr sz="1600" spc="20" dirty="0">
                <a:latin typeface="Microsoft YaHei"/>
                <a:cs typeface="Microsoft YaHei"/>
              </a:rPr>
              <a:t>.</a:t>
            </a:r>
            <a:r>
              <a:rPr sz="1600" spc="25" dirty="0">
                <a:latin typeface="Microsoft YaHei"/>
                <a:cs typeface="Microsoft YaHei"/>
              </a:rPr>
              <a:t>改色</a:t>
            </a:r>
            <a:r>
              <a:rPr sz="1600" spc="20" dirty="0">
                <a:latin typeface="Microsoft YaHei"/>
                <a:cs typeface="Microsoft YaHei"/>
              </a:rPr>
              <a:t>.</a:t>
            </a:r>
            <a:r>
              <a:rPr sz="1600" spc="25" dirty="0">
                <a:latin typeface="Microsoft YaHei"/>
                <a:cs typeface="Microsoft YaHei"/>
              </a:rPr>
              <a:t>替换</a:t>
            </a:r>
            <a:r>
              <a:rPr sz="1600" spc="20" dirty="0">
                <a:latin typeface="Microsoft YaHei"/>
                <a:cs typeface="Microsoft YaHei"/>
              </a:rPr>
              <a:t>.</a:t>
            </a:r>
            <a:r>
              <a:rPr sz="1600" spc="25" dirty="0">
                <a:latin typeface="Microsoft YaHei"/>
                <a:cs typeface="Microsoft YaHei"/>
              </a:rPr>
              <a:t>我们本着实用美观的原则</a:t>
            </a:r>
            <a:r>
              <a:rPr sz="1600" spc="20" dirty="0">
                <a:latin typeface="Microsoft YaHei"/>
                <a:cs typeface="Microsoft YaHei"/>
              </a:rPr>
              <a:t>,</a:t>
            </a:r>
            <a:r>
              <a:rPr sz="1600" spc="25" dirty="0">
                <a:latin typeface="Microsoft YaHei"/>
                <a:cs typeface="Microsoft YaHei"/>
              </a:rPr>
              <a:t>为您精心设计最专业的</a:t>
            </a:r>
            <a:r>
              <a:rPr sz="1600" spc="20" dirty="0">
                <a:latin typeface="Microsoft YaHei"/>
                <a:cs typeface="Microsoft YaHei"/>
              </a:rPr>
              <a:t>PPT</a:t>
            </a:r>
            <a:r>
              <a:rPr sz="1600" spc="25" dirty="0">
                <a:latin typeface="Microsoft YaHei"/>
                <a:cs typeface="Microsoft YaHei"/>
              </a:rPr>
              <a:t>作品</a:t>
            </a:r>
            <a:r>
              <a:rPr sz="1600" spc="20" dirty="0">
                <a:latin typeface="Microsoft YaHei"/>
                <a:cs typeface="Microsoft YaHei"/>
              </a:rPr>
              <a:t>.</a:t>
            </a:r>
            <a:r>
              <a:rPr sz="1600" spc="25" dirty="0">
                <a:latin typeface="Microsoft YaHei"/>
                <a:cs typeface="Microsoft YaHei"/>
              </a:rPr>
              <a:t>模板内页图</a:t>
            </a:r>
            <a:r>
              <a:rPr sz="1600" spc="30" dirty="0">
                <a:latin typeface="Microsoft YaHei"/>
                <a:cs typeface="Microsoft YaHei"/>
              </a:rPr>
              <a:t>表的文字</a:t>
            </a:r>
            <a:r>
              <a:rPr sz="1600" spc="25" dirty="0">
                <a:latin typeface="Microsoft YaHei"/>
                <a:cs typeface="Microsoft YaHei"/>
              </a:rPr>
              <a:t>.</a:t>
            </a:r>
            <a:r>
              <a:rPr sz="1600" spc="-5" dirty="0">
                <a:latin typeface="Microsoft YaHei"/>
                <a:cs typeface="Microsoft YaHei"/>
              </a:rPr>
              <a:t>色 </a:t>
            </a:r>
            <a:r>
              <a:rPr sz="1600" dirty="0">
                <a:latin typeface="Microsoft YaHei"/>
                <a:cs typeface="Microsoft YaHei"/>
              </a:rPr>
              <a:t>块</a:t>
            </a:r>
            <a:r>
              <a:rPr sz="1600" spc="-5" dirty="0">
                <a:latin typeface="Microsoft YaHei"/>
                <a:cs typeface="Microsoft YaHei"/>
              </a:rPr>
              <a:t>.</a:t>
            </a:r>
            <a:r>
              <a:rPr sz="1600" dirty="0">
                <a:latin typeface="Microsoft YaHei"/>
                <a:cs typeface="Microsoft YaHei"/>
              </a:rPr>
              <a:t>图片均可自由编辑</a:t>
            </a:r>
            <a:r>
              <a:rPr sz="1600" spc="-5" dirty="0">
                <a:latin typeface="Microsoft YaHei"/>
                <a:cs typeface="Microsoft YaHei"/>
              </a:rPr>
              <a:t>.</a:t>
            </a:r>
            <a:r>
              <a:rPr sz="1600" dirty="0">
                <a:latin typeface="Microsoft YaHei"/>
                <a:cs typeface="Microsoft YaHei"/>
              </a:rPr>
              <a:t>改色</a:t>
            </a:r>
            <a:r>
              <a:rPr sz="1600" spc="-5" dirty="0">
                <a:latin typeface="Microsoft YaHei"/>
                <a:cs typeface="Microsoft YaHei"/>
              </a:rPr>
              <a:t>.</a:t>
            </a:r>
            <a:r>
              <a:rPr sz="1600" dirty="0">
                <a:latin typeface="Microsoft YaHei"/>
                <a:cs typeface="Microsoft YaHei"/>
              </a:rPr>
              <a:t>替换</a:t>
            </a:r>
            <a:r>
              <a:rPr sz="1600" spc="-5" dirty="0">
                <a:latin typeface="Microsoft YaHei"/>
                <a:cs typeface="Microsoft YaHei"/>
              </a:rPr>
              <a:t>.</a:t>
            </a:r>
            <a:endParaRPr sz="1600">
              <a:latin typeface="Microsoft YaHei"/>
              <a:cs typeface="Microsoft YaHei"/>
            </a:endParaRPr>
          </a:p>
        </p:txBody>
      </p:sp>
      <p:grpSp>
        <p:nvGrpSpPr>
          <p:cNvPr id="10" name="object 10"/>
          <p:cNvGrpSpPr/>
          <p:nvPr/>
        </p:nvGrpSpPr>
        <p:grpSpPr>
          <a:xfrm>
            <a:off x="153923" y="509016"/>
            <a:ext cx="11617960" cy="5829935"/>
            <a:chOff x="153923" y="509016"/>
            <a:chExt cx="11617960" cy="5829935"/>
          </a:xfrm>
        </p:grpSpPr>
        <p:pic>
          <p:nvPicPr>
            <p:cNvPr id="11" name="object 11"/>
            <p:cNvPicPr/>
            <p:nvPr/>
          </p:nvPicPr>
          <p:blipFill>
            <a:blip r:embed="rId2" cstate="print"/>
            <a:stretch>
              <a:fillRect/>
            </a:stretch>
          </p:blipFill>
          <p:spPr>
            <a:xfrm>
              <a:off x="153923" y="509016"/>
              <a:ext cx="11617452" cy="3468624"/>
            </a:xfrm>
            <a:prstGeom prst="rect">
              <a:avLst/>
            </a:prstGeom>
          </p:spPr>
        </p:pic>
        <p:sp>
          <p:nvSpPr>
            <p:cNvPr id="12" name="object 12"/>
            <p:cNvSpPr/>
            <p:nvPr/>
          </p:nvSpPr>
          <p:spPr>
            <a:xfrm>
              <a:off x="1307591" y="5023104"/>
              <a:ext cx="9310370" cy="1309370"/>
            </a:xfrm>
            <a:custGeom>
              <a:avLst/>
              <a:gdLst/>
              <a:ahLst/>
              <a:cxnLst/>
              <a:rect l="l" t="t" r="r" b="b"/>
              <a:pathLst>
                <a:path w="9310370" h="1309370">
                  <a:moveTo>
                    <a:pt x="9310116" y="1309115"/>
                  </a:moveTo>
                  <a:lnTo>
                    <a:pt x="0" y="1309115"/>
                  </a:lnTo>
                  <a:lnTo>
                    <a:pt x="0" y="0"/>
                  </a:lnTo>
                  <a:lnTo>
                    <a:pt x="9310116" y="0"/>
                  </a:lnTo>
                  <a:lnTo>
                    <a:pt x="9310116" y="1309115"/>
                  </a:lnTo>
                  <a:close/>
                </a:path>
              </a:pathLst>
            </a:custGeom>
            <a:solidFill>
              <a:srgbClr val="FFFFFF"/>
            </a:solidFill>
          </p:spPr>
          <p:txBody>
            <a:bodyPr wrap="square" lIns="0" tIns="0" rIns="0" bIns="0" rtlCol="0"/>
            <a:lstStyle/>
            <a:p>
              <a:endParaRPr/>
            </a:p>
          </p:txBody>
        </p:sp>
        <p:sp>
          <p:nvSpPr>
            <p:cNvPr id="13" name="object 13"/>
            <p:cNvSpPr/>
            <p:nvPr/>
          </p:nvSpPr>
          <p:spPr>
            <a:xfrm>
              <a:off x="1301749"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14" name="object 14"/>
          <p:cNvSpPr txBox="1"/>
          <p:nvPr/>
        </p:nvSpPr>
        <p:spPr>
          <a:xfrm>
            <a:off x="1307591" y="5023103"/>
            <a:ext cx="9310370" cy="1309370"/>
          </a:xfrm>
          <a:prstGeom prst="rect">
            <a:avLst/>
          </a:prstGeom>
        </p:spPr>
        <p:txBody>
          <a:bodyPr vert="horz" wrap="square" lIns="0" tIns="3810" rIns="0" bIns="0" rtlCol="0">
            <a:spAutoFit/>
          </a:bodyPr>
          <a:lstStyle/>
          <a:p>
            <a:pPr>
              <a:lnSpc>
                <a:spcPct val="100000"/>
              </a:lnSpc>
              <a:spcBef>
                <a:spcPts val="30"/>
              </a:spcBef>
            </a:pPr>
            <a:endParaRPr sz="1850">
              <a:latin typeface="Times New Roman"/>
              <a:cs typeface="Times New Roman"/>
            </a:endParaRPr>
          </a:p>
          <a:p>
            <a:pPr marL="447675" marR="441325" algn="ctr">
              <a:lnSpc>
                <a:spcPct val="100000"/>
              </a:lnSpc>
            </a:pPr>
            <a:r>
              <a:rPr sz="1600" spc="-5" dirty="0">
                <a:latin typeface="Microsoft YaHei"/>
                <a:cs typeface="Microsoft YaHei"/>
              </a:rPr>
              <a:t>A </a:t>
            </a:r>
            <a:r>
              <a:rPr sz="1600" dirty="0">
                <a:latin typeface="Microsoft YaHei"/>
                <a:cs typeface="Microsoft YaHei"/>
              </a:rPr>
              <a:t>microservice </a:t>
            </a:r>
            <a:r>
              <a:rPr sz="1600" spc="-10" dirty="0">
                <a:latin typeface="Microsoft YaHei"/>
                <a:cs typeface="Microsoft YaHei"/>
              </a:rPr>
              <a:t>architecture </a:t>
            </a:r>
            <a:r>
              <a:rPr sz="1600" spc="-5" dirty="0">
                <a:latin typeface="Microsoft YaHei"/>
                <a:cs typeface="Microsoft YaHei"/>
              </a:rPr>
              <a:t>is designed with security as one </a:t>
            </a:r>
            <a:r>
              <a:rPr sz="1600" spc="-20" dirty="0">
                <a:latin typeface="Microsoft YaHei"/>
                <a:cs typeface="Microsoft YaHei"/>
              </a:rPr>
              <a:t>of </a:t>
            </a:r>
            <a:r>
              <a:rPr sz="1600" spc="-5" dirty="0">
                <a:latin typeface="Microsoft YaHei"/>
                <a:cs typeface="Microsoft YaHei"/>
              </a:rPr>
              <a:t>its </a:t>
            </a:r>
            <a:r>
              <a:rPr sz="1600" spc="-10" dirty="0">
                <a:latin typeface="Microsoft YaHei"/>
                <a:cs typeface="Microsoft YaHei"/>
              </a:rPr>
              <a:t>core </a:t>
            </a:r>
            <a:r>
              <a:rPr sz="1600" spc="-5" dirty="0">
                <a:latin typeface="Microsoft YaHei"/>
                <a:cs typeface="Microsoft YaHei"/>
              </a:rPr>
              <a:t>concern. The  design along with adequate frameworks, tools, and </a:t>
            </a:r>
            <a:r>
              <a:rPr sz="1600" spc="-10" dirty="0">
                <a:latin typeface="Microsoft YaHei"/>
                <a:cs typeface="Microsoft YaHei"/>
              </a:rPr>
              <a:t>tech </a:t>
            </a:r>
            <a:r>
              <a:rPr sz="1600" spc="-5" dirty="0">
                <a:latin typeface="Microsoft YaHei"/>
                <a:cs typeface="Microsoft YaHei"/>
              </a:rPr>
              <a:t>enables a </a:t>
            </a:r>
            <a:r>
              <a:rPr sz="1600" spc="-10" dirty="0">
                <a:latin typeface="Microsoft YaHei"/>
                <a:cs typeface="Microsoft YaHei"/>
              </a:rPr>
              <a:t>secure </a:t>
            </a:r>
            <a:r>
              <a:rPr sz="1600" spc="-5" dirty="0">
                <a:latin typeface="Microsoft YaHei"/>
                <a:cs typeface="Microsoft YaHei"/>
              </a:rPr>
              <a:t>environment  for the business workflows </a:t>
            </a:r>
            <a:r>
              <a:rPr sz="1600" spc="-10" dirty="0">
                <a:latin typeface="Microsoft YaHei"/>
                <a:cs typeface="Microsoft YaHei"/>
              </a:rPr>
              <a:t>to execute across </a:t>
            </a:r>
            <a:r>
              <a:rPr sz="1600" spc="-5" dirty="0">
                <a:latin typeface="Microsoft YaHei"/>
                <a:cs typeface="Microsoft YaHei"/>
              </a:rPr>
              <a:t>multiple </a:t>
            </a:r>
            <a:r>
              <a:rPr sz="1600" dirty="0">
                <a:latin typeface="Microsoft YaHei"/>
                <a:cs typeface="Microsoft YaHei"/>
              </a:rPr>
              <a:t>microservices </a:t>
            </a:r>
            <a:r>
              <a:rPr sz="1600" spc="-5" dirty="0">
                <a:latin typeface="Microsoft YaHei"/>
                <a:cs typeface="Microsoft YaHei"/>
              </a:rPr>
              <a:t>engaging multiple  data</a:t>
            </a:r>
            <a:r>
              <a:rPr sz="1600" dirty="0">
                <a:latin typeface="Microsoft YaHei"/>
                <a:cs typeface="Microsoft YaHei"/>
              </a:rPr>
              <a:t> </a:t>
            </a:r>
            <a:r>
              <a:rPr sz="1600" spc="-5" dirty="0">
                <a:latin typeface="Microsoft YaHei"/>
                <a:cs typeface="Microsoft YaHei"/>
              </a:rPr>
              <a:t>sources.</a:t>
            </a:r>
            <a:endParaRPr sz="1600">
              <a:latin typeface="Microsoft YaHei"/>
              <a:cs typeface="Microsoft YaHei"/>
            </a:endParaRPr>
          </a:p>
        </p:txBody>
      </p:sp>
      <p:sp>
        <p:nvSpPr>
          <p:cNvPr id="15" name="object 1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62</a:t>
            </a:fld>
            <a:endParaRPr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93191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Security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Security breaches in </a:t>
            </a: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architecture</a:t>
            </a:r>
            <a:r>
              <a:rPr sz="2400" b="1" spc="6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70509" y="897254"/>
            <a:ext cx="862965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Lack </a:t>
            </a:r>
            <a:r>
              <a:rPr sz="2400" spc="-5" dirty="0">
                <a:latin typeface="Calibri"/>
                <a:cs typeface="Calibri"/>
              </a:rPr>
              <a:t>of security </a:t>
            </a:r>
            <a:r>
              <a:rPr sz="2400" spc="-10" dirty="0">
                <a:latin typeface="Calibri"/>
                <a:cs typeface="Calibri"/>
              </a:rPr>
              <a:t>measures can </a:t>
            </a:r>
            <a:r>
              <a:rPr sz="2400" spc="-5" dirty="0">
                <a:latin typeface="Calibri"/>
                <a:cs typeface="Calibri"/>
              </a:rPr>
              <a:t>lead </a:t>
            </a:r>
            <a:r>
              <a:rPr sz="2400" spc="-15" dirty="0">
                <a:latin typeface="Calibri"/>
                <a:cs typeface="Calibri"/>
              </a:rPr>
              <a:t>to </a:t>
            </a:r>
            <a:r>
              <a:rPr sz="2400" spc="-5" dirty="0">
                <a:latin typeface="Calibri"/>
                <a:cs typeface="Calibri"/>
              </a:rPr>
              <a:t>the </a:t>
            </a:r>
            <a:r>
              <a:rPr sz="2400" spc="-15" dirty="0">
                <a:latin typeface="Calibri"/>
                <a:cs typeface="Calibri"/>
              </a:rPr>
              <a:t>following </a:t>
            </a:r>
            <a:r>
              <a:rPr sz="2400" spc="-5" dirty="0">
                <a:latin typeface="Calibri"/>
                <a:cs typeface="Calibri"/>
              </a:rPr>
              <a:t>security</a:t>
            </a:r>
            <a:r>
              <a:rPr sz="2400" spc="160" dirty="0">
                <a:latin typeface="Calibri"/>
                <a:cs typeface="Calibri"/>
              </a:rPr>
              <a:t> </a:t>
            </a:r>
            <a:r>
              <a:rPr sz="2400" spc="-10" dirty="0">
                <a:latin typeface="Calibri"/>
                <a:cs typeface="Calibri"/>
              </a:rPr>
              <a:t>breaches:</a:t>
            </a:r>
            <a:endParaRPr sz="2400">
              <a:latin typeface="Calibri"/>
              <a:cs typeface="Calibri"/>
            </a:endParaRPr>
          </a:p>
        </p:txBody>
      </p:sp>
      <p:sp>
        <p:nvSpPr>
          <p:cNvPr id="9" name="object 9"/>
          <p:cNvSpPr txBox="1"/>
          <p:nvPr/>
        </p:nvSpPr>
        <p:spPr>
          <a:xfrm>
            <a:off x="270509" y="1269364"/>
            <a:ext cx="11583670" cy="5026025"/>
          </a:xfrm>
          <a:prstGeom prst="rect">
            <a:avLst/>
          </a:prstGeom>
        </p:spPr>
        <p:txBody>
          <a:bodyPr vert="horz" wrap="square" lIns="0" tIns="10160" rIns="0" bIns="0" rtlCol="0">
            <a:spAutoFit/>
          </a:bodyPr>
          <a:lstStyle/>
          <a:p>
            <a:pPr marL="354965" marR="255270" indent="-342900">
              <a:lnSpc>
                <a:spcPct val="100800"/>
              </a:lnSpc>
              <a:spcBef>
                <a:spcPts val="80"/>
              </a:spcBef>
              <a:buAutoNum type="arabicPeriod"/>
              <a:tabLst>
                <a:tab pos="354965" algn="l"/>
                <a:tab pos="355600" algn="l"/>
              </a:tabLst>
            </a:pPr>
            <a:r>
              <a:rPr sz="1600" b="1" spc="-5" dirty="0">
                <a:solidFill>
                  <a:srgbClr val="FF0000"/>
                </a:solidFill>
                <a:latin typeface="Calibri"/>
                <a:cs typeface="Calibri"/>
              </a:rPr>
              <a:t>Unauthorized access </a:t>
            </a:r>
            <a:r>
              <a:rPr sz="1600" b="1" spc="-15" dirty="0">
                <a:solidFill>
                  <a:srgbClr val="FF0000"/>
                </a:solidFill>
                <a:latin typeface="Calibri"/>
                <a:cs typeface="Calibri"/>
              </a:rPr>
              <a:t>to </a:t>
            </a:r>
            <a:r>
              <a:rPr sz="1600" b="1" spc="-5" dirty="0">
                <a:solidFill>
                  <a:srgbClr val="FF0000"/>
                </a:solidFill>
                <a:latin typeface="Calibri"/>
                <a:cs typeface="Calibri"/>
              </a:rPr>
              <a:t>certain services → </a:t>
            </a:r>
            <a:r>
              <a:rPr sz="1400" spc="-5" dirty="0">
                <a:latin typeface="Calibri"/>
                <a:cs typeface="Calibri"/>
              </a:rPr>
              <a:t>Means </a:t>
            </a:r>
            <a:r>
              <a:rPr sz="1400" dirty="0">
                <a:latin typeface="Calibri"/>
                <a:cs typeface="Calibri"/>
              </a:rPr>
              <a:t>a </a:t>
            </a:r>
            <a:r>
              <a:rPr sz="1400" spc="-15" dirty="0">
                <a:latin typeface="Calibri"/>
                <a:cs typeface="Calibri"/>
              </a:rPr>
              <a:t>hacker </a:t>
            </a:r>
            <a:r>
              <a:rPr sz="1400" spc="-5" dirty="0">
                <a:latin typeface="Calibri"/>
                <a:cs typeface="Calibri"/>
              </a:rPr>
              <a:t>with </a:t>
            </a:r>
            <a:r>
              <a:rPr sz="1400" dirty="0">
                <a:latin typeface="Calibri"/>
                <a:cs typeface="Calibri"/>
              </a:rPr>
              <a:t>a </a:t>
            </a:r>
            <a:r>
              <a:rPr sz="1400" spc="-10" dirty="0">
                <a:latin typeface="Calibri"/>
                <a:cs typeface="Calibri"/>
              </a:rPr>
              <a:t>valid </a:t>
            </a:r>
            <a:r>
              <a:rPr sz="1400" spc="-5" dirty="0">
                <a:latin typeface="Calibri"/>
                <a:cs typeface="Calibri"/>
              </a:rPr>
              <a:t>user session, able </a:t>
            </a:r>
            <a:r>
              <a:rPr sz="1400" spc="-10" dirty="0">
                <a:latin typeface="Calibri"/>
                <a:cs typeface="Calibri"/>
              </a:rPr>
              <a:t>to </a:t>
            </a:r>
            <a:r>
              <a:rPr sz="1400" spc="-5" dirty="0">
                <a:latin typeface="Calibri"/>
                <a:cs typeface="Calibri"/>
              </a:rPr>
              <a:t>made his </a:t>
            </a:r>
            <a:r>
              <a:rPr sz="1400" spc="-20" dirty="0">
                <a:latin typeface="Calibri"/>
                <a:cs typeface="Calibri"/>
              </a:rPr>
              <a:t>way </a:t>
            </a:r>
            <a:r>
              <a:rPr sz="1400" spc="-10" dirty="0">
                <a:latin typeface="Calibri"/>
                <a:cs typeface="Calibri"/>
              </a:rPr>
              <a:t>to </a:t>
            </a:r>
            <a:r>
              <a:rPr sz="1400" dirty="0">
                <a:latin typeface="Calibri"/>
                <a:cs typeface="Calibri"/>
              </a:rPr>
              <a:t>a </a:t>
            </a:r>
            <a:r>
              <a:rPr sz="1400" spc="-5" dirty="0">
                <a:latin typeface="Calibri"/>
                <a:cs typeface="Calibri"/>
              </a:rPr>
              <a:t>unauthorized </a:t>
            </a:r>
            <a:r>
              <a:rPr sz="1400" dirty="0">
                <a:latin typeface="Calibri"/>
                <a:cs typeface="Calibri"/>
              </a:rPr>
              <a:t>service </a:t>
            </a:r>
            <a:r>
              <a:rPr sz="1400" spc="-10" dirty="0">
                <a:latin typeface="Calibri"/>
                <a:cs typeface="Calibri"/>
              </a:rPr>
              <a:t>by forging </a:t>
            </a:r>
            <a:r>
              <a:rPr sz="1400" spc="-5" dirty="0">
                <a:latin typeface="Calibri"/>
                <a:cs typeface="Calibri"/>
              </a:rPr>
              <a:t>his  capability </a:t>
            </a:r>
            <a:r>
              <a:rPr sz="1400" spc="-10" dirty="0">
                <a:latin typeface="Calibri"/>
                <a:cs typeface="Calibri"/>
              </a:rPr>
              <a:t>list, </a:t>
            </a:r>
            <a:r>
              <a:rPr sz="1400" spc="-5" dirty="0">
                <a:latin typeface="Calibri"/>
                <a:cs typeface="Calibri"/>
              </a:rPr>
              <a:t>or exploiting vulnerabilities in the </a:t>
            </a:r>
            <a:r>
              <a:rPr sz="1400" dirty="0">
                <a:latin typeface="Calibri"/>
                <a:cs typeface="Calibri"/>
              </a:rPr>
              <a:t>service</a:t>
            </a:r>
            <a:r>
              <a:rPr sz="1400" spc="-10" dirty="0">
                <a:latin typeface="Calibri"/>
                <a:cs typeface="Calibri"/>
              </a:rPr>
              <a:t> </a:t>
            </a:r>
            <a:r>
              <a:rPr sz="1400" spc="-20" dirty="0">
                <a:latin typeface="Calibri"/>
                <a:cs typeface="Calibri"/>
              </a:rPr>
              <a:t>itself.</a:t>
            </a:r>
            <a:endParaRPr sz="1400">
              <a:latin typeface="Calibri"/>
              <a:cs typeface="Calibri"/>
            </a:endParaRPr>
          </a:p>
          <a:p>
            <a:pPr marL="354965" marR="72390" indent="-342900">
              <a:lnSpc>
                <a:spcPts val="1920"/>
              </a:lnSpc>
              <a:spcBef>
                <a:spcPts val="45"/>
              </a:spcBef>
              <a:buAutoNum type="arabicPeriod"/>
              <a:tabLst>
                <a:tab pos="354965" algn="l"/>
                <a:tab pos="355600" algn="l"/>
              </a:tabLst>
            </a:pPr>
            <a:r>
              <a:rPr sz="1600" b="1" spc="-10" dirty="0">
                <a:solidFill>
                  <a:srgbClr val="FF0000"/>
                </a:solidFill>
                <a:latin typeface="Calibri"/>
                <a:cs typeface="Calibri"/>
              </a:rPr>
              <a:t>Congestion </a:t>
            </a:r>
            <a:r>
              <a:rPr sz="1600" b="1" spc="-5" dirty="0">
                <a:solidFill>
                  <a:srgbClr val="FF0000"/>
                </a:solidFill>
                <a:latin typeface="Calibri"/>
                <a:cs typeface="Calibri"/>
              </a:rPr>
              <a:t>on certain services → </a:t>
            </a:r>
            <a:r>
              <a:rPr sz="1400" spc="-5" dirty="0">
                <a:latin typeface="Calibri"/>
                <a:cs typeface="Calibri"/>
              </a:rPr>
              <a:t>Means </a:t>
            </a:r>
            <a:r>
              <a:rPr sz="1400" dirty="0">
                <a:latin typeface="Calibri"/>
                <a:cs typeface="Calibri"/>
              </a:rPr>
              <a:t>a </a:t>
            </a:r>
            <a:r>
              <a:rPr sz="1400" spc="-15" dirty="0">
                <a:latin typeface="Calibri"/>
                <a:cs typeface="Calibri"/>
              </a:rPr>
              <a:t>hacker </a:t>
            </a:r>
            <a:r>
              <a:rPr sz="1400" spc="-5" dirty="0">
                <a:latin typeface="Calibri"/>
                <a:cs typeface="Calibri"/>
              </a:rPr>
              <a:t>with </a:t>
            </a:r>
            <a:r>
              <a:rPr sz="1400" dirty="0">
                <a:latin typeface="Calibri"/>
                <a:cs typeface="Calibri"/>
              </a:rPr>
              <a:t>a </a:t>
            </a:r>
            <a:r>
              <a:rPr sz="1400" spc="-10" dirty="0">
                <a:latin typeface="Calibri"/>
                <a:cs typeface="Calibri"/>
              </a:rPr>
              <a:t>valid </a:t>
            </a:r>
            <a:r>
              <a:rPr sz="1400" spc="-5" dirty="0">
                <a:latin typeface="Calibri"/>
                <a:cs typeface="Calibri"/>
              </a:rPr>
              <a:t>user session, using </a:t>
            </a:r>
            <a:r>
              <a:rPr sz="1400" dirty="0">
                <a:latin typeface="Calibri"/>
                <a:cs typeface="Calibri"/>
              </a:rPr>
              <a:t>a </a:t>
            </a:r>
            <a:r>
              <a:rPr sz="1400" spc="-5" dirty="0">
                <a:latin typeface="Calibri"/>
                <a:cs typeface="Calibri"/>
              </a:rPr>
              <a:t>DOS (denail of </a:t>
            </a:r>
            <a:r>
              <a:rPr sz="1400" dirty="0">
                <a:latin typeface="Calibri"/>
                <a:cs typeface="Calibri"/>
              </a:rPr>
              <a:t>service) </a:t>
            </a:r>
            <a:r>
              <a:rPr sz="1400" spc="-15" dirty="0">
                <a:latin typeface="Calibri"/>
                <a:cs typeface="Calibri"/>
              </a:rPr>
              <a:t>attack </a:t>
            </a:r>
            <a:r>
              <a:rPr sz="1400" spc="-5" dirty="0">
                <a:latin typeface="Calibri"/>
                <a:cs typeface="Calibri"/>
              </a:rPr>
              <a:t>technique, able </a:t>
            </a:r>
            <a:r>
              <a:rPr sz="1400" spc="-10" dirty="0">
                <a:latin typeface="Calibri"/>
                <a:cs typeface="Calibri"/>
              </a:rPr>
              <a:t>to </a:t>
            </a:r>
            <a:r>
              <a:rPr sz="1400" spc="-15" dirty="0">
                <a:latin typeface="Calibri"/>
                <a:cs typeface="Calibri"/>
              </a:rPr>
              <a:t>create </a:t>
            </a:r>
            <a:r>
              <a:rPr sz="1400" spc="-10" dirty="0">
                <a:latin typeface="Calibri"/>
                <a:cs typeface="Calibri"/>
              </a:rPr>
              <a:t>congestion  </a:t>
            </a:r>
            <a:r>
              <a:rPr sz="1400" dirty="0">
                <a:latin typeface="Calibri"/>
                <a:cs typeface="Calibri"/>
              </a:rPr>
              <a:t>on a </a:t>
            </a:r>
            <a:r>
              <a:rPr sz="1400" spc="-5" dirty="0">
                <a:latin typeface="Calibri"/>
                <a:cs typeface="Calibri"/>
              </a:rPr>
              <a:t>single or multiple </a:t>
            </a:r>
            <a:r>
              <a:rPr sz="1400" dirty="0">
                <a:latin typeface="Calibri"/>
                <a:cs typeface="Calibri"/>
              </a:rPr>
              <a:t>services </a:t>
            </a:r>
            <a:r>
              <a:rPr sz="1400" spc="-5" dirty="0">
                <a:latin typeface="Calibri"/>
                <a:cs typeface="Calibri"/>
              </a:rPr>
              <a:t>which then either reduces the </a:t>
            </a:r>
            <a:r>
              <a:rPr sz="1400" dirty="0">
                <a:latin typeface="Calibri"/>
                <a:cs typeface="Calibri"/>
              </a:rPr>
              <a:t>service </a:t>
            </a:r>
            <a:r>
              <a:rPr sz="1400" spc="-15" dirty="0">
                <a:latin typeface="Calibri"/>
                <a:cs typeface="Calibri"/>
              </a:rPr>
              <a:t>efficiency, </a:t>
            </a:r>
            <a:r>
              <a:rPr sz="1400" spc="-5" dirty="0">
                <a:latin typeface="Calibri"/>
                <a:cs typeface="Calibri"/>
              </a:rPr>
              <a:t>or </a:t>
            </a:r>
            <a:r>
              <a:rPr sz="1400" spc="-15" dirty="0">
                <a:latin typeface="Calibri"/>
                <a:cs typeface="Calibri"/>
              </a:rPr>
              <a:t>make </a:t>
            </a:r>
            <a:r>
              <a:rPr sz="1400" spc="-5" dirty="0">
                <a:latin typeface="Calibri"/>
                <a:cs typeface="Calibri"/>
              </a:rPr>
              <a:t>it </a:t>
            </a:r>
            <a:r>
              <a:rPr sz="1400" spc="-10" dirty="0">
                <a:latin typeface="Calibri"/>
                <a:cs typeface="Calibri"/>
              </a:rPr>
              <a:t>completely unavailable.</a:t>
            </a:r>
            <a:endParaRPr sz="1400">
              <a:latin typeface="Calibri"/>
              <a:cs typeface="Calibri"/>
            </a:endParaRPr>
          </a:p>
          <a:p>
            <a:pPr marL="354965" marR="377825" indent="-342900">
              <a:lnSpc>
                <a:spcPts val="1739"/>
              </a:lnSpc>
              <a:spcBef>
                <a:spcPts val="145"/>
              </a:spcBef>
              <a:buAutoNum type="arabicPeriod"/>
              <a:tabLst>
                <a:tab pos="354965" algn="l"/>
                <a:tab pos="355600" algn="l"/>
              </a:tabLst>
            </a:pPr>
            <a:r>
              <a:rPr sz="1600" b="1" spc="-10" dirty="0">
                <a:solidFill>
                  <a:srgbClr val="FF0000"/>
                </a:solidFill>
                <a:latin typeface="Calibri"/>
                <a:cs typeface="Calibri"/>
              </a:rPr>
              <a:t>Failing </a:t>
            </a:r>
            <a:r>
              <a:rPr sz="1600" b="1" spc="-5" dirty="0">
                <a:solidFill>
                  <a:srgbClr val="FF0000"/>
                </a:solidFill>
                <a:latin typeface="Calibri"/>
                <a:cs typeface="Calibri"/>
              </a:rPr>
              <a:t>certain services → </a:t>
            </a:r>
            <a:r>
              <a:rPr sz="1400" spc="-5" dirty="0">
                <a:latin typeface="Calibri"/>
                <a:cs typeface="Calibri"/>
              </a:rPr>
              <a:t>Means </a:t>
            </a:r>
            <a:r>
              <a:rPr sz="1400" dirty="0">
                <a:latin typeface="Calibri"/>
                <a:cs typeface="Calibri"/>
              </a:rPr>
              <a:t>a </a:t>
            </a:r>
            <a:r>
              <a:rPr sz="1400" spc="-15" dirty="0">
                <a:latin typeface="Calibri"/>
                <a:cs typeface="Calibri"/>
              </a:rPr>
              <a:t>hacker </a:t>
            </a:r>
            <a:r>
              <a:rPr sz="1400" spc="-10" dirty="0">
                <a:latin typeface="Calibri"/>
                <a:cs typeface="Calibri"/>
              </a:rPr>
              <a:t>can </a:t>
            </a:r>
            <a:r>
              <a:rPr sz="1400" spc="-5" dirty="0">
                <a:latin typeface="Calibri"/>
                <a:cs typeface="Calibri"/>
              </a:rPr>
              <a:t>trigger </a:t>
            </a:r>
            <a:r>
              <a:rPr sz="1400" dirty="0">
                <a:latin typeface="Calibri"/>
                <a:cs typeface="Calibri"/>
              </a:rPr>
              <a:t>a </a:t>
            </a:r>
            <a:r>
              <a:rPr sz="1400" spc="-5" dirty="0">
                <a:latin typeface="Calibri"/>
                <a:cs typeface="Calibri"/>
              </a:rPr>
              <a:t>vulnerability </a:t>
            </a:r>
            <a:r>
              <a:rPr sz="1400" spc="-10" dirty="0">
                <a:latin typeface="Calibri"/>
                <a:cs typeface="Calibri"/>
              </a:rPr>
              <a:t>by crafting </a:t>
            </a:r>
            <a:r>
              <a:rPr sz="1400" dirty="0">
                <a:latin typeface="Calibri"/>
                <a:cs typeface="Calibri"/>
              </a:rPr>
              <a:t>a </a:t>
            </a:r>
            <a:r>
              <a:rPr sz="1400" spc="-5" dirty="0">
                <a:latin typeface="Calibri"/>
                <a:cs typeface="Calibri"/>
              </a:rPr>
              <a:t>certian </a:t>
            </a:r>
            <a:r>
              <a:rPr sz="1400" spc="-10" dirty="0">
                <a:latin typeface="Calibri"/>
                <a:cs typeface="Calibri"/>
              </a:rPr>
              <a:t>request that </a:t>
            </a:r>
            <a:r>
              <a:rPr sz="1400" spc="-15" dirty="0">
                <a:latin typeface="Calibri"/>
                <a:cs typeface="Calibri"/>
              </a:rPr>
              <a:t>generates </a:t>
            </a:r>
            <a:r>
              <a:rPr sz="1400" spc="-10" dirty="0">
                <a:latin typeface="Calibri"/>
                <a:cs typeface="Calibri"/>
              </a:rPr>
              <a:t>exception </a:t>
            </a:r>
            <a:r>
              <a:rPr sz="1400" dirty="0">
                <a:latin typeface="Calibri"/>
                <a:cs typeface="Calibri"/>
              </a:rPr>
              <a:t>on </a:t>
            </a:r>
            <a:r>
              <a:rPr sz="1400" spc="-5" dirty="0">
                <a:latin typeface="Calibri"/>
                <a:cs typeface="Calibri"/>
              </a:rPr>
              <a:t>the </a:t>
            </a:r>
            <a:r>
              <a:rPr sz="1400" dirty="0">
                <a:latin typeface="Calibri"/>
                <a:cs typeface="Calibri"/>
              </a:rPr>
              <a:t>service, </a:t>
            </a:r>
            <a:r>
              <a:rPr sz="1400" spc="-10" dirty="0">
                <a:latin typeface="Calibri"/>
                <a:cs typeface="Calibri"/>
              </a:rPr>
              <a:t>failing </a:t>
            </a:r>
            <a:r>
              <a:rPr sz="1400" spc="-5" dirty="0">
                <a:latin typeface="Calibri"/>
                <a:cs typeface="Calibri"/>
              </a:rPr>
              <a:t>its  </a:t>
            </a:r>
            <a:r>
              <a:rPr sz="1400" spc="-10" dirty="0">
                <a:latin typeface="Calibri"/>
                <a:cs typeface="Calibri"/>
              </a:rPr>
              <a:t>request </a:t>
            </a:r>
            <a:r>
              <a:rPr sz="1400" spc="-5" dirty="0">
                <a:latin typeface="Calibri"/>
                <a:cs typeface="Calibri"/>
              </a:rPr>
              <a:t>processing thread </a:t>
            </a:r>
            <a:r>
              <a:rPr sz="1400" spc="-10" dirty="0">
                <a:latin typeface="Calibri"/>
                <a:cs typeface="Calibri"/>
              </a:rPr>
              <a:t>that can </a:t>
            </a:r>
            <a:r>
              <a:rPr sz="1400" spc="-5" dirty="0">
                <a:latin typeface="Calibri"/>
                <a:cs typeface="Calibri"/>
              </a:rPr>
              <a:t>lead </a:t>
            </a:r>
            <a:r>
              <a:rPr sz="1400" spc="-10" dirty="0">
                <a:latin typeface="Calibri"/>
                <a:cs typeface="Calibri"/>
              </a:rPr>
              <a:t>to complete </a:t>
            </a:r>
            <a:r>
              <a:rPr sz="1400" dirty="0">
                <a:latin typeface="Calibri"/>
                <a:cs typeface="Calibri"/>
              </a:rPr>
              <a:t>service </a:t>
            </a:r>
            <a:r>
              <a:rPr sz="1400" spc="-10" dirty="0">
                <a:latin typeface="Calibri"/>
                <a:cs typeface="Calibri"/>
              </a:rPr>
              <a:t>failure </a:t>
            </a:r>
            <a:r>
              <a:rPr sz="1400" spc="-5" dirty="0">
                <a:latin typeface="Calibri"/>
                <a:cs typeface="Calibri"/>
              </a:rPr>
              <a:t>which means </a:t>
            </a:r>
            <a:r>
              <a:rPr sz="1400" spc="-10" dirty="0">
                <a:latin typeface="Calibri"/>
                <a:cs typeface="Calibri"/>
              </a:rPr>
              <a:t>failing </a:t>
            </a:r>
            <a:r>
              <a:rPr sz="1400" spc="-5" dirty="0">
                <a:latin typeface="Calibri"/>
                <a:cs typeface="Calibri"/>
              </a:rPr>
              <a:t>other </a:t>
            </a:r>
            <a:r>
              <a:rPr sz="1400" spc="-10" dirty="0">
                <a:latin typeface="Calibri"/>
                <a:cs typeface="Calibri"/>
              </a:rPr>
              <a:t>valid requests </a:t>
            </a:r>
            <a:r>
              <a:rPr sz="1400" spc="-5" dirty="0">
                <a:latin typeface="Calibri"/>
                <a:cs typeface="Calibri"/>
              </a:rPr>
              <a:t>in the processing and queued</a:t>
            </a:r>
            <a:r>
              <a:rPr sz="1400" spc="165" dirty="0">
                <a:latin typeface="Calibri"/>
                <a:cs typeface="Calibri"/>
              </a:rPr>
              <a:t> </a:t>
            </a:r>
            <a:r>
              <a:rPr sz="1400" spc="-15" dirty="0">
                <a:latin typeface="Calibri"/>
                <a:cs typeface="Calibri"/>
              </a:rPr>
              <a:t>states.</a:t>
            </a:r>
            <a:endParaRPr sz="1400">
              <a:latin typeface="Calibri"/>
              <a:cs typeface="Calibri"/>
            </a:endParaRPr>
          </a:p>
          <a:p>
            <a:pPr marL="355600" indent="-342900">
              <a:lnSpc>
                <a:spcPts val="1830"/>
              </a:lnSpc>
              <a:buAutoNum type="arabicPeriod"/>
              <a:tabLst>
                <a:tab pos="354965" algn="l"/>
                <a:tab pos="355600" algn="l"/>
              </a:tabLst>
            </a:pPr>
            <a:r>
              <a:rPr sz="1600" b="1" spc="-5" dirty="0">
                <a:solidFill>
                  <a:srgbClr val="FF0000"/>
                </a:solidFill>
                <a:latin typeface="Calibri"/>
                <a:cs typeface="Calibri"/>
              </a:rPr>
              <a:t>Locking the services → </a:t>
            </a:r>
            <a:r>
              <a:rPr sz="1400" spc="-5" dirty="0">
                <a:latin typeface="Calibri"/>
                <a:cs typeface="Calibri"/>
              </a:rPr>
              <a:t>Means </a:t>
            </a:r>
            <a:r>
              <a:rPr sz="1400" dirty="0">
                <a:latin typeface="Calibri"/>
                <a:cs typeface="Calibri"/>
              </a:rPr>
              <a:t>a </a:t>
            </a:r>
            <a:r>
              <a:rPr sz="1400" spc="-15" dirty="0">
                <a:latin typeface="Calibri"/>
                <a:cs typeface="Calibri"/>
              </a:rPr>
              <a:t>hacker </a:t>
            </a:r>
            <a:r>
              <a:rPr sz="1400" spc="-10" dirty="0">
                <a:latin typeface="Calibri"/>
                <a:cs typeface="Calibri"/>
              </a:rPr>
              <a:t>can </a:t>
            </a:r>
            <a:r>
              <a:rPr sz="1400" spc="-5" dirty="0">
                <a:latin typeface="Calibri"/>
                <a:cs typeface="Calibri"/>
              </a:rPr>
              <a:t>trigger </a:t>
            </a:r>
            <a:r>
              <a:rPr sz="1400" dirty="0">
                <a:latin typeface="Calibri"/>
                <a:cs typeface="Calibri"/>
              </a:rPr>
              <a:t>a </a:t>
            </a:r>
            <a:r>
              <a:rPr sz="1400" spc="-5" dirty="0">
                <a:latin typeface="Calibri"/>
                <a:cs typeface="Calibri"/>
              </a:rPr>
              <a:t>vulnerability </a:t>
            </a:r>
            <a:r>
              <a:rPr sz="1400" spc="-10" dirty="0">
                <a:latin typeface="Calibri"/>
                <a:cs typeface="Calibri"/>
              </a:rPr>
              <a:t>by crafting </a:t>
            </a:r>
            <a:r>
              <a:rPr sz="1400" dirty="0">
                <a:latin typeface="Calibri"/>
                <a:cs typeface="Calibri"/>
              </a:rPr>
              <a:t>a </a:t>
            </a:r>
            <a:r>
              <a:rPr sz="1400" spc="-5" dirty="0">
                <a:latin typeface="Calibri"/>
                <a:cs typeface="Calibri"/>
              </a:rPr>
              <a:t>certain </a:t>
            </a:r>
            <a:r>
              <a:rPr sz="1400" spc="-10" dirty="0">
                <a:latin typeface="Calibri"/>
                <a:cs typeface="Calibri"/>
              </a:rPr>
              <a:t>request that creates </a:t>
            </a:r>
            <a:r>
              <a:rPr sz="1400" dirty="0">
                <a:latin typeface="Calibri"/>
                <a:cs typeface="Calibri"/>
              </a:rPr>
              <a:t>a </a:t>
            </a:r>
            <a:r>
              <a:rPr sz="1400" spc="-10" dirty="0">
                <a:latin typeface="Calibri"/>
                <a:cs typeface="Calibri"/>
              </a:rPr>
              <a:t>starvation </a:t>
            </a:r>
            <a:r>
              <a:rPr sz="1400" spc="-5" dirty="0">
                <a:latin typeface="Calibri"/>
                <a:cs typeface="Calibri"/>
              </a:rPr>
              <a:t>or deadlock scenario</a:t>
            </a:r>
            <a:r>
              <a:rPr sz="1400" spc="190" dirty="0">
                <a:latin typeface="Calibri"/>
                <a:cs typeface="Calibri"/>
              </a:rPr>
              <a:t> </a:t>
            </a:r>
            <a:r>
              <a:rPr sz="1400" spc="-5" dirty="0">
                <a:latin typeface="Calibri"/>
                <a:cs typeface="Calibri"/>
              </a:rPr>
              <a:t>either</a:t>
            </a:r>
            <a:endParaRPr sz="1400">
              <a:latin typeface="Calibri"/>
              <a:cs typeface="Calibri"/>
            </a:endParaRPr>
          </a:p>
          <a:p>
            <a:pPr marL="354965" marR="762635">
              <a:lnSpc>
                <a:spcPct val="100000"/>
              </a:lnSpc>
              <a:spcBef>
                <a:spcPts val="15"/>
              </a:spcBef>
            </a:pPr>
            <a:r>
              <a:rPr sz="1400" spc="-5" dirty="0">
                <a:latin typeface="Calibri"/>
                <a:cs typeface="Calibri"/>
              </a:rPr>
              <a:t>within </a:t>
            </a:r>
            <a:r>
              <a:rPr sz="1400" spc="-10" dirty="0">
                <a:latin typeface="Calibri"/>
                <a:cs typeface="Calibri"/>
              </a:rPr>
              <a:t>two </a:t>
            </a:r>
            <a:r>
              <a:rPr sz="1400" dirty="0">
                <a:latin typeface="Calibri"/>
                <a:cs typeface="Calibri"/>
              </a:rPr>
              <a:t>services, </a:t>
            </a:r>
            <a:r>
              <a:rPr sz="1400" spc="-5" dirty="0">
                <a:latin typeface="Calibri"/>
                <a:cs typeface="Calibri"/>
              </a:rPr>
              <a:t>or with </a:t>
            </a:r>
            <a:r>
              <a:rPr sz="1400" dirty="0">
                <a:latin typeface="Calibri"/>
                <a:cs typeface="Calibri"/>
              </a:rPr>
              <a:t>a </a:t>
            </a:r>
            <a:r>
              <a:rPr sz="1400" spc="-10" dirty="0">
                <a:latin typeface="Calibri"/>
                <a:cs typeface="Calibri"/>
              </a:rPr>
              <a:t>database </a:t>
            </a:r>
            <a:r>
              <a:rPr sz="1400" spc="-5" dirty="0">
                <a:latin typeface="Calibri"/>
                <a:cs typeface="Calibri"/>
              </a:rPr>
              <a:t>or </a:t>
            </a:r>
            <a:r>
              <a:rPr sz="1400" spc="-10" dirty="0">
                <a:latin typeface="Calibri"/>
                <a:cs typeface="Calibri"/>
              </a:rPr>
              <a:t>external </a:t>
            </a:r>
            <a:r>
              <a:rPr sz="1400" dirty="0">
                <a:latin typeface="Calibri"/>
                <a:cs typeface="Calibri"/>
              </a:rPr>
              <a:t>service. </a:t>
            </a:r>
            <a:r>
              <a:rPr sz="1400" spc="-5" dirty="0">
                <a:latin typeface="Calibri"/>
                <a:cs typeface="Calibri"/>
              </a:rPr>
              <a:t>With </a:t>
            </a:r>
            <a:r>
              <a:rPr sz="1400" spc="-10" dirty="0">
                <a:latin typeface="Calibri"/>
                <a:cs typeface="Calibri"/>
              </a:rPr>
              <a:t>that, </a:t>
            </a:r>
            <a:r>
              <a:rPr sz="1400" spc="-5" dirty="0">
                <a:latin typeface="Calibri"/>
                <a:cs typeface="Calibri"/>
              </a:rPr>
              <a:t>the </a:t>
            </a:r>
            <a:r>
              <a:rPr sz="1400" dirty="0">
                <a:latin typeface="Calibri"/>
                <a:cs typeface="Calibri"/>
              </a:rPr>
              <a:t>service </a:t>
            </a:r>
            <a:r>
              <a:rPr sz="1400" spc="-5" dirty="0">
                <a:latin typeface="Calibri"/>
                <a:cs typeface="Calibri"/>
              </a:rPr>
              <a:t>althought running with </a:t>
            </a:r>
            <a:r>
              <a:rPr sz="1400" spc="-10" dirty="0">
                <a:latin typeface="Calibri"/>
                <a:cs typeface="Calibri"/>
              </a:rPr>
              <a:t>least </a:t>
            </a:r>
            <a:r>
              <a:rPr sz="1400" spc="-5" dirty="0">
                <a:latin typeface="Calibri"/>
                <a:cs typeface="Calibri"/>
              </a:rPr>
              <a:t>load, becomes non-responsive and  </a:t>
            </a:r>
            <a:r>
              <a:rPr sz="1400" spc="-10" dirty="0">
                <a:latin typeface="Calibri"/>
                <a:cs typeface="Calibri"/>
              </a:rPr>
              <a:t>unavailable to </a:t>
            </a:r>
            <a:r>
              <a:rPr sz="1400" spc="-5" dirty="0">
                <a:latin typeface="Calibri"/>
                <a:cs typeface="Calibri"/>
              </a:rPr>
              <a:t>the new</a:t>
            </a:r>
            <a:r>
              <a:rPr sz="1400" spc="-15" dirty="0">
                <a:latin typeface="Calibri"/>
                <a:cs typeface="Calibri"/>
              </a:rPr>
              <a:t> </a:t>
            </a:r>
            <a:r>
              <a:rPr sz="1400" spc="-10" dirty="0">
                <a:latin typeface="Calibri"/>
                <a:cs typeface="Calibri"/>
              </a:rPr>
              <a:t>requests.</a:t>
            </a:r>
            <a:endParaRPr sz="1400">
              <a:latin typeface="Calibri"/>
              <a:cs typeface="Calibri"/>
            </a:endParaRPr>
          </a:p>
          <a:p>
            <a:pPr marL="354965" marR="570230" indent="-342900">
              <a:lnSpc>
                <a:spcPts val="1730"/>
              </a:lnSpc>
              <a:spcBef>
                <a:spcPts val="200"/>
              </a:spcBef>
              <a:buAutoNum type="arabicPeriod" startAt="5"/>
              <a:tabLst>
                <a:tab pos="354965" algn="l"/>
                <a:tab pos="355600" algn="l"/>
              </a:tabLst>
            </a:pPr>
            <a:r>
              <a:rPr sz="1600" b="1" spc="-5" dirty="0">
                <a:solidFill>
                  <a:srgbClr val="FF0000"/>
                </a:solidFill>
                <a:latin typeface="Calibri"/>
                <a:cs typeface="Calibri"/>
              </a:rPr>
              <a:t>Access </a:t>
            </a:r>
            <a:r>
              <a:rPr sz="1600" b="1" spc="-15" dirty="0">
                <a:solidFill>
                  <a:srgbClr val="FF0000"/>
                </a:solidFill>
                <a:latin typeface="Calibri"/>
                <a:cs typeface="Calibri"/>
              </a:rPr>
              <a:t>to </a:t>
            </a:r>
            <a:r>
              <a:rPr sz="1600" b="1" spc="-5" dirty="0">
                <a:solidFill>
                  <a:srgbClr val="FF0000"/>
                </a:solidFill>
                <a:latin typeface="Calibri"/>
                <a:cs typeface="Calibri"/>
              </a:rPr>
              <a:t>user </a:t>
            </a:r>
            <a:r>
              <a:rPr sz="1600" b="1" spc="-15" dirty="0">
                <a:solidFill>
                  <a:srgbClr val="FF0000"/>
                </a:solidFill>
                <a:latin typeface="Calibri"/>
                <a:cs typeface="Calibri"/>
              </a:rPr>
              <a:t>data </a:t>
            </a:r>
            <a:r>
              <a:rPr sz="1600" b="1" spc="-5" dirty="0">
                <a:solidFill>
                  <a:srgbClr val="FF0000"/>
                </a:solidFill>
                <a:latin typeface="Calibri"/>
                <a:cs typeface="Calibri"/>
              </a:rPr>
              <a:t>→ </a:t>
            </a:r>
            <a:r>
              <a:rPr sz="1400" spc="-5" dirty="0">
                <a:latin typeface="Calibri"/>
                <a:cs typeface="Calibri"/>
              </a:rPr>
              <a:t>Means </a:t>
            </a:r>
            <a:r>
              <a:rPr sz="1400" dirty="0">
                <a:latin typeface="Calibri"/>
                <a:cs typeface="Calibri"/>
              </a:rPr>
              <a:t>a </a:t>
            </a:r>
            <a:r>
              <a:rPr sz="1400" spc="-15" dirty="0">
                <a:latin typeface="Calibri"/>
                <a:cs typeface="Calibri"/>
              </a:rPr>
              <a:t>hacker </a:t>
            </a:r>
            <a:r>
              <a:rPr sz="1400" spc="-5" dirty="0">
                <a:latin typeface="Calibri"/>
                <a:cs typeface="Calibri"/>
              </a:rPr>
              <a:t>with </a:t>
            </a:r>
            <a:r>
              <a:rPr sz="1400" dirty="0">
                <a:latin typeface="Calibri"/>
                <a:cs typeface="Calibri"/>
              </a:rPr>
              <a:t>a </a:t>
            </a:r>
            <a:r>
              <a:rPr sz="1400" spc="-10" dirty="0">
                <a:latin typeface="Calibri"/>
                <a:cs typeface="Calibri"/>
              </a:rPr>
              <a:t>valid </a:t>
            </a:r>
            <a:r>
              <a:rPr sz="1400" spc="-5" dirty="0">
                <a:latin typeface="Calibri"/>
                <a:cs typeface="Calibri"/>
              </a:rPr>
              <a:t>user </a:t>
            </a:r>
            <a:r>
              <a:rPr sz="1400" dirty="0">
                <a:latin typeface="Calibri"/>
                <a:cs typeface="Calibri"/>
              </a:rPr>
              <a:t>session </a:t>
            </a:r>
            <a:r>
              <a:rPr sz="1400" spc="-10" dirty="0">
                <a:latin typeface="Calibri"/>
                <a:cs typeface="Calibri"/>
              </a:rPr>
              <a:t>can </a:t>
            </a:r>
            <a:r>
              <a:rPr sz="1400" dirty="0">
                <a:latin typeface="Calibri"/>
                <a:cs typeface="Calibri"/>
              </a:rPr>
              <a:t>query </a:t>
            </a:r>
            <a:r>
              <a:rPr sz="1400" spc="-15" dirty="0">
                <a:latin typeface="Calibri"/>
                <a:cs typeface="Calibri"/>
              </a:rPr>
              <a:t>data </a:t>
            </a:r>
            <a:r>
              <a:rPr sz="1400" spc="-5" dirty="0">
                <a:latin typeface="Calibri"/>
                <a:cs typeface="Calibri"/>
              </a:rPr>
              <a:t>and </a:t>
            </a:r>
            <a:r>
              <a:rPr sz="1400" spc="-10" dirty="0">
                <a:latin typeface="Calibri"/>
                <a:cs typeface="Calibri"/>
              </a:rPr>
              <a:t>obtains </a:t>
            </a:r>
            <a:r>
              <a:rPr sz="1400" spc="-5" dirty="0">
                <a:latin typeface="Calibri"/>
                <a:cs typeface="Calibri"/>
              </a:rPr>
              <a:t>its </a:t>
            </a:r>
            <a:r>
              <a:rPr sz="1400" spc="-30" dirty="0">
                <a:latin typeface="Calibri"/>
                <a:cs typeface="Calibri"/>
              </a:rPr>
              <a:t>copy. </a:t>
            </a:r>
            <a:r>
              <a:rPr sz="1400" spc="-5" dirty="0">
                <a:latin typeface="Calibri"/>
                <a:cs typeface="Calibri"/>
              </a:rPr>
              <a:t>The </a:t>
            </a:r>
            <a:r>
              <a:rPr sz="1400" spc="-10" dirty="0">
                <a:latin typeface="Calibri"/>
                <a:cs typeface="Calibri"/>
              </a:rPr>
              <a:t>compromized </a:t>
            </a:r>
            <a:r>
              <a:rPr sz="1400" spc="-15" dirty="0">
                <a:latin typeface="Calibri"/>
                <a:cs typeface="Calibri"/>
              </a:rPr>
              <a:t>data </a:t>
            </a:r>
            <a:r>
              <a:rPr sz="1400" spc="-10" dirty="0">
                <a:latin typeface="Calibri"/>
                <a:cs typeface="Calibri"/>
              </a:rPr>
              <a:t>can </a:t>
            </a:r>
            <a:r>
              <a:rPr sz="1400" spc="-5" dirty="0">
                <a:latin typeface="Calibri"/>
                <a:cs typeface="Calibri"/>
              </a:rPr>
              <a:t>of multiple users  depending </a:t>
            </a:r>
            <a:r>
              <a:rPr sz="1400" dirty="0">
                <a:latin typeface="Calibri"/>
                <a:cs typeface="Calibri"/>
              </a:rPr>
              <a:t>on </a:t>
            </a:r>
            <a:r>
              <a:rPr sz="1400" spc="-5" dirty="0">
                <a:latin typeface="Calibri"/>
                <a:cs typeface="Calibri"/>
              </a:rPr>
              <a:t>the </a:t>
            </a:r>
            <a:r>
              <a:rPr sz="1400" spc="-10" dirty="0">
                <a:latin typeface="Calibri"/>
                <a:cs typeface="Calibri"/>
              </a:rPr>
              <a:t>data-access-previleges to </a:t>
            </a:r>
            <a:r>
              <a:rPr sz="1400" spc="-5" dirty="0">
                <a:latin typeface="Calibri"/>
                <a:cs typeface="Calibri"/>
              </a:rPr>
              <a:t>the </a:t>
            </a:r>
            <a:r>
              <a:rPr sz="1400" spc="-10" dirty="0">
                <a:latin typeface="Calibri"/>
                <a:cs typeface="Calibri"/>
              </a:rPr>
              <a:t>victimized (hacked)</a:t>
            </a:r>
            <a:r>
              <a:rPr sz="1400" dirty="0">
                <a:latin typeface="Calibri"/>
                <a:cs typeface="Calibri"/>
              </a:rPr>
              <a:t> </a:t>
            </a:r>
            <a:r>
              <a:rPr sz="1400" spc="-30" dirty="0">
                <a:latin typeface="Calibri"/>
                <a:cs typeface="Calibri"/>
              </a:rPr>
              <a:t>user.</a:t>
            </a:r>
            <a:endParaRPr sz="1400">
              <a:latin typeface="Calibri"/>
              <a:cs typeface="Calibri"/>
            </a:endParaRPr>
          </a:p>
          <a:p>
            <a:pPr marL="354965" marR="5080" indent="-342900">
              <a:lnSpc>
                <a:spcPts val="1730"/>
              </a:lnSpc>
              <a:spcBef>
                <a:spcPts val="140"/>
              </a:spcBef>
              <a:buAutoNum type="arabicPeriod" startAt="5"/>
              <a:tabLst>
                <a:tab pos="354965" algn="l"/>
                <a:tab pos="355600" algn="l"/>
              </a:tabLst>
            </a:pPr>
            <a:r>
              <a:rPr sz="1600" b="1" spc="-5" dirty="0">
                <a:solidFill>
                  <a:srgbClr val="FF0000"/>
                </a:solidFill>
                <a:latin typeface="Calibri"/>
                <a:cs typeface="Calibri"/>
              </a:rPr>
              <a:t>Access </a:t>
            </a:r>
            <a:r>
              <a:rPr sz="1600" b="1" spc="-15" dirty="0">
                <a:solidFill>
                  <a:srgbClr val="FF0000"/>
                </a:solidFill>
                <a:latin typeface="Calibri"/>
                <a:cs typeface="Calibri"/>
              </a:rPr>
              <a:t>to </a:t>
            </a:r>
            <a:r>
              <a:rPr sz="1600" b="1" spc="-5" dirty="0">
                <a:solidFill>
                  <a:srgbClr val="FF0000"/>
                </a:solidFill>
                <a:latin typeface="Calibri"/>
                <a:cs typeface="Calibri"/>
              </a:rPr>
              <a:t>sensitive </a:t>
            </a:r>
            <a:r>
              <a:rPr sz="1600" b="1" spc="-15" dirty="0">
                <a:solidFill>
                  <a:srgbClr val="FF0000"/>
                </a:solidFill>
                <a:latin typeface="Calibri"/>
                <a:cs typeface="Calibri"/>
              </a:rPr>
              <a:t>data </a:t>
            </a:r>
            <a:r>
              <a:rPr sz="1600" b="1" spc="-5" dirty="0">
                <a:solidFill>
                  <a:srgbClr val="FF0000"/>
                </a:solidFill>
                <a:latin typeface="Calibri"/>
                <a:cs typeface="Calibri"/>
              </a:rPr>
              <a:t>→ </a:t>
            </a:r>
            <a:r>
              <a:rPr sz="1400" spc="-5" dirty="0">
                <a:latin typeface="Calibri"/>
                <a:cs typeface="Calibri"/>
              </a:rPr>
              <a:t>Means </a:t>
            </a:r>
            <a:r>
              <a:rPr sz="1400" dirty="0">
                <a:latin typeface="Calibri"/>
                <a:cs typeface="Calibri"/>
              </a:rPr>
              <a:t>a </a:t>
            </a:r>
            <a:r>
              <a:rPr sz="1400" spc="-15" dirty="0">
                <a:latin typeface="Calibri"/>
                <a:cs typeface="Calibri"/>
              </a:rPr>
              <a:t>hacker </a:t>
            </a:r>
            <a:r>
              <a:rPr sz="1400" spc="-10" dirty="0">
                <a:latin typeface="Calibri"/>
                <a:cs typeface="Calibri"/>
              </a:rPr>
              <a:t>hijacked </a:t>
            </a:r>
            <a:r>
              <a:rPr sz="1400" dirty="0">
                <a:latin typeface="Calibri"/>
                <a:cs typeface="Calibri"/>
              </a:rPr>
              <a:t>a </a:t>
            </a:r>
            <a:r>
              <a:rPr sz="1400" spc="-10" dirty="0">
                <a:latin typeface="Calibri"/>
                <a:cs typeface="Calibri"/>
              </a:rPr>
              <a:t>valid preveliged </a:t>
            </a:r>
            <a:r>
              <a:rPr sz="1400" spc="-5" dirty="0">
                <a:latin typeface="Calibri"/>
                <a:cs typeface="Calibri"/>
              </a:rPr>
              <a:t>user </a:t>
            </a:r>
            <a:r>
              <a:rPr sz="1400" dirty="0">
                <a:latin typeface="Calibri"/>
                <a:cs typeface="Calibri"/>
              </a:rPr>
              <a:t>session </a:t>
            </a:r>
            <a:r>
              <a:rPr sz="1400" spc="-10" dirty="0">
                <a:latin typeface="Calibri"/>
                <a:cs typeface="Calibri"/>
              </a:rPr>
              <a:t>and/or </a:t>
            </a:r>
            <a:r>
              <a:rPr sz="1400" spc="-5" dirty="0">
                <a:latin typeface="Calibri"/>
                <a:cs typeface="Calibri"/>
              </a:rPr>
              <a:t>able </a:t>
            </a:r>
            <a:r>
              <a:rPr sz="1400" spc="-10" dirty="0">
                <a:latin typeface="Calibri"/>
                <a:cs typeface="Calibri"/>
              </a:rPr>
              <a:t>to </a:t>
            </a:r>
            <a:r>
              <a:rPr sz="1400" spc="-5" dirty="0">
                <a:latin typeface="Calibri"/>
                <a:cs typeface="Calibri"/>
              </a:rPr>
              <a:t>hack </a:t>
            </a:r>
            <a:r>
              <a:rPr sz="1400" dirty="0">
                <a:latin typeface="Calibri"/>
                <a:cs typeface="Calibri"/>
              </a:rPr>
              <a:t>a </a:t>
            </a:r>
            <a:r>
              <a:rPr sz="1400" spc="-10" dirty="0">
                <a:latin typeface="Calibri"/>
                <a:cs typeface="Calibri"/>
              </a:rPr>
              <a:t>preveliged </a:t>
            </a:r>
            <a:r>
              <a:rPr sz="1400" spc="-5" dirty="0">
                <a:latin typeface="Calibri"/>
                <a:cs typeface="Calibri"/>
              </a:rPr>
              <a:t>process </a:t>
            </a:r>
            <a:r>
              <a:rPr sz="1400" spc="-10" dirty="0">
                <a:latin typeface="Calibri"/>
                <a:cs typeface="Calibri"/>
              </a:rPr>
              <a:t>by </a:t>
            </a:r>
            <a:r>
              <a:rPr sz="1400" spc="-5" dirty="0">
                <a:latin typeface="Calibri"/>
                <a:cs typeface="Calibri"/>
              </a:rPr>
              <a:t>replacing it with its own,  and then with </a:t>
            </a:r>
            <a:r>
              <a:rPr sz="1400" spc="-10" dirty="0">
                <a:latin typeface="Calibri"/>
                <a:cs typeface="Calibri"/>
              </a:rPr>
              <a:t>preveliged </a:t>
            </a:r>
            <a:r>
              <a:rPr sz="1400" spc="-5" dirty="0">
                <a:latin typeface="Calibri"/>
                <a:cs typeface="Calibri"/>
              </a:rPr>
              <a:t>access </a:t>
            </a:r>
            <a:r>
              <a:rPr sz="1400" spc="-15" dirty="0">
                <a:latin typeface="Calibri"/>
                <a:cs typeface="Calibri"/>
              </a:rPr>
              <a:t>make </a:t>
            </a:r>
            <a:r>
              <a:rPr sz="1400" spc="-5" dirty="0">
                <a:latin typeface="Calibri"/>
                <a:cs typeface="Calibri"/>
              </a:rPr>
              <a:t>queries </a:t>
            </a:r>
            <a:r>
              <a:rPr sz="1400" spc="-10" dirty="0">
                <a:latin typeface="Calibri"/>
                <a:cs typeface="Calibri"/>
              </a:rPr>
              <a:t>to </a:t>
            </a:r>
            <a:r>
              <a:rPr sz="1400" spc="-5" dirty="0">
                <a:latin typeface="Calibri"/>
                <a:cs typeface="Calibri"/>
              </a:rPr>
              <a:t>sensitive </a:t>
            </a:r>
            <a:r>
              <a:rPr sz="1400" spc="-10" dirty="0">
                <a:latin typeface="Calibri"/>
                <a:cs typeface="Calibri"/>
              </a:rPr>
              <a:t>data, </a:t>
            </a:r>
            <a:r>
              <a:rPr sz="1400" spc="-5" dirty="0">
                <a:latin typeface="Calibri"/>
                <a:cs typeface="Calibri"/>
              </a:rPr>
              <a:t>and </a:t>
            </a:r>
            <a:r>
              <a:rPr sz="1400" spc="-15" dirty="0">
                <a:latin typeface="Calibri"/>
                <a:cs typeface="Calibri"/>
              </a:rPr>
              <a:t>make </a:t>
            </a:r>
            <a:r>
              <a:rPr sz="1400" spc="-5" dirty="0">
                <a:latin typeface="Calibri"/>
                <a:cs typeface="Calibri"/>
              </a:rPr>
              <a:t>copies of</a:t>
            </a:r>
            <a:r>
              <a:rPr sz="1400" spc="15" dirty="0">
                <a:latin typeface="Calibri"/>
                <a:cs typeface="Calibri"/>
              </a:rPr>
              <a:t> </a:t>
            </a:r>
            <a:r>
              <a:rPr sz="1400" spc="-5" dirty="0">
                <a:latin typeface="Calibri"/>
                <a:cs typeface="Calibri"/>
              </a:rPr>
              <a:t>it.</a:t>
            </a:r>
            <a:endParaRPr sz="1400">
              <a:latin typeface="Calibri"/>
              <a:cs typeface="Calibri"/>
            </a:endParaRPr>
          </a:p>
          <a:p>
            <a:pPr marL="355600" indent="-342900">
              <a:lnSpc>
                <a:spcPts val="1845"/>
              </a:lnSpc>
              <a:buAutoNum type="arabicPeriod" startAt="5"/>
              <a:tabLst>
                <a:tab pos="354965" algn="l"/>
                <a:tab pos="355600" algn="l"/>
              </a:tabLst>
            </a:pPr>
            <a:r>
              <a:rPr sz="1600" b="1" spc="-5" dirty="0">
                <a:solidFill>
                  <a:srgbClr val="FF0000"/>
                </a:solidFill>
                <a:latin typeface="Calibri"/>
                <a:cs typeface="Calibri"/>
              </a:rPr>
              <a:t>Uploading files on unauthorized space → </a:t>
            </a:r>
            <a:r>
              <a:rPr sz="1400" spc="-5" dirty="0">
                <a:latin typeface="Calibri"/>
                <a:cs typeface="Calibri"/>
              </a:rPr>
              <a:t>Means </a:t>
            </a:r>
            <a:r>
              <a:rPr sz="1400" spc="-15" dirty="0">
                <a:latin typeface="Calibri"/>
                <a:cs typeface="Calibri"/>
              </a:rPr>
              <a:t>hacker </a:t>
            </a:r>
            <a:r>
              <a:rPr sz="1400" spc="-10" dirty="0">
                <a:latin typeface="Calibri"/>
                <a:cs typeface="Calibri"/>
              </a:rPr>
              <a:t>gaining </a:t>
            </a:r>
            <a:r>
              <a:rPr sz="1400" spc="-5" dirty="0">
                <a:latin typeface="Calibri"/>
                <a:cs typeface="Calibri"/>
              </a:rPr>
              <a:t>access </a:t>
            </a:r>
            <a:r>
              <a:rPr sz="1400" spc="-10" dirty="0">
                <a:latin typeface="Calibri"/>
                <a:cs typeface="Calibri"/>
              </a:rPr>
              <a:t>to </a:t>
            </a:r>
            <a:r>
              <a:rPr sz="1400" dirty="0">
                <a:latin typeface="Calibri"/>
                <a:cs typeface="Calibri"/>
              </a:rPr>
              <a:t>a service </a:t>
            </a:r>
            <a:r>
              <a:rPr sz="1400" spc="-10" dirty="0">
                <a:latin typeface="Calibri"/>
                <a:cs typeface="Calibri"/>
              </a:rPr>
              <a:t>environment </a:t>
            </a:r>
            <a:r>
              <a:rPr sz="1400" spc="-5" dirty="0">
                <a:latin typeface="Calibri"/>
                <a:cs typeface="Calibri"/>
              </a:rPr>
              <a:t>either through hijacking </a:t>
            </a:r>
            <a:r>
              <a:rPr sz="1400" dirty="0">
                <a:latin typeface="Calibri"/>
                <a:cs typeface="Calibri"/>
              </a:rPr>
              <a:t>a </a:t>
            </a:r>
            <a:r>
              <a:rPr sz="1400" spc="-5" dirty="0">
                <a:latin typeface="Calibri"/>
                <a:cs typeface="Calibri"/>
              </a:rPr>
              <a:t>user session, or</a:t>
            </a:r>
            <a:r>
              <a:rPr sz="1400" spc="140" dirty="0">
                <a:latin typeface="Calibri"/>
                <a:cs typeface="Calibri"/>
              </a:rPr>
              <a:t> </a:t>
            </a:r>
            <a:r>
              <a:rPr sz="1400" dirty="0">
                <a:latin typeface="Calibri"/>
                <a:cs typeface="Calibri"/>
              </a:rPr>
              <a:t>a</a:t>
            </a:r>
            <a:endParaRPr sz="1400">
              <a:latin typeface="Calibri"/>
              <a:cs typeface="Calibri"/>
            </a:endParaRPr>
          </a:p>
          <a:p>
            <a:pPr marL="354965" marR="111125">
              <a:lnSpc>
                <a:spcPct val="100000"/>
              </a:lnSpc>
              <a:spcBef>
                <a:spcPts val="15"/>
              </a:spcBef>
            </a:pPr>
            <a:r>
              <a:rPr sz="1400" spc="-10" dirty="0">
                <a:latin typeface="Calibri"/>
                <a:cs typeface="Calibri"/>
              </a:rPr>
              <a:t>previleged </a:t>
            </a:r>
            <a:r>
              <a:rPr sz="1400" spc="-5" dirty="0">
                <a:latin typeface="Calibri"/>
                <a:cs typeface="Calibri"/>
              </a:rPr>
              <a:t>process, able </a:t>
            </a:r>
            <a:r>
              <a:rPr sz="1400" spc="-10" dirty="0">
                <a:latin typeface="Calibri"/>
                <a:cs typeface="Calibri"/>
              </a:rPr>
              <a:t>to </a:t>
            </a:r>
            <a:r>
              <a:rPr sz="1400" spc="-5" dirty="0">
                <a:latin typeface="Calibri"/>
                <a:cs typeface="Calibri"/>
              </a:rPr>
              <a:t>upload junk, or </a:t>
            </a:r>
            <a:r>
              <a:rPr sz="1400" spc="-15" dirty="0">
                <a:latin typeface="Calibri"/>
                <a:cs typeface="Calibri"/>
              </a:rPr>
              <a:t>data </a:t>
            </a:r>
            <a:r>
              <a:rPr sz="1400" spc="-5" dirty="0">
                <a:latin typeface="Calibri"/>
                <a:cs typeface="Calibri"/>
              </a:rPr>
              <a:t>files, </a:t>
            </a:r>
            <a:r>
              <a:rPr sz="1400" spc="-10" dirty="0">
                <a:latin typeface="Calibri"/>
                <a:cs typeface="Calibri"/>
              </a:rPr>
              <a:t>that </a:t>
            </a:r>
            <a:r>
              <a:rPr sz="1400" spc="-5" dirty="0">
                <a:latin typeface="Calibri"/>
                <a:cs typeface="Calibri"/>
              </a:rPr>
              <a:t>leads </a:t>
            </a:r>
            <a:r>
              <a:rPr sz="1400" spc="-10" dirty="0">
                <a:latin typeface="Calibri"/>
                <a:cs typeface="Calibri"/>
              </a:rPr>
              <a:t>to shortage </a:t>
            </a:r>
            <a:r>
              <a:rPr sz="1400" spc="-5" dirty="0">
                <a:latin typeface="Calibri"/>
                <a:cs typeface="Calibri"/>
              </a:rPr>
              <a:t>of disk space, which then </a:t>
            </a:r>
            <a:r>
              <a:rPr sz="1400" spc="-10" dirty="0">
                <a:latin typeface="Calibri"/>
                <a:cs typeface="Calibri"/>
              </a:rPr>
              <a:t>can can </a:t>
            </a:r>
            <a:r>
              <a:rPr sz="1400" spc="-5" dirty="0">
                <a:latin typeface="Calibri"/>
                <a:cs typeface="Calibri"/>
              </a:rPr>
              <a:t>then </a:t>
            </a:r>
            <a:r>
              <a:rPr sz="1400" spc="-15" dirty="0">
                <a:latin typeface="Calibri"/>
                <a:cs typeface="Calibri"/>
              </a:rPr>
              <a:t>makes </a:t>
            </a:r>
            <a:r>
              <a:rPr sz="1400" dirty="0">
                <a:latin typeface="Calibri"/>
                <a:cs typeface="Calibri"/>
              </a:rPr>
              <a:t>a service </a:t>
            </a:r>
            <a:r>
              <a:rPr sz="1400" spc="-10" dirty="0">
                <a:latin typeface="Calibri"/>
                <a:cs typeface="Calibri"/>
              </a:rPr>
              <a:t>to </a:t>
            </a:r>
            <a:r>
              <a:rPr sz="1400" spc="-5" dirty="0">
                <a:latin typeface="Calibri"/>
                <a:cs typeface="Calibri"/>
              </a:rPr>
              <a:t>cease </a:t>
            </a:r>
            <a:r>
              <a:rPr sz="1400" spc="-10" dirty="0">
                <a:latin typeface="Calibri"/>
                <a:cs typeface="Calibri"/>
              </a:rPr>
              <a:t>operation </a:t>
            </a:r>
            <a:r>
              <a:rPr sz="1400" spc="-5" dirty="0">
                <a:latin typeface="Calibri"/>
                <a:cs typeface="Calibri"/>
              </a:rPr>
              <a:t>as it  </a:t>
            </a:r>
            <a:r>
              <a:rPr sz="1400" spc="-10" dirty="0">
                <a:latin typeface="Calibri"/>
                <a:cs typeface="Calibri"/>
              </a:rPr>
              <a:t>requires </a:t>
            </a:r>
            <a:r>
              <a:rPr sz="1400" spc="-5" dirty="0">
                <a:latin typeface="Calibri"/>
                <a:cs typeface="Calibri"/>
              </a:rPr>
              <a:t>space which is now not</a:t>
            </a:r>
            <a:r>
              <a:rPr sz="1400" spc="-10" dirty="0">
                <a:latin typeface="Calibri"/>
                <a:cs typeface="Calibri"/>
              </a:rPr>
              <a:t> available.</a:t>
            </a:r>
            <a:endParaRPr sz="1400">
              <a:latin typeface="Calibri"/>
              <a:cs typeface="Calibri"/>
            </a:endParaRPr>
          </a:p>
          <a:p>
            <a:pPr marL="355600" indent="-342900">
              <a:lnSpc>
                <a:spcPts val="1905"/>
              </a:lnSpc>
              <a:buAutoNum type="arabicPeriod" startAt="8"/>
              <a:tabLst>
                <a:tab pos="354965" algn="l"/>
                <a:tab pos="355600" algn="l"/>
              </a:tabLst>
            </a:pPr>
            <a:r>
              <a:rPr sz="1600" b="1" spc="-10" dirty="0">
                <a:solidFill>
                  <a:srgbClr val="FF0000"/>
                </a:solidFill>
                <a:latin typeface="Calibri"/>
                <a:cs typeface="Calibri"/>
              </a:rPr>
              <a:t>Installing backdoors </a:t>
            </a:r>
            <a:r>
              <a:rPr sz="1600" b="1" spc="-5" dirty="0">
                <a:solidFill>
                  <a:srgbClr val="FF0000"/>
                </a:solidFill>
                <a:latin typeface="Calibri"/>
                <a:cs typeface="Calibri"/>
              </a:rPr>
              <a:t>or trojans in the </a:t>
            </a:r>
            <a:r>
              <a:rPr sz="1600" b="1" spc="-20" dirty="0">
                <a:solidFill>
                  <a:srgbClr val="FF0000"/>
                </a:solidFill>
                <a:latin typeface="Calibri"/>
                <a:cs typeface="Calibri"/>
              </a:rPr>
              <a:t>system </a:t>
            </a:r>
            <a:r>
              <a:rPr sz="1600" b="1" spc="-5" dirty="0">
                <a:solidFill>
                  <a:srgbClr val="FF0000"/>
                </a:solidFill>
                <a:latin typeface="Calibri"/>
                <a:cs typeface="Calibri"/>
              </a:rPr>
              <a:t>→ </a:t>
            </a:r>
            <a:r>
              <a:rPr sz="1400" spc="-5" dirty="0">
                <a:latin typeface="Calibri"/>
                <a:cs typeface="Calibri"/>
              </a:rPr>
              <a:t>Means </a:t>
            </a:r>
            <a:r>
              <a:rPr sz="1400" spc="-15" dirty="0">
                <a:latin typeface="Calibri"/>
                <a:cs typeface="Calibri"/>
              </a:rPr>
              <a:t>hacker </a:t>
            </a:r>
            <a:r>
              <a:rPr sz="1400" spc="-10" dirty="0">
                <a:latin typeface="Calibri"/>
                <a:cs typeface="Calibri"/>
              </a:rPr>
              <a:t>gaining </a:t>
            </a:r>
            <a:r>
              <a:rPr sz="1400" spc="-5" dirty="0">
                <a:latin typeface="Calibri"/>
                <a:cs typeface="Calibri"/>
              </a:rPr>
              <a:t>access </a:t>
            </a:r>
            <a:r>
              <a:rPr sz="1400" spc="-10" dirty="0">
                <a:latin typeface="Calibri"/>
                <a:cs typeface="Calibri"/>
              </a:rPr>
              <a:t>to </a:t>
            </a:r>
            <a:r>
              <a:rPr sz="1400" dirty="0">
                <a:latin typeface="Calibri"/>
                <a:cs typeface="Calibri"/>
              </a:rPr>
              <a:t>a service </a:t>
            </a:r>
            <a:r>
              <a:rPr sz="1400" spc="-10" dirty="0">
                <a:latin typeface="Calibri"/>
                <a:cs typeface="Calibri"/>
              </a:rPr>
              <a:t>environment </a:t>
            </a:r>
            <a:r>
              <a:rPr sz="1400" spc="-5" dirty="0">
                <a:latin typeface="Calibri"/>
                <a:cs typeface="Calibri"/>
              </a:rPr>
              <a:t>either through hijacking </a:t>
            </a:r>
            <a:r>
              <a:rPr sz="1400" dirty="0">
                <a:latin typeface="Calibri"/>
                <a:cs typeface="Calibri"/>
              </a:rPr>
              <a:t>a </a:t>
            </a:r>
            <a:r>
              <a:rPr sz="1400" spc="-5" dirty="0">
                <a:latin typeface="Calibri"/>
                <a:cs typeface="Calibri"/>
              </a:rPr>
              <a:t>user session, or</a:t>
            </a:r>
            <a:r>
              <a:rPr sz="1400" spc="250" dirty="0">
                <a:latin typeface="Calibri"/>
                <a:cs typeface="Calibri"/>
              </a:rPr>
              <a:t> </a:t>
            </a:r>
            <a:r>
              <a:rPr sz="1400" dirty="0">
                <a:latin typeface="Calibri"/>
                <a:cs typeface="Calibri"/>
              </a:rPr>
              <a:t>a</a:t>
            </a:r>
            <a:endParaRPr sz="1400">
              <a:latin typeface="Calibri"/>
              <a:cs typeface="Calibri"/>
            </a:endParaRPr>
          </a:p>
          <a:p>
            <a:pPr marL="354965" marR="48260">
              <a:lnSpc>
                <a:spcPct val="100000"/>
              </a:lnSpc>
              <a:spcBef>
                <a:spcPts val="15"/>
              </a:spcBef>
            </a:pPr>
            <a:r>
              <a:rPr sz="1400" spc="-10" dirty="0">
                <a:latin typeface="Calibri"/>
                <a:cs typeface="Calibri"/>
              </a:rPr>
              <a:t>previleged </a:t>
            </a:r>
            <a:r>
              <a:rPr sz="1400" spc="-5" dirty="0">
                <a:latin typeface="Calibri"/>
                <a:cs typeface="Calibri"/>
              </a:rPr>
              <a:t>process, able </a:t>
            </a:r>
            <a:r>
              <a:rPr sz="1400" spc="-10" dirty="0">
                <a:latin typeface="Calibri"/>
                <a:cs typeface="Calibri"/>
              </a:rPr>
              <a:t>to </a:t>
            </a:r>
            <a:r>
              <a:rPr sz="1400" spc="-5" dirty="0">
                <a:latin typeface="Calibri"/>
                <a:cs typeface="Calibri"/>
              </a:rPr>
              <a:t>upload its </a:t>
            </a:r>
            <a:r>
              <a:rPr sz="1400" spc="-10" dirty="0">
                <a:latin typeface="Calibri"/>
                <a:cs typeface="Calibri"/>
              </a:rPr>
              <a:t>trojan </a:t>
            </a:r>
            <a:r>
              <a:rPr sz="1400" spc="-5" dirty="0">
                <a:latin typeface="Calibri"/>
                <a:cs typeface="Calibri"/>
              </a:rPr>
              <a:t>horse, </a:t>
            </a:r>
            <a:r>
              <a:rPr sz="1400" dirty="0">
                <a:latin typeface="Calibri"/>
                <a:cs typeface="Calibri"/>
              </a:rPr>
              <a:t>a </a:t>
            </a:r>
            <a:r>
              <a:rPr sz="1400" spc="-20" dirty="0">
                <a:latin typeface="Calibri"/>
                <a:cs typeface="Calibri"/>
              </a:rPr>
              <a:t>backdoor, </a:t>
            </a:r>
            <a:r>
              <a:rPr sz="1400" spc="-5" dirty="0">
                <a:latin typeface="Calibri"/>
                <a:cs typeface="Calibri"/>
              </a:rPr>
              <a:t>or </a:t>
            </a:r>
            <a:r>
              <a:rPr sz="1400" dirty="0">
                <a:latin typeface="Calibri"/>
                <a:cs typeface="Calibri"/>
              </a:rPr>
              <a:t>a </a:t>
            </a:r>
            <a:r>
              <a:rPr sz="1400" spc="-5" dirty="0">
                <a:latin typeface="Calibri"/>
                <a:cs typeface="Calibri"/>
              </a:rPr>
              <a:t>worm/virus </a:t>
            </a:r>
            <a:r>
              <a:rPr sz="1400" spc="-10" dirty="0">
                <a:latin typeface="Calibri"/>
                <a:cs typeface="Calibri"/>
              </a:rPr>
              <a:t>software, </a:t>
            </a:r>
            <a:r>
              <a:rPr sz="1400" spc="-5" dirty="0">
                <a:latin typeface="Calibri"/>
                <a:cs typeface="Calibri"/>
              </a:rPr>
              <a:t>and successfully </a:t>
            </a:r>
            <a:r>
              <a:rPr sz="1400" spc="-10" dirty="0">
                <a:latin typeface="Calibri"/>
                <a:cs typeface="Calibri"/>
              </a:rPr>
              <a:t>installing </a:t>
            </a:r>
            <a:r>
              <a:rPr sz="1400" spc="-5" dirty="0">
                <a:latin typeface="Calibri"/>
                <a:cs typeface="Calibri"/>
              </a:rPr>
              <a:t>and deploying it </a:t>
            </a:r>
            <a:r>
              <a:rPr sz="1400" dirty="0">
                <a:latin typeface="Calibri"/>
                <a:cs typeface="Calibri"/>
              </a:rPr>
              <a:t>on </a:t>
            </a:r>
            <a:r>
              <a:rPr sz="1400" spc="-5" dirty="0">
                <a:latin typeface="Calibri"/>
                <a:cs typeface="Calibri"/>
              </a:rPr>
              <a:t>the </a:t>
            </a:r>
            <a:r>
              <a:rPr sz="1400" spc="-15" dirty="0">
                <a:latin typeface="Calibri"/>
                <a:cs typeface="Calibri"/>
              </a:rPr>
              <a:t>system for </a:t>
            </a:r>
            <a:r>
              <a:rPr sz="1400" spc="-10" dirty="0">
                <a:latin typeface="Calibri"/>
                <a:cs typeface="Calibri"/>
              </a:rPr>
              <a:t>later  execution. </a:t>
            </a:r>
            <a:r>
              <a:rPr sz="1400" spc="-5" dirty="0">
                <a:latin typeface="Calibri"/>
                <a:cs typeface="Calibri"/>
              </a:rPr>
              <a:t>This </a:t>
            </a:r>
            <a:r>
              <a:rPr sz="1400" spc="-10" dirty="0">
                <a:latin typeface="Calibri"/>
                <a:cs typeface="Calibri"/>
              </a:rPr>
              <a:t>can </a:t>
            </a:r>
            <a:r>
              <a:rPr sz="1400" spc="-5" dirty="0">
                <a:latin typeface="Calibri"/>
                <a:cs typeface="Calibri"/>
              </a:rPr>
              <a:t>lead </a:t>
            </a:r>
            <a:r>
              <a:rPr sz="1400" spc="-10" dirty="0">
                <a:latin typeface="Calibri"/>
                <a:cs typeface="Calibri"/>
              </a:rPr>
              <a:t>to </a:t>
            </a:r>
            <a:r>
              <a:rPr sz="1400" spc="-5" dirty="0">
                <a:latin typeface="Calibri"/>
                <a:cs typeface="Calibri"/>
              </a:rPr>
              <a:t>very </a:t>
            </a:r>
            <a:r>
              <a:rPr sz="1400" spc="-10" dirty="0">
                <a:latin typeface="Calibri"/>
                <a:cs typeface="Calibri"/>
              </a:rPr>
              <a:t>sophisticated </a:t>
            </a:r>
            <a:r>
              <a:rPr sz="1400" spc="-5" dirty="0">
                <a:latin typeface="Calibri"/>
                <a:cs typeface="Calibri"/>
              </a:rPr>
              <a:t>and </a:t>
            </a:r>
            <a:r>
              <a:rPr sz="1400" spc="-10" dirty="0">
                <a:latin typeface="Calibri"/>
                <a:cs typeface="Calibri"/>
              </a:rPr>
              <a:t>cordinated </a:t>
            </a:r>
            <a:r>
              <a:rPr sz="1400" spc="-5" dirty="0">
                <a:latin typeface="Calibri"/>
                <a:cs typeface="Calibri"/>
              </a:rPr>
              <a:t>future </a:t>
            </a:r>
            <a:r>
              <a:rPr sz="1400" spc="-15" dirty="0">
                <a:latin typeface="Calibri"/>
                <a:cs typeface="Calibri"/>
              </a:rPr>
              <a:t>attacks, </a:t>
            </a:r>
            <a:r>
              <a:rPr sz="1400" spc="-5" dirty="0">
                <a:latin typeface="Calibri"/>
                <a:cs typeface="Calibri"/>
              </a:rPr>
              <a:t>and thus </a:t>
            </a:r>
            <a:r>
              <a:rPr sz="1400" spc="-10" dirty="0">
                <a:latin typeface="Calibri"/>
                <a:cs typeface="Calibri"/>
              </a:rPr>
              <a:t>can </a:t>
            </a:r>
            <a:r>
              <a:rPr sz="1400" dirty="0">
                <a:latin typeface="Calibri"/>
                <a:cs typeface="Calibri"/>
              </a:rPr>
              <a:t>do </a:t>
            </a:r>
            <a:r>
              <a:rPr sz="1400" spc="-5" dirty="0">
                <a:latin typeface="Calibri"/>
                <a:cs typeface="Calibri"/>
              </a:rPr>
              <a:t>all </a:t>
            </a:r>
            <a:r>
              <a:rPr sz="1400" dirty="0">
                <a:latin typeface="Calibri"/>
                <a:cs typeface="Calibri"/>
              </a:rPr>
              <a:t>sort </a:t>
            </a:r>
            <a:r>
              <a:rPr sz="1400" spc="-5" dirty="0">
                <a:latin typeface="Calibri"/>
                <a:cs typeface="Calibri"/>
              </a:rPr>
              <a:t>of</a:t>
            </a:r>
            <a:r>
              <a:rPr sz="1400" spc="40" dirty="0">
                <a:latin typeface="Calibri"/>
                <a:cs typeface="Calibri"/>
              </a:rPr>
              <a:t> </a:t>
            </a:r>
            <a:r>
              <a:rPr sz="1400" spc="-5" dirty="0">
                <a:latin typeface="Calibri"/>
                <a:cs typeface="Calibri"/>
              </a:rPr>
              <a:t>damages.</a:t>
            </a:r>
            <a:endParaRPr sz="1400">
              <a:latin typeface="Calibri"/>
              <a:cs typeface="Calibri"/>
            </a:endParaRPr>
          </a:p>
          <a:p>
            <a:pPr marL="354965" marR="478155" indent="-342900">
              <a:lnSpc>
                <a:spcPts val="1739"/>
              </a:lnSpc>
              <a:spcBef>
                <a:spcPts val="195"/>
              </a:spcBef>
              <a:buAutoNum type="arabicPeriod" startAt="9"/>
              <a:tabLst>
                <a:tab pos="354965" algn="l"/>
                <a:tab pos="355600" algn="l"/>
              </a:tabLst>
            </a:pPr>
            <a:r>
              <a:rPr sz="1600" b="1" spc="-10" dirty="0">
                <a:solidFill>
                  <a:srgbClr val="FF0000"/>
                </a:solidFill>
                <a:latin typeface="Calibri"/>
                <a:cs typeface="Calibri"/>
              </a:rPr>
              <a:t>Defacing </a:t>
            </a:r>
            <a:r>
              <a:rPr sz="1600" b="1" spc="-5" dirty="0">
                <a:solidFill>
                  <a:srgbClr val="FF0000"/>
                </a:solidFill>
                <a:latin typeface="Calibri"/>
                <a:cs typeface="Calibri"/>
              </a:rPr>
              <a:t>of </a:t>
            </a:r>
            <a:r>
              <a:rPr sz="1600" b="1" spc="-15" dirty="0">
                <a:solidFill>
                  <a:srgbClr val="FF0000"/>
                </a:solidFill>
                <a:latin typeface="Calibri"/>
                <a:cs typeface="Calibri"/>
              </a:rPr>
              <a:t>content </a:t>
            </a:r>
            <a:r>
              <a:rPr sz="1600" b="1" spc="-10" dirty="0">
                <a:solidFill>
                  <a:srgbClr val="FF0000"/>
                </a:solidFill>
                <a:latin typeface="Calibri"/>
                <a:cs typeface="Calibri"/>
              </a:rPr>
              <a:t>and/or presentation </a:t>
            </a:r>
            <a:r>
              <a:rPr sz="1600" b="1" spc="-5" dirty="0">
                <a:solidFill>
                  <a:srgbClr val="FF0000"/>
                </a:solidFill>
                <a:latin typeface="Calibri"/>
                <a:cs typeface="Calibri"/>
              </a:rPr>
              <a:t>→ </a:t>
            </a:r>
            <a:r>
              <a:rPr sz="1400" spc="-5" dirty="0">
                <a:latin typeface="Calibri"/>
                <a:cs typeface="Calibri"/>
              </a:rPr>
              <a:t>Means </a:t>
            </a:r>
            <a:r>
              <a:rPr sz="1400" spc="-15" dirty="0">
                <a:latin typeface="Calibri"/>
                <a:cs typeface="Calibri"/>
              </a:rPr>
              <a:t>hacker </a:t>
            </a:r>
            <a:r>
              <a:rPr sz="1400" spc="-10" dirty="0">
                <a:latin typeface="Calibri"/>
                <a:cs typeface="Calibri"/>
              </a:rPr>
              <a:t>gaining </a:t>
            </a:r>
            <a:r>
              <a:rPr sz="1400" spc="-5" dirty="0">
                <a:latin typeface="Calibri"/>
                <a:cs typeface="Calibri"/>
              </a:rPr>
              <a:t>access </a:t>
            </a:r>
            <a:r>
              <a:rPr sz="1400" spc="-10" dirty="0">
                <a:latin typeface="Calibri"/>
                <a:cs typeface="Calibri"/>
              </a:rPr>
              <a:t>to </a:t>
            </a:r>
            <a:r>
              <a:rPr sz="1400" dirty="0">
                <a:latin typeface="Calibri"/>
                <a:cs typeface="Calibri"/>
              </a:rPr>
              <a:t>a service </a:t>
            </a:r>
            <a:r>
              <a:rPr sz="1400" spc="-10" dirty="0">
                <a:latin typeface="Calibri"/>
                <a:cs typeface="Calibri"/>
              </a:rPr>
              <a:t>environment </a:t>
            </a:r>
            <a:r>
              <a:rPr sz="1400" spc="-5" dirty="0">
                <a:latin typeface="Calibri"/>
                <a:cs typeface="Calibri"/>
              </a:rPr>
              <a:t>either through hijacking </a:t>
            </a:r>
            <a:r>
              <a:rPr sz="1400" dirty="0">
                <a:latin typeface="Calibri"/>
                <a:cs typeface="Calibri"/>
              </a:rPr>
              <a:t>a </a:t>
            </a:r>
            <a:r>
              <a:rPr sz="1400" spc="-5" dirty="0">
                <a:latin typeface="Calibri"/>
                <a:cs typeface="Calibri"/>
              </a:rPr>
              <a:t>user session, or </a:t>
            </a:r>
            <a:r>
              <a:rPr sz="1400" dirty="0">
                <a:latin typeface="Calibri"/>
                <a:cs typeface="Calibri"/>
              </a:rPr>
              <a:t>a  </a:t>
            </a:r>
            <a:r>
              <a:rPr sz="1400" spc="-10" dirty="0">
                <a:latin typeface="Calibri"/>
                <a:cs typeface="Calibri"/>
              </a:rPr>
              <a:t>previleged </a:t>
            </a:r>
            <a:r>
              <a:rPr sz="1400" spc="-5" dirty="0">
                <a:latin typeface="Calibri"/>
                <a:cs typeface="Calibri"/>
              </a:rPr>
              <a:t>process, able </a:t>
            </a:r>
            <a:r>
              <a:rPr sz="1400" spc="-10" dirty="0">
                <a:latin typeface="Calibri"/>
                <a:cs typeface="Calibri"/>
              </a:rPr>
              <a:t>to </a:t>
            </a:r>
            <a:r>
              <a:rPr sz="1400" spc="-5" dirty="0">
                <a:latin typeface="Calibri"/>
                <a:cs typeface="Calibri"/>
              </a:rPr>
              <a:t>access </a:t>
            </a:r>
            <a:r>
              <a:rPr sz="1400" spc="-10" dirty="0">
                <a:latin typeface="Calibri"/>
                <a:cs typeface="Calibri"/>
              </a:rPr>
              <a:t>presentation and/or </a:t>
            </a:r>
            <a:r>
              <a:rPr sz="1400" spc="-15" dirty="0">
                <a:latin typeface="Calibri"/>
                <a:cs typeface="Calibri"/>
              </a:rPr>
              <a:t>content </a:t>
            </a:r>
            <a:r>
              <a:rPr sz="1400" spc="-5" dirty="0">
                <a:latin typeface="Calibri"/>
                <a:cs typeface="Calibri"/>
              </a:rPr>
              <a:t>files, and replace them with his</a:t>
            </a:r>
            <a:r>
              <a:rPr sz="1400" spc="35" dirty="0">
                <a:latin typeface="Calibri"/>
                <a:cs typeface="Calibri"/>
              </a:rPr>
              <a:t> </a:t>
            </a:r>
            <a:r>
              <a:rPr sz="1400" spc="-5" dirty="0">
                <a:latin typeface="Calibri"/>
                <a:cs typeface="Calibri"/>
              </a:rPr>
              <a:t>own.</a:t>
            </a:r>
            <a:endParaRPr sz="1400">
              <a:latin typeface="Calibri"/>
              <a:cs typeface="Calibri"/>
            </a:endParaRPr>
          </a:p>
          <a:p>
            <a:pPr marL="355600" indent="-342900">
              <a:lnSpc>
                <a:spcPts val="1605"/>
              </a:lnSpc>
              <a:buAutoNum type="arabicPeriod" startAt="9"/>
              <a:tabLst>
                <a:tab pos="355600" algn="l"/>
              </a:tabLst>
            </a:pPr>
            <a:r>
              <a:rPr sz="1400" b="1" spc="-10" dirty="0">
                <a:solidFill>
                  <a:srgbClr val="FF0000"/>
                </a:solidFill>
                <a:latin typeface="Calibri"/>
                <a:cs typeface="Calibri"/>
              </a:rPr>
              <a:t>Others </a:t>
            </a:r>
            <a:r>
              <a:rPr sz="1400" b="1" spc="-5" dirty="0">
                <a:latin typeface="Calibri"/>
                <a:cs typeface="Calibri"/>
              </a:rPr>
              <a:t>...</a:t>
            </a:r>
            <a:endParaRPr sz="1400">
              <a:latin typeface="Calibri"/>
              <a:cs typeface="Calibri"/>
            </a:endParaRPr>
          </a:p>
        </p:txBody>
      </p:sp>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63</a:t>
            </a:fld>
            <a:endParaRPr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756158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Security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Common causes </a:t>
            </a:r>
            <a:r>
              <a:rPr sz="2400" b="1" spc="-25" dirty="0">
                <a:solidFill>
                  <a:srgbClr val="FFFFFF"/>
                </a:solidFill>
                <a:latin typeface="Microsoft YaHei"/>
                <a:cs typeface="Microsoft YaHei"/>
              </a:rPr>
              <a:t>of </a:t>
            </a:r>
            <a:r>
              <a:rPr sz="2400" b="1" spc="-5" dirty="0">
                <a:solidFill>
                  <a:srgbClr val="FFFFFF"/>
                </a:solidFill>
                <a:latin typeface="Microsoft YaHei"/>
                <a:cs typeface="Microsoft YaHei"/>
              </a:rPr>
              <a:t>security breaches</a:t>
            </a:r>
            <a:r>
              <a:rPr sz="2400" b="1" spc="3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82879" y="960120"/>
              <a:ext cx="11870574" cy="5390803"/>
            </a:xfrm>
            <a:prstGeom prst="rect">
              <a:avLst/>
            </a:prstGeom>
          </p:spPr>
        </p:pic>
      </p:grpSp>
      <p:sp>
        <p:nvSpPr>
          <p:cNvPr id="9" name="object 9"/>
          <p:cNvSpPr txBox="1"/>
          <p:nvPr/>
        </p:nvSpPr>
        <p:spPr>
          <a:xfrm>
            <a:off x="4203065" y="1002664"/>
            <a:ext cx="765937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First there is no enforcement for stronger passwords, secondly there is no policy define to enforce user to renew their passwords once a month or a  quarter.</a:t>
            </a:r>
            <a:endParaRPr sz="1000">
              <a:latin typeface="Calibri"/>
              <a:cs typeface="Calibri"/>
            </a:endParaRPr>
          </a:p>
        </p:txBody>
      </p:sp>
      <p:sp>
        <p:nvSpPr>
          <p:cNvPr id="10" name="object 10"/>
          <p:cNvSpPr txBox="1"/>
          <p:nvPr/>
        </p:nvSpPr>
        <p:spPr>
          <a:xfrm>
            <a:off x="4203065" y="1581785"/>
            <a:ext cx="7425055"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In SSL based communication or securing static data, use of weak algorithms or cipher suits can lead to data breaches when the hacker crack the  encrypted data either through exploiting vulnerabilities or executing a exhuastive</a:t>
            </a:r>
            <a:r>
              <a:rPr sz="1000" spc="50" dirty="0">
                <a:latin typeface="Calibri"/>
                <a:cs typeface="Calibri"/>
              </a:rPr>
              <a:t> </a:t>
            </a:r>
            <a:r>
              <a:rPr sz="1000" spc="-5" dirty="0">
                <a:latin typeface="Calibri"/>
                <a:cs typeface="Calibri"/>
              </a:rPr>
              <a:t>search.</a:t>
            </a:r>
            <a:endParaRPr sz="1000">
              <a:latin typeface="Calibri"/>
              <a:cs typeface="Calibri"/>
            </a:endParaRPr>
          </a:p>
        </p:txBody>
      </p:sp>
      <p:sp>
        <p:nvSpPr>
          <p:cNvPr id="11" name="object 11"/>
          <p:cNvSpPr txBox="1"/>
          <p:nvPr/>
        </p:nvSpPr>
        <p:spPr>
          <a:xfrm>
            <a:off x="281304" y="998219"/>
            <a:ext cx="3455035" cy="1426845"/>
          </a:xfrm>
          <a:prstGeom prst="rect">
            <a:avLst/>
          </a:prstGeom>
        </p:spPr>
        <p:txBody>
          <a:bodyPr vert="horz" wrap="square" lIns="0" tIns="12065" rIns="0" bIns="0" rtlCol="0">
            <a:spAutoFit/>
          </a:bodyPr>
          <a:lstStyle/>
          <a:p>
            <a:pPr marL="12700" marR="203200">
              <a:lnSpc>
                <a:spcPct val="100000"/>
              </a:lnSpc>
              <a:spcBef>
                <a:spcPts val="95"/>
              </a:spcBef>
            </a:pPr>
            <a:r>
              <a:rPr sz="1600" b="1" spc="-20" dirty="0">
                <a:solidFill>
                  <a:srgbClr val="FFFFFF"/>
                </a:solidFill>
                <a:latin typeface="Calibri"/>
                <a:cs typeface="Calibri"/>
              </a:rPr>
              <a:t>Weak </a:t>
            </a:r>
            <a:r>
              <a:rPr sz="1600" b="1" spc="-10" dirty="0">
                <a:solidFill>
                  <a:srgbClr val="FFFFFF"/>
                </a:solidFill>
                <a:latin typeface="Calibri"/>
                <a:cs typeface="Calibri"/>
              </a:rPr>
              <a:t>passwords </a:t>
            </a:r>
            <a:r>
              <a:rPr sz="1600" b="1" spc="-5" dirty="0">
                <a:solidFill>
                  <a:srgbClr val="FFFFFF"/>
                </a:solidFill>
                <a:latin typeface="Calibri"/>
                <a:cs typeface="Calibri"/>
              </a:rPr>
              <a:t>with no </a:t>
            </a:r>
            <a:r>
              <a:rPr sz="1600" b="1" spc="-10" dirty="0">
                <a:solidFill>
                  <a:srgbClr val="FFFFFF"/>
                </a:solidFill>
                <a:latin typeface="Calibri"/>
                <a:cs typeface="Calibri"/>
              </a:rPr>
              <a:t>enforcement  </a:t>
            </a:r>
            <a:r>
              <a:rPr sz="1600" b="1" spc="-5" dirty="0">
                <a:solidFill>
                  <a:srgbClr val="FFFFFF"/>
                </a:solidFill>
                <a:latin typeface="Calibri"/>
                <a:cs typeface="Calibri"/>
              </a:rPr>
              <a:t>policy </a:t>
            </a:r>
            <a:r>
              <a:rPr sz="1600" b="1" spc="-15" dirty="0">
                <a:solidFill>
                  <a:srgbClr val="FFFFFF"/>
                </a:solidFill>
                <a:latin typeface="Calibri"/>
                <a:cs typeface="Calibri"/>
              </a:rPr>
              <a:t>for </a:t>
            </a:r>
            <a:r>
              <a:rPr sz="1600" b="1" spc="-5" dirty="0">
                <a:solidFill>
                  <a:srgbClr val="FFFFFF"/>
                </a:solidFill>
                <a:latin typeface="Calibri"/>
                <a:cs typeface="Calibri"/>
              </a:rPr>
              <a:t>periodic </a:t>
            </a:r>
            <a:r>
              <a:rPr sz="1600" b="1" spc="-10" dirty="0">
                <a:solidFill>
                  <a:srgbClr val="FFFFFF"/>
                </a:solidFill>
                <a:latin typeface="Calibri"/>
                <a:cs typeface="Calibri"/>
              </a:rPr>
              <a:t>password</a:t>
            </a:r>
            <a:r>
              <a:rPr sz="1600" b="1" spc="5" dirty="0">
                <a:solidFill>
                  <a:srgbClr val="FFFFFF"/>
                </a:solidFill>
                <a:latin typeface="Calibri"/>
                <a:cs typeface="Calibri"/>
              </a:rPr>
              <a:t> </a:t>
            </a:r>
            <a:r>
              <a:rPr sz="1600" b="1" spc="-10" dirty="0">
                <a:solidFill>
                  <a:srgbClr val="FFFFFF"/>
                </a:solidFill>
                <a:latin typeface="Calibri"/>
                <a:cs typeface="Calibri"/>
              </a:rPr>
              <a:t>renewal</a:t>
            </a:r>
            <a:endParaRPr sz="1600">
              <a:latin typeface="Calibri"/>
              <a:cs typeface="Calibri"/>
            </a:endParaRPr>
          </a:p>
          <a:p>
            <a:pPr marL="12700" marR="5080">
              <a:lnSpc>
                <a:spcPct val="100000"/>
              </a:lnSpc>
              <a:spcBef>
                <a:spcPts val="720"/>
              </a:spcBef>
            </a:pPr>
            <a:r>
              <a:rPr sz="1600" b="1" spc="-20" dirty="0">
                <a:solidFill>
                  <a:srgbClr val="FFFFFF"/>
                </a:solidFill>
                <a:latin typeface="Calibri"/>
                <a:cs typeface="Calibri"/>
              </a:rPr>
              <a:t>Weak </a:t>
            </a:r>
            <a:r>
              <a:rPr sz="1600" b="1" spc="-10" dirty="0">
                <a:solidFill>
                  <a:srgbClr val="FFFFFF"/>
                </a:solidFill>
                <a:latin typeface="Calibri"/>
                <a:cs typeface="Calibri"/>
              </a:rPr>
              <a:t>cryptographic </a:t>
            </a:r>
            <a:r>
              <a:rPr sz="1600" b="1" spc="-5" dirty="0">
                <a:solidFill>
                  <a:srgbClr val="FFFFFF"/>
                </a:solidFill>
                <a:latin typeface="Calibri"/>
                <a:cs typeface="Calibri"/>
              </a:rPr>
              <a:t>algorithms or cipher  suits</a:t>
            </a:r>
            <a:endParaRPr sz="1600">
              <a:latin typeface="Calibri"/>
              <a:cs typeface="Calibri"/>
            </a:endParaRPr>
          </a:p>
          <a:p>
            <a:pPr marL="12700">
              <a:lnSpc>
                <a:spcPct val="100000"/>
              </a:lnSpc>
              <a:spcBef>
                <a:spcPts val="720"/>
              </a:spcBef>
            </a:pPr>
            <a:r>
              <a:rPr sz="1600" b="1" spc="-15" dirty="0">
                <a:solidFill>
                  <a:srgbClr val="FFFFFF"/>
                </a:solidFill>
                <a:latin typeface="Calibri"/>
                <a:cs typeface="Calibri"/>
              </a:rPr>
              <a:t>Vulnerable </a:t>
            </a:r>
            <a:r>
              <a:rPr sz="1600" b="1" spc="-10" dirty="0">
                <a:solidFill>
                  <a:srgbClr val="FFFFFF"/>
                </a:solidFill>
                <a:latin typeface="Calibri"/>
                <a:cs typeface="Calibri"/>
              </a:rPr>
              <a:t>cryptographic</a:t>
            </a:r>
            <a:r>
              <a:rPr sz="1600" b="1" spc="15" dirty="0">
                <a:solidFill>
                  <a:srgbClr val="FFFFFF"/>
                </a:solidFill>
                <a:latin typeface="Calibri"/>
                <a:cs typeface="Calibri"/>
              </a:rPr>
              <a:t> </a:t>
            </a:r>
            <a:r>
              <a:rPr sz="1600" b="1" spc="-10" dirty="0">
                <a:solidFill>
                  <a:srgbClr val="FFFFFF"/>
                </a:solidFill>
                <a:latin typeface="Calibri"/>
                <a:cs typeface="Calibri"/>
              </a:rPr>
              <a:t>libraries</a:t>
            </a:r>
            <a:endParaRPr sz="1600">
              <a:latin typeface="Calibri"/>
              <a:cs typeface="Calibri"/>
            </a:endParaRPr>
          </a:p>
        </p:txBody>
      </p:sp>
      <p:sp>
        <p:nvSpPr>
          <p:cNvPr id="12" name="object 12"/>
          <p:cNvSpPr txBox="1"/>
          <p:nvPr/>
        </p:nvSpPr>
        <p:spPr>
          <a:xfrm>
            <a:off x="4203065" y="2160905"/>
            <a:ext cx="740664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Use to old or vulnerable cryptographic libraries allows the hacker to crack encrypted data, gain access to the secure communication, or hijack a  ongoing secure</a:t>
            </a:r>
            <a:r>
              <a:rPr sz="1000" dirty="0">
                <a:latin typeface="Calibri"/>
                <a:cs typeface="Calibri"/>
              </a:rPr>
              <a:t> </a:t>
            </a:r>
            <a:r>
              <a:rPr sz="1000" spc="-5" dirty="0">
                <a:latin typeface="Calibri"/>
                <a:cs typeface="Calibri"/>
              </a:rPr>
              <a:t>channel.</a:t>
            </a:r>
            <a:endParaRPr sz="1000">
              <a:latin typeface="Calibri"/>
              <a:cs typeface="Calibri"/>
            </a:endParaRPr>
          </a:p>
        </p:txBody>
      </p:sp>
      <p:sp>
        <p:nvSpPr>
          <p:cNvPr id="13" name="object 13"/>
          <p:cNvSpPr txBox="1"/>
          <p:nvPr/>
        </p:nvSpPr>
        <p:spPr>
          <a:xfrm>
            <a:off x="281304" y="2552700"/>
            <a:ext cx="2540000" cy="268605"/>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FFFF"/>
                </a:solidFill>
                <a:latin typeface="Calibri"/>
                <a:cs typeface="Calibri"/>
              </a:rPr>
              <a:t>Weak </a:t>
            </a:r>
            <a:r>
              <a:rPr sz="1600" b="1" spc="-5" dirty="0">
                <a:solidFill>
                  <a:srgbClr val="FFFFFF"/>
                </a:solidFill>
                <a:latin typeface="Calibri"/>
                <a:cs typeface="Calibri"/>
              </a:rPr>
              <a:t>or no session</a:t>
            </a:r>
            <a:r>
              <a:rPr sz="1600" b="1" spc="5" dirty="0">
                <a:solidFill>
                  <a:srgbClr val="FFFFFF"/>
                </a:solidFill>
                <a:latin typeface="Calibri"/>
                <a:cs typeface="Calibri"/>
              </a:rPr>
              <a:t> </a:t>
            </a:r>
            <a:r>
              <a:rPr sz="1600" b="1" spc="-10" dirty="0">
                <a:solidFill>
                  <a:srgbClr val="FFFFFF"/>
                </a:solidFill>
                <a:latin typeface="Calibri"/>
                <a:cs typeface="Calibri"/>
              </a:rPr>
              <a:t>validation</a:t>
            </a:r>
            <a:endParaRPr sz="1600">
              <a:latin typeface="Calibri"/>
              <a:cs typeface="Calibri"/>
            </a:endParaRPr>
          </a:p>
        </p:txBody>
      </p:sp>
      <p:sp>
        <p:nvSpPr>
          <p:cNvPr id="14" name="object 14"/>
          <p:cNvSpPr txBox="1"/>
          <p:nvPr/>
        </p:nvSpPr>
        <p:spPr>
          <a:xfrm>
            <a:off x="4203065" y="2557144"/>
            <a:ext cx="7419975"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Having no or weak validation for the session data in the incoming request usually lead to session hijacking scenarios, man in the middle attacks,  request replay attacks,</a:t>
            </a:r>
            <a:r>
              <a:rPr sz="1000" spc="5" dirty="0">
                <a:latin typeface="Calibri"/>
                <a:cs typeface="Calibri"/>
              </a:rPr>
              <a:t> </a:t>
            </a:r>
            <a:r>
              <a:rPr sz="1000" spc="-5" dirty="0">
                <a:latin typeface="Calibri"/>
                <a:cs typeface="Calibri"/>
              </a:rPr>
              <a:t>etc.</a:t>
            </a:r>
            <a:endParaRPr sz="1000">
              <a:latin typeface="Calibri"/>
              <a:cs typeface="Calibri"/>
            </a:endParaRPr>
          </a:p>
        </p:txBody>
      </p:sp>
      <p:sp>
        <p:nvSpPr>
          <p:cNvPr id="15" name="object 15"/>
          <p:cNvSpPr txBox="1"/>
          <p:nvPr/>
        </p:nvSpPr>
        <p:spPr>
          <a:xfrm>
            <a:off x="281304" y="2948939"/>
            <a:ext cx="3391535" cy="268605"/>
          </a:xfrm>
          <a:prstGeom prst="rect">
            <a:avLst/>
          </a:prstGeom>
        </p:spPr>
        <p:txBody>
          <a:bodyPr vert="horz" wrap="square" lIns="0" tIns="12065" rIns="0" bIns="0" rtlCol="0">
            <a:spAutoFit/>
          </a:bodyPr>
          <a:lstStyle/>
          <a:p>
            <a:pPr marL="12700">
              <a:lnSpc>
                <a:spcPct val="100000"/>
              </a:lnSpc>
              <a:spcBef>
                <a:spcPts val="95"/>
              </a:spcBef>
            </a:pPr>
            <a:r>
              <a:rPr sz="1600" b="1" spc="-20" dirty="0">
                <a:solidFill>
                  <a:srgbClr val="FFFFFF"/>
                </a:solidFill>
                <a:latin typeface="Calibri"/>
                <a:cs typeface="Calibri"/>
              </a:rPr>
              <a:t>Weak </a:t>
            </a:r>
            <a:r>
              <a:rPr sz="1600" b="1" spc="-5" dirty="0">
                <a:solidFill>
                  <a:srgbClr val="FFFFFF"/>
                </a:solidFill>
                <a:latin typeface="Calibri"/>
                <a:cs typeface="Calibri"/>
              </a:rPr>
              <a:t>or no </a:t>
            </a:r>
            <a:r>
              <a:rPr sz="1600" b="1" spc="-10" dirty="0">
                <a:solidFill>
                  <a:srgbClr val="FFFFFF"/>
                </a:solidFill>
                <a:latin typeface="Calibri"/>
                <a:cs typeface="Calibri"/>
              </a:rPr>
              <a:t>environment </a:t>
            </a:r>
            <a:r>
              <a:rPr sz="1600" b="1" spc="-5" dirty="0">
                <a:solidFill>
                  <a:srgbClr val="FFFFFF"/>
                </a:solidFill>
                <a:latin typeface="Calibri"/>
                <a:cs typeface="Calibri"/>
              </a:rPr>
              <a:t>access</a:t>
            </a:r>
            <a:r>
              <a:rPr sz="1600" b="1" spc="20" dirty="0">
                <a:solidFill>
                  <a:srgbClr val="FFFFFF"/>
                </a:solidFill>
                <a:latin typeface="Calibri"/>
                <a:cs typeface="Calibri"/>
              </a:rPr>
              <a:t> </a:t>
            </a:r>
            <a:r>
              <a:rPr sz="1600" b="1" spc="-5" dirty="0">
                <a:solidFill>
                  <a:srgbClr val="FFFFFF"/>
                </a:solidFill>
                <a:latin typeface="Calibri"/>
                <a:cs typeface="Calibri"/>
              </a:rPr>
              <a:t>policies</a:t>
            </a:r>
            <a:endParaRPr sz="1600">
              <a:latin typeface="Calibri"/>
              <a:cs typeface="Calibri"/>
            </a:endParaRPr>
          </a:p>
        </p:txBody>
      </p:sp>
      <p:sp>
        <p:nvSpPr>
          <p:cNvPr id="16" name="object 16"/>
          <p:cNvSpPr txBox="1"/>
          <p:nvPr/>
        </p:nvSpPr>
        <p:spPr>
          <a:xfrm>
            <a:off x="4203065" y="2953385"/>
            <a:ext cx="7425055"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Services environments with no or weak access policies often lead to environment breaches where the hacker get access to the environment, its  filesystem, and other running</a:t>
            </a:r>
            <a:r>
              <a:rPr sz="1000" spc="15" dirty="0">
                <a:latin typeface="Calibri"/>
                <a:cs typeface="Calibri"/>
              </a:rPr>
              <a:t> </a:t>
            </a:r>
            <a:r>
              <a:rPr sz="1000" spc="-5" dirty="0">
                <a:latin typeface="Calibri"/>
                <a:cs typeface="Calibri"/>
              </a:rPr>
              <a:t>processes.</a:t>
            </a:r>
            <a:endParaRPr sz="1000">
              <a:latin typeface="Calibri"/>
              <a:cs typeface="Calibri"/>
            </a:endParaRPr>
          </a:p>
        </p:txBody>
      </p:sp>
      <p:sp>
        <p:nvSpPr>
          <p:cNvPr id="17" name="object 17"/>
          <p:cNvSpPr txBox="1"/>
          <p:nvPr/>
        </p:nvSpPr>
        <p:spPr>
          <a:xfrm>
            <a:off x="281304" y="3345179"/>
            <a:ext cx="330136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alibri"/>
                <a:cs typeface="Calibri"/>
              </a:rPr>
              <a:t>No </a:t>
            </a:r>
            <a:r>
              <a:rPr sz="1600" b="1" spc="-10" dirty="0">
                <a:solidFill>
                  <a:srgbClr val="FFFFFF"/>
                </a:solidFill>
                <a:latin typeface="Calibri"/>
                <a:cs typeface="Calibri"/>
              </a:rPr>
              <a:t>proper segregation </a:t>
            </a:r>
            <a:r>
              <a:rPr sz="1600" b="1" spc="-5" dirty="0">
                <a:solidFill>
                  <a:srgbClr val="FFFFFF"/>
                </a:solidFill>
                <a:latin typeface="Calibri"/>
                <a:cs typeface="Calibri"/>
              </a:rPr>
              <a:t>of </a:t>
            </a:r>
            <a:r>
              <a:rPr sz="1600" b="1" spc="-10" dirty="0">
                <a:solidFill>
                  <a:srgbClr val="FFFFFF"/>
                </a:solidFill>
                <a:latin typeface="Calibri"/>
                <a:cs typeface="Calibri"/>
              </a:rPr>
              <a:t>resource</a:t>
            </a:r>
            <a:r>
              <a:rPr sz="1600" b="1" spc="15" dirty="0">
                <a:solidFill>
                  <a:srgbClr val="FFFFFF"/>
                </a:solidFill>
                <a:latin typeface="Calibri"/>
                <a:cs typeface="Calibri"/>
              </a:rPr>
              <a:t> </a:t>
            </a:r>
            <a:r>
              <a:rPr sz="1600" b="1" spc="-5" dirty="0">
                <a:solidFill>
                  <a:srgbClr val="FFFFFF"/>
                </a:solidFill>
                <a:latin typeface="Calibri"/>
                <a:cs typeface="Calibri"/>
              </a:rPr>
              <a:t>files</a:t>
            </a:r>
            <a:endParaRPr sz="1600">
              <a:latin typeface="Calibri"/>
              <a:cs typeface="Calibri"/>
            </a:endParaRPr>
          </a:p>
        </p:txBody>
      </p:sp>
      <p:sp>
        <p:nvSpPr>
          <p:cNvPr id="18" name="object 18"/>
          <p:cNvSpPr txBox="1"/>
          <p:nvPr/>
        </p:nvSpPr>
        <p:spPr>
          <a:xfrm>
            <a:off x="4203065" y="3349625"/>
            <a:ext cx="7715250" cy="4819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resource files (which includes HTML, JS, CSS, images, configuration, and other files) are not properly segregated, means external from internal,  readonly from modifiable, etc, then unauthorized access to one, can lead to other important files, leading more damage only because the files are  not contained and protected from each</a:t>
            </a:r>
            <a:r>
              <a:rPr sz="1000" spc="25" dirty="0">
                <a:latin typeface="Calibri"/>
                <a:cs typeface="Calibri"/>
              </a:rPr>
              <a:t> </a:t>
            </a:r>
            <a:r>
              <a:rPr sz="1000" spc="-5" dirty="0">
                <a:latin typeface="Calibri"/>
                <a:cs typeface="Calibri"/>
              </a:rPr>
              <a:t>other.</a:t>
            </a:r>
            <a:endParaRPr sz="1000">
              <a:latin typeface="Calibri"/>
              <a:cs typeface="Calibri"/>
            </a:endParaRPr>
          </a:p>
        </p:txBody>
      </p:sp>
      <p:sp>
        <p:nvSpPr>
          <p:cNvPr id="19" name="object 19"/>
          <p:cNvSpPr txBox="1"/>
          <p:nvPr/>
        </p:nvSpPr>
        <p:spPr>
          <a:xfrm>
            <a:off x="281304" y="3893820"/>
            <a:ext cx="187642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alibri"/>
                <a:cs typeface="Calibri"/>
              </a:rPr>
              <a:t>No </a:t>
            </a:r>
            <a:r>
              <a:rPr sz="1600" b="1" spc="-10" dirty="0">
                <a:solidFill>
                  <a:srgbClr val="FFFFFF"/>
                </a:solidFill>
                <a:latin typeface="Calibri"/>
                <a:cs typeface="Calibri"/>
              </a:rPr>
              <a:t>congestion</a:t>
            </a:r>
            <a:r>
              <a:rPr sz="1600" b="1" spc="-45" dirty="0">
                <a:solidFill>
                  <a:srgbClr val="FFFFFF"/>
                </a:solidFill>
                <a:latin typeface="Calibri"/>
                <a:cs typeface="Calibri"/>
              </a:rPr>
              <a:t> </a:t>
            </a:r>
            <a:r>
              <a:rPr sz="1600" b="1" spc="-10" dirty="0">
                <a:solidFill>
                  <a:srgbClr val="FFFFFF"/>
                </a:solidFill>
                <a:latin typeface="Calibri"/>
                <a:cs typeface="Calibri"/>
              </a:rPr>
              <a:t>control</a:t>
            </a:r>
            <a:endParaRPr sz="1600">
              <a:latin typeface="Calibri"/>
              <a:cs typeface="Calibri"/>
            </a:endParaRPr>
          </a:p>
        </p:txBody>
      </p:sp>
      <p:sp>
        <p:nvSpPr>
          <p:cNvPr id="20" name="object 20"/>
          <p:cNvSpPr txBox="1"/>
          <p:nvPr/>
        </p:nvSpPr>
        <p:spPr>
          <a:xfrm>
            <a:off x="4203065" y="3898264"/>
            <a:ext cx="718185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there is no control on the incoming calls/requests then it can easily lead to network congestion scenarios which then makes services  unavailable. With a proper control, services can still remain available by reverting pressure to the</a:t>
            </a:r>
            <a:r>
              <a:rPr sz="1000" spc="85" dirty="0">
                <a:latin typeface="Calibri"/>
                <a:cs typeface="Calibri"/>
              </a:rPr>
              <a:t> </a:t>
            </a:r>
            <a:r>
              <a:rPr sz="1000" spc="-5" dirty="0">
                <a:latin typeface="Calibri"/>
                <a:cs typeface="Calibri"/>
              </a:rPr>
              <a:t>callers.</a:t>
            </a:r>
            <a:endParaRPr sz="1000">
              <a:latin typeface="Calibri"/>
              <a:cs typeface="Calibri"/>
            </a:endParaRPr>
          </a:p>
        </p:txBody>
      </p:sp>
      <p:sp>
        <p:nvSpPr>
          <p:cNvPr id="21" name="object 21"/>
          <p:cNvSpPr txBox="1"/>
          <p:nvPr/>
        </p:nvSpPr>
        <p:spPr>
          <a:xfrm>
            <a:off x="281304" y="4290059"/>
            <a:ext cx="163893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alibri"/>
                <a:cs typeface="Calibri"/>
              </a:rPr>
              <a:t>No activity</a:t>
            </a:r>
            <a:r>
              <a:rPr sz="1600" b="1" spc="-35" dirty="0">
                <a:solidFill>
                  <a:srgbClr val="FFFFFF"/>
                </a:solidFill>
                <a:latin typeface="Calibri"/>
                <a:cs typeface="Calibri"/>
              </a:rPr>
              <a:t> </a:t>
            </a:r>
            <a:r>
              <a:rPr sz="1600" b="1" spc="-5" dirty="0">
                <a:solidFill>
                  <a:srgbClr val="FFFFFF"/>
                </a:solidFill>
                <a:latin typeface="Calibri"/>
                <a:cs typeface="Calibri"/>
              </a:rPr>
              <a:t>policing</a:t>
            </a:r>
            <a:endParaRPr sz="1600">
              <a:latin typeface="Calibri"/>
              <a:cs typeface="Calibri"/>
            </a:endParaRPr>
          </a:p>
        </p:txBody>
      </p:sp>
      <p:sp>
        <p:nvSpPr>
          <p:cNvPr id="22" name="object 22"/>
          <p:cNvSpPr txBox="1"/>
          <p:nvPr/>
        </p:nvSpPr>
        <p:spPr>
          <a:xfrm>
            <a:off x="4203065" y="4294504"/>
            <a:ext cx="7713345"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If the infrastructure has no intrusion detection system or any firewall, then it is impossible to stop an ongoing hacking attempt. Since no activities are  being monitored, then a hacker can make damages up to any level, and he can go undetected with no one to stop</a:t>
            </a:r>
            <a:r>
              <a:rPr sz="1000" spc="125" dirty="0">
                <a:latin typeface="Calibri"/>
                <a:cs typeface="Calibri"/>
              </a:rPr>
              <a:t> </a:t>
            </a:r>
            <a:r>
              <a:rPr sz="1000" spc="-5" dirty="0">
                <a:latin typeface="Calibri"/>
                <a:cs typeface="Calibri"/>
              </a:rPr>
              <a:t>him.</a:t>
            </a:r>
            <a:endParaRPr sz="1000">
              <a:latin typeface="Calibri"/>
              <a:cs typeface="Calibri"/>
            </a:endParaRPr>
          </a:p>
        </p:txBody>
      </p:sp>
      <p:sp>
        <p:nvSpPr>
          <p:cNvPr id="23" name="object 23"/>
          <p:cNvSpPr txBox="1"/>
          <p:nvPr/>
        </p:nvSpPr>
        <p:spPr>
          <a:xfrm>
            <a:off x="281304" y="4686300"/>
            <a:ext cx="332486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alibri"/>
                <a:cs typeface="Calibri"/>
              </a:rPr>
              <a:t>Use of </a:t>
            </a:r>
            <a:r>
              <a:rPr sz="1600" b="1" spc="-10" dirty="0">
                <a:solidFill>
                  <a:srgbClr val="FFFFFF"/>
                </a:solidFill>
                <a:latin typeface="Calibri"/>
                <a:cs typeface="Calibri"/>
              </a:rPr>
              <a:t>vulnerable libraries/frameworks</a:t>
            </a:r>
            <a:endParaRPr sz="1600">
              <a:latin typeface="Calibri"/>
              <a:cs typeface="Calibri"/>
            </a:endParaRPr>
          </a:p>
        </p:txBody>
      </p:sp>
      <p:sp>
        <p:nvSpPr>
          <p:cNvPr id="24" name="object 24"/>
          <p:cNvSpPr txBox="1"/>
          <p:nvPr/>
        </p:nvSpPr>
        <p:spPr>
          <a:xfrm>
            <a:off x="4203065" y="4690745"/>
            <a:ext cx="7666990" cy="4819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Vulerable libraries are one the biggest culprit, and hackers use the exploits to crack these libraries and take control on the service that can lead to  various type of breaches, and level of damages. Thus following adequate coding guidelines for security is not enough. One has to make sure that the  libraries used by the service, and all the dependencies of these libraries are vulnerability</a:t>
            </a:r>
            <a:r>
              <a:rPr sz="1000" spc="65" dirty="0">
                <a:latin typeface="Calibri"/>
                <a:cs typeface="Calibri"/>
              </a:rPr>
              <a:t> </a:t>
            </a:r>
            <a:r>
              <a:rPr sz="1000" spc="-5" dirty="0">
                <a:latin typeface="Calibri"/>
                <a:cs typeface="Calibri"/>
              </a:rPr>
              <a:t>free.</a:t>
            </a:r>
            <a:endParaRPr sz="1000">
              <a:latin typeface="Calibri"/>
              <a:cs typeface="Calibri"/>
            </a:endParaRPr>
          </a:p>
        </p:txBody>
      </p:sp>
      <p:sp>
        <p:nvSpPr>
          <p:cNvPr id="25" name="object 25"/>
          <p:cNvSpPr txBox="1"/>
          <p:nvPr/>
        </p:nvSpPr>
        <p:spPr>
          <a:xfrm>
            <a:off x="4203065" y="5239384"/>
            <a:ext cx="7379334"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Lack of security scans that include virus scans, malware scans, and audit trail checking leads to hacks that stays on the system for a longer time  undetected, continously harming the system, its operations, and evidently the</a:t>
            </a:r>
            <a:r>
              <a:rPr sz="1000" spc="50" dirty="0">
                <a:latin typeface="Calibri"/>
                <a:cs typeface="Calibri"/>
              </a:rPr>
              <a:t> </a:t>
            </a:r>
            <a:r>
              <a:rPr sz="1000" spc="-5" dirty="0">
                <a:latin typeface="Calibri"/>
                <a:cs typeface="Calibri"/>
              </a:rPr>
              <a:t>organization.</a:t>
            </a:r>
            <a:endParaRPr sz="1000">
              <a:latin typeface="Calibri"/>
              <a:cs typeface="Calibri"/>
            </a:endParaRPr>
          </a:p>
        </p:txBody>
      </p:sp>
      <p:sp>
        <p:nvSpPr>
          <p:cNvPr id="26" name="object 26"/>
          <p:cNvSpPr txBox="1"/>
          <p:nvPr/>
        </p:nvSpPr>
        <p:spPr>
          <a:xfrm>
            <a:off x="281304" y="5234940"/>
            <a:ext cx="3400425" cy="847725"/>
          </a:xfrm>
          <a:prstGeom prst="rect">
            <a:avLst/>
          </a:prstGeom>
        </p:spPr>
        <p:txBody>
          <a:bodyPr vert="horz" wrap="square" lIns="0" tIns="12065" rIns="0" bIns="0" rtlCol="0">
            <a:spAutoFit/>
          </a:bodyPr>
          <a:lstStyle/>
          <a:p>
            <a:pPr marL="12700" marR="5080">
              <a:lnSpc>
                <a:spcPct val="100000"/>
              </a:lnSpc>
              <a:spcBef>
                <a:spcPts val="95"/>
              </a:spcBef>
            </a:pPr>
            <a:r>
              <a:rPr sz="1600" b="1" spc="-10" dirty="0">
                <a:solidFill>
                  <a:srgbClr val="FFFFFF"/>
                </a:solidFill>
                <a:latin typeface="Calibri"/>
                <a:cs typeface="Calibri"/>
              </a:rPr>
              <a:t>Performing </a:t>
            </a:r>
            <a:r>
              <a:rPr sz="1600" b="1" spc="-5" dirty="0">
                <a:solidFill>
                  <a:srgbClr val="FFFFFF"/>
                </a:solidFill>
                <a:latin typeface="Calibri"/>
                <a:cs typeface="Calibri"/>
              </a:rPr>
              <a:t>no or </a:t>
            </a:r>
            <a:r>
              <a:rPr sz="1600" b="1" spc="-10" dirty="0">
                <a:solidFill>
                  <a:srgbClr val="FFFFFF"/>
                </a:solidFill>
                <a:latin typeface="Calibri"/>
                <a:cs typeface="Calibri"/>
              </a:rPr>
              <a:t>least frequent </a:t>
            </a:r>
            <a:r>
              <a:rPr sz="1600" b="1" spc="-5" dirty="0">
                <a:solidFill>
                  <a:srgbClr val="FFFFFF"/>
                </a:solidFill>
                <a:latin typeface="Calibri"/>
                <a:cs typeface="Calibri"/>
              </a:rPr>
              <a:t>security  scans</a:t>
            </a:r>
            <a:endParaRPr sz="1600">
              <a:latin typeface="Calibri"/>
              <a:cs typeface="Calibri"/>
            </a:endParaRPr>
          </a:p>
          <a:p>
            <a:pPr marL="12700">
              <a:lnSpc>
                <a:spcPct val="100000"/>
              </a:lnSpc>
              <a:spcBef>
                <a:spcPts val="720"/>
              </a:spcBef>
            </a:pPr>
            <a:r>
              <a:rPr sz="1600" b="1" spc="-5" dirty="0">
                <a:solidFill>
                  <a:srgbClr val="FFFFFF"/>
                </a:solidFill>
                <a:latin typeface="Calibri"/>
                <a:cs typeface="Calibri"/>
              </a:rPr>
              <a:t>Conducting no pen</a:t>
            </a:r>
            <a:r>
              <a:rPr sz="1600" b="1" spc="5" dirty="0">
                <a:solidFill>
                  <a:srgbClr val="FFFFFF"/>
                </a:solidFill>
                <a:latin typeface="Calibri"/>
                <a:cs typeface="Calibri"/>
              </a:rPr>
              <a:t> </a:t>
            </a:r>
            <a:r>
              <a:rPr sz="1600" b="1" spc="-10" dirty="0">
                <a:solidFill>
                  <a:srgbClr val="FFFFFF"/>
                </a:solidFill>
                <a:latin typeface="Calibri"/>
                <a:cs typeface="Calibri"/>
              </a:rPr>
              <a:t>testing</a:t>
            </a:r>
            <a:endParaRPr sz="1600">
              <a:latin typeface="Calibri"/>
              <a:cs typeface="Calibri"/>
            </a:endParaRPr>
          </a:p>
        </p:txBody>
      </p:sp>
      <p:sp>
        <p:nvSpPr>
          <p:cNvPr id="27" name="object 27"/>
          <p:cNvSpPr txBox="1"/>
          <p:nvPr/>
        </p:nvSpPr>
        <p:spPr>
          <a:xfrm>
            <a:off x="4203065" y="5818504"/>
            <a:ext cx="7592059" cy="4819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Penetration testing helps by unearthing issues, vulnerabilities, weaknesses, and flaws in the system that can be leverage by any hacker to make his  attempt. When pen testing is not conducted after every version change or deployment, it leaves the system with unknown issues that are then  unearthed by the hacker himself through various techniques, and then thus exploits these vulnerabilities for his</a:t>
            </a:r>
            <a:r>
              <a:rPr sz="1000" spc="105" dirty="0">
                <a:latin typeface="Calibri"/>
                <a:cs typeface="Calibri"/>
              </a:rPr>
              <a:t> </a:t>
            </a:r>
            <a:r>
              <a:rPr sz="1000" spc="-5" dirty="0">
                <a:latin typeface="Calibri"/>
                <a:cs typeface="Calibri"/>
              </a:rPr>
              <a:t>advantage.</a:t>
            </a:r>
            <a:endParaRPr sz="1000">
              <a:latin typeface="Calibri"/>
              <a:cs typeface="Calibri"/>
            </a:endParaRPr>
          </a:p>
        </p:txBody>
      </p:sp>
      <p:sp>
        <p:nvSpPr>
          <p:cNvPr id="28" name="object 2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9" name="object 29"/>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64</a:t>
            </a:fld>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65822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Security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(cont.) Common causes </a:t>
            </a:r>
            <a:r>
              <a:rPr sz="2400" b="1" spc="-25" dirty="0">
                <a:solidFill>
                  <a:srgbClr val="FFFFFF"/>
                </a:solidFill>
                <a:latin typeface="Microsoft YaHei"/>
                <a:cs typeface="Microsoft YaHei"/>
              </a:rPr>
              <a:t>of </a:t>
            </a:r>
            <a:r>
              <a:rPr sz="2400" b="1" spc="-5" dirty="0">
                <a:solidFill>
                  <a:srgbClr val="FFFFFF"/>
                </a:solidFill>
                <a:latin typeface="Microsoft YaHei"/>
                <a:cs typeface="Microsoft YaHei"/>
              </a:rPr>
              <a:t>security breaches</a:t>
            </a:r>
            <a:r>
              <a:rPr sz="2400" b="1" spc="5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82879" y="1143000"/>
              <a:ext cx="11870574" cy="4892040"/>
            </a:xfrm>
            <a:prstGeom prst="rect">
              <a:avLst/>
            </a:prstGeom>
          </p:spPr>
        </p:pic>
      </p:grpSp>
      <p:sp>
        <p:nvSpPr>
          <p:cNvPr id="9" name="object 9"/>
          <p:cNvSpPr txBox="1"/>
          <p:nvPr/>
        </p:nvSpPr>
        <p:spPr>
          <a:xfrm>
            <a:off x="281304" y="1207769"/>
            <a:ext cx="336359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alibri"/>
                <a:cs typeface="Calibri"/>
              </a:rPr>
              <a:t>Bad </a:t>
            </a:r>
            <a:r>
              <a:rPr sz="1600" b="1" spc="-20" dirty="0">
                <a:solidFill>
                  <a:srgbClr val="FFFFFF"/>
                </a:solidFill>
                <a:latin typeface="Calibri"/>
                <a:cs typeface="Calibri"/>
              </a:rPr>
              <a:t>system </a:t>
            </a:r>
            <a:r>
              <a:rPr sz="1600" b="1" spc="-5" dirty="0">
                <a:solidFill>
                  <a:srgbClr val="FFFFFF"/>
                </a:solidFill>
                <a:latin typeface="Calibri"/>
                <a:cs typeface="Calibri"/>
              </a:rPr>
              <a:t>design ... Exposing</a:t>
            </a:r>
            <a:r>
              <a:rPr sz="1600" b="1" spc="35" dirty="0">
                <a:solidFill>
                  <a:srgbClr val="FFFFFF"/>
                </a:solidFill>
                <a:latin typeface="Calibri"/>
                <a:cs typeface="Calibri"/>
              </a:rPr>
              <a:t> </a:t>
            </a:r>
            <a:r>
              <a:rPr sz="1600" b="1" spc="-10" dirty="0">
                <a:solidFill>
                  <a:srgbClr val="FFFFFF"/>
                </a:solidFill>
                <a:latin typeface="Calibri"/>
                <a:cs typeface="Calibri"/>
              </a:rPr>
              <a:t>internals</a:t>
            </a:r>
            <a:endParaRPr sz="1600">
              <a:latin typeface="Calibri"/>
              <a:cs typeface="Calibri"/>
            </a:endParaRPr>
          </a:p>
        </p:txBody>
      </p:sp>
      <p:sp>
        <p:nvSpPr>
          <p:cNvPr id="10" name="object 10"/>
          <p:cNvSpPr txBox="1"/>
          <p:nvPr/>
        </p:nvSpPr>
        <p:spPr>
          <a:xfrm>
            <a:off x="4203065" y="1212214"/>
            <a:ext cx="7599045" cy="4819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the internal services are addressible from the external clients/systems due to lack of consideration regarding having an edge service or a API  gateway. This can expose the internal business operations, exposes entities, reveal vulnerabilities, and weaknesses, and hence makes the whole  system more easy to</a:t>
            </a:r>
            <a:r>
              <a:rPr sz="1000" spc="5" dirty="0">
                <a:latin typeface="Calibri"/>
                <a:cs typeface="Calibri"/>
              </a:rPr>
              <a:t> </a:t>
            </a:r>
            <a:r>
              <a:rPr sz="1000" spc="-5" dirty="0">
                <a:latin typeface="Calibri"/>
                <a:cs typeface="Calibri"/>
              </a:rPr>
              <a:t>hack.</a:t>
            </a:r>
            <a:endParaRPr sz="1000">
              <a:latin typeface="Calibri"/>
              <a:cs typeface="Calibri"/>
            </a:endParaRPr>
          </a:p>
        </p:txBody>
      </p:sp>
      <p:sp>
        <p:nvSpPr>
          <p:cNvPr id="11" name="object 11"/>
          <p:cNvSpPr txBox="1"/>
          <p:nvPr/>
        </p:nvSpPr>
        <p:spPr>
          <a:xfrm>
            <a:off x="281304" y="1756410"/>
            <a:ext cx="320040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alibri"/>
                <a:cs typeface="Calibri"/>
              </a:rPr>
              <a:t>Bad </a:t>
            </a:r>
            <a:r>
              <a:rPr sz="1600" b="1" spc="-20" dirty="0">
                <a:solidFill>
                  <a:srgbClr val="FFFFFF"/>
                </a:solidFill>
                <a:latin typeface="Calibri"/>
                <a:cs typeface="Calibri"/>
              </a:rPr>
              <a:t>system </a:t>
            </a:r>
            <a:r>
              <a:rPr sz="1600" b="1" spc="-5" dirty="0">
                <a:solidFill>
                  <a:srgbClr val="FFFFFF"/>
                </a:solidFill>
                <a:latin typeface="Calibri"/>
                <a:cs typeface="Calibri"/>
              </a:rPr>
              <a:t>design ... </a:t>
            </a:r>
            <a:r>
              <a:rPr sz="1600" b="1" spc="-15" dirty="0">
                <a:solidFill>
                  <a:srgbClr val="FFFFFF"/>
                </a:solidFill>
                <a:latin typeface="Calibri"/>
                <a:cs typeface="Calibri"/>
              </a:rPr>
              <a:t>Stateful</a:t>
            </a:r>
            <a:r>
              <a:rPr sz="1600" b="1" spc="45" dirty="0">
                <a:solidFill>
                  <a:srgbClr val="FFFFFF"/>
                </a:solidFill>
                <a:latin typeface="Calibri"/>
                <a:cs typeface="Calibri"/>
              </a:rPr>
              <a:t> </a:t>
            </a:r>
            <a:r>
              <a:rPr sz="1600" b="1" spc="-5" dirty="0">
                <a:solidFill>
                  <a:srgbClr val="FFFFFF"/>
                </a:solidFill>
                <a:latin typeface="Calibri"/>
                <a:cs typeface="Calibri"/>
              </a:rPr>
              <a:t>services</a:t>
            </a:r>
            <a:endParaRPr sz="1600">
              <a:latin typeface="Calibri"/>
              <a:cs typeface="Calibri"/>
            </a:endParaRPr>
          </a:p>
        </p:txBody>
      </p:sp>
      <p:sp>
        <p:nvSpPr>
          <p:cNvPr id="12" name="object 12"/>
          <p:cNvSpPr txBox="1"/>
          <p:nvPr/>
        </p:nvSpPr>
        <p:spPr>
          <a:xfrm>
            <a:off x="4203065" y="1760855"/>
            <a:ext cx="763524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the services are stateful, means they are holding information and data which is not persisted outside, can lead to business operation failures,  system lockup, data loss, and other</a:t>
            </a:r>
            <a:r>
              <a:rPr sz="1000" spc="25" dirty="0">
                <a:latin typeface="Calibri"/>
                <a:cs typeface="Calibri"/>
              </a:rPr>
              <a:t> </a:t>
            </a:r>
            <a:r>
              <a:rPr sz="1000" spc="-5" dirty="0">
                <a:latin typeface="Calibri"/>
                <a:cs typeface="Calibri"/>
              </a:rPr>
              <a:t>issues.</a:t>
            </a:r>
            <a:endParaRPr sz="1000">
              <a:latin typeface="Calibri"/>
              <a:cs typeface="Calibri"/>
            </a:endParaRPr>
          </a:p>
        </p:txBody>
      </p:sp>
      <p:sp>
        <p:nvSpPr>
          <p:cNvPr id="13" name="object 13"/>
          <p:cNvSpPr txBox="1"/>
          <p:nvPr/>
        </p:nvSpPr>
        <p:spPr>
          <a:xfrm>
            <a:off x="4203065" y="2157094"/>
            <a:ext cx="7350759" cy="177165"/>
          </a:xfrm>
          <a:prstGeom prst="rect">
            <a:avLst/>
          </a:prstGeom>
        </p:spPr>
        <p:txBody>
          <a:bodyPr vert="horz" wrap="square" lIns="0" tIns="12065" rIns="0" bIns="0" rtlCol="0">
            <a:spAutoFit/>
          </a:bodyPr>
          <a:lstStyle/>
          <a:p>
            <a:pPr marL="12700">
              <a:lnSpc>
                <a:spcPct val="100000"/>
              </a:lnSpc>
              <a:spcBef>
                <a:spcPts val="95"/>
              </a:spcBef>
            </a:pPr>
            <a:r>
              <a:rPr sz="1000" spc="-5" dirty="0">
                <a:latin typeface="Calibri"/>
                <a:cs typeface="Calibri"/>
              </a:rPr>
              <a:t>When</a:t>
            </a:r>
            <a:r>
              <a:rPr sz="1000" spc="10" dirty="0">
                <a:latin typeface="Calibri"/>
                <a:cs typeface="Calibri"/>
              </a:rPr>
              <a:t> </a:t>
            </a:r>
            <a:r>
              <a:rPr sz="1000" spc="-5" dirty="0">
                <a:latin typeface="Calibri"/>
                <a:cs typeface="Calibri"/>
              </a:rPr>
              <a:t>no</a:t>
            </a:r>
            <a:r>
              <a:rPr sz="1000" spc="5" dirty="0">
                <a:latin typeface="Calibri"/>
                <a:cs typeface="Calibri"/>
              </a:rPr>
              <a:t> </a:t>
            </a:r>
            <a:r>
              <a:rPr sz="1000" spc="-5" dirty="0">
                <a:latin typeface="Calibri"/>
                <a:cs typeface="Calibri"/>
              </a:rPr>
              <a:t>load</a:t>
            </a:r>
            <a:r>
              <a:rPr sz="1000" spc="10" dirty="0">
                <a:latin typeface="Calibri"/>
                <a:cs typeface="Calibri"/>
              </a:rPr>
              <a:t> </a:t>
            </a:r>
            <a:r>
              <a:rPr sz="1000" spc="-5" dirty="0">
                <a:latin typeface="Calibri"/>
                <a:cs typeface="Calibri"/>
              </a:rPr>
              <a:t>balancing</a:t>
            </a:r>
            <a:r>
              <a:rPr sz="1000" spc="10" dirty="0">
                <a:latin typeface="Calibri"/>
                <a:cs typeface="Calibri"/>
              </a:rPr>
              <a:t> </a:t>
            </a:r>
            <a:r>
              <a:rPr sz="1000" spc="-5" dirty="0">
                <a:latin typeface="Calibri"/>
                <a:cs typeface="Calibri"/>
              </a:rPr>
              <a:t>is</a:t>
            </a:r>
            <a:r>
              <a:rPr sz="1000" spc="5" dirty="0">
                <a:latin typeface="Calibri"/>
                <a:cs typeface="Calibri"/>
              </a:rPr>
              <a:t> </a:t>
            </a:r>
            <a:r>
              <a:rPr sz="1000" spc="-5" dirty="0">
                <a:latin typeface="Calibri"/>
                <a:cs typeface="Calibri"/>
              </a:rPr>
              <a:t>implemented,</a:t>
            </a:r>
            <a:r>
              <a:rPr sz="1000" spc="10" dirty="0">
                <a:latin typeface="Calibri"/>
                <a:cs typeface="Calibri"/>
              </a:rPr>
              <a:t> </a:t>
            </a:r>
            <a:r>
              <a:rPr sz="1000" spc="-5" dirty="0">
                <a:latin typeface="Calibri"/>
                <a:cs typeface="Calibri"/>
              </a:rPr>
              <a:t>this</a:t>
            </a:r>
            <a:r>
              <a:rPr sz="1000" spc="5" dirty="0">
                <a:latin typeface="Calibri"/>
                <a:cs typeface="Calibri"/>
              </a:rPr>
              <a:t> </a:t>
            </a:r>
            <a:r>
              <a:rPr sz="1000" spc="-5" dirty="0">
                <a:latin typeface="Calibri"/>
                <a:cs typeface="Calibri"/>
              </a:rPr>
              <a:t>can</a:t>
            </a:r>
            <a:r>
              <a:rPr sz="1000" spc="10" dirty="0">
                <a:latin typeface="Calibri"/>
                <a:cs typeface="Calibri"/>
              </a:rPr>
              <a:t> </a:t>
            </a:r>
            <a:r>
              <a:rPr sz="1000" spc="-5" dirty="0">
                <a:latin typeface="Calibri"/>
                <a:cs typeface="Calibri"/>
              </a:rPr>
              <a:t>lead</a:t>
            </a:r>
            <a:r>
              <a:rPr sz="1000" spc="10" dirty="0">
                <a:latin typeface="Calibri"/>
                <a:cs typeface="Calibri"/>
              </a:rPr>
              <a:t> </a:t>
            </a:r>
            <a:r>
              <a:rPr sz="1000" spc="-5" dirty="0">
                <a:latin typeface="Calibri"/>
                <a:cs typeface="Calibri"/>
              </a:rPr>
              <a:t>to</a:t>
            </a:r>
            <a:r>
              <a:rPr sz="1000" spc="5" dirty="0">
                <a:latin typeface="Calibri"/>
                <a:cs typeface="Calibri"/>
              </a:rPr>
              <a:t> </a:t>
            </a:r>
            <a:r>
              <a:rPr sz="1000" spc="-5" dirty="0">
                <a:latin typeface="Calibri"/>
                <a:cs typeface="Calibri"/>
              </a:rPr>
              <a:t>system</a:t>
            </a:r>
            <a:r>
              <a:rPr sz="1000" spc="10" dirty="0">
                <a:latin typeface="Calibri"/>
                <a:cs typeface="Calibri"/>
              </a:rPr>
              <a:t> </a:t>
            </a:r>
            <a:r>
              <a:rPr sz="1000" spc="-5" dirty="0">
                <a:latin typeface="Calibri"/>
                <a:cs typeface="Calibri"/>
              </a:rPr>
              <a:t>lockup</a:t>
            </a:r>
            <a:r>
              <a:rPr sz="1000" spc="10" dirty="0">
                <a:latin typeface="Calibri"/>
                <a:cs typeface="Calibri"/>
              </a:rPr>
              <a:t> </a:t>
            </a:r>
            <a:r>
              <a:rPr sz="1000" spc="-5" dirty="0">
                <a:latin typeface="Calibri"/>
                <a:cs typeface="Calibri"/>
              </a:rPr>
              <a:t>as</a:t>
            </a:r>
            <a:r>
              <a:rPr sz="1000" spc="5" dirty="0">
                <a:latin typeface="Calibri"/>
                <a:cs typeface="Calibri"/>
              </a:rPr>
              <a:t> </a:t>
            </a:r>
            <a:r>
              <a:rPr sz="1000" spc="-5" dirty="0">
                <a:latin typeface="Calibri"/>
                <a:cs typeface="Calibri"/>
              </a:rPr>
              <a:t>services</a:t>
            </a:r>
            <a:r>
              <a:rPr sz="1000" spc="5" dirty="0">
                <a:latin typeface="Calibri"/>
                <a:cs typeface="Calibri"/>
              </a:rPr>
              <a:t> </a:t>
            </a:r>
            <a:r>
              <a:rPr sz="1000" spc="-5" dirty="0">
                <a:latin typeface="Calibri"/>
                <a:cs typeface="Calibri"/>
              </a:rPr>
              <a:t>becomes</a:t>
            </a:r>
            <a:r>
              <a:rPr sz="1000" spc="5" dirty="0">
                <a:latin typeface="Calibri"/>
                <a:cs typeface="Calibri"/>
              </a:rPr>
              <a:t> </a:t>
            </a:r>
            <a:r>
              <a:rPr sz="1000" spc="-5" dirty="0">
                <a:latin typeface="Calibri"/>
                <a:cs typeface="Calibri"/>
              </a:rPr>
              <a:t>unavailable</a:t>
            </a:r>
            <a:r>
              <a:rPr sz="1000" spc="15" dirty="0">
                <a:latin typeface="Calibri"/>
                <a:cs typeface="Calibri"/>
              </a:rPr>
              <a:t> </a:t>
            </a:r>
            <a:r>
              <a:rPr sz="1000" spc="-5" dirty="0">
                <a:latin typeface="Calibri"/>
                <a:cs typeface="Calibri"/>
              </a:rPr>
              <a:t>due</a:t>
            </a:r>
            <a:r>
              <a:rPr sz="1000" spc="10" dirty="0">
                <a:latin typeface="Calibri"/>
                <a:cs typeface="Calibri"/>
              </a:rPr>
              <a:t> </a:t>
            </a:r>
            <a:r>
              <a:rPr sz="1000" spc="-5" dirty="0">
                <a:latin typeface="Calibri"/>
                <a:cs typeface="Calibri"/>
              </a:rPr>
              <a:t>to</a:t>
            </a:r>
            <a:r>
              <a:rPr sz="1000" spc="5" dirty="0">
                <a:latin typeface="Calibri"/>
                <a:cs typeface="Calibri"/>
              </a:rPr>
              <a:t> </a:t>
            </a:r>
            <a:r>
              <a:rPr sz="1000" spc="-5" dirty="0">
                <a:latin typeface="Calibri"/>
                <a:cs typeface="Calibri"/>
              </a:rPr>
              <a:t>getting</a:t>
            </a:r>
            <a:r>
              <a:rPr sz="1000" spc="10" dirty="0">
                <a:latin typeface="Calibri"/>
                <a:cs typeface="Calibri"/>
              </a:rPr>
              <a:t> </a:t>
            </a:r>
            <a:r>
              <a:rPr sz="1000" spc="-5" dirty="0">
                <a:latin typeface="Calibri"/>
                <a:cs typeface="Calibri"/>
              </a:rPr>
              <a:t>overloaded</a:t>
            </a:r>
            <a:r>
              <a:rPr sz="1000" spc="10" dirty="0">
                <a:latin typeface="Calibri"/>
                <a:cs typeface="Calibri"/>
              </a:rPr>
              <a:t> </a:t>
            </a:r>
            <a:r>
              <a:rPr sz="1000" spc="-5" dirty="0">
                <a:latin typeface="Calibri"/>
                <a:cs typeface="Calibri"/>
              </a:rPr>
              <a:t>with</a:t>
            </a:r>
            <a:r>
              <a:rPr sz="1000" spc="10" dirty="0">
                <a:latin typeface="Calibri"/>
                <a:cs typeface="Calibri"/>
              </a:rPr>
              <a:t> </a:t>
            </a:r>
            <a:r>
              <a:rPr sz="1000" spc="-5" dirty="0">
                <a:latin typeface="Calibri"/>
                <a:cs typeface="Calibri"/>
              </a:rPr>
              <a:t>work.</a:t>
            </a:r>
            <a:endParaRPr sz="1000">
              <a:latin typeface="Calibri"/>
              <a:cs typeface="Calibri"/>
            </a:endParaRPr>
          </a:p>
        </p:txBody>
      </p:sp>
      <p:sp>
        <p:nvSpPr>
          <p:cNvPr id="14" name="object 14"/>
          <p:cNvSpPr txBox="1"/>
          <p:nvPr/>
        </p:nvSpPr>
        <p:spPr>
          <a:xfrm>
            <a:off x="281304" y="2014728"/>
            <a:ext cx="3342640" cy="787400"/>
          </a:xfrm>
          <a:prstGeom prst="rect">
            <a:avLst/>
          </a:prstGeom>
        </p:spPr>
        <p:txBody>
          <a:bodyPr vert="horz" wrap="square" lIns="0" tIns="12700" rIns="0" bIns="0" rtlCol="0">
            <a:spAutoFit/>
          </a:bodyPr>
          <a:lstStyle/>
          <a:p>
            <a:pPr marL="12700" marR="5080">
              <a:lnSpc>
                <a:spcPct val="156300"/>
              </a:lnSpc>
              <a:spcBef>
                <a:spcPts val="100"/>
              </a:spcBef>
            </a:pPr>
            <a:r>
              <a:rPr sz="1600" b="1" spc="-5" dirty="0">
                <a:solidFill>
                  <a:srgbClr val="FFFFFF"/>
                </a:solidFill>
                <a:latin typeface="Calibri"/>
                <a:cs typeface="Calibri"/>
              </a:rPr>
              <a:t>Bad </a:t>
            </a:r>
            <a:r>
              <a:rPr sz="1600" b="1" spc="-20" dirty="0">
                <a:solidFill>
                  <a:srgbClr val="FFFFFF"/>
                </a:solidFill>
                <a:latin typeface="Calibri"/>
                <a:cs typeface="Calibri"/>
              </a:rPr>
              <a:t>system </a:t>
            </a:r>
            <a:r>
              <a:rPr sz="1600" b="1" spc="-5" dirty="0">
                <a:solidFill>
                  <a:srgbClr val="FFFFFF"/>
                </a:solidFill>
                <a:latin typeface="Calibri"/>
                <a:cs typeface="Calibri"/>
              </a:rPr>
              <a:t>design ... No load balancing  Bad </a:t>
            </a:r>
            <a:r>
              <a:rPr sz="1600" b="1" spc="-20" dirty="0">
                <a:solidFill>
                  <a:srgbClr val="FFFFFF"/>
                </a:solidFill>
                <a:latin typeface="Calibri"/>
                <a:cs typeface="Calibri"/>
              </a:rPr>
              <a:t>system </a:t>
            </a:r>
            <a:r>
              <a:rPr sz="1600" b="1" spc="-5" dirty="0">
                <a:solidFill>
                  <a:srgbClr val="FFFFFF"/>
                </a:solidFill>
                <a:latin typeface="Calibri"/>
                <a:cs typeface="Calibri"/>
              </a:rPr>
              <a:t>design ... No</a:t>
            </a:r>
            <a:r>
              <a:rPr sz="1600" b="1" spc="15" dirty="0">
                <a:solidFill>
                  <a:srgbClr val="FFFFFF"/>
                </a:solidFill>
                <a:latin typeface="Calibri"/>
                <a:cs typeface="Calibri"/>
              </a:rPr>
              <a:t> </a:t>
            </a:r>
            <a:r>
              <a:rPr sz="1600" b="1" spc="-5" dirty="0">
                <a:solidFill>
                  <a:srgbClr val="FFFFFF"/>
                </a:solidFill>
                <a:latin typeface="Calibri"/>
                <a:cs typeface="Calibri"/>
              </a:rPr>
              <a:t>resilence</a:t>
            </a:r>
            <a:endParaRPr sz="1600">
              <a:latin typeface="Calibri"/>
              <a:cs typeface="Calibri"/>
            </a:endParaRPr>
          </a:p>
        </p:txBody>
      </p:sp>
      <p:sp>
        <p:nvSpPr>
          <p:cNvPr id="15" name="object 15"/>
          <p:cNvSpPr txBox="1"/>
          <p:nvPr/>
        </p:nvSpPr>
        <p:spPr>
          <a:xfrm>
            <a:off x="4203065" y="2538094"/>
            <a:ext cx="7536815"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resilience is not designed into the system, makes the system an easy target for a hacker. Such a system will cripple easily with lesser efforts  leading to quick system failures which includes cascade failures, services unavailability, and</a:t>
            </a:r>
            <a:r>
              <a:rPr sz="1000" spc="55" dirty="0">
                <a:latin typeface="Calibri"/>
                <a:cs typeface="Calibri"/>
              </a:rPr>
              <a:t> </a:t>
            </a:r>
            <a:r>
              <a:rPr sz="1000" spc="-5" dirty="0">
                <a:latin typeface="Calibri"/>
                <a:cs typeface="Calibri"/>
              </a:rPr>
              <a:t>congestions.</a:t>
            </a:r>
            <a:endParaRPr sz="1000">
              <a:latin typeface="Calibri"/>
              <a:cs typeface="Calibri"/>
            </a:endParaRPr>
          </a:p>
        </p:txBody>
      </p:sp>
      <p:sp>
        <p:nvSpPr>
          <p:cNvPr id="16" name="object 16"/>
          <p:cNvSpPr txBox="1"/>
          <p:nvPr/>
        </p:nvSpPr>
        <p:spPr>
          <a:xfrm>
            <a:off x="281304" y="2929889"/>
            <a:ext cx="212598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alibri"/>
                <a:cs typeface="Calibri"/>
              </a:rPr>
              <a:t>Bad </a:t>
            </a:r>
            <a:r>
              <a:rPr sz="1600" b="1" spc="-20" dirty="0">
                <a:solidFill>
                  <a:srgbClr val="FFFFFF"/>
                </a:solidFill>
                <a:latin typeface="Calibri"/>
                <a:cs typeface="Calibri"/>
              </a:rPr>
              <a:t>system </a:t>
            </a:r>
            <a:r>
              <a:rPr sz="1600" b="1" spc="-5" dirty="0">
                <a:solidFill>
                  <a:srgbClr val="FFFFFF"/>
                </a:solidFill>
                <a:latin typeface="Calibri"/>
                <a:cs typeface="Calibri"/>
              </a:rPr>
              <a:t>design ...</a:t>
            </a:r>
            <a:r>
              <a:rPr sz="1600" b="1" spc="-15" dirty="0">
                <a:solidFill>
                  <a:srgbClr val="FFFFFF"/>
                </a:solidFill>
                <a:latin typeface="Calibri"/>
                <a:cs typeface="Calibri"/>
              </a:rPr>
              <a:t> </a:t>
            </a:r>
            <a:r>
              <a:rPr sz="1600" b="1" spc="-5" dirty="0">
                <a:solidFill>
                  <a:srgbClr val="FFFFFF"/>
                </a:solidFill>
                <a:latin typeface="Calibri"/>
                <a:cs typeface="Calibri"/>
              </a:rPr>
              <a:t>SPF</a:t>
            </a:r>
            <a:endParaRPr sz="1600">
              <a:latin typeface="Calibri"/>
              <a:cs typeface="Calibri"/>
            </a:endParaRPr>
          </a:p>
        </p:txBody>
      </p:sp>
      <p:sp>
        <p:nvSpPr>
          <p:cNvPr id="17" name="object 17"/>
          <p:cNvSpPr txBox="1"/>
          <p:nvPr/>
        </p:nvSpPr>
        <p:spPr>
          <a:xfrm>
            <a:off x="4203065" y="2934335"/>
            <a:ext cx="764667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a certain service which provides an important function or used frequently is deployed solo without any backing instances. This makes a single  point of failure, and hackers can bring down the whole system by simply targetting and failing the SPF</a:t>
            </a:r>
            <a:r>
              <a:rPr sz="1000" spc="114" dirty="0">
                <a:latin typeface="Calibri"/>
                <a:cs typeface="Calibri"/>
              </a:rPr>
              <a:t> </a:t>
            </a:r>
            <a:r>
              <a:rPr sz="1000" spc="-5" dirty="0">
                <a:latin typeface="Calibri"/>
                <a:cs typeface="Calibri"/>
              </a:rPr>
              <a:t>services.</a:t>
            </a:r>
            <a:endParaRPr sz="1000">
              <a:latin typeface="Calibri"/>
              <a:cs typeface="Calibri"/>
            </a:endParaRPr>
          </a:p>
        </p:txBody>
      </p:sp>
      <p:sp>
        <p:nvSpPr>
          <p:cNvPr id="18" name="object 18"/>
          <p:cNvSpPr txBox="1"/>
          <p:nvPr/>
        </p:nvSpPr>
        <p:spPr>
          <a:xfrm>
            <a:off x="4203065" y="3330575"/>
            <a:ext cx="7563484"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the credentials, pins, credit card numbers, social security numbers, etc are not stored encrypted or in a encrypted database or separately in  secure vault, then data breach instances also leak this data also that bring more damage to the</a:t>
            </a:r>
            <a:r>
              <a:rPr sz="1000" spc="85" dirty="0">
                <a:latin typeface="Calibri"/>
                <a:cs typeface="Calibri"/>
              </a:rPr>
              <a:t> </a:t>
            </a:r>
            <a:r>
              <a:rPr sz="1000" spc="-5" dirty="0">
                <a:latin typeface="Calibri"/>
                <a:cs typeface="Calibri"/>
              </a:rPr>
              <a:t>organization.</a:t>
            </a:r>
            <a:endParaRPr sz="1000">
              <a:latin typeface="Calibri"/>
              <a:cs typeface="Calibri"/>
            </a:endParaRPr>
          </a:p>
        </p:txBody>
      </p:sp>
      <p:sp>
        <p:nvSpPr>
          <p:cNvPr id="19" name="object 19"/>
          <p:cNvSpPr txBox="1"/>
          <p:nvPr/>
        </p:nvSpPr>
        <p:spPr>
          <a:xfrm>
            <a:off x="4203065" y="3909695"/>
            <a:ext cx="7726045"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the data which is structured as per entity relations, but not structured, partitioned, contained as per sensitivity leads to sensitive data loss only  because its other counterparts are being</a:t>
            </a:r>
            <a:r>
              <a:rPr sz="1000" spc="15" dirty="0">
                <a:latin typeface="Calibri"/>
                <a:cs typeface="Calibri"/>
              </a:rPr>
              <a:t> </a:t>
            </a:r>
            <a:r>
              <a:rPr sz="1000" spc="-5" dirty="0">
                <a:latin typeface="Calibri"/>
                <a:cs typeface="Calibri"/>
              </a:rPr>
              <a:t>accessed.</a:t>
            </a:r>
            <a:endParaRPr sz="1000">
              <a:latin typeface="Calibri"/>
              <a:cs typeface="Calibri"/>
            </a:endParaRPr>
          </a:p>
        </p:txBody>
      </p:sp>
      <p:sp>
        <p:nvSpPr>
          <p:cNvPr id="20" name="object 20"/>
          <p:cNvSpPr txBox="1"/>
          <p:nvPr/>
        </p:nvSpPr>
        <p:spPr>
          <a:xfrm>
            <a:off x="281304" y="3326129"/>
            <a:ext cx="3219450" cy="1670685"/>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FFFFFF"/>
                </a:solidFill>
                <a:latin typeface="Calibri"/>
                <a:cs typeface="Calibri"/>
              </a:rPr>
              <a:t>Bad </a:t>
            </a:r>
            <a:r>
              <a:rPr sz="1600" b="1" spc="-20" dirty="0">
                <a:solidFill>
                  <a:srgbClr val="FFFFFF"/>
                </a:solidFill>
                <a:latin typeface="Calibri"/>
                <a:cs typeface="Calibri"/>
              </a:rPr>
              <a:t>system </a:t>
            </a:r>
            <a:r>
              <a:rPr sz="1600" b="1" spc="-5" dirty="0">
                <a:solidFill>
                  <a:srgbClr val="FFFFFF"/>
                </a:solidFill>
                <a:latin typeface="Calibri"/>
                <a:cs typeface="Calibri"/>
              </a:rPr>
              <a:t>design ... No </a:t>
            </a:r>
            <a:r>
              <a:rPr sz="1600" b="1" spc="-10" dirty="0">
                <a:solidFill>
                  <a:srgbClr val="FFFFFF"/>
                </a:solidFill>
                <a:latin typeface="Calibri"/>
                <a:cs typeface="Calibri"/>
              </a:rPr>
              <a:t>protection </a:t>
            </a:r>
            <a:r>
              <a:rPr sz="1600" b="1" spc="-5" dirty="0">
                <a:solidFill>
                  <a:srgbClr val="FFFFFF"/>
                </a:solidFill>
                <a:latin typeface="Calibri"/>
                <a:cs typeface="Calibri"/>
              </a:rPr>
              <a:t>of  sensitive </a:t>
            </a:r>
            <a:r>
              <a:rPr sz="1600" b="1" spc="-15" dirty="0">
                <a:solidFill>
                  <a:srgbClr val="FFFFFF"/>
                </a:solidFill>
                <a:latin typeface="Calibri"/>
                <a:cs typeface="Calibri"/>
              </a:rPr>
              <a:t>data</a:t>
            </a:r>
            <a:endParaRPr sz="1600">
              <a:latin typeface="Calibri"/>
              <a:cs typeface="Calibri"/>
            </a:endParaRPr>
          </a:p>
          <a:p>
            <a:pPr marL="12700" marR="439420">
              <a:lnSpc>
                <a:spcPct val="100000"/>
              </a:lnSpc>
              <a:spcBef>
                <a:spcPts val="720"/>
              </a:spcBef>
            </a:pPr>
            <a:r>
              <a:rPr sz="1600" b="1" spc="-5" dirty="0">
                <a:solidFill>
                  <a:srgbClr val="FFFFFF"/>
                </a:solidFill>
                <a:latin typeface="Calibri"/>
                <a:cs typeface="Calibri"/>
              </a:rPr>
              <a:t>Bad </a:t>
            </a:r>
            <a:r>
              <a:rPr sz="1600" b="1" spc="-20" dirty="0">
                <a:solidFill>
                  <a:srgbClr val="FFFFFF"/>
                </a:solidFill>
                <a:latin typeface="Calibri"/>
                <a:cs typeface="Calibri"/>
              </a:rPr>
              <a:t>system </a:t>
            </a:r>
            <a:r>
              <a:rPr sz="1600" b="1" spc="-5" dirty="0">
                <a:solidFill>
                  <a:srgbClr val="FFFFFF"/>
                </a:solidFill>
                <a:latin typeface="Calibri"/>
                <a:cs typeface="Calibri"/>
              </a:rPr>
              <a:t>design ... No security  </a:t>
            </a:r>
            <a:r>
              <a:rPr sz="1600" b="1" spc="-10" dirty="0">
                <a:solidFill>
                  <a:srgbClr val="FFFFFF"/>
                </a:solidFill>
                <a:latin typeface="Calibri"/>
                <a:cs typeface="Calibri"/>
              </a:rPr>
              <a:t>segregation </a:t>
            </a:r>
            <a:r>
              <a:rPr sz="1600" b="1" spc="-5" dirty="0">
                <a:solidFill>
                  <a:srgbClr val="FFFFFF"/>
                </a:solidFill>
                <a:latin typeface="Calibri"/>
                <a:cs typeface="Calibri"/>
              </a:rPr>
              <a:t>of</a:t>
            </a:r>
            <a:r>
              <a:rPr sz="1600" b="1" dirty="0">
                <a:solidFill>
                  <a:srgbClr val="FFFFFF"/>
                </a:solidFill>
                <a:latin typeface="Calibri"/>
                <a:cs typeface="Calibri"/>
              </a:rPr>
              <a:t> </a:t>
            </a:r>
            <a:r>
              <a:rPr sz="1600" b="1" spc="-15" dirty="0">
                <a:solidFill>
                  <a:srgbClr val="FFFFFF"/>
                </a:solidFill>
                <a:latin typeface="Calibri"/>
                <a:cs typeface="Calibri"/>
              </a:rPr>
              <a:t>data</a:t>
            </a:r>
            <a:endParaRPr sz="1600">
              <a:latin typeface="Calibri"/>
              <a:cs typeface="Calibri"/>
            </a:endParaRPr>
          </a:p>
          <a:p>
            <a:pPr marL="12700" marR="269875">
              <a:lnSpc>
                <a:spcPct val="100000"/>
              </a:lnSpc>
              <a:spcBef>
                <a:spcPts val="720"/>
              </a:spcBef>
            </a:pPr>
            <a:r>
              <a:rPr sz="1600" b="1" spc="-5" dirty="0">
                <a:solidFill>
                  <a:srgbClr val="FFFFFF"/>
                </a:solidFill>
                <a:latin typeface="Calibri"/>
                <a:cs typeface="Calibri"/>
              </a:rPr>
              <a:t>Bad </a:t>
            </a:r>
            <a:r>
              <a:rPr sz="1600" b="1" spc="-10" dirty="0">
                <a:solidFill>
                  <a:srgbClr val="FFFFFF"/>
                </a:solidFill>
                <a:latin typeface="Calibri"/>
                <a:cs typeface="Calibri"/>
              </a:rPr>
              <a:t>implmentation </a:t>
            </a:r>
            <a:r>
              <a:rPr sz="1600" b="1" spc="-5" dirty="0">
                <a:solidFill>
                  <a:srgbClr val="FFFFFF"/>
                </a:solidFill>
                <a:latin typeface="Calibri"/>
                <a:cs typeface="Calibri"/>
              </a:rPr>
              <a:t>... No deadlock  </a:t>
            </a:r>
            <a:r>
              <a:rPr sz="1600" b="1" spc="-10" dirty="0">
                <a:solidFill>
                  <a:srgbClr val="FFFFFF"/>
                </a:solidFill>
                <a:latin typeface="Calibri"/>
                <a:cs typeface="Calibri"/>
              </a:rPr>
              <a:t>prevention </a:t>
            </a:r>
            <a:r>
              <a:rPr sz="1600" b="1" spc="-5" dirty="0">
                <a:solidFill>
                  <a:srgbClr val="FFFFFF"/>
                </a:solidFill>
                <a:latin typeface="Calibri"/>
                <a:cs typeface="Calibri"/>
              </a:rPr>
              <a:t>and</a:t>
            </a:r>
            <a:r>
              <a:rPr sz="1600" b="1" spc="5" dirty="0">
                <a:solidFill>
                  <a:srgbClr val="FFFFFF"/>
                </a:solidFill>
                <a:latin typeface="Calibri"/>
                <a:cs typeface="Calibri"/>
              </a:rPr>
              <a:t> </a:t>
            </a:r>
            <a:r>
              <a:rPr sz="1600" b="1" spc="-10" dirty="0">
                <a:solidFill>
                  <a:srgbClr val="FFFFFF"/>
                </a:solidFill>
                <a:latin typeface="Calibri"/>
                <a:cs typeface="Calibri"/>
              </a:rPr>
              <a:t>detection</a:t>
            </a:r>
            <a:endParaRPr sz="1600">
              <a:latin typeface="Calibri"/>
              <a:cs typeface="Calibri"/>
            </a:endParaRPr>
          </a:p>
        </p:txBody>
      </p:sp>
      <p:sp>
        <p:nvSpPr>
          <p:cNvPr id="21" name="object 21"/>
          <p:cNvSpPr txBox="1"/>
          <p:nvPr/>
        </p:nvSpPr>
        <p:spPr>
          <a:xfrm>
            <a:off x="4203065" y="4488814"/>
            <a:ext cx="7751445" cy="7867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in the implementation, resources are being accessed in various order in several concurrent workflows. Such access pattern leads to deadlocks  that lockdown the overall service, and if detection is implemented, then the only way to get out is to at least fail one engaging workflow. Hence in the  absence of detection, a service will keep running in the lockup state for ever. Databases also get into deadlocks but since they have detection  mechanism, they manages to bail out from the situation, on the cost of failed queries. Hence due to bad implementation that causes deadlock, it  always degrades a service performance, or make it unavailable, and becomes a tool for the hacker to bring</a:t>
            </a:r>
            <a:r>
              <a:rPr sz="1000" spc="100" dirty="0">
                <a:latin typeface="Calibri"/>
                <a:cs typeface="Calibri"/>
              </a:rPr>
              <a:t> </a:t>
            </a:r>
            <a:r>
              <a:rPr sz="1000" spc="-5" dirty="0">
                <a:latin typeface="Calibri"/>
                <a:cs typeface="Calibri"/>
              </a:rPr>
              <a:t>chaos.</a:t>
            </a:r>
            <a:endParaRPr sz="1000">
              <a:latin typeface="Calibri"/>
              <a:cs typeface="Calibri"/>
            </a:endParaRPr>
          </a:p>
        </p:txBody>
      </p:sp>
      <p:sp>
        <p:nvSpPr>
          <p:cNvPr id="22" name="object 22"/>
          <p:cNvSpPr txBox="1"/>
          <p:nvPr/>
        </p:nvSpPr>
        <p:spPr>
          <a:xfrm>
            <a:off x="281304" y="5337809"/>
            <a:ext cx="2966720" cy="512445"/>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FFFFFF"/>
                </a:solidFill>
                <a:latin typeface="Calibri"/>
                <a:cs typeface="Calibri"/>
              </a:rPr>
              <a:t>Bad </a:t>
            </a:r>
            <a:r>
              <a:rPr sz="1600" b="1" spc="-10" dirty="0">
                <a:solidFill>
                  <a:srgbClr val="FFFFFF"/>
                </a:solidFill>
                <a:latin typeface="Calibri"/>
                <a:cs typeface="Calibri"/>
              </a:rPr>
              <a:t>implementation </a:t>
            </a:r>
            <a:r>
              <a:rPr sz="1600" b="1" spc="-5" dirty="0">
                <a:solidFill>
                  <a:srgbClr val="FFFFFF"/>
                </a:solidFill>
                <a:latin typeface="Calibri"/>
                <a:cs typeface="Calibri"/>
              </a:rPr>
              <a:t>... </a:t>
            </a:r>
            <a:r>
              <a:rPr sz="1600" b="1" spc="-10" dirty="0">
                <a:solidFill>
                  <a:srgbClr val="FFFFFF"/>
                </a:solidFill>
                <a:latin typeface="Calibri"/>
                <a:cs typeface="Calibri"/>
              </a:rPr>
              <a:t>Inadequate  </a:t>
            </a:r>
            <a:r>
              <a:rPr sz="1600" b="1" spc="-15" dirty="0">
                <a:solidFill>
                  <a:srgbClr val="FFFFFF"/>
                </a:solidFill>
                <a:latin typeface="Calibri"/>
                <a:cs typeface="Calibri"/>
              </a:rPr>
              <a:t>exception</a:t>
            </a:r>
            <a:r>
              <a:rPr sz="1600" b="1" spc="-5" dirty="0">
                <a:solidFill>
                  <a:srgbClr val="FFFFFF"/>
                </a:solidFill>
                <a:latin typeface="Calibri"/>
                <a:cs typeface="Calibri"/>
              </a:rPr>
              <a:t> handling</a:t>
            </a:r>
            <a:endParaRPr sz="1600">
              <a:latin typeface="Calibri"/>
              <a:cs typeface="Calibri"/>
            </a:endParaRPr>
          </a:p>
        </p:txBody>
      </p:sp>
      <p:sp>
        <p:nvSpPr>
          <p:cNvPr id="23" name="object 23"/>
          <p:cNvSpPr txBox="1"/>
          <p:nvPr/>
        </p:nvSpPr>
        <p:spPr>
          <a:xfrm>
            <a:off x="4203065" y="5342254"/>
            <a:ext cx="7601584" cy="6343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A service must have stronge handling of exceptions in its code. Exceptions can be raised from the code, and from the libraries, frameworks the  serivce is using. Hence it is utter most important to handle these exceptions at proper code levels. Leaving an exception unattended can crash the  service. Hence if a service fires up an unhandled exception on certian request or activity, then this becomes a tool for the hacker to exploit to bring  down the</a:t>
            </a:r>
            <a:r>
              <a:rPr sz="1000" dirty="0">
                <a:latin typeface="Calibri"/>
                <a:cs typeface="Calibri"/>
              </a:rPr>
              <a:t> </a:t>
            </a:r>
            <a:r>
              <a:rPr sz="1000" spc="-5" dirty="0">
                <a:latin typeface="Calibri"/>
                <a:cs typeface="Calibri"/>
              </a:rPr>
              <a:t>service.</a:t>
            </a:r>
            <a:endParaRPr sz="1000">
              <a:latin typeface="Calibri"/>
              <a:cs typeface="Calibri"/>
            </a:endParaRPr>
          </a:p>
        </p:txBody>
      </p:sp>
      <p:sp>
        <p:nvSpPr>
          <p:cNvPr id="24" name="object 2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5" name="object 25"/>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65</a:t>
            </a:fld>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65822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Security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(cont.) Common causes </a:t>
            </a:r>
            <a:r>
              <a:rPr sz="2400" b="1" spc="-25" dirty="0">
                <a:solidFill>
                  <a:srgbClr val="FFFFFF"/>
                </a:solidFill>
                <a:latin typeface="Microsoft YaHei"/>
                <a:cs typeface="Microsoft YaHei"/>
              </a:rPr>
              <a:t>of </a:t>
            </a:r>
            <a:r>
              <a:rPr sz="2400" b="1" spc="-5" dirty="0">
                <a:solidFill>
                  <a:srgbClr val="FFFFFF"/>
                </a:solidFill>
                <a:latin typeface="Microsoft YaHei"/>
                <a:cs typeface="Microsoft YaHei"/>
              </a:rPr>
              <a:t>security breaches</a:t>
            </a:r>
            <a:r>
              <a:rPr sz="2400" b="1" spc="5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82879" y="822960"/>
              <a:ext cx="11887200" cy="5669280"/>
            </a:xfrm>
            <a:prstGeom prst="rect">
              <a:avLst/>
            </a:prstGeom>
          </p:spPr>
        </p:pic>
      </p:grpSp>
      <p:sp>
        <p:nvSpPr>
          <p:cNvPr id="9" name="object 9"/>
          <p:cNvSpPr txBox="1"/>
          <p:nvPr/>
        </p:nvSpPr>
        <p:spPr>
          <a:xfrm>
            <a:off x="281304" y="864869"/>
            <a:ext cx="3130550" cy="512445"/>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FFFFFF"/>
                </a:solidFill>
                <a:latin typeface="Calibri"/>
                <a:cs typeface="Calibri"/>
              </a:rPr>
              <a:t>Bad </a:t>
            </a:r>
            <a:r>
              <a:rPr sz="1600" b="1" spc="-10" dirty="0">
                <a:solidFill>
                  <a:srgbClr val="FFFFFF"/>
                </a:solidFill>
                <a:latin typeface="Calibri"/>
                <a:cs typeface="Calibri"/>
              </a:rPr>
              <a:t>implementation </a:t>
            </a:r>
            <a:r>
              <a:rPr sz="1600" b="1" spc="-5" dirty="0">
                <a:solidFill>
                  <a:srgbClr val="FFFFFF"/>
                </a:solidFill>
                <a:latin typeface="Calibri"/>
                <a:cs typeface="Calibri"/>
              </a:rPr>
              <a:t>... No logging or  monitoring </a:t>
            </a:r>
            <a:r>
              <a:rPr sz="1600" b="1" spc="-10" dirty="0">
                <a:solidFill>
                  <a:srgbClr val="FFFFFF"/>
                </a:solidFill>
                <a:latin typeface="Calibri"/>
                <a:cs typeface="Calibri"/>
              </a:rPr>
              <a:t>infrastructure</a:t>
            </a:r>
            <a:endParaRPr sz="1600">
              <a:latin typeface="Calibri"/>
              <a:cs typeface="Calibri"/>
            </a:endParaRPr>
          </a:p>
        </p:txBody>
      </p:sp>
      <p:sp>
        <p:nvSpPr>
          <p:cNvPr id="10" name="object 10"/>
          <p:cNvSpPr txBox="1"/>
          <p:nvPr/>
        </p:nvSpPr>
        <p:spPr>
          <a:xfrm>
            <a:off x="4203065" y="869314"/>
            <a:ext cx="7738745" cy="6343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logging is not done adequately (means activities, operations, requests, and responses are not logged with full data and group IDs), can easily  obscure a hacking attempt. Having no monitoring infrastructure can lead to situations when a system under fire goes unnoticed, and when it burns to  the ashes, and services become unavailable then it comes to the attention. And with no logging, it becomes impossible to get know what and how it  happends.</a:t>
            </a:r>
            <a:endParaRPr sz="1000">
              <a:latin typeface="Calibri"/>
              <a:cs typeface="Calibri"/>
            </a:endParaRPr>
          </a:p>
        </p:txBody>
      </p:sp>
      <p:sp>
        <p:nvSpPr>
          <p:cNvPr id="11" name="object 11"/>
          <p:cNvSpPr txBox="1"/>
          <p:nvPr/>
        </p:nvSpPr>
        <p:spPr>
          <a:xfrm>
            <a:off x="281304" y="1565910"/>
            <a:ext cx="3526790" cy="512445"/>
          </a:xfrm>
          <a:prstGeom prst="rect">
            <a:avLst/>
          </a:prstGeom>
        </p:spPr>
        <p:txBody>
          <a:bodyPr vert="horz" wrap="square" lIns="0" tIns="12065" rIns="0" bIns="0" rtlCol="0">
            <a:spAutoFit/>
          </a:bodyPr>
          <a:lstStyle/>
          <a:p>
            <a:pPr marL="12700" marR="5080">
              <a:lnSpc>
                <a:spcPct val="100000"/>
              </a:lnSpc>
              <a:spcBef>
                <a:spcPts val="95"/>
              </a:spcBef>
            </a:pPr>
            <a:r>
              <a:rPr sz="1600" b="1" spc="-5" dirty="0">
                <a:solidFill>
                  <a:srgbClr val="FFFFFF"/>
                </a:solidFill>
                <a:latin typeface="Calibri"/>
                <a:cs typeface="Calibri"/>
              </a:rPr>
              <a:t>Bad </a:t>
            </a:r>
            <a:r>
              <a:rPr sz="1600" b="1" spc="-10" dirty="0">
                <a:solidFill>
                  <a:srgbClr val="FFFFFF"/>
                </a:solidFill>
                <a:latin typeface="Calibri"/>
                <a:cs typeface="Calibri"/>
              </a:rPr>
              <a:t>implementation .... </a:t>
            </a:r>
            <a:r>
              <a:rPr sz="1600" b="1" spc="-5" dirty="0">
                <a:solidFill>
                  <a:srgbClr val="FFFFFF"/>
                </a:solidFill>
                <a:latin typeface="Calibri"/>
                <a:cs typeface="Calibri"/>
              </a:rPr>
              <a:t>No/weak </a:t>
            </a:r>
            <a:r>
              <a:rPr sz="1600" b="1" spc="-10" dirty="0">
                <a:solidFill>
                  <a:srgbClr val="FFFFFF"/>
                </a:solidFill>
                <a:latin typeface="Calibri"/>
                <a:cs typeface="Calibri"/>
              </a:rPr>
              <a:t>request  validation</a:t>
            </a:r>
            <a:endParaRPr sz="1600">
              <a:latin typeface="Calibri"/>
              <a:cs typeface="Calibri"/>
            </a:endParaRPr>
          </a:p>
        </p:txBody>
      </p:sp>
      <p:sp>
        <p:nvSpPr>
          <p:cNvPr id="12" name="object 12"/>
          <p:cNvSpPr txBox="1"/>
          <p:nvPr/>
        </p:nvSpPr>
        <p:spPr>
          <a:xfrm>
            <a:off x="4203065" y="1570355"/>
            <a:ext cx="7684770" cy="6343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request attribute/parameter values are not validated properly especially for boundary values, they lead to unknown execution scenarios that  can lead to exceptions. Since these values are not expected, their effects are not being handled in the code which also includes exceptions. Each one  of these attributes and their values that causes unexpected effects that leads to failures, or enables a hacker to take over the service process,  becomes the vulnerability of the</a:t>
            </a:r>
            <a:r>
              <a:rPr sz="1000" spc="15" dirty="0">
                <a:latin typeface="Calibri"/>
                <a:cs typeface="Calibri"/>
              </a:rPr>
              <a:t> </a:t>
            </a:r>
            <a:r>
              <a:rPr sz="1000" spc="-5" dirty="0">
                <a:latin typeface="Calibri"/>
                <a:cs typeface="Calibri"/>
              </a:rPr>
              <a:t>service.</a:t>
            </a:r>
            <a:endParaRPr sz="1000">
              <a:latin typeface="Calibri"/>
              <a:cs typeface="Calibri"/>
            </a:endParaRPr>
          </a:p>
        </p:txBody>
      </p:sp>
      <p:sp>
        <p:nvSpPr>
          <p:cNvPr id="13" name="object 13"/>
          <p:cNvSpPr txBox="1"/>
          <p:nvPr/>
        </p:nvSpPr>
        <p:spPr>
          <a:xfrm>
            <a:off x="4203065" y="2271394"/>
            <a:ext cx="7740650" cy="4819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Services often get into issues when they use the request parameter values as it is without sanitization. This leads to various injection attacks including  SQL query injection, HTML injection, etc. All of these attacks can do all sort of stuff. For instance, SQL query injection can do unauthorized updates,  drops tables, reveal data,</a:t>
            </a:r>
            <a:r>
              <a:rPr sz="1000" spc="5" dirty="0">
                <a:latin typeface="Calibri"/>
                <a:cs typeface="Calibri"/>
              </a:rPr>
              <a:t> </a:t>
            </a:r>
            <a:r>
              <a:rPr sz="1000" spc="-5" dirty="0">
                <a:latin typeface="Calibri"/>
                <a:cs typeface="Calibri"/>
              </a:rPr>
              <a:t>etc.</a:t>
            </a:r>
            <a:endParaRPr sz="1000">
              <a:latin typeface="Calibri"/>
              <a:cs typeface="Calibri"/>
            </a:endParaRPr>
          </a:p>
        </p:txBody>
      </p:sp>
      <p:sp>
        <p:nvSpPr>
          <p:cNvPr id="14" name="object 14"/>
          <p:cNvSpPr txBox="1"/>
          <p:nvPr/>
        </p:nvSpPr>
        <p:spPr>
          <a:xfrm>
            <a:off x="4203065" y="2850514"/>
            <a:ext cx="7694295" cy="4819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Due to lack of proper security context design, services are configured to run with previleged user context because they want to do some previleged  user task or accessing some sensitive data. When these services are hacked, they can be turn into hacker's own tool that runs in the same previleged  user context. With that context, the hacker tool then makes all kind of</a:t>
            </a:r>
            <a:r>
              <a:rPr sz="1000" spc="55" dirty="0">
                <a:latin typeface="Calibri"/>
                <a:cs typeface="Calibri"/>
              </a:rPr>
              <a:t> </a:t>
            </a:r>
            <a:r>
              <a:rPr sz="1000" spc="-5" dirty="0">
                <a:latin typeface="Calibri"/>
                <a:cs typeface="Calibri"/>
              </a:rPr>
              <a:t>damages.</a:t>
            </a:r>
            <a:endParaRPr sz="1000">
              <a:latin typeface="Calibri"/>
              <a:cs typeface="Calibri"/>
            </a:endParaRPr>
          </a:p>
        </p:txBody>
      </p:sp>
      <p:sp>
        <p:nvSpPr>
          <p:cNvPr id="15" name="object 15"/>
          <p:cNvSpPr txBox="1"/>
          <p:nvPr/>
        </p:nvSpPr>
        <p:spPr>
          <a:xfrm>
            <a:off x="281304" y="2266950"/>
            <a:ext cx="3507740" cy="1426845"/>
          </a:xfrm>
          <a:prstGeom prst="rect">
            <a:avLst/>
          </a:prstGeom>
        </p:spPr>
        <p:txBody>
          <a:bodyPr vert="horz" wrap="square" lIns="0" tIns="12065" rIns="0" bIns="0" rtlCol="0">
            <a:spAutoFit/>
          </a:bodyPr>
          <a:lstStyle/>
          <a:p>
            <a:pPr marL="12700" marR="389890">
              <a:lnSpc>
                <a:spcPct val="100000"/>
              </a:lnSpc>
              <a:spcBef>
                <a:spcPts val="95"/>
              </a:spcBef>
            </a:pPr>
            <a:r>
              <a:rPr sz="1600" b="1" spc="-5" dirty="0">
                <a:solidFill>
                  <a:srgbClr val="FFFFFF"/>
                </a:solidFill>
                <a:latin typeface="Calibri"/>
                <a:cs typeface="Calibri"/>
              </a:rPr>
              <a:t>Bad </a:t>
            </a:r>
            <a:r>
              <a:rPr sz="1600" b="1" spc="-10" dirty="0">
                <a:solidFill>
                  <a:srgbClr val="FFFFFF"/>
                </a:solidFill>
                <a:latin typeface="Calibri"/>
                <a:cs typeface="Calibri"/>
              </a:rPr>
              <a:t>implementation .... Direct </a:t>
            </a:r>
            <a:r>
              <a:rPr sz="1600" b="1" spc="-5" dirty="0">
                <a:solidFill>
                  <a:srgbClr val="FFFFFF"/>
                </a:solidFill>
                <a:latin typeface="Calibri"/>
                <a:cs typeface="Calibri"/>
              </a:rPr>
              <a:t>use of  </a:t>
            </a:r>
            <a:r>
              <a:rPr sz="1600" b="1" spc="-10" dirty="0">
                <a:solidFill>
                  <a:srgbClr val="FFFFFF"/>
                </a:solidFill>
                <a:latin typeface="Calibri"/>
                <a:cs typeface="Calibri"/>
              </a:rPr>
              <a:t>request values </a:t>
            </a:r>
            <a:r>
              <a:rPr sz="1600" b="1" spc="-5" dirty="0">
                <a:solidFill>
                  <a:srgbClr val="FFFFFF"/>
                </a:solidFill>
                <a:latin typeface="Calibri"/>
                <a:cs typeface="Calibri"/>
              </a:rPr>
              <a:t>without</a:t>
            </a:r>
            <a:r>
              <a:rPr sz="1600" b="1" spc="25" dirty="0">
                <a:solidFill>
                  <a:srgbClr val="FFFFFF"/>
                </a:solidFill>
                <a:latin typeface="Calibri"/>
                <a:cs typeface="Calibri"/>
              </a:rPr>
              <a:t> </a:t>
            </a:r>
            <a:r>
              <a:rPr sz="1600" b="1" spc="-10" dirty="0">
                <a:solidFill>
                  <a:srgbClr val="FFFFFF"/>
                </a:solidFill>
                <a:latin typeface="Calibri"/>
                <a:cs typeface="Calibri"/>
              </a:rPr>
              <a:t>sanitization</a:t>
            </a:r>
            <a:endParaRPr sz="1600">
              <a:latin typeface="Calibri"/>
              <a:cs typeface="Calibri"/>
            </a:endParaRPr>
          </a:p>
          <a:p>
            <a:pPr marL="12700" marR="5080">
              <a:lnSpc>
                <a:spcPct val="100000"/>
              </a:lnSpc>
              <a:spcBef>
                <a:spcPts val="720"/>
              </a:spcBef>
            </a:pPr>
            <a:r>
              <a:rPr sz="1600" b="1" spc="-5" dirty="0">
                <a:solidFill>
                  <a:srgbClr val="FFFFFF"/>
                </a:solidFill>
                <a:latin typeface="Calibri"/>
                <a:cs typeface="Calibri"/>
              </a:rPr>
              <a:t>Running services with high </a:t>
            </a:r>
            <a:r>
              <a:rPr sz="1600" b="1" spc="-10" dirty="0">
                <a:solidFill>
                  <a:srgbClr val="FFFFFF"/>
                </a:solidFill>
                <a:latin typeface="Calibri"/>
                <a:cs typeface="Calibri"/>
              </a:rPr>
              <a:t>prevelige </a:t>
            </a:r>
            <a:r>
              <a:rPr sz="1600" b="1" spc="-5" dirty="0">
                <a:solidFill>
                  <a:srgbClr val="FFFFFF"/>
                </a:solidFill>
                <a:latin typeface="Calibri"/>
                <a:cs typeface="Calibri"/>
              </a:rPr>
              <a:t>user  </a:t>
            </a:r>
            <a:r>
              <a:rPr sz="1600" b="1" spc="-15" dirty="0">
                <a:solidFill>
                  <a:srgbClr val="FFFFFF"/>
                </a:solidFill>
                <a:latin typeface="Calibri"/>
                <a:cs typeface="Calibri"/>
              </a:rPr>
              <a:t>context</a:t>
            </a:r>
            <a:endParaRPr sz="1600">
              <a:latin typeface="Calibri"/>
              <a:cs typeface="Calibri"/>
            </a:endParaRPr>
          </a:p>
          <a:p>
            <a:pPr marL="12700">
              <a:lnSpc>
                <a:spcPct val="100000"/>
              </a:lnSpc>
              <a:spcBef>
                <a:spcPts val="720"/>
              </a:spcBef>
            </a:pPr>
            <a:r>
              <a:rPr sz="1600" b="1" spc="-5" dirty="0">
                <a:solidFill>
                  <a:srgbClr val="FFFFFF"/>
                </a:solidFill>
                <a:latin typeface="Calibri"/>
                <a:cs typeface="Calibri"/>
              </a:rPr>
              <a:t>No user </a:t>
            </a:r>
            <a:r>
              <a:rPr sz="1600" b="1" spc="-10" dirty="0">
                <a:solidFill>
                  <a:srgbClr val="FFFFFF"/>
                </a:solidFill>
                <a:latin typeface="Calibri"/>
                <a:cs typeface="Calibri"/>
              </a:rPr>
              <a:t>authorization</a:t>
            </a:r>
            <a:r>
              <a:rPr sz="1600" b="1" spc="5" dirty="0">
                <a:solidFill>
                  <a:srgbClr val="FFFFFF"/>
                </a:solidFill>
                <a:latin typeface="Calibri"/>
                <a:cs typeface="Calibri"/>
              </a:rPr>
              <a:t> </a:t>
            </a:r>
            <a:r>
              <a:rPr sz="1600" b="1" spc="-5" dirty="0">
                <a:solidFill>
                  <a:srgbClr val="FFFFFF"/>
                </a:solidFill>
                <a:latin typeface="Calibri"/>
                <a:cs typeface="Calibri"/>
              </a:rPr>
              <a:t>checks</a:t>
            </a:r>
            <a:endParaRPr sz="1600">
              <a:latin typeface="Calibri"/>
              <a:cs typeface="Calibri"/>
            </a:endParaRPr>
          </a:p>
        </p:txBody>
      </p:sp>
      <p:sp>
        <p:nvSpPr>
          <p:cNvPr id="16" name="object 16"/>
          <p:cNvSpPr txBox="1"/>
          <p:nvPr/>
        </p:nvSpPr>
        <p:spPr>
          <a:xfrm>
            <a:off x="4203065" y="3429634"/>
            <a:ext cx="7722234"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When there is no security role design for the user access, or the service has no implementation to verify the user role before granting him the access.  This leads to unauthorize access to services on hijacked user</a:t>
            </a:r>
            <a:r>
              <a:rPr sz="1000" spc="15" dirty="0">
                <a:latin typeface="Calibri"/>
                <a:cs typeface="Calibri"/>
              </a:rPr>
              <a:t> </a:t>
            </a:r>
            <a:r>
              <a:rPr sz="1000" spc="-5" dirty="0">
                <a:latin typeface="Calibri"/>
                <a:cs typeface="Calibri"/>
              </a:rPr>
              <a:t>sessions.</a:t>
            </a:r>
            <a:endParaRPr sz="1000">
              <a:latin typeface="Calibri"/>
              <a:cs typeface="Calibri"/>
            </a:endParaRPr>
          </a:p>
        </p:txBody>
      </p:sp>
      <p:sp>
        <p:nvSpPr>
          <p:cNvPr id="17" name="object 17"/>
          <p:cNvSpPr txBox="1"/>
          <p:nvPr/>
        </p:nvSpPr>
        <p:spPr>
          <a:xfrm>
            <a:off x="281304" y="3821429"/>
            <a:ext cx="3260090"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alibri"/>
                <a:cs typeface="Calibri"/>
              </a:rPr>
              <a:t>Lenient session </a:t>
            </a:r>
            <a:r>
              <a:rPr sz="1600" b="1" spc="-10" dirty="0">
                <a:solidFill>
                  <a:srgbClr val="FFFFFF"/>
                </a:solidFill>
                <a:latin typeface="Calibri"/>
                <a:cs typeface="Calibri"/>
              </a:rPr>
              <a:t>refresh/renew</a:t>
            </a:r>
            <a:r>
              <a:rPr sz="1600" b="1" spc="-30" dirty="0">
                <a:solidFill>
                  <a:srgbClr val="FFFFFF"/>
                </a:solidFill>
                <a:latin typeface="Calibri"/>
                <a:cs typeface="Calibri"/>
              </a:rPr>
              <a:t> </a:t>
            </a:r>
            <a:r>
              <a:rPr sz="1600" b="1" spc="-5" dirty="0">
                <a:solidFill>
                  <a:srgbClr val="FFFFFF"/>
                </a:solidFill>
                <a:latin typeface="Calibri"/>
                <a:cs typeface="Calibri"/>
              </a:rPr>
              <a:t>policies</a:t>
            </a:r>
            <a:endParaRPr sz="1600">
              <a:latin typeface="Calibri"/>
              <a:cs typeface="Calibri"/>
            </a:endParaRPr>
          </a:p>
        </p:txBody>
      </p:sp>
      <p:sp>
        <p:nvSpPr>
          <p:cNvPr id="18" name="object 18"/>
          <p:cNvSpPr txBox="1"/>
          <p:nvPr/>
        </p:nvSpPr>
        <p:spPr>
          <a:xfrm>
            <a:off x="4203065" y="3825875"/>
            <a:ext cx="7728584"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Session token expiration policy is define to enforce session refresh and renew process. This helps the system to get rid of hacked sessions. However if  the policy is lenient, it makes defence</a:t>
            </a:r>
            <a:r>
              <a:rPr sz="1000" spc="20" dirty="0">
                <a:latin typeface="Calibri"/>
                <a:cs typeface="Calibri"/>
              </a:rPr>
              <a:t> </a:t>
            </a:r>
            <a:r>
              <a:rPr sz="1000" spc="-5" dirty="0">
                <a:latin typeface="Calibri"/>
                <a:cs typeface="Calibri"/>
              </a:rPr>
              <a:t>weaker.</a:t>
            </a:r>
            <a:endParaRPr sz="1000">
              <a:latin typeface="Calibri"/>
              <a:cs typeface="Calibri"/>
            </a:endParaRPr>
          </a:p>
        </p:txBody>
      </p:sp>
      <p:sp>
        <p:nvSpPr>
          <p:cNvPr id="19" name="object 19"/>
          <p:cNvSpPr txBox="1"/>
          <p:nvPr/>
        </p:nvSpPr>
        <p:spPr>
          <a:xfrm>
            <a:off x="281304" y="4217670"/>
            <a:ext cx="2802890" cy="268605"/>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Calibri"/>
                <a:cs typeface="Calibri"/>
              </a:rPr>
              <a:t>Insecure internal</a:t>
            </a:r>
            <a:r>
              <a:rPr sz="1600" b="1" spc="30" dirty="0">
                <a:solidFill>
                  <a:srgbClr val="FFFFFF"/>
                </a:solidFill>
                <a:latin typeface="Calibri"/>
                <a:cs typeface="Calibri"/>
              </a:rPr>
              <a:t> </a:t>
            </a:r>
            <a:r>
              <a:rPr sz="1600" b="1" spc="-10" dirty="0">
                <a:solidFill>
                  <a:srgbClr val="FFFFFF"/>
                </a:solidFill>
                <a:latin typeface="Calibri"/>
                <a:cs typeface="Calibri"/>
              </a:rPr>
              <a:t>communication</a:t>
            </a:r>
            <a:endParaRPr sz="1600">
              <a:latin typeface="Calibri"/>
              <a:cs typeface="Calibri"/>
            </a:endParaRPr>
          </a:p>
        </p:txBody>
      </p:sp>
      <p:sp>
        <p:nvSpPr>
          <p:cNvPr id="20" name="object 20"/>
          <p:cNvSpPr txBox="1"/>
          <p:nvPr/>
        </p:nvSpPr>
        <p:spPr>
          <a:xfrm>
            <a:off x="4203065" y="4222114"/>
            <a:ext cx="7726045" cy="1091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With insecure communication between the internal services, or with the systems like database, msg queues, etc, enables the eavesdroppers to  capture the communication packets, and then reconstruct the data in communication. Hackers when take control of a service, often do  eavesdropping to get know data, access credentials to other services, and ongoing operations. Moreover, hackers install man-in-the-middle attacks  where the internal communication gets mediated by a unauthorized entity. Such type of attacks bring damaages of various types. Hence internal  services should do secure communication, for instance using SSL/TLS. SSL already authenticate the callee (the server) with the digital certificate. The  caller (the client) should also be configured to authenticate using its own certficate. In that way, one can make sure that the communicating parties  are</a:t>
            </a:r>
            <a:r>
              <a:rPr sz="1000" spc="10" dirty="0">
                <a:latin typeface="Calibri"/>
                <a:cs typeface="Calibri"/>
              </a:rPr>
              <a:t> </a:t>
            </a:r>
            <a:r>
              <a:rPr sz="1000" spc="-5" dirty="0">
                <a:latin typeface="Calibri"/>
                <a:cs typeface="Calibri"/>
              </a:rPr>
              <a:t>guranteed</a:t>
            </a:r>
            <a:r>
              <a:rPr sz="1000" spc="10" dirty="0">
                <a:latin typeface="Calibri"/>
                <a:cs typeface="Calibri"/>
              </a:rPr>
              <a:t> </a:t>
            </a:r>
            <a:r>
              <a:rPr sz="1000" spc="-5" dirty="0">
                <a:latin typeface="Calibri"/>
                <a:cs typeface="Calibri"/>
              </a:rPr>
              <a:t>that</a:t>
            </a:r>
            <a:r>
              <a:rPr sz="1000" spc="10" dirty="0">
                <a:latin typeface="Calibri"/>
                <a:cs typeface="Calibri"/>
              </a:rPr>
              <a:t> </a:t>
            </a:r>
            <a:r>
              <a:rPr sz="1000" spc="-5" dirty="0">
                <a:latin typeface="Calibri"/>
                <a:cs typeface="Calibri"/>
              </a:rPr>
              <a:t>they</a:t>
            </a:r>
            <a:r>
              <a:rPr sz="1000" spc="10" dirty="0">
                <a:latin typeface="Calibri"/>
                <a:cs typeface="Calibri"/>
              </a:rPr>
              <a:t> </a:t>
            </a:r>
            <a:r>
              <a:rPr sz="1000" spc="-5" dirty="0">
                <a:latin typeface="Calibri"/>
                <a:cs typeface="Calibri"/>
              </a:rPr>
              <a:t>are</a:t>
            </a:r>
            <a:r>
              <a:rPr sz="1000" spc="15" dirty="0">
                <a:latin typeface="Calibri"/>
                <a:cs typeface="Calibri"/>
              </a:rPr>
              <a:t> </a:t>
            </a:r>
            <a:r>
              <a:rPr sz="1000" spc="-5" dirty="0">
                <a:latin typeface="Calibri"/>
                <a:cs typeface="Calibri"/>
              </a:rPr>
              <a:t>in</a:t>
            </a:r>
            <a:r>
              <a:rPr sz="1000" spc="10" dirty="0">
                <a:latin typeface="Calibri"/>
                <a:cs typeface="Calibri"/>
              </a:rPr>
              <a:t> </a:t>
            </a:r>
            <a:r>
              <a:rPr sz="1000" spc="-5" dirty="0">
                <a:latin typeface="Calibri"/>
                <a:cs typeface="Calibri"/>
              </a:rPr>
              <a:t>communication</a:t>
            </a:r>
            <a:r>
              <a:rPr sz="1000" spc="10" dirty="0">
                <a:latin typeface="Calibri"/>
                <a:cs typeface="Calibri"/>
              </a:rPr>
              <a:t> </a:t>
            </a:r>
            <a:r>
              <a:rPr sz="1000" spc="-5" dirty="0">
                <a:latin typeface="Calibri"/>
                <a:cs typeface="Calibri"/>
              </a:rPr>
              <a:t>with</a:t>
            </a:r>
            <a:r>
              <a:rPr sz="1000" spc="10" dirty="0">
                <a:latin typeface="Calibri"/>
                <a:cs typeface="Calibri"/>
              </a:rPr>
              <a:t> </a:t>
            </a:r>
            <a:r>
              <a:rPr sz="1000" spc="-5" dirty="0">
                <a:latin typeface="Calibri"/>
                <a:cs typeface="Calibri"/>
              </a:rPr>
              <a:t>the</a:t>
            </a:r>
            <a:r>
              <a:rPr sz="1000" spc="15" dirty="0">
                <a:latin typeface="Calibri"/>
                <a:cs typeface="Calibri"/>
              </a:rPr>
              <a:t> </a:t>
            </a:r>
            <a:r>
              <a:rPr sz="1000" spc="-5" dirty="0">
                <a:latin typeface="Calibri"/>
                <a:cs typeface="Calibri"/>
              </a:rPr>
              <a:t>right</a:t>
            </a:r>
            <a:r>
              <a:rPr sz="1000" spc="10" dirty="0">
                <a:latin typeface="Calibri"/>
                <a:cs typeface="Calibri"/>
              </a:rPr>
              <a:t> </a:t>
            </a:r>
            <a:r>
              <a:rPr sz="1000" spc="-5" dirty="0">
                <a:latin typeface="Calibri"/>
                <a:cs typeface="Calibri"/>
              </a:rPr>
              <a:t>services.</a:t>
            </a:r>
            <a:r>
              <a:rPr sz="1000" spc="5" dirty="0">
                <a:latin typeface="Calibri"/>
                <a:cs typeface="Calibri"/>
              </a:rPr>
              <a:t> </a:t>
            </a:r>
            <a:r>
              <a:rPr sz="1000" spc="-5" dirty="0">
                <a:latin typeface="Calibri"/>
                <a:cs typeface="Calibri"/>
              </a:rPr>
              <a:t>Moreover,</a:t>
            </a:r>
            <a:r>
              <a:rPr sz="1000" spc="10" dirty="0">
                <a:latin typeface="Calibri"/>
                <a:cs typeface="Calibri"/>
              </a:rPr>
              <a:t> </a:t>
            </a:r>
            <a:r>
              <a:rPr sz="1000" spc="-5" dirty="0">
                <a:latin typeface="Calibri"/>
                <a:cs typeface="Calibri"/>
              </a:rPr>
              <a:t>a</a:t>
            </a:r>
            <a:r>
              <a:rPr sz="1000" spc="15" dirty="0">
                <a:latin typeface="Calibri"/>
                <a:cs typeface="Calibri"/>
              </a:rPr>
              <a:t> </a:t>
            </a:r>
            <a:r>
              <a:rPr sz="1000" spc="-5" dirty="0">
                <a:latin typeface="Calibri"/>
                <a:cs typeface="Calibri"/>
              </a:rPr>
              <a:t>secure</a:t>
            </a:r>
            <a:r>
              <a:rPr sz="1000" spc="10" dirty="0">
                <a:latin typeface="Calibri"/>
                <a:cs typeface="Calibri"/>
              </a:rPr>
              <a:t> </a:t>
            </a:r>
            <a:r>
              <a:rPr sz="1000" spc="-5" dirty="0">
                <a:latin typeface="Calibri"/>
                <a:cs typeface="Calibri"/>
              </a:rPr>
              <a:t>encrypted</a:t>
            </a:r>
            <a:r>
              <a:rPr sz="1000" spc="10" dirty="0">
                <a:latin typeface="Calibri"/>
                <a:cs typeface="Calibri"/>
              </a:rPr>
              <a:t> </a:t>
            </a:r>
            <a:r>
              <a:rPr sz="1000" spc="-5" dirty="0">
                <a:latin typeface="Calibri"/>
                <a:cs typeface="Calibri"/>
              </a:rPr>
              <a:t>session</a:t>
            </a:r>
            <a:r>
              <a:rPr sz="1000" spc="10" dirty="0">
                <a:latin typeface="Calibri"/>
                <a:cs typeface="Calibri"/>
              </a:rPr>
              <a:t> </a:t>
            </a:r>
            <a:r>
              <a:rPr sz="1000" spc="-5" dirty="0">
                <a:latin typeface="Calibri"/>
                <a:cs typeface="Calibri"/>
              </a:rPr>
              <a:t>will</a:t>
            </a:r>
            <a:r>
              <a:rPr sz="1000" spc="15" dirty="0">
                <a:latin typeface="Calibri"/>
                <a:cs typeface="Calibri"/>
              </a:rPr>
              <a:t> </a:t>
            </a:r>
            <a:r>
              <a:rPr sz="1000" spc="-5" dirty="0">
                <a:latin typeface="Calibri"/>
                <a:cs typeface="Calibri"/>
              </a:rPr>
              <a:t>make</a:t>
            </a:r>
            <a:r>
              <a:rPr sz="1000" spc="10" dirty="0">
                <a:latin typeface="Calibri"/>
                <a:cs typeface="Calibri"/>
              </a:rPr>
              <a:t> </a:t>
            </a:r>
            <a:r>
              <a:rPr sz="1000" spc="-5" dirty="0">
                <a:latin typeface="Calibri"/>
                <a:cs typeface="Calibri"/>
              </a:rPr>
              <a:t>it</a:t>
            </a:r>
            <a:r>
              <a:rPr sz="1000" spc="10" dirty="0">
                <a:latin typeface="Calibri"/>
                <a:cs typeface="Calibri"/>
              </a:rPr>
              <a:t> </a:t>
            </a:r>
            <a:r>
              <a:rPr sz="1000" spc="-5" dirty="0">
                <a:latin typeface="Calibri"/>
                <a:cs typeface="Calibri"/>
              </a:rPr>
              <a:t>harder</a:t>
            </a:r>
            <a:r>
              <a:rPr sz="1000" spc="10" dirty="0">
                <a:latin typeface="Calibri"/>
                <a:cs typeface="Calibri"/>
              </a:rPr>
              <a:t> </a:t>
            </a:r>
            <a:r>
              <a:rPr sz="1000" spc="-5" dirty="0">
                <a:latin typeface="Calibri"/>
                <a:cs typeface="Calibri"/>
              </a:rPr>
              <a:t>for</a:t>
            </a:r>
            <a:r>
              <a:rPr sz="1000" spc="10" dirty="0">
                <a:latin typeface="Calibri"/>
                <a:cs typeface="Calibri"/>
              </a:rPr>
              <a:t> </a:t>
            </a:r>
            <a:r>
              <a:rPr sz="1000" spc="-5" dirty="0">
                <a:latin typeface="Calibri"/>
                <a:cs typeface="Calibri"/>
              </a:rPr>
              <a:t>the</a:t>
            </a:r>
            <a:r>
              <a:rPr sz="1000" spc="15" dirty="0">
                <a:latin typeface="Calibri"/>
                <a:cs typeface="Calibri"/>
              </a:rPr>
              <a:t> </a:t>
            </a:r>
            <a:r>
              <a:rPr sz="1000" spc="-5" dirty="0">
                <a:latin typeface="Calibri"/>
                <a:cs typeface="Calibri"/>
              </a:rPr>
              <a:t>eavesdropper</a:t>
            </a:r>
            <a:endParaRPr sz="1000">
              <a:latin typeface="Calibri"/>
              <a:cs typeface="Calibri"/>
            </a:endParaRPr>
          </a:p>
        </p:txBody>
      </p:sp>
      <p:sp>
        <p:nvSpPr>
          <p:cNvPr id="21" name="object 21"/>
          <p:cNvSpPr txBox="1"/>
          <p:nvPr/>
        </p:nvSpPr>
        <p:spPr>
          <a:xfrm>
            <a:off x="281304" y="5375909"/>
            <a:ext cx="2181225" cy="268605"/>
          </a:xfrm>
          <a:prstGeom prst="rect">
            <a:avLst/>
          </a:prstGeom>
        </p:spPr>
        <p:txBody>
          <a:bodyPr vert="horz" wrap="square" lIns="0" tIns="12065" rIns="0" bIns="0" rtlCol="0">
            <a:spAutoFit/>
          </a:bodyPr>
          <a:lstStyle/>
          <a:p>
            <a:pPr marL="12700">
              <a:lnSpc>
                <a:spcPct val="100000"/>
              </a:lnSpc>
              <a:spcBef>
                <a:spcPts val="95"/>
              </a:spcBef>
            </a:pPr>
            <a:r>
              <a:rPr sz="1600" b="1" spc="-10" dirty="0">
                <a:solidFill>
                  <a:srgbClr val="FFFFFF"/>
                </a:solidFill>
                <a:latin typeface="Calibri"/>
                <a:cs typeface="Calibri"/>
              </a:rPr>
              <a:t>Keeping default</a:t>
            </a:r>
            <a:r>
              <a:rPr sz="1600" b="1" spc="-20" dirty="0">
                <a:solidFill>
                  <a:srgbClr val="FFFFFF"/>
                </a:solidFill>
                <a:latin typeface="Calibri"/>
                <a:cs typeface="Calibri"/>
              </a:rPr>
              <a:t> </a:t>
            </a:r>
            <a:r>
              <a:rPr sz="1600" b="1" spc="-10" dirty="0">
                <a:solidFill>
                  <a:srgbClr val="FFFFFF"/>
                </a:solidFill>
                <a:latin typeface="Calibri"/>
                <a:cs typeface="Calibri"/>
              </a:rPr>
              <a:t>signature</a:t>
            </a:r>
            <a:endParaRPr sz="1600">
              <a:latin typeface="Calibri"/>
              <a:cs typeface="Calibri"/>
            </a:endParaRPr>
          </a:p>
        </p:txBody>
      </p:sp>
      <p:sp>
        <p:nvSpPr>
          <p:cNvPr id="22" name="object 22"/>
          <p:cNvSpPr txBox="1"/>
          <p:nvPr/>
        </p:nvSpPr>
        <p:spPr>
          <a:xfrm>
            <a:off x="4203065" y="5380354"/>
            <a:ext cx="7654925" cy="634365"/>
          </a:xfrm>
          <a:prstGeom prst="rect">
            <a:avLst/>
          </a:prstGeom>
        </p:spPr>
        <p:txBody>
          <a:bodyPr vert="horz" wrap="square" lIns="0" tIns="12065" rIns="0" bIns="0" rtlCol="0">
            <a:spAutoFit/>
          </a:bodyPr>
          <a:lstStyle/>
          <a:p>
            <a:pPr marL="12700" marR="5080" algn="just">
              <a:lnSpc>
                <a:spcPct val="100000"/>
              </a:lnSpc>
              <a:spcBef>
                <a:spcPts val="95"/>
              </a:spcBef>
            </a:pPr>
            <a:r>
              <a:rPr sz="1000" spc="-5" dirty="0">
                <a:latin typeface="Calibri"/>
                <a:cs typeface="Calibri"/>
              </a:rPr>
              <a:t>Each service gives out a signature through which it can be recognized, and a signature can be so pecular that it can be use to determine the services  version and/or known vulnerabilities. The signature is usually comprise of the interface port number, the underlying application protocol, its default  banner, the comm dialogue construct, etc. Services configured to run with default signature can be hacked easily, as hacker can get know about its  weakness through its usual</a:t>
            </a:r>
            <a:r>
              <a:rPr sz="1000" dirty="0">
                <a:latin typeface="Calibri"/>
                <a:cs typeface="Calibri"/>
              </a:rPr>
              <a:t> </a:t>
            </a:r>
            <a:r>
              <a:rPr sz="1000" spc="-5" dirty="0">
                <a:latin typeface="Calibri"/>
                <a:cs typeface="Calibri"/>
              </a:rPr>
              <a:t>signature.</a:t>
            </a:r>
            <a:endParaRPr sz="1000">
              <a:latin typeface="Calibri"/>
              <a:cs typeface="Calibri"/>
            </a:endParaRPr>
          </a:p>
        </p:txBody>
      </p:sp>
      <p:sp>
        <p:nvSpPr>
          <p:cNvPr id="23" name="object 23"/>
          <p:cNvSpPr txBox="1"/>
          <p:nvPr/>
        </p:nvSpPr>
        <p:spPr>
          <a:xfrm>
            <a:off x="281304" y="6076950"/>
            <a:ext cx="1861185" cy="268605"/>
          </a:xfrm>
          <a:prstGeom prst="rect">
            <a:avLst/>
          </a:prstGeom>
        </p:spPr>
        <p:txBody>
          <a:bodyPr vert="horz" wrap="square" lIns="0" tIns="12065" rIns="0" bIns="0" rtlCol="0">
            <a:spAutoFit/>
          </a:bodyPr>
          <a:lstStyle/>
          <a:p>
            <a:pPr marL="12700">
              <a:lnSpc>
                <a:spcPct val="100000"/>
              </a:lnSpc>
              <a:spcBef>
                <a:spcPts val="95"/>
              </a:spcBef>
            </a:pPr>
            <a:r>
              <a:rPr sz="1600" b="1" spc="-5" dirty="0">
                <a:solidFill>
                  <a:srgbClr val="FFFFFF"/>
                </a:solidFill>
                <a:latin typeface="Calibri"/>
                <a:cs typeface="Calibri"/>
              </a:rPr>
              <a:t>... and </a:t>
            </a:r>
            <a:r>
              <a:rPr sz="1600" b="1" spc="-15" dirty="0">
                <a:solidFill>
                  <a:srgbClr val="FFFFFF"/>
                </a:solidFill>
                <a:latin typeface="Calibri"/>
                <a:cs typeface="Calibri"/>
              </a:rPr>
              <a:t>many </a:t>
            </a:r>
            <a:r>
              <a:rPr sz="1600" b="1" spc="-10" dirty="0">
                <a:solidFill>
                  <a:srgbClr val="FFFFFF"/>
                </a:solidFill>
                <a:latin typeface="Calibri"/>
                <a:cs typeface="Calibri"/>
              </a:rPr>
              <a:t>others</a:t>
            </a:r>
            <a:r>
              <a:rPr sz="1600" b="1" spc="-25" dirty="0">
                <a:solidFill>
                  <a:srgbClr val="FFFFFF"/>
                </a:solidFill>
                <a:latin typeface="Calibri"/>
                <a:cs typeface="Calibri"/>
              </a:rPr>
              <a:t> </a:t>
            </a:r>
            <a:r>
              <a:rPr sz="1600" b="1" spc="-5" dirty="0">
                <a:solidFill>
                  <a:srgbClr val="FFFFFF"/>
                </a:solidFill>
                <a:latin typeface="Calibri"/>
                <a:cs typeface="Calibri"/>
              </a:rPr>
              <a:t>...</a:t>
            </a:r>
            <a:endParaRPr sz="1600">
              <a:latin typeface="Calibri"/>
              <a:cs typeface="Calibri"/>
            </a:endParaRPr>
          </a:p>
        </p:txBody>
      </p:sp>
      <p:sp>
        <p:nvSpPr>
          <p:cNvPr id="24" name="object 24"/>
          <p:cNvSpPr txBox="1"/>
          <p:nvPr/>
        </p:nvSpPr>
        <p:spPr>
          <a:xfrm>
            <a:off x="4203065" y="6081395"/>
            <a:ext cx="121285" cy="177165"/>
          </a:xfrm>
          <a:prstGeom prst="rect">
            <a:avLst/>
          </a:prstGeom>
        </p:spPr>
        <p:txBody>
          <a:bodyPr vert="horz" wrap="square" lIns="0" tIns="12065" rIns="0" bIns="0" rtlCol="0">
            <a:spAutoFit/>
          </a:bodyPr>
          <a:lstStyle/>
          <a:p>
            <a:pPr marL="12700">
              <a:lnSpc>
                <a:spcPct val="100000"/>
              </a:lnSpc>
              <a:spcBef>
                <a:spcPts val="95"/>
              </a:spcBef>
            </a:pPr>
            <a:r>
              <a:rPr sz="1000" spc="-10" dirty="0">
                <a:latin typeface="Calibri"/>
                <a:cs typeface="Calibri"/>
              </a:rPr>
              <a:t>..</a:t>
            </a:r>
            <a:r>
              <a:rPr sz="1000" spc="-5" dirty="0">
                <a:latin typeface="Calibri"/>
                <a:cs typeface="Calibri"/>
              </a:rPr>
              <a:t>.</a:t>
            </a:r>
            <a:endParaRPr sz="1000">
              <a:latin typeface="Calibri"/>
              <a:cs typeface="Calibri"/>
            </a:endParaRPr>
          </a:p>
        </p:txBody>
      </p:sp>
      <p:sp>
        <p:nvSpPr>
          <p:cNvPr id="25" name="object 2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6" name="object 26"/>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66</a:t>
            </a:fld>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95439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Security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How </a:t>
            </a:r>
            <a:r>
              <a:rPr sz="2400" b="1" spc="-10" dirty="0">
                <a:solidFill>
                  <a:srgbClr val="FFFFFF"/>
                </a:solidFill>
                <a:latin typeface="Microsoft YaHei"/>
                <a:cs typeface="Microsoft YaHei"/>
              </a:rPr>
              <a:t>to </a:t>
            </a:r>
            <a:r>
              <a:rPr sz="2400" b="1" spc="-5" dirty="0">
                <a:solidFill>
                  <a:srgbClr val="FFFFFF"/>
                </a:solidFill>
                <a:latin typeface="Microsoft YaHei"/>
                <a:cs typeface="Microsoft YaHei"/>
              </a:rPr>
              <a:t>implement security</a:t>
            </a:r>
            <a:r>
              <a:rPr sz="2400" b="1" spc="-10" dirty="0">
                <a:solidFill>
                  <a:srgbClr val="FFFFFF"/>
                </a:solidFill>
                <a:latin typeface="Microsoft YaHei"/>
                <a:cs typeface="Microsoft YaHei"/>
              </a:rPr>
              <a:t> </a:t>
            </a:r>
            <a:r>
              <a:rPr sz="2400" b="1"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1107419" y="6476365"/>
            <a:ext cx="154940" cy="152400"/>
          </a:xfrm>
          <a:prstGeom prst="rect">
            <a:avLst/>
          </a:prstGeom>
        </p:spPr>
        <p:txBody>
          <a:bodyPr vert="horz" wrap="square" lIns="0" tIns="0" rIns="0" bIns="0" rtlCol="0">
            <a:spAutoFit/>
          </a:bodyPr>
          <a:lstStyle/>
          <a:p>
            <a:pPr>
              <a:lnSpc>
                <a:spcPts val="1140"/>
              </a:lnSpc>
            </a:pPr>
            <a:r>
              <a:rPr sz="1200" dirty="0">
                <a:solidFill>
                  <a:srgbClr val="888888"/>
                </a:solidFill>
                <a:latin typeface="Calibri"/>
                <a:cs typeface="Calibri"/>
              </a:rPr>
              <a:t>70</a:t>
            </a:r>
            <a:endParaRPr sz="1200">
              <a:latin typeface="Calibri"/>
              <a:cs typeface="Calibri"/>
            </a:endParaRPr>
          </a:p>
        </p:txBody>
      </p:sp>
      <p:pic>
        <p:nvPicPr>
          <p:cNvPr id="9" name="object 9"/>
          <p:cNvPicPr/>
          <p:nvPr/>
        </p:nvPicPr>
        <p:blipFill>
          <a:blip r:embed="rId2" cstate="print"/>
          <a:stretch>
            <a:fillRect/>
          </a:stretch>
        </p:blipFill>
        <p:spPr>
          <a:xfrm>
            <a:off x="170410" y="810490"/>
            <a:ext cx="11870574" cy="5885410"/>
          </a:xfrm>
          <a:prstGeom prst="rect">
            <a:avLst/>
          </a:prstGeom>
        </p:spPr>
      </p:pic>
      <p:sp>
        <p:nvSpPr>
          <p:cNvPr id="10" name="object 10"/>
          <p:cNvSpPr txBox="1"/>
          <p:nvPr/>
        </p:nvSpPr>
        <p:spPr>
          <a:xfrm>
            <a:off x="259715" y="847724"/>
            <a:ext cx="4946650" cy="1520825"/>
          </a:xfrm>
          <a:prstGeom prst="rect">
            <a:avLst/>
          </a:prstGeom>
        </p:spPr>
        <p:txBody>
          <a:bodyPr vert="horz" wrap="square" lIns="0" tIns="13335" rIns="0" bIns="0" rtlCol="0">
            <a:spAutoFit/>
          </a:bodyPr>
          <a:lstStyle/>
          <a:p>
            <a:pPr marL="12700" algn="just">
              <a:lnSpc>
                <a:spcPct val="100000"/>
              </a:lnSpc>
              <a:spcBef>
                <a:spcPts val="105"/>
              </a:spcBef>
            </a:pPr>
            <a:r>
              <a:rPr sz="1400" b="1" spc="-15" dirty="0">
                <a:latin typeface="Calibri"/>
                <a:cs typeface="Calibri"/>
              </a:rPr>
              <a:t>System </a:t>
            </a:r>
            <a:r>
              <a:rPr sz="1400" b="1" spc="-5" dirty="0">
                <a:latin typeface="Calibri"/>
                <a:cs typeface="Calibri"/>
              </a:rPr>
              <a:t>Design ...</a:t>
            </a:r>
            <a:endParaRPr sz="1400">
              <a:latin typeface="Calibri"/>
              <a:cs typeface="Calibri"/>
            </a:endParaRPr>
          </a:p>
          <a:p>
            <a:pPr marL="12700" marR="5080" algn="just">
              <a:lnSpc>
                <a:spcPct val="100000"/>
              </a:lnSpc>
              <a:spcBef>
                <a:spcPts val="10"/>
              </a:spcBef>
            </a:pPr>
            <a:r>
              <a:rPr sz="1200" dirty="0">
                <a:latin typeface="Calibri"/>
                <a:cs typeface="Calibri"/>
              </a:rPr>
              <a:t>First step towards </a:t>
            </a:r>
            <a:r>
              <a:rPr sz="1200" spc="10" dirty="0">
                <a:latin typeface="Calibri"/>
                <a:cs typeface="Calibri"/>
              </a:rPr>
              <a:t>security </a:t>
            </a:r>
            <a:r>
              <a:rPr sz="1200" spc="5" dirty="0">
                <a:latin typeface="Calibri"/>
                <a:cs typeface="Calibri"/>
              </a:rPr>
              <a:t>implementation is </a:t>
            </a:r>
            <a:r>
              <a:rPr sz="1200" spc="10" dirty="0">
                <a:latin typeface="Calibri"/>
                <a:cs typeface="Calibri"/>
              </a:rPr>
              <a:t>right </a:t>
            </a:r>
            <a:r>
              <a:rPr sz="1200" spc="5" dirty="0">
                <a:latin typeface="Calibri"/>
                <a:cs typeface="Calibri"/>
              </a:rPr>
              <a:t>in </a:t>
            </a:r>
            <a:r>
              <a:rPr sz="1200" spc="10" dirty="0">
                <a:latin typeface="Calibri"/>
                <a:cs typeface="Calibri"/>
              </a:rPr>
              <a:t>the </a:t>
            </a:r>
            <a:r>
              <a:rPr sz="1200" dirty="0">
                <a:latin typeface="Calibri"/>
                <a:cs typeface="Calibri"/>
              </a:rPr>
              <a:t>system </a:t>
            </a:r>
            <a:r>
              <a:rPr sz="1200" spc="10" dirty="0">
                <a:latin typeface="Calibri"/>
                <a:cs typeface="Calibri"/>
              </a:rPr>
              <a:t>design </a:t>
            </a:r>
            <a:r>
              <a:rPr sz="1200" dirty="0">
                <a:latin typeface="Calibri"/>
                <a:cs typeface="Calibri"/>
              </a:rPr>
              <a:t>itself.  </a:t>
            </a:r>
            <a:r>
              <a:rPr sz="1200" spc="-5" dirty="0">
                <a:latin typeface="Calibri"/>
                <a:cs typeface="Calibri"/>
              </a:rPr>
              <a:t>Means the design must be done in </a:t>
            </a:r>
            <a:r>
              <a:rPr sz="1200" spc="-15" dirty="0">
                <a:latin typeface="Calibri"/>
                <a:cs typeface="Calibri"/>
              </a:rPr>
              <a:t>way </a:t>
            </a:r>
            <a:r>
              <a:rPr sz="1200" spc="-10" dirty="0">
                <a:latin typeface="Calibri"/>
                <a:cs typeface="Calibri"/>
              </a:rPr>
              <a:t>that </a:t>
            </a:r>
            <a:r>
              <a:rPr sz="1200" spc="-5" dirty="0">
                <a:latin typeface="Calibri"/>
                <a:cs typeface="Calibri"/>
              </a:rPr>
              <a:t>enhances the security </a:t>
            </a:r>
            <a:r>
              <a:rPr sz="1200" spc="-10" dirty="0">
                <a:latin typeface="Calibri"/>
                <a:cs typeface="Calibri"/>
              </a:rPr>
              <a:t>perimeter </a:t>
            </a:r>
            <a:r>
              <a:rPr sz="1200" dirty="0">
                <a:latin typeface="Calibri"/>
                <a:cs typeface="Calibri"/>
              </a:rPr>
              <a:t>of  </a:t>
            </a:r>
            <a:r>
              <a:rPr sz="1200" spc="-5" dirty="0">
                <a:latin typeface="Calibri"/>
                <a:cs typeface="Calibri"/>
              </a:rPr>
              <a:t>the </a:t>
            </a:r>
            <a:r>
              <a:rPr sz="1200" spc="-15" dirty="0">
                <a:latin typeface="Calibri"/>
                <a:cs typeface="Calibri"/>
              </a:rPr>
              <a:t>system, </a:t>
            </a:r>
            <a:r>
              <a:rPr sz="1200" dirty="0">
                <a:latin typeface="Calibri"/>
                <a:cs typeface="Calibri"/>
              </a:rPr>
              <a:t>or </a:t>
            </a:r>
            <a:r>
              <a:rPr sz="1200" spc="-10" dirty="0">
                <a:latin typeface="Calibri"/>
                <a:cs typeface="Calibri"/>
              </a:rPr>
              <a:t>at </a:t>
            </a:r>
            <a:r>
              <a:rPr sz="1200" spc="-5" dirty="0">
                <a:latin typeface="Calibri"/>
                <a:cs typeface="Calibri"/>
              </a:rPr>
              <a:t>least donot </a:t>
            </a:r>
            <a:r>
              <a:rPr sz="1200" spc="-15" dirty="0">
                <a:latin typeface="Calibri"/>
                <a:cs typeface="Calibri"/>
              </a:rPr>
              <a:t>weakens </a:t>
            </a:r>
            <a:r>
              <a:rPr sz="1200" spc="-5" dirty="0">
                <a:latin typeface="Calibri"/>
                <a:cs typeface="Calibri"/>
              </a:rPr>
              <a:t>the </a:t>
            </a:r>
            <a:r>
              <a:rPr sz="1200" spc="-15" dirty="0">
                <a:latin typeface="Calibri"/>
                <a:cs typeface="Calibri"/>
              </a:rPr>
              <a:t>security. </a:t>
            </a:r>
            <a:r>
              <a:rPr sz="1200" spc="-5" dirty="0">
                <a:latin typeface="Calibri"/>
                <a:cs typeface="Calibri"/>
              </a:rPr>
              <a:t>Hence the </a:t>
            </a:r>
            <a:r>
              <a:rPr sz="1200" spc="-10" dirty="0">
                <a:latin typeface="Calibri"/>
                <a:cs typeface="Calibri"/>
              </a:rPr>
              <a:t>architecture </a:t>
            </a:r>
            <a:r>
              <a:rPr sz="1200" spc="-5" dirty="0">
                <a:latin typeface="Calibri"/>
                <a:cs typeface="Calibri"/>
              </a:rPr>
              <a:t>must  </a:t>
            </a:r>
            <a:r>
              <a:rPr sz="1200" spc="5" dirty="0">
                <a:latin typeface="Calibri"/>
                <a:cs typeface="Calibri"/>
              </a:rPr>
              <a:t>not </a:t>
            </a:r>
            <a:r>
              <a:rPr sz="1200" spc="-5" dirty="0">
                <a:latin typeface="Calibri"/>
                <a:cs typeface="Calibri"/>
              </a:rPr>
              <a:t>have any </a:t>
            </a:r>
            <a:r>
              <a:rPr sz="1200" spc="5" dirty="0">
                <a:latin typeface="Calibri"/>
                <a:cs typeface="Calibri"/>
              </a:rPr>
              <a:t>loopholes or </a:t>
            </a:r>
            <a:r>
              <a:rPr sz="1200" dirty="0">
                <a:latin typeface="Calibri"/>
                <a:cs typeface="Calibri"/>
              </a:rPr>
              <a:t>weak </a:t>
            </a:r>
            <a:r>
              <a:rPr sz="1200" spc="5" dirty="0">
                <a:latin typeface="Calibri"/>
                <a:cs typeface="Calibri"/>
              </a:rPr>
              <a:t>spots </a:t>
            </a:r>
            <a:r>
              <a:rPr sz="1200" dirty="0">
                <a:latin typeface="Calibri"/>
                <a:cs typeface="Calibri"/>
              </a:rPr>
              <a:t>that can be exploited </a:t>
            </a:r>
            <a:r>
              <a:rPr sz="1200" spc="-20" dirty="0">
                <a:latin typeface="Calibri"/>
                <a:cs typeface="Calibri"/>
              </a:rPr>
              <a:t>later. </a:t>
            </a:r>
            <a:r>
              <a:rPr sz="1200" dirty="0">
                <a:latin typeface="Calibri"/>
                <a:cs typeface="Calibri"/>
              </a:rPr>
              <a:t>Having a </a:t>
            </a:r>
            <a:r>
              <a:rPr sz="1200" spc="5" dirty="0">
                <a:latin typeface="Calibri"/>
                <a:cs typeface="Calibri"/>
              </a:rPr>
              <a:t>SPF  </a:t>
            </a:r>
            <a:r>
              <a:rPr sz="1200" spc="-5" dirty="0">
                <a:latin typeface="Calibri"/>
                <a:cs typeface="Calibri"/>
              </a:rPr>
              <a:t>is </a:t>
            </a:r>
            <a:r>
              <a:rPr sz="1200" dirty="0">
                <a:latin typeface="Calibri"/>
                <a:cs typeface="Calibri"/>
              </a:rPr>
              <a:t>a </a:t>
            </a:r>
            <a:r>
              <a:rPr sz="1200" spc="-5" dirty="0">
                <a:latin typeface="Calibri"/>
                <a:cs typeface="Calibri"/>
              </a:rPr>
              <a:t>big </a:t>
            </a:r>
            <a:r>
              <a:rPr sz="1200" spc="-10" dirty="0">
                <a:latin typeface="Calibri"/>
                <a:cs typeface="Calibri"/>
              </a:rPr>
              <a:t>weakspot </a:t>
            </a:r>
            <a:r>
              <a:rPr sz="1200" spc="-5" dirty="0">
                <a:latin typeface="Calibri"/>
                <a:cs typeface="Calibri"/>
              </a:rPr>
              <a:t>in </a:t>
            </a:r>
            <a:r>
              <a:rPr sz="1200" dirty="0">
                <a:latin typeface="Calibri"/>
                <a:cs typeface="Calibri"/>
              </a:rPr>
              <a:t>a </a:t>
            </a:r>
            <a:r>
              <a:rPr sz="1200" spc="-5" dirty="0">
                <a:latin typeface="Calibri"/>
                <a:cs typeface="Calibri"/>
              </a:rPr>
              <a:t>design. </a:t>
            </a:r>
            <a:r>
              <a:rPr sz="1200" spc="-10" dirty="0">
                <a:latin typeface="Calibri"/>
                <a:cs typeface="Calibri"/>
              </a:rPr>
              <a:t>Aggregating and/or </a:t>
            </a:r>
            <a:r>
              <a:rPr sz="1200" spc="-5" dirty="0">
                <a:latin typeface="Calibri"/>
                <a:cs typeface="Calibri"/>
              </a:rPr>
              <a:t>limiting </a:t>
            </a:r>
            <a:r>
              <a:rPr sz="1200" spc="-10" dirty="0">
                <a:latin typeface="Calibri"/>
                <a:cs typeface="Calibri"/>
              </a:rPr>
              <a:t>communication </a:t>
            </a:r>
            <a:r>
              <a:rPr sz="1200" spc="-5" dirty="0">
                <a:latin typeface="Calibri"/>
                <a:cs typeface="Calibri"/>
              </a:rPr>
              <a:t>paths,  </a:t>
            </a:r>
            <a:r>
              <a:rPr sz="1200" spc="-10" dirty="0">
                <a:latin typeface="Calibri"/>
                <a:cs typeface="Calibri"/>
              </a:rPr>
              <a:t>duplicating </a:t>
            </a:r>
            <a:r>
              <a:rPr sz="1200" spc="-5" dirty="0">
                <a:latin typeface="Calibri"/>
                <a:cs typeface="Calibri"/>
              </a:rPr>
              <a:t>services, and </a:t>
            </a:r>
            <a:r>
              <a:rPr sz="1200" spc="-10" dirty="0">
                <a:latin typeface="Calibri"/>
                <a:cs typeface="Calibri"/>
              </a:rPr>
              <a:t>having infrastructure that </a:t>
            </a:r>
            <a:r>
              <a:rPr sz="1200" spc="-5" dirty="0">
                <a:latin typeface="Calibri"/>
                <a:cs typeface="Calibri"/>
              </a:rPr>
              <a:t>enables </a:t>
            </a:r>
            <a:r>
              <a:rPr sz="1200" spc="-15" dirty="0">
                <a:latin typeface="Calibri"/>
                <a:cs typeface="Calibri"/>
              </a:rPr>
              <a:t>auto-discovery, </a:t>
            </a:r>
            <a:r>
              <a:rPr sz="1200" spc="-5" dirty="0">
                <a:latin typeface="Calibri"/>
                <a:cs typeface="Calibri"/>
              </a:rPr>
              <a:t>load  balancing, and </a:t>
            </a:r>
            <a:r>
              <a:rPr sz="1200" spc="-10" dirty="0">
                <a:latin typeface="Calibri"/>
                <a:cs typeface="Calibri"/>
              </a:rPr>
              <a:t>auto </a:t>
            </a:r>
            <a:r>
              <a:rPr sz="1200" spc="-5" dirty="0">
                <a:latin typeface="Calibri"/>
                <a:cs typeface="Calibri"/>
              </a:rPr>
              <a:t>healing leads </a:t>
            </a:r>
            <a:r>
              <a:rPr sz="1200" spc="-10" dirty="0">
                <a:latin typeface="Calibri"/>
                <a:cs typeface="Calibri"/>
              </a:rPr>
              <a:t>to secure </a:t>
            </a:r>
            <a:r>
              <a:rPr sz="1200" spc="-15" dirty="0">
                <a:latin typeface="Calibri"/>
                <a:cs typeface="Calibri"/>
              </a:rPr>
              <a:t>system</a:t>
            </a:r>
            <a:r>
              <a:rPr sz="1200" spc="25" dirty="0">
                <a:latin typeface="Calibri"/>
                <a:cs typeface="Calibri"/>
              </a:rPr>
              <a:t> </a:t>
            </a:r>
            <a:r>
              <a:rPr sz="1200" spc="-5" dirty="0">
                <a:latin typeface="Calibri"/>
                <a:cs typeface="Calibri"/>
              </a:rPr>
              <a:t>design.</a:t>
            </a:r>
            <a:endParaRPr sz="1200">
              <a:latin typeface="Calibri"/>
              <a:cs typeface="Calibri"/>
            </a:endParaRPr>
          </a:p>
        </p:txBody>
      </p:sp>
      <p:sp>
        <p:nvSpPr>
          <p:cNvPr id="11" name="object 11"/>
          <p:cNvSpPr txBox="1"/>
          <p:nvPr/>
        </p:nvSpPr>
        <p:spPr>
          <a:xfrm>
            <a:off x="5363209" y="847724"/>
            <a:ext cx="2941955" cy="1520825"/>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Calibri"/>
                <a:cs typeface="Calibri"/>
              </a:rPr>
              <a:t>Communication</a:t>
            </a:r>
            <a:r>
              <a:rPr sz="1400" b="1" spc="-15" dirty="0">
                <a:latin typeface="Calibri"/>
                <a:cs typeface="Calibri"/>
              </a:rPr>
              <a:t>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dirty="0">
                <a:latin typeface="Calibri"/>
                <a:cs typeface="Calibri"/>
              </a:rPr>
              <a:t>The </a:t>
            </a:r>
            <a:r>
              <a:rPr sz="1200" spc="-5" dirty="0">
                <a:latin typeface="Calibri"/>
                <a:cs typeface="Calibri"/>
              </a:rPr>
              <a:t>communication between </a:t>
            </a:r>
            <a:r>
              <a:rPr sz="1200" dirty="0">
                <a:latin typeface="Calibri"/>
                <a:cs typeface="Calibri"/>
              </a:rPr>
              <a:t>the </a:t>
            </a:r>
            <a:r>
              <a:rPr sz="1200" spc="5" dirty="0">
                <a:latin typeface="Calibri"/>
                <a:cs typeface="Calibri"/>
              </a:rPr>
              <a:t>services, and  all the external ones </a:t>
            </a:r>
            <a:r>
              <a:rPr sz="1200" spc="10" dirty="0">
                <a:latin typeface="Calibri"/>
                <a:cs typeface="Calibri"/>
              </a:rPr>
              <a:t>especially with the client  </a:t>
            </a:r>
            <a:r>
              <a:rPr sz="1200" spc="-5" dirty="0">
                <a:latin typeface="Calibri"/>
                <a:cs typeface="Calibri"/>
              </a:rPr>
              <a:t>apps must be </a:t>
            </a:r>
            <a:r>
              <a:rPr sz="1200" spc="-10" dirty="0">
                <a:latin typeface="Calibri"/>
                <a:cs typeface="Calibri"/>
              </a:rPr>
              <a:t>secured. For that, </a:t>
            </a:r>
            <a:r>
              <a:rPr sz="1200" spc="-5" dirty="0">
                <a:latin typeface="Calibri"/>
                <a:cs typeface="Calibri"/>
              </a:rPr>
              <a:t>SSL </a:t>
            </a:r>
            <a:r>
              <a:rPr sz="1200" dirty="0">
                <a:latin typeface="Calibri"/>
                <a:cs typeface="Calibri"/>
              </a:rPr>
              <a:t>or TLS </a:t>
            </a:r>
            <a:r>
              <a:rPr sz="1200" spc="-5" dirty="0">
                <a:latin typeface="Calibri"/>
                <a:cs typeface="Calibri"/>
              </a:rPr>
              <a:t>with  </a:t>
            </a:r>
            <a:r>
              <a:rPr sz="1200" spc="15" dirty="0">
                <a:latin typeface="Calibri"/>
                <a:cs typeface="Calibri"/>
              </a:rPr>
              <a:t>latest ver </a:t>
            </a:r>
            <a:r>
              <a:rPr sz="1200" spc="20" dirty="0">
                <a:latin typeface="Calibri"/>
                <a:cs typeface="Calibri"/>
              </a:rPr>
              <a:t>TLS 1.2 must </a:t>
            </a:r>
            <a:r>
              <a:rPr sz="1200" spc="15" dirty="0">
                <a:latin typeface="Calibri"/>
                <a:cs typeface="Calibri"/>
              </a:rPr>
              <a:t>be </a:t>
            </a:r>
            <a:r>
              <a:rPr sz="1200" spc="25" dirty="0">
                <a:latin typeface="Calibri"/>
                <a:cs typeface="Calibri"/>
              </a:rPr>
              <a:t>used. </a:t>
            </a:r>
            <a:r>
              <a:rPr sz="1200" spc="20" dirty="0">
                <a:latin typeface="Calibri"/>
                <a:cs typeface="Calibri"/>
              </a:rPr>
              <a:t>This will not  </a:t>
            </a:r>
            <a:r>
              <a:rPr sz="1200" spc="5" dirty="0">
                <a:latin typeface="Calibri"/>
                <a:cs typeface="Calibri"/>
              </a:rPr>
              <a:t>only </a:t>
            </a:r>
            <a:r>
              <a:rPr sz="1200" spc="10" dirty="0">
                <a:latin typeface="Calibri"/>
                <a:cs typeface="Calibri"/>
              </a:rPr>
              <a:t>authenticate the communicating </a:t>
            </a:r>
            <a:r>
              <a:rPr sz="1200" spc="15" dirty="0">
                <a:latin typeface="Calibri"/>
                <a:cs typeface="Calibri"/>
              </a:rPr>
              <a:t>parties,  </a:t>
            </a:r>
            <a:r>
              <a:rPr sz="1200" spc="80" dirty="0">
                <a:latin typeface="Calibri"/>
                <a:cs typeface="Calibri"/>
              </a:rPr>
              <a:t>but </a:t>
            </a:r>
            <a:r>
              <a:rPr sz="1200" spc="90" dirty="0">
                <a:latin typeface="Calibri"/>
                <a:cs typeface="Calibri"/>
              </a:rPr>
              <a:t>also </a:t>
            </a:r>
            <a:r>
              <a:rPr sz="1200" spc="85" dirty="0">
                <a:latin typeface="Calibri"/>
                <a:cs typeface="Calibri"/>
              </a:rPr>
              <a:t>make </a:t>
            </a:r>
            <a:r>
              <a:rPr sz="1200" spc="80" dirty="0">
                <a:latin typeface="Calibri"/>
                <a:cs typeface="Calibri"/>
              </a:rPr>
              <a:t>the </a:t>
            </a:r>
            <a:r>
              <a:rPr sz="1200" spc="100" dirty="0">
                <a:latin typeface="Calibri"/>
                <a:cs typeface="Calibri"/>
              </a:rPr>
              <a:t>whole </a:t>
            </a:r>
            <a:r>
              <a:rPr sz="1200" spc="105" dirty="0">
                <a:latin typeface="Calibri"/>
                <a:cs typeface="Calibri"/>
              </a:rPr>
              <a:t>conversation  </a:t>
            </a:r>
            <a:r>
              <a:rPr sz="1200" spc="-10" dirty="0">
                <a:latin typeface="Calibri"/>
                <a:cs typeface="Calibri"/>
              </a:rPr>
              <a:t>confidential </a:t>
            </a:r>
            <a:r>
              <a:rPr sz="1200" spc="-5" dirty="0">
                <a:latin typeface="Calibri"/>
                <a:cs typeface="Calibri"/>
              </a:rPr>
              <a:t>and assure its </a:t>
            </a:r>
            <a:r>
              <a:rPr sz="1200" spc="-15" dirty="0">
                <a:latin typeface="Calibri"/>
                <a:cs typeface="Calibri"/>
              </a:rPr>
              <a:t>integrity.</a:t>
            </a:r>
            <a:endParaRPr sz="1200">
              <a:latin typeface="Calibri"/>
              <a:cs typeface="Calibri"/>
            </a:endParaRPr>
          </a:p>
        </p:txBody>
      </p:sp>
      <p:sp>
        <p:nvSpPr>
          <p:cNvPr id="12" name="object 12"/>
          <p:cNvSpPr txBox="1"/>
          <p:nvPr/>
        </p:nvSpPr>
        <p:spPr>
          <a:xfrm>
            <a:off x="4740275" y="2432685"/>
            <a:ext cx="1033780" cy="240029"/>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a:cs typeface="Calibri"/>
              </a:rPr>
              <a:t>Accounting</a:t>
            </a:r>
            <a:r>
              <a:rPr sz="1400" b="1" spc="-70" dirty="0">
                <a:latin typeface="Calibri"/>
                <a:cs typeface="Calibri"/>
              </a:rPr>
              <a:t> </a:t>
            </a:r>
            <a:r>
              <a:rPr sz="1400" b="1" spc="-5" dirty="0">
                <a:latin typeface="Calibri"/>
                <a:cs typeface="Calibri"/>
              </a:rPr>
              <a:t>...</a:t>
            </a:r>
            <a:endParaRPr sz="1400">
              <a:latin typeface="Calibri"/>
              <a:cs typeface="Calibri"/>
            </a:endParaRPr>
          </a:p>
        </p:txBody>
      </p:sp>
      <p:sp>
        <p:nvSpPr>
          <p:cNvPr id="13" name="object 13"/>
          <p:cNvSpPr txBox="1"/>
          <p:nvPr/>
        </p:nvSpPr>
        <p:spPr>
          <a:xfrm>
            <a:off x="8462009" y="847724"/>
            <a:ext cx="3469004" cy="1824989"/>
          </a:xfrm>
          <a:prstGeom prst="rect">
            <a:avLst/>
          </a:prstGeom>
        </p:spPr>
        <p:txBody>
          <a:bodyPr vert="horz" wrap="square" lIns="0" tIns="13335" rIns="0" bIns="0" rtlCol="0">
            <a:spAutoFit/>
          </a:bodyPr>
          <a:lstStyle/>
          <a:p>
            <a:pPr marL="12700" algn="just">
              <a:lnSpc>
                <a:spcPct val="100000"/>
              </a:lnSpc>
              <a:spcBef>
                <a:spcPts val="105"/>
              </a:spcBef>
            </a:pPr>
            <a:r>
              <a:rPr sz="1400" b="1" spc="-10" dirty="0">
                <a:latin typeface="Calibri"/>
                <a:cs typeface="Calibri"/>
              </a:rPr>
              <a:t>Authentication</a:t>
            </a:r>
            <a:r>
              <a:rPr sz="1400" b="1" spc="-15" dirty="0">
                <a:latin typeface="Calibri"/>
                <a:cs typeface="Calibri"/>
              </a:rPr>
              <a:t>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spc="-5" dirty="0">
                <a:latin typeface="Calibri"/>
                <a:cs typeface="Calibri"/>
              </a:rPr>
              <a:t>All the </a:t>
            </a:r>
            <a:r>
              <a:rPr sz="1200" spc="-10" dirty="0">
                <a:latin typeface="Calibri"/>
                <a:cs typeface="Calibri"/>
              </a:rPr>
              <a:t>communicating </a:t>
            </a:r>
            <a:r>
              <a:rPr sz="1200" spc="-5" dirty="0">
                <a:latin typeface="Calibri"/>
                <a:cs typeface="Calibri"/>
              </a:rPr>
              <a:t>parties must </a:t>
            </a:r>
            <a:r>
              <a:rPr sz="1200" spc="-10" dirty="0">
                <a:latin typeface="Calibri"/>
                <a:cs typeface="Calibri"/>
              </a:rPr>
              <a:t>authenticate others  </a:t>
            </a:r>
            <a:r>
              <a:rPr sz="1200" spc="10" dirty="0">
                <a:latin typeface="Calibri"/>
                <a:cs typeface="Calibri"/>
              </a:rPr>
              <a:t>before </a:t>
            </a:r>
            <a:r>
              <a:rPr sz="1200" spc="20" dirty="0">
                <a:latin typeface="Calibri"/>
                <a:cs typeface="Calibri"/>
              </a:rPr>
              <a:t>doing </a:t>
            </a:r>
            <a:r>
              <a:rPr sz="1200" spc="10" dirty="0">
                <a:latin typeface="Calibri"/>
                <a:cs typeface="Calibri"/>
              </a:rPr>
              <a:t>any </a:t>
            </a:r>
            <a:r>
              <a:rPr sz="1200" spc="20" dirty="0">
                <a:latin typeface="Calibri"/>
                <a:cs typeface="Calibri"/>
              </a:rPr>
              <a:t>actual </a:t>
            </a:r>
            <a:r>
              <a:rPr sz="1200" spc="15" dirty="0">
                <a:latin typeface="Calibri"/>
                <a:cs typeface="Calibri"/>
              </a:rPr>
              <a:t>conversation. </a:t>
            </a:r>
            <a:r>
              <a:rPr sz="1200" spc="10" dirty="0">
                <a:latin typeface="Calibri"/>
                <a:cs typeface="Calibri"/>
              </a:rPr>
              <a:t>For </a:t>
            </a:r>
            <a:r>
              <a:rPr sz="1200" spc="15" dirty="0">
                <a:latin typeface="Calibri"/>
                <a:cs typeface="Calibri"/>
              </a:rPr>
              <a:t>that </a:t>
            </a:r>
            <a:r>
              <a:rPr sz="1200" spc="25" dirty="0">
                <a:latin typeface="Calibri"/>
                <a:cs typeface="Calibri"/>
              </a:rPr>
              <a:t>either  </a:t>
            </a:r>
            <a:r>
              <a:rPr sz="1200" spc="50" dirty="0">
                <a:latin typeface="Calibri"/>
                <a:cs typeface="Calibri"/>
              </a:rPr>
              <a:t>SSL </a:t>
            </a:r>
            <a:r>
              <a:rPr sz="1200" spc="65" dirty="0">
                <a:latin typeface="Calibri"/>
                <a:cs typeface="Calibri"/>
              </a:rPr>
              <a:t>handshake </a:t>
            </a:r>
            <a:r>
              <a:rPr sz="1200" spc="55" dirty="0">
                <a:latin typeface="Calibri"/>
                <a:cs typeface="Calibri"/>
              </a:rPr>
              <a:t>can </a:t>
            </a:r>
            <a:r>
              <a:rPr sz="1200" spc="40" dirty="0">
                <a:latin typeface="Calibri"/>
                <a:cs typeface="Calibri"/>
              </a:rPr>
              <a:t>be </a:t>
            </a:r>
            <a:r>
              <a:rPr sz="1200" spc="65" dirty="0">
                <a:latin typeface="Calibri"/>
                <a:cs typeface="Calibri"/>
              </a:rPr>
              <a:t>used with </a:t>
            </a:r>
            <a:r>
              <a:rPr sz="1200" spc="75" dirty="0">
                <a:latin typeface="Calibri"/>
                <a:cs typeface="Calibri"/>
              </a:rPr>
              <a:t>X509.11 </a:t>
            </a:r>
            <a:r>
              <a:rPr sz="1200" spc="70" dirty="0">
                <a:latin typeface="Calibri"/>
                <a:cs typeface="Calibri"/>
              </a:rPr>
              <a:t>digital  </a:t>
            </a:r>
            <a:r>
              <a:rPr sz="1200" spc="20" dirty="0">
                <a:latin typeface="Calibri"/>
                <a:cs typeface="Calibri"/>
              </a:rPr>
              <a:t>certificate with </a:t>
            </a:r>
            <a:r>
              <a:rPr sz="1200" spc="25" dirty="0">
                <a:latin typeface="Calibri"/>
                <a:cs typeface="Calibri"/>
              </a:rPr>
              <a:t>mandatory </a:t>
            </a:r>
            <a:r>
              <a:rPr sz="1200" spc="20" dirty="0">
                <a:latin typeface="Calibri"/>
                <a:cs typeface="Calibri"/>
              </a:rPr>
              <a:t>client side </a:t>
            </a:r>
            <a:r>
              <a:rPr sz="1200" spc="25" dirty="0">
                <a:latin typeface="Calibri"/>
                <a:cs typeface="Calibri"/>
              </a:rPr>
              <a:t>certificate. </a:t>
            </a:r>
            <a:r>
              <a:rPr sz="1200" spc="-15" dirty="0">
                <a:latin typeface="Calibri"/>
                <a:cs typeface="Calibri"/>
              </a:rPr>
              <a:t>Or,  </a:t>
            </a:r>
            <a:r>
              <a:rPr sz="1200" dirty="0">
                <a:latin typeface="Calibri"/>
                <a:cs typeface="Calibri"/>
              </a:rPr>
              <a:t>employ </a:t>
            </a:r>
            <a:r>
              <a:rPr sz="1200" spc="5" dirty="0">
                <a:latin typeface="Calibri"/>
                <a:cs typeface="Calibri"/>
              </a:rPr>
              <a:t>some </a:t>
            </a:r>
            <a:r>
              <a:rPr sz="1200" dirty="0">
                <a:latin typeface="Calibri"/>
                <a:cs typeface="Calibri"/>
              </a:rPr>
              <a:t>proper protocol </a:t>
            </a:r>
            <a:r>
              <a:rPr sz="1200" spc="5" dirty="0">
                <a:latin typeface="Calibri"/>
                <a:cs typeface="Calibri"/>
              </a:rPr>
              <a:t>such as OAuth2 that not  </a:t>
            </a:r>
            <a:r>
              <a:rPr sz="1200" spc="50" dirty="0">
                <a:latin typeface="Calibri"/>
                <a:cs typeface="Calibri"/>
              </a:rPr>
              <a:t>only </a:t>
            </a:r>
            <a:r>
              <a:rPr sz="1200" spc="55" dirty="0">
                <a:latin typeface="Calibri"/>
                <a:cs typeface="Calibri"/>
              </a:rPr>
              <a:t>authenticates </a:t>
            </a:r>
            <a:r>
              <a:rPr sz="1200" spc="40" dirty="0">
                <a:latin typeface="Calibri"/>
                <a:cs typeface="Calibri"/>
              </a:rPr>
              <a:t>the </a:t>
            </a:r>
            <a:r>
              <a:rPr sz="1200" spc="55" dirty="0">
                <a:latin typeface="Calibri"/>
                <a:cs typeface="Calibri"/>
              </a:rPr>
              <a:t>client, </a:t>
            </a:r>
            <a:r>
              <a:rPr sz="1200" spc="45" dirty="0">
                <a:latin typeface="Calibri"/>
                <a:cs typeface="Calibri"/>
              </a:rPr>
              <a:t>but </a:t>
            </a:r>
            <a:r>
              <a:rPr sz="1200" spc="55" dirty="0">
                <a:latin typeface="Calibri"/>
                <a:cs typeface="Calibri"/>
              </a:rPr>
              <a:t>also provides </a:t>
            </a:r>
            <a:r>
              <a:rPr sz="1200" dirty="0">
                <a:latin typeface="Calibri"/>
                <a:cs typeface="Calibri"/>
              </a:rPr>
              <a:t>a  </a:t>
            </a:r>
            <a:r>
              <a:rPr sz="1200" spc="-10" dirty="0">
                <a:latin typeface="Calibri"/>
                <a:cs typeface="Calibri"/>
              </a:rPr>
              <a:t>proper </a:t>
            </a:r>
            <a:r>
              <a:rPr sz="1200" spc="-15" dirty="0">
                <a:latin typeface="Calibri"/>
                <a:cs typeface="Calibri"/>
              </a:rPr>
              <a:t>way </a:t>
            </a:r>
            <a:r>
              <a:rPr sz="1200" spc="-10" dirty="0">
                <a:latin typeface="Calibri"/>
                <a:cs typeface="Calibri"/>
              </a:rPr>
              <a:t>to creating</a:t>
            </a:r>
            <a:r>
              <a:rPr sz="1200" spc="25" dirty="0">
                <a:latin typeface="Calibri"/>
                <a:cs typeface="Calibri"/>
              </a:rPr>
              <a:t> </a:t>
            </a:r>
            <a:r>
              <a:rPr sz="1200" spc="-5" dirty="0">
                <a:latin typeface="Calibri"/>
                <a:cs typeface="Calibri"/>
              </a:rPr>
              <a:t>sessions.</a:t>
            </a:r>
            <a:endParaRPr sz="1200">
              <a:latin typeface="Calibri"/>
              <a:cs typeface="Calibri"/>
            </a:endParaRPr>
          </a:p>
          <a:p>
            <a:pPr marL="1925320" algn="just">
              <a:lnSpc>
                <a:spcPct val="100000"/>
              </a:lnSpc>
              <a:spcBef>
                <a:spcPts val="710"/>
              </a:spcBef>
            </a:pPr>
            <a:r>
              <a:rPr sz="1400" b="1" spc="-5" dirty="0">
                <a:latin typeface="Calibri"/>
                <a:cs typeface="Calibri"/>
              </a:rPr>
              <a:t>Access </a:t>
            </a:r>
            <a:r>
              <a:rPr sz="1400" b="1" spc="-10" dirty="0">
                <a:latin typeface="Calibri"/>
                <a:cs typeface="Calibri"/>
              </a:rPr>
              <a:t>Control</a:t>
            </a:r>
            <a:r>
              <a:rPr sz="1400" b="1" spc="-15" dirty="0">
                <a:latin typeface="Calibri"/>
                <a:cs typeface="Calibri"/>
              </a:rPr>
              <a:t> </a:t>
            </a:r>
            <a:r>
              <a:rPr sz="1400" b="1" spc="-5" dirty="0">
                <a:latin typeface="Calibri"/>
                <a:cs typeface="Calibri"/>
              </a:rPr>
              <a:t>...</a:t>
            </a:r>
            <a:endParaRPr sz="1400">
              <a:latin typeface="Calibri"/>
              <a:cs typeface="Calibri"/>
            </a:endParaRPr>
          </a:p>
        </p:txBody>
      </p:sp>
      <p:sp>
        <p:nvSpPr>
          <p:cNvPr id="14" name="object 14"/>
          <p:cNvSpPr txBox="1"/>
          <p:nvPr/>
        </p:nvSpPr>
        <p:spPr>
          <a:xfrm>
            <a:off x="10374630" y="2647950"/>
            <a:ext cx="1556385" cy="1305560"/>
          </a:xfrm>
          <a:prstGeom prst="rect">
            <a:avLst/>
          </a:prstGeom>
        </p:spPr>
        <p:txBody>
          <a:bodyPr vert="horz" wrap="square" lIns="0" tIns="12700" rIns="0" bIns="0" rtlCol="0">
            <a:spAutoFit/>
          </a:bodyPr>
          <a:lstStyle/>
          <a:p>
            <a:pPr marL="12700" marR="5080" algn="just">
              <a:lnSpc>
                <a:spcPct val="100000"/>
              </a:lnSpc>
              <a:spcBef>
                <a:spcPts val="100"/>
              </a:spcBef>
            </a:pPr>
            <a:r>
              <a:rPr sz="1200" spc="-5" dirty="0">
                <a:latin typeface="Calibri"/>
                <a:cs typeface="Calibri"/>
              </a:rPr>
              <a:t>All the services and their  </a:t>
            </a:r>
            <a:r>
              <a:rPr sz="1200" spc="65" dirty="0">
                <a:latin typeface="Calibri"/>
                <a:cs typeface="Calibri"/>
              </a:rPr>
              <a:t>containers </a:t>
            </a:r>
            <a:r>
              <a:rPr sz="1200" spc="60" dirty="0">
                <a:latin typeface="Calibri"/>
                <a:cs typeface="Calibri"/>
              </a:rPr>
              <a:t>must </a:t>
            </a:r>
            <a:r>
              <a:rPr sz="1200" spc="55" dirty="0">
                <a:latin typeface="Calibri"/>
                <a:cs typeface="Calibri"/>
              </a:rPr>
              <a:t>have  </a:t>
            </a:r>
            <a:r>
              <a:rPr sz="1200" spc="95" dirty="0">
                <a:latin typeface="Calibri"/>
                <a:cs typeface="Calibri"/>
              </a:rPr>
              <a:t>controlled access </a:t>
            </a:r>
            <a:r>
              <a:rPr sz="1200" spc="50" dirty="0">
                <a:latin typeface="Calibri"/>
                <a:cs typeface="Calibri"/>
              </a:rPr>
              <a:t>by  </a:t>
            </a:r>
            <a:r>
              <a:rPr sz="1200" spc="30" dirty="0">
                <a:latin typeface="Calibri"/>
                <a:cs typeface="Calibri"/>
              </a:rPr>
              <a:t>restricting </a:t>
            </a:r>
            <a:r>
              <a:rPr sz="1200" spc="15" dirty="0">
                <a:latin typeface="Calibri"/>
                <a:cs typeface="Calibri"/>
              </a:rPr>
              <a:t>TCP </a:t>
            </a:r>
            <a:r>
              <a:rPr sz="1200" spc="30" dirty="0">
                <a:latin typeface="Calibri"/>
                <a:cs typeface="Calibri"/>
              </a:rPr>
              <a:t>ports </a:t>
            </a:r>
            <a:r>
              <a:rPr sz="1200" spc="10" dirty="0">
                <a:latin typeface="Calibri"/>
                <a:cs typeface="Calibri"/>
              </a:rPr>
              <a:t>to  </a:t>
            </a:r>
            <a:r>
              <a:rPr sz="1200" spc="105" dirty="0">
                <a:latin typeface="Calibri"/>
                <a:cs typeface="Calibri"/>
              </a:rPr>
              <a:t>only </a:t>
            </a:r>
            <a:r>
              <a:rPr sz="1200" spc="95" dirty="0">
                <a:latin typeface="Calibri"/>
                <a:cs typeface="Calibri"/>
              </a:rPr>
              <a:t>ser </a:t>
            </a:r>
            <a:r>
              <a:rPr sz="1200" dirty="0">
                <a:latin typeface="Calibri"/>
                <a:cs typeface="Calibri"/>
              </a:rPr>
              <a:t>v i </a:t>
            </a:r>
            <a:r>
              <a:rPr sz="1200" spc="70" dirty="0">
                <a:latin typeface="Calibri"/>
                <a:cs typeface="Calibri"/>
              </a:rPr>
              <a:t>ce </a:t>
            </a:r>
            <a:r>
              <a:rPr sz="1200" spc="95" dirty="0">
                <a:latin typeface="Calibri"/>
                <a:cs typeface="Calibri"/>
              </a:rPr>
              <a:t>and </a:t>
            </a:r>
            <a:r>
              <a:rPr sz="1200" dirty="0">
                <a:latin typeface="Calibri"/>
                <a:cs typeface="Calibri"/>
              </a:rPr>
              <a:t>i t</a:t>
            </a:r>
            <a:r>
              <a:rPr sz="1200" spc="-225" dirty="0">
                <a:latin typeface="Calibri"/>
                <a:cs typeface="Calibri"/>
              </a:rPr>
              <a:t> </a:t>
            </a:r>
            <a:r>
              <a:rPr sz="1200" dirty="0">
                <a:latin typeface="Calibri"/>
                <a:cs typeface="Calibri"/>
              </a:rPr>
              <a:t>s  </a:t>
            </a:r>
            <a:r>
              <a:rPr sz="1200" spc="10" dirty="0">
                <a:latin typeface="Calibri"/>
                <a:cs typeface="Calibri"/>
              </a:rPr>
              <a:t>associates, and defining  </a:t>
            </a:r>
            <a:r>
              <a:rPr sz="1200" spc="5" dirty="0">
                <a:latin typeface="Calibri"/>
                <a:cs typeface="Calibri"/>
              </a:rPr>
              <a:t>CLI access with only</a:t>
            </a:r>
            <a:r>
              <a:rPr sz="1200" spc="25" dirty="0">
                <a:latin typeface="Calibri"/>
                <a:cs typeface="Calibri"/>
              </a:rPr>
              <a:t> </a:t>
            </a:r>
            <a:r>
              <a:rPr sz="1200" spc="5" dirty="0">
                <a:latin typeface="Calibri"/>
                <a:cs typeface="Calibri"/>
              </a:rPr>
              <a:t>one</a:t>
            </a:r>
            <a:endParaRPr sz="1200">
              <a:latin typeface="Calibri"/>
              <a:cs typeface="Calibri"/>
            </a:endParaRPr>
          </a:p>
        </p:txBody>
      </p:sp>
      <p:sp>
        <p:nvSpPr>
          <p:cNvPr id="15" name="object 15"/>
          <p:cNvSpPr txBox="1"/>
          <p:nvPr/>
        </p:nvSpPr>
        <p:spPr>
          <a:xfrm>
            <a:off x="259715" y="2432685"/>
            <a:ext cx="4323715" cy="2374265"/>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Calibri"/>
                <a:cs typeface="Calibri"/>
              </a:rPr>
              <a:t>Authorization</a:t>
            </a:r>
            <a:r>
              <a:rPr sz="1400" b="1" spc="-15" dirty="0">
                <a:latin typeface="Calibri"/>
                <a:cs typeface="Calibri"/>
              </a:rPr>
              <a:t>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spc="5" dirty="0">
                <a:latin typeface="Calibri"/>
                <a:cs typeface="Calibri"/>
              </a:rPr>
              <a:t>All the communicating </a:t>
            </a:r>
            <a:r>
              <a:rPr sz="1200" spc="10" dirty="0">
                <a:latin typeface="Calibri"/>
                <a:cs typeface="Calibri"/>
              </a:rPr>
              <a:t>parties </a:t>
            </a:r>
            <a:r>
              <a:rPr sz="1200" spc="5" dirty="0">
                <a:latin typeface="Calibri"/>
                <a:cs typeface="Calibri"/>
              </a:rPr>
              <a:t>must </a:t>
            </a:r>
            <a:r>
              <a:rPr sz="1200" dirty="0">
                <a:latin typeface="Calibri"/>
                <a:cs typeface="Calibri"/>
              </a:rPr>
              <a:t>have </a:t>
            </a:r>
            <a:r>
              <a:rPr sz="1200" spc="5" dirty="0">
                <a:latin typeface="Calibri"/>
                <a:cs typeface="Calibri"/>
              </a:rPr>
              <a:t>well </a:t>
            </a:r>
            <a:r>
              <a:rPr sz="1200" spc="10" dirty="0">
                <a:latin typeface="Calibri"/>
                <a:cs typeface="Calibri"/>
              </a:rPr>
              <a:t>define authorizations  </a:t>
            </a:r>
            <a:r>
              <a:rPr sz="1200" spc="20" dirty="0">
                <a:latin typeface="Calibri"/>
                <a:cs typeface="Calibri"/>
              </a:rPr>
              <a:t>and roles </a:t>
            </a:r>
            <a:r>
              <a:rPr sz="1200" spc="30" dirty="0">
                <a:latin typeface="Calibri"/>
                <a:cs typeface="Calibri"/>
              </a:rPr>
              <a:t>assigned </a:t>
            </a:r>
            <a:r>
              <a:rPr sz="1200" spc="25" dirty="0">
                <a:latin typeface="Calibri"/>
                <a:cs typeface="Calibri"/>
              </a:rPr>
              <a:t>through which one </a:t>
            </a:r>
            <a:r>
              <a:rPr sz="1200" spc="20" dirty="0">
                <a:latin typeface="Calibri"/>
                <a:cs typeface="Calibri"/>
              </a:rPr>
              <a:t>can </a:t>
            </a:r>
            <a:r>
              <a:rPr sz="1200" spc="15" dirty="0">
                <a:latin typeface="Calibri"/>
                <a:cs typeface="Calibri"/>
              </a:rPr>
              <a:t>be </a:t>
            </a:r>
            <a:r>
              <a:rPr sz="1200" spc="25" dirty="0">
                <a:latin typeface="Calibri"/>
                <a:cs typeface="Calibri"/>
              </a:rPr>
              <a:t>differentiated </a:t>
            </a:r>
            <a:r>
              <a:rPr sz="1200" spc="20" dirty="0">
                <a:latin typeface="Calibri"/>
                <a:cs typeface="Calibri"/>
              </a:rPr>
              <a:t>from  </a:t>
            </a:r>
            <a:r>
              <a:rPr sz="1200" spc="5" dirty="0">
                <a:latin typeface="Calibri"/>
                <a:cs typeface="Calibri"/>
              </a:rPr>
              <a:t>others. </a:t>
            </a:r>
            <a:r>
              <a:rPr sz="1200" spc="10" dirty="0">
                <a:latin typeface="Calibri"/>
                <a:cs typeface="Calibri"/>
              </a:rPr>
              <a:t>These </a:t>
            </a:r>
            <a:r>
              <a:rPr sz="1200" spc="5" dirty="0">
                <a:latin typeface="Calibri"/>
                <a:cs typeface="Calibri"/>
              </a:rPr>
              <a:t>roles </a:t>
            </a:r>
            <a:r>
              <a:rPr sz="1200" spc="10" dirty="0">
                <a:latin typeface="Calibri"/>
                <a:cs typeface="Calibri"/>
              </a:rPr>
              <a:t>should </a:t>
            </a:r>
            <a:r>
              <a:rPr sz="1200" spc="5" dirty="0">
                <a:latin typeface="Calibri"/>
                <a:cs typeface="Calibri"/>
              </a:rPr>
              <a:t>be </a:t>
            </a:r>
            <a:r>
              <a:rPr sz="1200" dirty="0">
                <a:latin typeface="Calibri"/>
                <a:cs typeface="Calibri"/>
              </a:rPr>
              <a:t>validated </a:t>
            </a:r>
            <a:r>
              <a:rPr sz="1200" spc="5" dirty="0">
                <a:latin typeface="Calibri"/>
                <a:cs typeface="Calibri"/>
              </a:rPr>
              <a:t>in each and every </a:t>
            </a:r>
            <a:r>
              <a:rPr sz="1200" spc="10" dirty="0">
                <a:latin typeface="Calibri"/>
                <a:cs typeface="Calibri"/>
              </a:rPr>
              <a:t>service so  </a:t>
            </a:r>
            <a:r>
              <a:rPr sz="1200" dirty="0">
                <a:latin typeface="Calibri"/>
                <a:cs typeface="Calibri"/>
              </a:rPr>
              <a:t>as </a:t>
            </a:r>
            <a:r>
              <a:rPr sz="1200" spc="-10" dirty="0">
                <a:latin typeface="Calibri"/>
                <a:cs typeface="Calibri"/>
              </a:rPr>
              <a:t>to </a:t>
            </a:r>
            <a:r>
              <a:rPr sz="1200" spc="-15" dirty="0">
                <a:latin typeface="Calibri"/>
                <a:cs typeface="Calibri"/>
              </a:rPr>
              <a:t>prevent </a:t>
            </a:r>
            <a:r>
              <a:rPr sz="1200" spc="-10" dirty="0">
                <a:latin typeface="Calibri"/>
                <a:cs typeface="Calibri"/>
              </a:rPr>
              <a:t>unauthorized </a:t>
            </a:r>
            <a:r>
              <a:rPr sz="1200" spc="-5" dirty="0">
                <a:latin typeface="Calibri"/>
                <a:cs typeface="Calibri"/>
              </a:rPr>
              <a:t>access </a:t>
            </a:r>
            <a:r>
              <a:rPr sz="1200" spc="-10" dirty="0">
                <a:latin typeface="Calibri"/>
                <a:cs typeface="Calibri"/>
              </a:rPr>
              <a:t>that </a:t>
            </a:r>
            <a:r>
              <a:rPr sz="1200" spc="-5" dirty="0">
                <a:latin typeface="Calibri"/>
                <a:cs typeface="Calibri"/>
              </a:rPr>
              <a:t>usually leads </a:t>
            </a:r>
            <a:r>
              <a:rPr sz="1200" spc="-10" dirty="0">
                <a:latin typeface="Calibri"/>
                <a:cs typeface="Calibri"/>
              </a:rPr>
              <a:t>to hacks that </a:t>
            </a:r>
            <a:r>
              <a:rPr sz="1200" spc="-5" dirty="0">
                <a:latin typeface="Calibri"/>
                <a:cs typeface="Calibri"/>
              </a:rPr>
              <a:t>can  further leads </a:t>
            </a:r>
            <a:r>
              <a:rPr sz="1200" spc="-10" dirty="0">
                <a:latin typeface="Calibri"/>
                <a:cs typeface="Calibri"/>
              </a:rPr>
              <a:t>to </a:t>
            </a:r>
            <a:r>
              <a:rPr sz="1200" spc="-15" dirty="0">
                <a:latin typeface="Calibri"/>
                <a:cs typeface="Calibri"/>
              </a:rPr>
              <a:t>system </a:t>
            </a:r>
            <a:r>
              <a:rPr sz="1200" spc="-5" dirty="0">
                <a:latin typeface="Calibri"/>
                <a:cs typeface="Calibri"/>
              </a:rPr>
              <a:t>sabotage </a:t>
            </a:r>
            <a:r>
              <a:rPr sz="1200" spc="-10" dirty="0">
                <a:latin typeface="Calibri"/>
                <a:cs typeface="Calibri"/>
              </a:rPr>
              <a:t>and/or data</a:t>
            </a:r>
            <a:r>
              <a:rPr sz="1200" spc="30" dirty="0">
                <a:latin typeface="Calibri"/>
                <a:cs typeface="Calibri"/>
              </a:rPr>
              <a:t> </a:t>
            </a:r>
            <a:r>
              <a:rPr sz="1200" spc="-10" dirty="0">
                <a:latin typeface="Calibri"/>
                <a:cs typeface="Calibri"/>
              </a:rPr>
              <a:t>theft.</a:t>
            </a:r>
            <a:endParaRPr sz="1200">
              <a:latin typeface="Calibri"/>
              <a:cs typeface="Calibri"/>
            </a:endParaRPr>
          </a:p>
          <a:p>
            <a:pPr marL="12700" algn="just">
              <a:lnSpc>
                <a:spcPct val="100000"/>
              </a:lnSpc>
              <a:spcBef>
                <a:spcPts val="710"/>
              </a:spcBef>
            </a:pPr>
            <a:r>
              <a:rPr sz="1400" b="1" spc="-5" dirty="0">
                <a:latin typeface="Calibri"/>
                <a:cs typeface="Calibri"/>
              </a:rPr>
              <a:t>Sensitive </a:t>
            </a:r>
            <a:r>
              <a:rPr sz="1400" b="1" spc="-10" dirty="0">
                <a:latin typeface="Calibri"/>
                <a:cs typeface="Calibri"/>
              </a:rPr>
              <a:t>Data </a:t>
            </a:r>
            <a:r>
              <a:rPr sz="1400" b="1" spc="-5" dirty="0">
                <a:latin typeface="Calibri"/>
                <a:cs typeface="Calibri"/>
              </a:rPr>
              <a:t>Identification</a:t>
            </a:r>
            <a:r>
              <a:rPr sz="1400" b="1" spc="-15" dirty="0">
                <a:latin typeface="Calibri"/>
                <a:cs typeface="Calibri"/>
              </a:rPr>
              <a:t>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spc="40" dirty="0">
                <a:latin typeface="Calibri"/>
                <a:cs typeface="Calibri"/>
              </a:rPr>
              <a:t>It is </a:t>
            </a:r>
            <a:r>
              <a:rPr sz="1200" spc="70" dirty="0">
                <a:latin typeface="Calibri"/>
                <a:cs typeface="Calibri"/>
              </a:rPr>
              <a:t>essential </a:t>
            </a:r>
            <a:r>
              <a:rPr sz="1200" spc="30" dirty="0">
                <a:latin typeface="Calibri"/>
                <a:cs typeface="Calibri"/>
              </a:rPr>
              <a:t>to </a:t>
            </a:r>
            <a:r>
              <a:rPr sz="1200" spc="65" dirty="0">
                <a:latin typeface="Calibri"/>
                <a:cs typeface="Calibri"/>
              </a:rPr>
              <a:t>identify </a:t>
            </a:r>
            <a:r>
              <a:rPr sz="1200" spc="50" dirty="0">
                <a:latin typeface="Calibri"/>
                <a:cs typeface="Calibri"/>
              </a:rPr>
              <a:t>data </a:t>
            </a:r>
            <a:r>
              <a:rPr sz="1200" spc="55" dirty="0">
                <a:latin typeface="Calibri"/>
                <a:cs typeface="Calibri"/>
              </a:rPr>
              <a:t>and </a:t>
            </a:r>
            <a:r>
              <a:rPr sz="1200" spc="70" dirty="0">
                <a:latin typeface="Calibri"/>
                <a:cs typeface="Calibri"/>
              </a:rPr>
              <a:t>information </a:t>
            </a:r>
            <a:r>
              <a:rPr sz="1200" spc="60" dirty="0">
                <a:latin typeface="Calibri"/>
                <a:cs typeface="Calibri"/>
              </a:rPr>
              <a:t>that </a:t>
            </a:r>
            <a:r>
              <a:rPr sz="1200" spc="70" dirty="0">
                <a:latin typeface="Calibri"/>
                <a:cs typeface="Calibri"/>
              </a:rPr>
              <a:t>requires  </a:t>
            </a:r>
            <a:r>
              <a:rPr sz="1200" spc="40" dirty="0">
                <a:latin typeface="Calibri"/>
                <a:cs typeface="Calibri"/>
              </a:rPr>
              <a:t>protection </a:t>
            </a:r>
            <a:r>
              <a:rPr sz="1200" spc="35" dirty="0">
                <a:latin typeface="Calibri"/>
                <a:cs typeface="Calibri"/>
              </a:rPr>
              <a:t>and </a:t>
            </a:r>
            <a:r>
              <a:rPr sz="1200" spc="25" dirty="0">
                <a:latin typeface="Calibri"/>
                <a:cs typeface="Calibri"/>
              </a:rPr>
              <a:t>is </a:t>
            </a:r>
            <a:r>
              <a:rPr sz="1200" spc="40" dirty="0">
                <a:latin typeface="Calibri"/>
                <a:cs typeface="Calibri"/>
              </a:rPr>
              <a:t>sensitive. Protection </a:t>
            </a:r>
            <a:r>
              <a:rPr sz="1200" spc="45" dirty="0">
                <a:latin typeface="Calibri"/>
                <a:cs typeface="Calibri"/>
              </a:rPr>
              <a:t>means </a:t>
            </a:r>
            <a:r>
              <a:rPr sz="1200" spc="20" dirty="0">
                <a:latin typeface="Calibri"/>
                <a:cs typeface="Calibri"/>
              </a:rPr>
              <a:t>to </a:t>
            </a:r>
            <a:r>
              <a:rPr sz="1200" spc="30" dirty="0">
                <a:latin typeface="Calibri"/>
                <a:cs typeface="Calibri"/>
              </a:rPr>
              <a:t>make </a:t>
            </a:r>
            <a:r>
              <a:rPr sz="1200" spc="35" dirty="0">
                <a:latin typeface="Calibri"/>
                <a:cs typeface="Calibri"/>
              </a:rPr>
              <a:t>the data  </a:t>
            </a:r>
            <a:r>
              <a:rPr sz="1200" dirty="0">
                <a:latin typeface="Calibri"/>
                <a:cs typeface="Calibri"/>
              </a:rPr>
              <a:t>confidential </a:t>
            </a:r>
            <a:r>
              <a:rPr sz="1200" spc="5" dirty="0">
                <a:latin typeface="Calibri"/>
                <a:cs typeface="Calibri"/>
              </a:rPr>
              <a:t>and </a:t>
            </a:r>
            <a:r>
              <a:rPr sz="1200" dirty="0">
                <a:latin typeface="Calibri"/>
                <a:cs typeface="Calibri"/>
              </a:rPr>
              <a:t>limited </a:t>
            </a:r>
            <a:r>
              <a:rPr sz="1200" spc="-5" dirty="0">
                <a:latin typeface="Calibri"/>
                <a:cs typeface="Calibri"/>
              </a:rPr>
              <a:t>to </a:t>
            </a:r>
            <a:r>
              <a:rPr sz="1200" spc="-10" dirty="0">
                <a:latin typeface="Calibri"/>
                <a:cs typeface="Calibri"/>
              </a:rPr>
              <a:t>few </a:t>
            </a:r>
            <a:r>
              <a:rPr sz="1200" spc="5" dirty="0">
                <a:latin typeface="Calibri"/>
                <a:cs typeface="Calibri"/>
              </a:rPr>
              <a:t>users/services of certain </a:t>
            </a:r>
            <a:r>
              <a:rPr sz="1200" spc="10" dirty="0">
                <a:latin typeface="Calibri"/>
                <a:cs typeface="Calibri"/>
              </a:rPr>
              <a:t>authority; </a:t>
            </a:r>
            <a:r>
              <a:rPr sz="1200" spc="5" dirty="0">
                <a:latin typeface="Calibri"/>
                <a:cs typeface="Calibri"/>
              </a:rPr>
              <a:t>it  </a:t>
            </a:r>
            <a:r>
              <a:rPr sz="1200" spc="10" dirty="0">
                <a:latin typeface="Calibri"/>
                <a:cs typeface="Calibri"/>
              </a:rPr>
              <a:t>can be </a:t>
            </a:r>
            <a:r>
              <a:rPr sz="1200" dirty="0">
                <a:latin typeface="Calibri"/>
                <a:cs typeface="Calibri"/>
              </a:rPr>
              <a:t>to </a:t>
            </a:r>
            <a:r>
              <a:rPr sz="1200" spc="15" dirty="0">
                <a:latin typeface="Calibri"/>
                <a:cs typeface="Calibri"/>
              </a:rPr>
              <a:t>ensure </a:t>
            </a:r>
            <a:r>
              <a:rPr sz="1200" spc="5" dirty="0">
                <a:latin typeface="Calibri"/>
                <a:cs typeface="Calibri"/>
              </a:rPr>
              <a:t>data </a:t>
            </a:r>
            <a:r>
              <a:rPr sz="1200" spc="15" dirty="0">
                <a:latin typeface="Calibri"/>
                <a:cs typeface="Calibri"/>
              </a:rPr>
              <a:t>integirty; </a:t>
            </a:r>
            <a:r>
              <a:rPr sz="1200" spc="10" dirty="0">
                <a:latin typeface="Calibri"/>
                <a:cs typeface="Calibri"/>
              </a:rPr>
              <a:t>it can be </a:t>
            </a:r>
            <a:r>
              <a:rPr sz="1200" dirty="0">
                <a:latin typeface="Calibri"/>
                <a:cs typeface="Calibri"/>
              </a:rPr>
              <a:t>to </a:t>
            </a:r>
            <a:r>
              <a:rPr sz="1200" spc="5" dirty="0">
                <a:latin typeface="Calibri"/>
                <a:cs typeface="Calibri"/>
              </a:rPr>
              <a:t>make data </a:t>
            </a:r>
            <a:r>
              <a:rPr sz="1200" spc="15" dirty="0">
                <a:latin typeface="Calibri"/>
                <a:cs typeface="Calibri"/>
              </a:rPr>
              <a:t>available all  </a:t>
            </a:r>
            <a:r>
              <a:rPr sz="1200" spc="-5" dirty="0">
                <a:latin typeface="Calibri"/>
                <a:cs typeface="Calibri"/>
              </a:rPr>
              <a:t>the time; </a:t>
            </a:r>
            <a:r>
              <a:rPr sz="1200" dirty="0">
                <a:latin typeface="Calibri"/>
                <a:cs typeface="Calibri"/>
              </a:rPr>
              <a:t>or </a:t>
            </a:r>
            <a:r>
              <a:rPr sz="1200" spc="-10" dirty="0">
                <a:latin typeface="Calibri"/>
                <a:cs typeface="Calibri"/>
              </a:rPr>
              <a:t>any </a:t>
            </a:r>
            <a:r>
              <a:rPr sz="1200" spc="-5" dirty="0">
                <a:latin typeface="Calibri"/>
                <a:cs typeface="Calibri"/>
              </a:rPr>
              <a:t>combination </a:t>
            </a:r>
            <a:r>
              <a:rPr sz="1200" dirty="0">
                <a:latin typeface="Calibri"/>
                <a:cs typeface="Calibri"/>
              </a:rPr>
              <a:t>of </a:t>
            </a:r>
            <a:r>
              <a:rPr sz="1200" spc="-5" dirty="0">
                <a:latin typeface="Calibri"/>
                <a:cs typeface="Calibri"/>
              </a:rPr>
              <a:t>these</a:t>
            </a:r>
            <a:r>
              <a:rPr sz="1200" spc="-10" dirty="0">
                <a:latin typeface="Calibri"/>
                <a:cs typeface="Calibri"/>
              </a:rPr>
              <a:t> three.</a:t>
            </a:r>
            <a:endParaRPr sz="1200">
              <a:latin typeface="Calibri"/>
              <a:cs typeface="Calibri"/>
            </a:endParaRPr>
          </a:p>
        </p:txBody>
      </p:sp>
      <p:sp>
        <p:nvSpPr>
          <p:cNvPr id="16" name="object 16"/>
          <p:cNvSpPr txBox="1"/>
          <p:nvPr/>
        </p:nvSpPr>
        <p:spPr>
          <a:xfrm>
            <a:off x="4740275" y="2647950"/>
            <a:ext cx="5477510" cy="2159000"/>
          </a:xfrm>
          <a:prstGeom prst="rect">
            <a:avLst/>
          </a:prstGeom>
        </p:spPr>
        <p:txBody>
          <a:bodyPr vert="horz" wrap="square" lIns="0" tIns="12700" rIns="0" bIns="0" rtlCol="0">
            <a:spAutoFit/>
          </a:bodyPr>
          <a:lstStyle/>
          <a:p>
            <a:pPr marL="12700" marR="5080" algn="just">
              <a:lnSpc>
                <a:spcPct val="100000"/>
              </a:lnSpc>
              <a:spcBef>
                <a:spcPts val="100"/>
              </a:spcBef>
            </a:pPr>
            <a:r>
              <a:rPr sz="1200" spc="15" dirty="0">
                <a:latin typeface="Calibri"/>
                <a:cs typeface="Calibri"/>
              </a:rPr>
              <a:t>All the </a:t>
            </a:r>
            <a:r>
              <a:rPr sz="1200" spc="20" dirty="0">
                <a:latin typeface="Calibri"/>
                <a:cs typeface="Calibri"/>
              </a:rPr>
              <a:t>services </a:t>
            </a:r>
            <a:r>
              <a:rPr sz="1200" spc="15" dirty="0">
                <a:latin typeface="Calibri"/>
                <a:cs typeface="Calibri"/>
              </a:rPr>
              <a:t>engage </a:t>
            </a:r>
            <a:r>
              <a:rPr sz="1200" spc="10" dirty="0">
                <a:latin typeface="Calibri"/>
                <a:cs typeface="Calibri"/>
              </a:rPr>
              <a:t>in </a:t>
            </a:r>
            <a:r>
              <a:rPr sz="1200" spc="15" dirty="0">
                <a:latin typeface="Calibri"/>
                <a:cs typeface="Calibri"/>
              </a:rPr>
              <a:t>the </a:t>
            </a:r>
            <a:r>
              <a:rPr sz="1200" spc="10" dirty="0">
                <a:latin typeface="Calibri"/>
                <a:cs typeface="Calibri"/>
              </a:rPr>
              <a:t>system </a:t>
            </a:r>
            <a:r>
              <a:rPr sz="1200" spc="20" dirty="0">
                <a:latin typeface="Calibri"/>
                <a:cs typeface="Calibri"/>
              </a:rPr>
              <a:t>should </a:t>
            </a:r>
            <a:r>
              <a:rPr sz="1200" spc="10" dirty="0">
                <a:latin typeface="Calibri"/>
                <a:cs typeface="Calibri"/>
              </a:rPr>
              <a:t>do </a:t>
            </a:r>
            <a:r>
              <a:rPr sz="1200" spc="20" dirty="0">
                <a:latin typeface="Calibri"/>
                <a:cs typeface="Calibri"/>
              </a:rPr>
              <a:t>accounting </a:t>
            </a:r>
            <a:r>
              <a:rPr sz="1200" spc="5" dirty="0">
                <a:latin typeface="Calibri"/>
                <a:cs typeface="Calibri"/>
              </a:rPr>
              <a:t>for </a:t>
            </a:r>
            <a:r>
              <a:rPr sz="1200" spc="15" dirty="0">
                <a:latin typeface="Calibri"/>
                <a:cs typeface="Calibri"/>
              </a:rPr>
              <a:t>all </a:t>
            </a:r>
            <a:r>
              <a:rPr sz="1200" spc="20" dirty="0">
                <a:latin typeface="Calibri"/>
                <a:cs typeface="Calibri"/>
              </a:rPr>
              <a:t>their actions. This  </a:t>
            </a:r>
            <a:r>
              <a:rPr sz="1200" spc="15" dirty="0">
                <a:latin typeface="Calibri"/>
                <a:cs typeface="Calibri"/>
              </a:rPr>
              <a:t>accounting </a:t>
            </a:r>
            <a:r>
              <a:rPr sz="1200" spc="10" dirty="0">
                <a:latin typeface="Calibri"/>
                <a:cs typeface="Calibri"/>
              </a:rPr>
              <a:t>is </a:t>
            </a:r>
            <a:r>
              <a:rPr sz="1200" spc="20" dirty="0">
                <a:latin typeface="Calibri"/>
                <a:cs typeface="Calibri"/>
              </a:rPr>
              <a:t>done through </a:t>
            </a:r>
            <a:r>
              <a:rPr sz="1200" spc="15" dirty="0">
                <a:latin typeface="Calibri"/>
                <a:cs typeface="Calibri"/>
              </a:rPr>
              <a:t>proper </a:t>
            </a:r>
            <a:r>
              <a:rPr sz="1200" spc="25" dirty="0">
                <a:latin typeface="Calibri"/>
                <a:cs typeface="Calibri"/>
              </a:rPr>
              <a:t>logging, </a:t>
            </a:r>
            <a:r>
              <a:rPr sz="1200" spc="20" dirty="0">
                <a:latin typeface="Calibri"/>
                <a:cs typeface="Calibri"/>
              </a:rPr>
              <a:t>assigning </a:t>
            </a:r>
            <a:r>
              <a:rPr sz="1200" spc="15" dirty="0">
                <a:latin typeface="Calibri"/>
                <a:cs typeface="Calibri"/>
              </a:rPr>
              <a:t>IDs </a:t>
            </a:r>
            <a:r>
              <a:rPr sz="1200" spc="5" dirty="0">
                <a:latin typeface="Calibri"/>
                <a:cs typeface="Calibri"/>
              </a:rPr>
              <a:t>to </a:t>
            </a:r>
            <a:r>
              <a:rPr sz="1200" spc="15" dirty="0">
                <a:latin typeface="Calibri"/>
                <a:cs typeface="Calibri"/>
              </a:rPr>
              <a:t>generate </a:t>
            </a:r>
            <a:r>
              <a:rPr sz="1200" spc="20" dirty="0">
                <a:latin typeface="Calibri"/>
                <a:cs typeface="Calibri"/>
              </a:rPr>
              <a:t>service traces,  </a:t>
            </a:r>
            <a:r>
              <a:rPr sz="1200" spc="30" dirty="0">
                <a:latin typeface="Calibri"/>
                <a:cs typeface="Calibri"/>
              </a:rPr>
              <a:t>aggregating them </a:t>
            </a:r>
            <a:r>
              <a:rPr sz="1200" spc="15" dirty="0">
                <a:latin typeface="Calibri"/>
                <a:cs typeface="Calibri"/>
              </a:rPr>
              <a:t>for </a:t>
            </a:r>
            <a:r>
              <a:rPr sz="1200" spc="30" dirty="0">
                <a:latin typeface="Calibri"/>
                <a:cs typeface="Calibri"/>
              </a:rPr>
              <a:t>proper </a:t>
            </a:r>
            <a:r>
              <a:rPr sz="1200" spc="35" dirty="0">
                <a:latin typeface="Calibri"/>
                <a:cs typeface="Calibri"/>
              </a:rPr>
              <a:t>analysis </a:t>
            </a:r>
            <a:r>
              <a:rPr sz="1200" spc="25" dirty="0">
                <a:latin typeface="Calibri"/>
                <a:cs typeface="Calibri"/>
              </a:rPr>
              <a:t>and </a:t>
            </a:r>
            <a:r>
              <a:rPr sz="1200" spc="35" dirty="0">
                <a:latin typeface="Calibri"/>
                <a:cs typeface="Calibri"/>
              </a:rPr>
              <a:t>analytics. This accounting </a:t>
            </a:r>
            <a:r>
              <a:rPr sz="1200" spc="25" dirty="0">
                <a:latin typeface="Calibri"/>
                <a:cs typeface="Calibri"/>
              </a:rPr>
              <a:t>data </a:t>
            </a:r>
            <a:r>
              <a:rPr sz="1200" spc="30" dirty="0">
                <a:latin typeface="Calibri"/>
                <a:cs typeface="Calibri"/>
              </a:rPr>
              <a:t>helps </a:t>
            </a:r>
            <a:r>
              <a:rPr sz="1200" spc="15" dirty="0">
                <a:latin typeface="Calibri"/>
                <a:cs typeface="Calibri"/>
              </a:rPr>
              <a:t>to  </a:t>
            </a:r>
            <a:r>
              <a:rPr sz="1200" spc="10" dirty="0">
                <a:latin typeface="Calibri"/>
                <a:cs typeface="Calibri"/>
              </a:rPr>
              <a:t>identify </a:t>
            </a:r>
            <a:r>
              <a:rPr sz="1200" spc="5" dirty="0">
                <a:latin typeface="Calibri"/>
                <a:cs typeface="Calibri"/>
              </a:rPr>
              <a:t>events, </a:t>
            </a:r>
            <a:r>
              <a:rPr sz="1200" spc="10" dirty="0">
                <a:latin typeface="Calibri"/>
                <a:cs typeface="Calibri"/>
              </a:rPr>
              <a:t>failures, </a:t>
            </a:r>
            <a:r>
              <a:rPr sz="1200" spc="15" dirty="0">
                <a:latin typeface="Calibri"/>
                <a:cs typeface="Calibri"/>
              </a:rPr>
              <a:t>issues, and </a:t>
            </a:r>
            <a:r>
              <a:rPr sz="1200" spc="10" dirty="0">
                <a:latin typeface="Calibri"/>
                <a:cs typeface="Calibri"/>
              </a:rPr>
              <a:t>trends in the </a:t>
            </a:r>
            <a:r>
              <a:rPr sz="1200" spc="5" dirty="0">
                <a:latin typeface="Calibri"/>
                <a:cs typeface="Calibri"/>
              </a:rPr>
              <a:t>system </a:t>
            </a:r>
            <a:r>
              <a:rPr sz="1200" spc="15" dirty="0">
                <a:latin typeface="Calibri"/>
                <a:cs typeface="Calibri"/>
              </a:rPr>
              <a:t>operations and thus help </a:t>
            </a:r>
            <a:r>
              <a:rPr sz="1200" spc="10" dirty="0">
                <a:latin typeface="Calibri"/>
                <a:cs typeface="Calibri"/>
              </a:rPr>
              <a:t>in  </a:t>
            </a:r>
            <a:r>
              <a:rPr sz="1200" spc="-10" dirty="0">
                <a:latin typeface="Calibri"/>
                <a:cs typeface="Calibri"/>
              </a:rPr>
              <a:t>creating </a:t>
            </a:r>
            <a:r>
              <a:rPr sz="1200" spc="-5" dirty="0">
                <a:latin typeface="Calibri"/>
                <a:cs typeface="Calibri"/>
              </a:rPr>
              <a:t>the </a:t>
            </a:r>
            <a:r>
              <a:rPr sz="1200" spc="-10" dirty="0">
                <a:latin typeface="Calibri"/>
                <a:cs typeface="Calibri"/>
              </a:rPr>
              <a:t>mitigation</a:t>
            </a:r>
            <a:r>
              <a:rPr sz="1200" spc="-5" dirty="0">
                <a:latin typeface="Calibri"/>
                <a:cs typeface="Calibri"/>
              </a:rPr>
              <a:t> plans.</a:t>
            </a:r>
            <a:endParaRPr sz="1200">
              <a:latin typeface="Calibri"/>
              <a:cs typeface="Calibri"/>
            </a:endParaRPr>
          </a:p>
          <a:p>
            <a:pPr marL="12700" algn="just">
              <a:lnSpc>
                <a:spcPct val="100000"/>
              </a:lnSpc>
              <a:spcBef>
                <a:spcPts val="710"/>
              </a:spcBef>
            </a:pPr>
            <a:r>
              <a:rPr sz="1400" b="1" spc="-5" dirty="0">
                <a:latin typeface="Calibri"/>
                <a:cs typeface="Calibri"/>
              </a:rPr>
              <a:t>Sensitive </a:t>
            </a:r>
            <a:r>
              <a:rPr sz="1400" b="1" spc="-10" dirty="0">
                <a:latin typeface="Calibri"/>
                <a:cs typeface="Calibri"/>
              </a:rPr>
              <a:t>Data Persistence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spc="10" dirty="0">
                <a:latin typeface="Calibri"/>
                <a:cs typeface="Calibri"/>
              </a:rPr>
              <a:t>Data </a:t>
            </a:r>
            <a:r>
              <a:rPr sz="1200" spc="20" dirty="0">
                <a:latin typeface="Calibri"/>
                <a:cs typeface="Calibri"/>
              </a:rPr>
              <a:t>which </a:t>
            </a:r>
            <a:r>
              <a:rPr sz="1200" spc="10" dirty="0">
                <a:latin typeface="Calibri"/>
                <a:cs typeface="Calibri"/>
              </a:rPr>
              <a:t>is </a:t>
            </a:r>
            <a:r>
              <a:rPr sz="1200" spc="20" dirty="0">
                <a:latin typeface="Calibri"/>
                <a:cs typeface="Calibri"/>
              </a:rPr>
              <a:t>being </a:t>
            </a:r>
            <a:r>
              <a:rPr sz="1200" spc="15" dirty="0">
                <a:latin typeface="Calibri"/>
                <a:cs typeface="Calibri"/>
              </a:rPr>
              <a:t>ID as </a:t>
            </a:r>
            <a:r>
              <a:rPr sz="1200" spc="25" dirty="0">
                <a:latin typeface="Calibri"/>
                <a:cs typeface="Calibri"/>
              </a:rPr>
              <a:t>sensitive </a:t>
            </a:r>
            <a:r>
              <a:rPr sz="1200" spc="20" dirty="0">
                <a:latin typeface="Calibri"/>
                <a:cs typeface="Calibri"/>
              </a:rPr>
              <a:t>must </a:t>
            </a:r>
            <a:r>
              <a:rPr sz="1200" spc="15" dirty="0">
                <a:latin typeface="Calibri"/>
                <a:cs typeface="Calibri"/>
              </a:rPr>
              <a:t>be saved as </a:t>
            </a:r>
            <a:r>
              <a:rPr sz="1200" spc="20" dirty="0">
                <a:latin typeface="Calibri"/>
                <a:cs typeface="Calibri"/>
              </a:rPr>
              <a:t>per </a:t>
            </a:r>
            <a:r>
              <a:rPr sz="1200" spc="25" dirty="0">
                <a:latin typeface="Calibri"/>
                <a:cs typeface="Calibri"/>
              </a:rPr>
              <a:t>security requirements. </a:t>
            </a:r>
            <a:r>
              <a:rPr sz="1200" spc="15" dirty="0">
                <a:latin typeface="Calibri"/>
                <a:cs typeface="Calibri"/>
              </a:rPr>
              <a:t>For  </a:t>
            </a:r>
            <a:r>
              <a:rPr sz="1200" spc="5" dirty="0">
                <a:latin typeface="Calibri"/>
                <a:cs typeface="Calibri"/>
              </a:rPr>
              <a:t>confidentiality, </a:t>
            </a:r>
            <a:r>
              <a:rPr sz="1200" spc="10" dirty="0">
                <a:latin typeface="Calibri"/>
                <a:cs typeface="Calibri"/>
              </a:rPr>
              <a:t>the </a:t>
            </a:r>
            <a:r>
              <a:rPr sz="1200" spc="5" dirty="0">
                <a:latin typeface="Calibri"/>
                <a:cs typeface="Calibri"/>
              </a:rPr>
              <a:t>data storage </a:t>
            </a:r>
            <a:r>
              <a:rPr sz="1200" spc="10" dirty="0">
                <a:latin typeface="Calibri"/>
                <a:cs typeface="Calibri"/>
              </a:rPr>
              <a:t>must provide encryption. </a:t>
            </a:r>
            <a:r>
              <a:rPr sz="1200" spc="5" dirty="0">
                <a:latin typeface="Calibri"/>
                <a:cs typeface="Calibri"/>
              </a:rPr>
              <a:t>For </a:t>
            </a:r>
            <a:r>
              <a:rPr sz="1200" spc="15" dirty="0">
                <a:latin typeface="Calibri"/>
                <a:cs typeface="Calibri"/>
              </a:rPr>
              <a:t>passwords, pins whose  </a:t>
            </a:r>
            <a:r>
              <a:rPr sz="1200" spc="25" dirty="0">
                <a:latin typeface="Calibri"/>
                <a:cs typeface="Calibri"/>
              </a:rPr>
              <a:t>actual </a:t>
            </a:r>
            <a:r>
              <a:rPr sz="1200" spc="15" dirty="0">
                <a:latin typeface="Calibri"/>
                <a:cs typeface="Calibri"/>
              </a:rPr>
              <a:t>form is </a:t>
            </a:r>
            <a:r>
              <a:rPr sz="1200" spc="20" dirty="0">
                <a:latin typeface="Calibri"/>
                <a:cs typeface="Calibri"/>
              </a:rPr>
              <a:t>not required, they are </a:t>
            </a:r>
            <a:r>
              <a:rPr sz="1200" spc="25" dirty="0">
                <a:latin typeface="Calibri"/>
                <a:cs typeface="Calibri"/>
              </a:rPr>
              <a:t>transformed </a:t>
            </a:r>
            <a:r>
              <a:rPr sz="1200" spc="15" dirty="0">
                <a:latin typeface="Calibri"/>
                <a:cs typeface="Calibri"/>
              </a:rPr>
              <a:t>into </a:t>
            </a:r>
            <a:r>
              <a:rPr sz="1200" spc="30" dirty="0">
                <a:latin typeface="Calibri"/>
                <a:cs typeface="Calibri"/>
              </a:rPr>
              <a:t>hashs/msg-digest </a:t>
            </a:r>
            <a:r>
              <a:rPr sz="1200" spc="25" dirty="0">
                <a:latin typeface="Calibri"/>
                <a:cs typeface="Calibri"/>
              </a:rPr>
              <a:t>with their  </a:t>
            </a:r>
            <a:r>
              <a:rPr sz="1200" spc="20" dirty="0">
                <a:latin typeface="Calibri"/>
                <a:cs typeface="Calibri"/>
              </a:rPr>
              <a:t>actual </a:t>
            </a:r>
            <a:r>
              <a:rPr sz="1200" spc="10" dirty="0">
                <a:latin typeface="Calibri"/>
                <a:cs typeface="Calibri"/>
              </a:rPr>
              <a:t>form </a:t>
            </a:r>
            <a:r>
              <a:rPr sz="1200" spc="20" dirty="0">
                <a:latin typeface="Calibri"/>
                <a:cs typeface="Calibri"/>
              </a:rPr>
              <a:t>discarded. </a:t>
            </a:r>
            <a:r>
              <a:rPr sz="1200" spc="15" dirty="0">
                <a:latin typeface="Calibri"/>
                <a:cs typeface="Calibri"/>
              </a:rPr>
              <a:t>Passwords </a:t>
            </a:r>
            <a:r>
              <a:rPr sz="1200" spc="10" dirty="0">
                <a:latin typeface="Calibri"/>
                <a:cs typeface="Calibri"/>
              </a:rPr>
              <a:t>are </a:t>
            </a:r>
            <a:r>
              <a:rPr sz="1200" spc="20" dirty="0">
                <a:latin typeface="Calibri"/>
                <a:cs typeface="Calibri"/>
              </a:rPr>
              <a:t>also being </a:t>
            </a:r>
            <a:r>
              <a:rPr sz="1200" spc="15" dirty="0">
                <a:latin typeface="Calibri"/>
                <a:cs typeface="Calibri"/>
              </a:rPr>
              <a:t>saved in </a:t>
            </a:r>
            <a:r>
              <a:rPr sz="1200" spc="25" dirty="0">
                <a:latin typeface="Calibri"/>
                <a:cs typeface="Calibri"/>
              </a:rPr>
              <a:t>specialized services </a:t>
            </a:r>
            <a:r>
              <a:rPr sz="1200" spc="20" dirty="0">
                <a:latin typeface="Calibri"/>
                <a:cs typeface="Calibri"/>
              </a:rPr>
              <a:t>called  </a:t>
            </a:r>
            <a:r>
              <a:rPr sz="1200" spc="-15" dirty="0">
                <a:latin typeface="Calibri"/>
                <a:cs typeface="Calibri"/>
              </a:rPr>
              <a:t>Vaults </a:t>
            </a:r>
            <a:r>
              <a:rPr sz="1200" dirty="0">
                <a:latin typeface="Calibri"/>
                <a:cs typeface="Calibri"/>
              </a:rPr>
              <a:t>so </a:t>
            </a:r>
            <a:r>
              <a:rPr sz="1200" spc="-10" dirty="0">
                <a:latin typeface="Calibri"/>
                <a:cs typeface="Calibri"/>
              </a:rPr>
              <a:t>that </a:t>
            </a:r>
            <a:r>
              <a:rPr sz="1200" spc="-5" dirty="0">
                <a:latin typeface="Calibri"/>
                <a:cs typeface="Calibri"/>
              </a:rPr>
              <a:t>their access can be </a:t>
            </a:r>
            <a:r>
              <a:rPr sz="1200" spc="-10" dirty="0">
                <a:latin typeface="Calibri"/>
                <a:cs typeface="Calibri"/>
              </a:rPr>
              <a:t>controlled </a:t>
            </a:r>
            <a:r>
              <a:rPr sz="1200" spc="-5" dirty="0">
                <a:latin typeface="Calibri"/>
                <a:cs typeface="Calibri"/>
              </a:rPr>
              <a:t>and </a:t>
            </a:r>
            <a:r>
              <a:rPr sz="1200" spc="-10" dirty="0">
                <a:latin typeface="Calibri"/>
                <a:cs typeface="Calibri"/>
              </a:rPr>
              <a:t>they </a:t>
            </a:r>
            <a:r>
              <a:rPr sz="1200" spc="-5" dirty="0">
                <a:latin typeface="Calibri"/>
                <a:cs typeface="Calibri"/>
              </a:rPr>
              <a:t>can be manage</a:t>
            </a:r>
            <a:r>
              <a:rPr sz="1200" spc="35" dirty="0">
                <a:latin typeface="Calibri"/>
                <a:cs typeface="Calibri"/>
              </a:rPr>
              <a:t> </a:t>
            </a:r>
            <a:r>
              <a:rPr sz="1200" spc="-15" dirty="0">
                <a:latin typeface="Calibri"/>
                <a:cs typeface="Calibri"/>
              </a:rPr>
              <a:t>separately.</a:t>
            </a:r>
            <a:endParaRPr sz="1200">
              <a:latin typeface="Calibri"/>
              <a:cs typeface="Calibri"/>
            </a:endParaRPr>
          </a:p>
        </p:txBody>
      </p:sp>
      <p:sp>
        <p:nvSpPr>
          <p:cNvPr id="17" name="object 17"/>
          <p:cNvSpPr txBox="1"/>
          <p:nvPr/>
        </p:nvSpPr>
        <p:spPr>
          <a:xfrm>
            <a:off x="10374630" y="3928109"/>
            <a:ext cx="1589405" cy="2524760"/>
          </a:xfrm>
          <a:prstGeom prst="rect">
            <a:avLst/>
          </a:prstGeom>
        </p:spPr>
        <p:txBody>
          <a:bodyPr vert="horz" wrap="square" lIns="0" tIns="12700" rIns="0" bIns="0" rtlCol="0">
            <a:spAutoFit/>
          </a:bodyPr>
          <a:lstStyle/>
          <a:p>
            <a:pPr marL="12700" marR="38100" algn="just">
              <a:lnSpc>
                <a:spcPct val="100000"/>
              </a:lnSpc>
              <a:spcBef>
                <a:spcPts val="100"/>
              </a:spcBef>
            </a:pPr>
            <a:r>
              <a:rPr sz="1200" dirty="0">
                <a:latin typeface="Calibri"/>
                <a:cs typeface="Calibri"/>
              </a:rPr>
              <a:t>o r f e w k n o w n  </a:t>
            </a:r>
            <a:r>
              <a:rPr sz="1200" spc="45" dirty="0">
                <a:latin typeface="Calibri"/>
                <a:cs typeface="Calibri"/>
              </a:rPr>
              <a:t>credentials </a:t>
            </a:r>
            <a:r>
              <a:rPr sz="1200" spc="30" dirty="0">
                <a:latin typeface="Calibri"/>
                <a:cs typeface="Calibri"/>
              </a:rPr>
              <a:t>or </a:t>
            </a:r>
            <a:r>
              <a:rPr sz="1200" spc="45" dirty="0">
                <a:latin typeface="Calibri"/>
                <a:cs typeface="Calibri"/>
              </a:rPr>
              <a:t>through  </a:t>
            </a:r>
            <a:r>
              <a:rPr sz="1200" spc="-5" dirty="0">
                <a:latin typeface="Calibri"/>
                <a:cs typeface="Calibri"/>
              </a:rPr>
              <a:t>VPN</a:t>
            </a:r>
            <a:r>
              <a:rPr sz="1200" spc="-10" dirty="0">
                <a:latin typeface="Calibri"/>
                <a:cs typeface="Calibri"/>
              </a:rPr>
              <a:t> </a:t>
            </a:r>
            <a:r>
              <a:rPr sz="1200" spc="-5" dirty="0">
                <a:latin typeface="Calibri"/>
                <a:cs typeface="Calibri"/>
              </a:rPr>
              <a:t>channel.</a:t>
            </a:r>
            <a:endParaRPr sz="1200">
              <a:latin typeface="Calibri"/>
              <a:cs typeface="Calibri"/>
            </a:endParaRPr>
          </a:p>
          <a:p>
            <a:pPr marL="12700" marR="5080">
              <a:lnSpc>
                <a:spcPct val="100000"/>
              </a:lnSpc>
              <a:spcBef>
                <a:spcPts val="710"/>
              </a:spcBef>
            </a:pPr>
            <a:r>
              <a:rPr sz="1400" b="1" spc="-10" dirty="0">
                <a:latin typeface="Calibri"/>
                <a:cs typeface="Calibri"/>
              </a:rPr>
              <a:t>Pen </a:t>
            </a:r>
            <a:r>
              <a:rPr sz="1400" b="1" spc="-25" dirty="0">
                <a:latin typeface="Calibri"/>
                <a:cs typeface="Calibri"/>
              </a:rPr>
              <a:t>Testing </a:t>
            </a:r>
            <a:r>
              <a:rPr sz="1400" b="1" spc="-5" dirty="0">
                <a:latin typeface="Calibri"/>
                <a:cs typeface="Calibri"/>
              </a:rPr>
              <a:t>...  </a:t>
            </a:r>
            <a:r>
              <a:rPr sz="1200" spc="25" dirty="0">
                <a:latin typeface="Calibri"/>
                <a:cs typeface="Calibri"/>
              </a:rPr>
              <a:t>Penetration testing </a:t>
            </a:r>
            <a:r>
              <a:rPr sz="1200" spc="15" dirty="0">
                <a:latin typeface="Calibri"/>
                <a:cs typeface="Calibri"/>
              </a:rPr>
              <a:t>is </a:t>
            </a:r>
            <a:r>
              <a:rPr sz="1200" dirty="0">
                <a:latin typeface="Calibri"/>
                <a:cs typeface="Calibri"/>
              </a:rPr>
              <a:t>a  </a:t>
            </a:r>
            <a:r>
              <a:rPr sz="1200" spc="60" dirty="0">
                <a:latin typeface="Calibri"/>
                <a:cs typeface="Calibri"/>
              </a:rPr>
              <a:t>must </a:t>
            </a:r>
            <a:r>
              <a:rPr sz="1200" spc="70" dirty="0">
                <a:latin typeface="Calibri"/>
                <a:cs typeface="Calibri"/>
              </a:rPr>
              <a:t>practice </a:t>
            </a:r>
            <a:r>
              <a:rPr sz="1200" spc="45" dirty="0">
                <a:latin typeface="Calibri"/>
                <a:cs typeface="Calibri"/>
              </a:rPr>
              <a:t>for </a:t>
            </a:r>
            <a:r>
              <a:rPr sz="1200" spc="50" dirty="0">
                <a:latin typeface="Calibri"/>
                <a:cs typeface="Calibri"/>
              </a:rPr>
              <a:t>any  </a:t>
            </a:r>
            <a:r>
              <a:rPr sz="1200" spc="5" dirty="0">
                <a:latin typeface="Calibri"/>
                <a:cs typeface="Calibri"/>
              </a:rPr>
              <a:t>system. It </a:t>
            </a:r>
            <a:r>
              <a:rPr sz="1200" spc="10" dirty="0">
                <a:latin typeface="Calibri"/>
                <a:cs typeface="Calibri"/>
              </a:rPr>
              <a:t>must </a:t>
            </a:r>
            <a:r>
              <a:rPr sz="1200" spc="5" dirty="0">
                <a:latin typeface="Calibri"/>
                <a:cs typeface="Calibri"/>
              </a:rPr>
              <a:t>be </a:t>
            </a:r>
            <a:r>
              <a:rPr sz="1200" spc="10" dirty="0">
                <a:latin typeface="Calibri"/>
                <a:cs typeface="Calibri"/>
              </a:rPr>
              <a:t>done  </a:t>
            </a:r>
            <a:r>
              <a:rPr sz="1200" dirty="0">
                <a:latin typeface="Calibri"/>
                <a:cs typeface="Calibri"/>
              </a:rPr>
              <a:t>at </a:t>
            </a:r>
            <a:r>
              <a:rPr sz="1200" spc="10" dirty="0">
                <a:latin typeface="Calibri"/>
                <a:cs typeface="Calibri"/>
              </a:rPr>
              <a:t>least once </a:t>
            </a:r>
            <a:r>
              <a:rPr sz="1200" spc="15" dirty="0">
                <a:latin typeface="Calibri"/>
                <a:cs typeface="Calibri"/>
              </a:rPr>
              <a:t>with </a:t>
            </a:r>
            <a:r>
              <a:rPr sz="1200" spc="10" dirty="0">
                <a:latin typeface="Calibri"/>
                <a:cs typeface="Calibri"/>
              </a:rPr>
              <a:t>every  </a:t>
            </a:r>
            <a:r>
              <a:rPr sz="1200" spc="-10" dirty="0">
                <a:latin typeface="Calibri"/>
                <a:cs typeface="Calibri"/>
              </a:rPr>
              <a:t>new version deployment.  </a:t>
            </a:r>
            <a:r>
              <a:rPr sz="1200" spc="-5" dirty="0">
                <a:latin typeface="Calibri"/>
                <a:cs typeface="Calibri"/>
              </a:rPr>
              <a:t>It </a:t>
            </a:r>
            <a:r>
              <a:rPr sz="1200" spc="-10" dirty="0">
                <a:latin typeface="Calibri"/>
                <a:cs typeface="Calibri"/>
              </a:rPr>
              <a:t>helps identify </a:t>
            </a:r>
            <a:r>
              <a:rPr sz="1200" spc="-5" dirty="0">
                <a:latin typeface="Calibri"/>
                <a:cs typeface="Calibri"/>
              </a:rPr>
              <a:t>issues in  </a:t>
            </a:r>
            <a:r>
              <a:rPr sz="1200" dirty="0">
                <a:latin typeface="Calibri"/>
                <a:cs typeface="Calibri"/>
              </a:rPr>
              <a:t>t h e s y s t e m , a n d  </a:t>
            </a:r>
            <a:r>
              <a:rPr sz="1200" spc="25" dirty="0">
                <a:latin typeface="Calibri"/>
                <a:cs typeface="Calibri"/>
              </a:rPr>
              <a:t>provides </a:t>
            </a:r>
            <a:r>
              <a:rPr sz="1200" spc="30" dirty="0">
                <a:latin typeface="Calibri"/>
                <a:cs typeface="Calibri"/>
              </a:rPr>
              <a:t>solutions </a:t>
            </a:r>
            <a:r>
              <a:rPr sz="1200" spc="10" dirty="0">
                <a:latin typeface="Calibri"/>
                <a:cs typeface="Calibri"/>
              </a:rPr>
              <a:t>to </a:t>
            </a:r>
            <a:r>
              <a:rPr sz="1200" spc="20" dirty="0">
                <a:latin typeface="Calibri"/>
                <a:cs typeface="Calibri"/>
              </a:rPr>
              <a:t>it  </a:t>
            </a:r>
            <a:r>
              <a:rPr sz="1200" spc="-5" dirty="0">
                <a:latin typeface="Calibri"/>
                <a:cs typeface="Calibri"/>
              </a:rPr>
              <a:t>also.</a:t>
            </a:r>
            <a:endParaRPr sz="1200">
              <a:latin typeface="Calibri"/>
              <a:cs typeface="Calibri"/>
            </a:endParaRPr>
          </a:p>
        </p:txBody>
      </p:sp>
      <p:sp>
        <p:nvSpPr>
          <p:cNvPr id="18" name="object 18"/>
          <p:cNvSpPr txBox="1"/>
          <p:nvPr/>
        </p:nvSpPr>
        <p:spPr>
          <a:xfrm>
            <a:off x="259715" y="4871085"/>
            <a:ext cx="3194685" cy="1155065"/>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Calibri"/>
                <a:cs typeface="Calibri"/>
              </a:rPr>
              <a:t>Session Provisioning</a:t>
            </a:r>
            <a:r>
              <a:rPr sz="1400" b="1" spc="-15" dirty="0">
                <a:latin typeface="Calibri"/>
                <a:cs typeface="Calibri"/>
              </a:rPr>
              <a:t>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spc="25" dirty="0">
                <a:latin typeface="Calibri"/>
                <a:cs typeface="Calibri"/>
              </a:rPr>
              <a:t>Session </a:t>
            </a:r>
            <a:r>
              <a:rPr sz="1200" spc="20" dirty="0">
                <a:latin typeface="Calibri"/>
                <a:cs typeface="Calibri"/>
              </a:rPr>
              <a:t>must </a:t>
            </a:r>
            <a:r>
              <a:rPr sz="1200" spc="15" dirty="0">
                <a:latin typeface="Calibri"/>
                <a:cs typeface="Calibri"/>
              </a:rPr>
              <a:t>be </a:t>
            </a:r>
            <a:r>
              <a:rPr sz="1200" spc="25" dirty="0">
                <a:latin typeface="Calibri"/>
                <a:cs typeface="Calibri"/>
              </a:rPr>
              <a:t>provisioned </a:t>
            </a:r>
            <a:r>
              <a:rPr sz="1200" spc="10" dirty="0">
                <a:latin typeface="Calibri"/>
                <a:cs typeface="Calibri"/>
              </a:rPr>
              <a:t>to </a:t>
            </a:r>
            <a:r>
              <a:rPr sz="1200" spc="30" dirty="0">
                <a:latin typeface="Calibri"/>
                <a:cs typeface="Calibri"/>
              </a:rPr>
              <a:t>associate access  </a:t>
            </a:r>
            <a:r>
              <a:rPr sz="1200" spc="25" dirty="0">
                <a:latin typeface="Calibri"/>
                <a:cs typeface="Calibri"/>
              </a:rPr>
              <a:t>with </a:t>
            </a:r>
            <a:r>
              <a:rPr sz="1200" spc="20" dirty="0">
                <a:latin typeface="Calibri"/>
                <a:cs typeface="Calibri"/>
              </a:rPr>
              <a:t>context. </a:t>
            </a:r>
            <a:r>
              <a:rPr sz="1200" spc="30" dirty="0">
                <a:latin typeface="Calibri"/>
                <a:cs typeface="Calibri"/>
              </a:rPr>
              <a:t>Sessions should </a:t>
            </a:r>
            <a:r>
              <a:rPr sz="1200" spc="15" dirty="0">
                <a:latin typeface="Calibri"/>
                <a:cs typeface="Calibri"/>
              </a:rPr>
              <a:t>be </a:t>
            </a:r>
            <a:r>
              <a:rPr sz="1200" spc="30" dirty="0">
                <a:latin typeface="Calibri"/>
                <a:cs typeface="Calibri"/>
              </a:rPr>
              <a:t>generated </a:t>
            </a:r>
            <a:r>
              <a:rPr sz="1200" spc="25" dirty="0">
                <a:latin typeface="Calibri"/>
                <a:cs typeface="Calibri"/>
              </a:rPr>
              <a:t>and  </a:t>
            </a:r>
            <a:r>
              <a:rPr sz="1200" spc="110" dirty="0">
                <a:latin typeface="Calibri"/>
                <a:cs typeface="Calibri"/>
              </a:rPr>
              <a:t>managed </a:t>
            </a:r>
            <a:r>
              <a:rPr sz="1200" spc="65" dirty="0">
                <a:latin typeface="Calibri"/>
                <a:cs typeface="Calibri"/>
              </a:rPr>
              <a:t>in </a:t>
            </a:r>
            <a:r>
              <a:rPr sz="1200" dirty="0">
                <a:latin typeface="Calibri"/>
                <a:cs typeface="Calibri"/>
              </a:rPr>
              <a:t>a </a:t>
            </a:r>
            <a:r>
              <a:rPr sz="1200" spc="80" dirty="0">
                <a:latin typeface="Calibri"/>
                <a:cs typeface="Calibri"/>
              </a:rPr>
              <a:t>way </a:t>
            </a:r>
            <a:r>
              <a:rPr sz="1200" spc="95" dirty="0">
                <a:latin typeface="Calibri"/>
                <a:cs typeface="Calibri"/>
              </a:rPr>
              <a:t>that </a:t>
            </a:r>
            <a:r>
              <a:rPr sz="1200" spc="100" dirty="0">
                <a:latin typeface="Calibri"/>
                <a:cs typeface="Calibri"/>
              </a:rPr>
              <a:t>makes them </a:t>
            </a:r>
            <a:r>
              <a:rPr sz="1200" dirty="0">
                <a:latin typeface="Calibri"/>
                <a:cs typeface="Calibri"/>
              </a:rPr>
              <a:t>l </a:t>
            </a:r>
            <a:r>
              <a:rPr sz="1200" spc="100" dirty="0">
                <a:latin typeface="Calibri"/>
                <a:cs typeface="Calibri"/>
              </a:rPr>
              <a:t>east  </a:t>
            </a:r>
            <a:r>
              <a:rPr sz="1200" spc="-5" dirty="0">
                <a:latin typeface="Calibri"/>
                <a:cs typeface="Calibri"/>
              </a:rPr>
              <a:t>susceptible </a:t>
            </a:r>
            <a:r>
              <a:rPr sz="1200" spc="-10" dirty="0">
                <a:latin typeface="Calibri"/>
                <a:cs typeface="Calibri"/>
              </a:rPr>
              <a:t>to </a:t>
            </a:r>
            <a:r>
              <a:rPr sz="1200" spc="-15" dirty="0">
                <a:latin typeface="Calibri"/>
                <a:cs typeface="Calibri"/>
              </a:rPr>
              <a:t>attacks </a:t>
            </a:r>
            <a:r>
              <a:rPr sz="1200" spc="-5" dirty="0">
                <a:latin typeface="Calibri"/>
                <a:cs typeface="Calibri"/>
              </a:rPr>
              <a:t>and hacks. </a:t>
            </a:r>
            <a:r>
              <a:rPr sz="1200" spc="-10" dirty="0">
                <a:latin typeface="Calibri"/>
                <a:cs typeface="Calibri"/>
              </a:rPr>
              <a:t>Keycloak </a:t>
            </a:r>
            <a:r>
              <a:rPr sz="1200" spc="-5" dirty="0">
                <a:latin typeface="Calibri"/>
                <a:cs typeface="Calibri"/>
              </a:rPr>
              <a:t>is one </a:t>
            </a:r>
            <a:r>
              <a:rPr sz="1200" dirty="0">
                <a:latin typeface="Calibri"/>
                <a:cs typeface="Calibri"/>
              </a:rPr>
              <a:t>of  </a:t>
            </a:r>
            <a:r>
              <a:rPr sz="1200" spc="-5" dirty="0">
                <a:latin typeface="Calibri"/>
                <a:cs typeface="Calibri"/>
              </a:rPr>
              <a:t>the service </a:t>
            </a:r>
            <a:r>
              <a:rPr sz="1200" spc="-10" dirty="0">
                <a:latin typeface="Calibri"/>
                <a:cs typeface="Calibri"/>
              </a:rPr>
              <a:t>that </a:t>
            </a:r>
            <a:r>
              <a:rPr sz="1200" spc="-5" dirty="0">
                <a:latin typeface="Calibri"/>
                <a:cs typeface="Calibri"/>
              </a:rPr>
              <a:t>is being used </a:t>
            </a:r>
            <a:r>
              <a:rPr sz="1200" spc="-10" dirty="0">
                <a:latin typeface="Calibri"/>
                <a:cs typeface="Calibri"/>
              </a:rPr>
              <a:t>to provision</a:t>
            </a:r>
            <a:r>
              <a:rPr sz="1200" spc="40" dirty="0">
                <a:latin typeface="Calibri"/>
                <a:cs typeface="Calibri"/>
              </a:rPr>
              <a:t> </a:t>
            </a:r>
            <a:r>
              <a:rPr sz="1200" spc="-5" dirty="0">
                <a:latin typeface="Calibri"/>
                <a:cs typeface="Calibri"/>
              </a:rPr>
              <a:t>sessions.</a:t>
            </a:r>
            <a:endParaRPr sz="1200">
              <a:latin typeface="Calibri"/>
              <a:cs typeface="Calibri"/>
            </a:endParaRPr>
          </a:p>
        </p:txBody>
      </p:sp>
      <p:sp>
        <p:nvSpPr>
          <p:cNvPr id="19" name="object 19"/>
          <p:cNvSpPr txBox="1"/>
          <p:nvPr/>
        </p:nvSpPr>
        <p:spPr>
          <a:xfrm>
            <a:off x="3611245" y="4871085"/>
            <a:ext cx="2954020" cy="1155065"/>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Calibri"/>
                <a:cs typeface="Calibri"/>
              </a:rPr>
              <a:t>Session </a:t>
            </a:r>
            <a:r>
              <a:rPr sz="1400" b="1" spc="-15" dirty="0">
                <a:latin typeface="Calibri"/>
                <a:cs typeface="Calibri"/>
              </a:rPr>
              <a:t>Validation</a:t>
            </a:r>
            <a:r>
              <a:rPr sz="1400" b="1" spc="-20" dirty="0">
                <a:latin typeface="Calibri"/>
                <a:cs typeface="Calibri"/>
              </a:rPr>
              <a:t>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spc="75" dirty="0">
                <a:latin typeface="Calibri"/>
                <a:cs typeface="Calibri"/>
              </a:rPr>
              <a:t>Validation </a:t>
            </a:r>
            <a:r>
              <a:rPr sz="1200" spc="45" dirty="0">
                <a:latin typeface="Calibri"/>
                <a:cs typeface="Calibri"/>
              </a:rPr>
              <a:t>is </a:t>
            </a:r>
            <a:r>
              <a:rPr sz="1200" spc="75" dirty="0">
                <a:latin typeface="Calibri"/>
                <a:cs typeface="Calibri"/>
              </a:rPr>
              <a:t>required </a:t>
            </a:r>
            <a:r>
              <a:rPr sz="1200" spc="45" dirty="0">
                <a:latin typeface="Calibri"/>
                <a:cs typeface="Calibri"/>
              </a:rPr>
              <a:t>in </a:t>
            </a:r>
            <a:r>
              <a:rPr sz="1200" spc="70" dirty="0">
                <a:latin typeface="Calibri"/>
                <a:cs typeface="Calibri"/>
              </a:rPr>
              <a:t>each </a:t>
            </a:r>
            <a:r>
              <a:rPr sz="1200" spc="65" dirty="0">
                <a:latin typeface="Calibri"/>
                <a:cs typeface="Calibri"/>
              </a:rPr>
              <a:t>and </a:t>
            </a:r>
            <a:r>
              <a:rPr sz="1200" spc="75" dirty="0">
                <a:latin typeface="Calibri"/>
                <a:cs typeface="Calibri"/>
              </a:rPr>
              <a:t>every  </a:t>
            </a:r>
            <a:r>
              <a:rPr sz="1200" spc="5" dirty="0">
                <a:latin typeface="Calibri"/>
                <a:cs typeface="Calibri"/>
              </a:rPr>
              <a:t>communication so as </a:t>
            </a:r>
            <a:r>
              <a:rPr sz="1200" spc="-5" dirty="0">
                <a:latin typeface="Calibri"/>
                <a:cs typeface="Calibri"/>
              </a:rPr>
              <a:t>to </a:t>
            </a:r>
            <a:r>
              <a:rPr sz="1200" spc="10" dirty="0">
                <a:latin typeface="Calibri"/>
                <a:cs typeface="Calibri"/>
              </a:rPr>
              <a:t>minimize the chances  of </a:t>
            </a:r>
            <a:r>
              <a:rPr sz="1200" dirty="0">
                <a:latin typeface="Calibri"/>
                <a:cs typeface="Calibri"/>
              </a:rPr>
              <a:t>any </a:t>
            </a:r>
            <a:r>
              <a:rPr sz="1200" spc="10" dirty="0">
                <a:latin typeface="Calibri"/>
                <a:cs typeface="Calibri"/>
              </a:rPr>
              <a:t>hack. </a:t>
            </a:r>
            <a:r>
              <a:rPr sz="1200" spc="5" dirty="0">
                <a:latin typeface="Calibri"/>
                <a:cs typeface="Calibri"/>
              </a:rPr>
              <a:t>It </a:t>
            </a:r>
            <a:r>
              <a:rPr sz="1200" spc="10" dirty="0">
                <a:latin typeface="Calibri"/>
                <a:cs typeface="Calibri"/>
              </a:rPr>
              <a:t>can be </a:t>
            </a:r>
            <a:r>
              <a:rPr sz="1200" spc="15" dirty="0">
                <a:latin typeface="Calibri"/>
                <a:cs typeface="Calibri"/>
              </a:rPr>
              <a:t>done </a:t>
            </a:r>
            <a:r>
              <a:rPr sz="1200" spc="10" dirty="0">
                <a:latin typeface="Calibri"/>
                <a:cs typeface="Calibri"/>
              </a:rPr>
              <a:t>in </a:t>
            </a:r>
            <a:r>
              <a:rPr sz="1200" spc="15" dirty="0">
                <a:latin typeface="Calibri"/>
                <a:cs typeface="Calibri"/>
              </a:rPr>
              <a:t>one place </a:t>
            </a:r>
            <a:r>
              <a:rPr sz="1200" spc="10" dirty="0">
                <a:latin typeface="Calibri"/>
                <a:cs typeface="Calibri"/>
              </a:rPr>
              <a:t>if the  </a:t>
            </a:r>
            <a:r>
              <a:rPr sz="1200" dirty="0">
                <a:latin typeface="Calibri"/>
                <a:cs typeface="Calibri"/>
              </a:rPr>
              <a:t>design limits </a:t>
            </a:r>
            <a:r>
              <a:rPr sz="1200" spc="5" dirty="0">
                <a:latin typeface="Calibri"/>
                <a:cs typeface="Calibri"/>
              </a:rPr>
              <a:t>all </a:t>
            </a:r>
            <a:r>
              <a:rPr sz="1200" dirty="0">
                <a:latin typeface="Calibri"/>
                <a:cs typeface="Calibri"/>
              </a:rPr>
              <a:t>the communication through it,  or </a:t>
            </a:r>
            <a:r>
              <a:rPr sz="1200" spc="-5" dirty="0">
                <a:latin typeface="Calibri"/>
                <a:cs typeface="Calibri"/>
              </a:rPr>
              <a:t>in </a:t>
            </a:r>
            <a:r>
              <a:rPr sz="1200" spc="-10" dirty="0">
                <a:latin typeface="Calibri"/>
                <a:cs typeface="Calibri"/>
              </a:rPr>
              <a:t>every </a:t>
            </a:r>
            <a:r>
              <a:rPr sz="1200" spc="-5" dirty="0">
                <a:latin typeface="Calibri"/>
                <a:cs typeface="Calibri"/>
              </a:rPr>
              <a:t>service</a:t>
            </a:r>
            <a:r>
              <a:rPr sz="1200" dirty="0">
                <a:latin typeface="Calibri"/>
                <a:cs typeface="Calibri"/>
              </a:rPr>
              <a:t> </a:t>
            </a:r>
            <a:r>
              <a:rPr sz="1200" spc="-5" dirty="0">
                <a:latin typeface="Calibri"/>
                <a:cs typeface="Calibri"/>
              </a:rPr>
              <a:t>otherwise.</a:t>
            </a:r>
            <a:endParaRPr sz="1200">
              <a:latin typeface="Calibri"/>
              <a:cs typeface="Calibri"/>
            </a:endParaRPr>
          </a:p>
        </p:txBody>
      </p:sp>
      <p:sp>
        <p:nvSpPr>
          <p:cNvPr id="20" name="object 20"/>
          <p:cNvSpPr txBox="1"/>
          <p:nvPr/>
        </p:nvSpPr>
        <p:spPr>
          <a:xfrm>
            <a:off x="6722109" y="4871085"/>
            <a:ext cx="3495675" cy="1337945"/>
          </a:xfrm>
          <a:prstGeom prst="rect">
            <a:avLst/>
          </a:prstGeom>
        </p:spPr>
        <p:txBody>
          <a:bodyPr vert="horz" wrap="square" lIns="0" tIns="13335" rIns="0" bIns="0" rtlCol="0">
            <a:spAutoFit/>
          </a:bodyPr>
          <a:lstStyle/>
          <a:p>
            <a:pPr marL="12700" algn="just">
              <a:lnSpc>
                <a:spcPct val="100000"/>
              </a:lnSpc>
              <a:spcBef>
                <a:spcPts val="105"/>
              </a:spcBef>
            </a:pPr>
            <a:r>
              <a:rPr sz="1400" b="1" spc="-5" dirty="0">
                <a:latin typeface="Calibri"/>
                <a:cs typeface="Calibri"/>
              </a:rPr>
              <a:t>Monitoring</a:t>
            </a:r>
            <a:r>
              <a:rPr sz="1400" b="1" spc="-10" dirty="0">
                <a:latin typeface="Calibri"/>
                <a:cs typeface="Calibri"/>
              </a:rPr>
              <a:t> </a:t>
            </a:r>
            <a:r>
              <a:rPr sz="1400" b="1" spc="-5" dirty="0">
                <a:latin typeface="Calibri"/>
                <a:cs typeface="Calibri"/>
              </a:rPr>
              <a:t>...</a:t>
            </a:r>
            <a:endParaRPr sz="1400">
              <a:latin typeface="Calibri"/>
              <a:cs typeface="Calibri"/>
            </a:endParaRPr>
          </a:p>
          <a:p>
            <a:pPr marL="12700" marR="5080" algn="just">
              <a:lnSpc>
                <a:spcPct val="100000"/>
              </a:lnSpc>
              <a:spcBef>
                <a:spcPts val="10"/>
              </a:spcBef>
            </a:pPr>
            <a:r>
              <a:rPr sz="1200" spc="-5" dirty="0">
                <a:latin typeface="Calibri"/>
                <a:cs typeface="Calibri"/>
              </a:rPr>
              <a:t>Each </a:t>
            </a:r>
            <a:r>
              <a:rPr sz="1200" spc="5" dirty="0">
                <a:latin typeface="Calibri"/>
                <a:cs typeface="Calibri"/>
              </a:rPr>
              <a:t>and </a:t>
            </a:r>
            <a:r>
              <a:rPr sz="1200" dirty="0">
                <a:latin typeface="Calibri"/>
                <a:cs typeface="Calibri"/>
              </a:rPr>
              <a:t>every </a:t>
            </a:r>
            <a:r>
              <a:rPr sz="1200" spc="5" dirty="0">
                <a:latin typeface="Calibri"/>
                <a:cs typeface="Calibri"/>
              </a:rPr>
              <a:t>service </a:t>
            </a:r>
            <a:r>
              <a:rPr sz="1200" dirty="0">
                <a:latin typeface="Calibri"/>
                <a:cs typeface="Calibri"/>
              </a:rPr>
              <a:t>must be monitored; </a:t>
            </a:r>
            <a:r>
              <a:rPr sz="1200" spc="5" dirty="0">
                <a:latin typeface="Calibri"/>
                <a:cs typeface="Calibri"/>
              </a:rPr>
              <a:t>as </a:t>
            </a:r>
            <a:r>
              <a:rPr sz="1200" dirty="0">
                <a:latin typeface="Calibri"/>
                <a:cs typeface="Calibri"/>
              </a:rPr>
              <a:t>blackbox  </a:t>
            </a:r>
            <a:r>
              <a:rPr sz="1200" spc="10" dirty="0">
                <a:latin typeface="Calibri"/>
                <a:cs typeface="Calibri"/>
              </a:rPr>
              <a:t>as </a:t>
            </a:r>
            <a:r>
              <a:rPr sz="1200" spc="5" dirty="0">
                <a:latin typeface="Calibri"/>
                <a:cs typeface="Calibri"/>
              </a:rPr>
              <a:t>well </a:t>
            </a:r>
            <a:r>
              <a:rPr sz="1200" spc="10" dirty="0">
                <a:latin typeface="Calibri"/>
                <a:cs typeface="Calibri"/>
              </a:rPr>
              <a:t>as white box. In the former </a:t>
            </a:r>
            <a:r>
              <a:rPr sz="1200" spc="15" dirty="0">
                <a:latin typeface="Calibri"/>
                <a:cs typeface="Calibri"/>
              </a:rPr>
              <a:t>case external tools  </a:t>
            </a:r>
            <a:r>
              <a:rPr sz="1200" spc="-5" dirty="0">
                <a:latin typeface="Calibri"/>
                <a:cs typeface="Calibri"/>
              </a:rPr>
              <a:t>are </a:t>
            </a:r>
            <a:r>
              <a:rPr sz="1200" dirty="0">
                <a:latin typeface="Calibri"/>
                <a:cs typeface="Calibri"/>
              </a:rPr>
              <a:t>used </a:t>
            </a:r>
            <a:r>
              <a:rPr sz="1200" spc="-5" dirty="0">
                <a:latin typeface="Calibri"/>
                <a:cs typeface="Calibri"/>
              </a:rPr>
              <a:t>to watch </a:t>
            </a:r>
            <a:r>
              <a:rPr sz="1200" dirty="0">
                <a:latin typeface="Calibri"/>
                <a:cs typeface="Calibri"/>
              </a:rPr>
              <a:t>the </a:t>
            </a:r>
            <a:r>
              <a:rPr sz="1200" spc="5" dirty="0">
                <a:latin typeface="Calibri"/>
                <a:cs typeface="Calibri"/>
              </a:rPr>
              <a:t>services </a:t>
            </a:r>
            <a:r>
              <a:rPr sz="1200" dirty="0">
                <a:latin typeface="Calibri"/>
                <a:cs typeface="Calibri"/>
              </a:rPr>
              <a:t>through their interfaces.  In the </a:t>
            </a:r>
            <a:r>
              <a:rPr sz="1200" spc="-5" dirty="0">
                <a:latin typeface="Calibri"/>
                <a:cs typeface="Calibri"/>
              </a:rPr>
              <a:t>latter </a:t>
            </a:r>
            <a:r>
              <a:rPr sz="1200" dirty="0">
                <a:latin typeface="Calibri"/>
                <a:cs typeface="Calibri"/>
              </a:rPr>
              <a:t>case, </a:t>
            </a:r>
            <a:r>
              <a:rPr sz="1200" spc="5" dirty="0">
                <a:latin typeface="Calibri"/>
                <a:cs typeface="Calibri"/>
              </a:rPr>
              <a:t>service submit </a:t>
            </a:r>
            <a:r>
              <a:rPr sz="1200" dirty="0">
                <a:latin typeface="Calibri"/>
                <a:cs typeface="Calibri"/>
              </a:rPr>
              <a:t>their </a:t>
            </a:r>
            <a:r>
              <a:rPr sz="1200" spc="5" dirty="0">
                <a:latin typeface="Calibri"/>
                <a:cs typeface="Calibri"/>
              </a:rPr>
              <a:t>activity logs with  </a:t>
            </a:r>
            <a:r>
              <a:rPr sz="1200" spc="90" dirty="0">
                <a:latin typeface="Calibri"/>
                <a:cs typeface="Calibri"/>
              </a:rPr>
              <a:t>proper </a:t>
            </a:r>
            <a:r>
              <a:rPr sz="1200" spc="100" dirty="0">
                <a:latin typeface="Calibri"/>
                <a:cs typeface="Calibri"/>
              </a:rPr>
              <a:t>structure </a:t>
            </a:r>
            <a:r>
              <a:rPr sz="1200" spc="95" dirty="0">
                <a:latin typeface="Calibri"/>
                <a:cs typeface="Calibri"/>
              </a:rPr>
              <a:t>and/or </a:t>
            </a:r>
            <a:r>
              <a:rPr sz="1200" spc="90" dirty="0">
                <a:latin typeface="Calibri"/>
                <a:cs typeface="Calibri"/>
              </a:rPr>
              <a:t>emit </a:t>
            </a:r>
            <a:r>
              <a:rPr sz="1200" spc="100" dirty="0">
                <a:latin typeface="Calibri"/>
                <a:cs typeface="Calibri"/>
              </a:rPr>
              <a:t>health </a:t>
            </a:r>
            <a:r>
              <a:rPr sz="1200" spc="105" dirty="0">
                <a:latin typeface="Calibri"/>
                <a:cs typeface="Calibri"/>
              </a:rPr>
              <a:t>metrices  </a:t>
            </a:r>
            <a:r>
              <a:rPr sz="1200" spc="-10" dirty="0">
                <a:latin typeface="Calibri"/>
                <a:cs typeface="Calibri"/>
              </a:rPr>
              <a:t>periodically.</a:t>
            </a:r>
            <a:endParaRPr sz="1200">
              <a:latin typeface="Calibri"/>
              <a:cs typeface="Calibri"/>
            </a:endParaRPr>
          </a:p>
        </p:txBody>
      </p:sp>
      <p:sp>
        <p:nvSpPr>
          <p:cNvPr id="21" name="object 2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390017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Security </a:t>
            </a:r>
            <a:r>
              <a:rPr sz="2400" b="1" dirty="0">
                <a:solidFill>
                  <a:srgbClr val="FFFFFF"/>
                </a:solidFill>
                <a:latin typeface="Microsoft YaHei"/>
                <a:cs typeface="Microsoft YaHei"/>
              </a:rPr>
              <a:t>| </a:t>
            </a:r>
            <a:r>
              <a:rPr sz="2400" b="1" spc="-25" dirty="0">
                <a:solidFill>
                  <a:srgbClr val="FFFFFF"/>
                </a:solidFill>
                <a:latin typeface="Microsoft YaHei"/>
                <a:cs typeface="Microsoft YaHei"/>
              </a:rPr>
              <a:t>Technologies</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1094719" y="6425565"/>
            <a:ext cx="18034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71</a:t>
            </a:r>
            <a:endParaRPr sz="1200">
              <a:latin typeface="Calibri"/>
              <a:cs typeface="Calibri"/>
            </a:endParaRPr>
          </a:p>
        </p:txBody>
      </p:sp>
      <p:pic>
        <p:nvPicPr>
          <p:cNvPr id="9" name="object 9"/>
          <p:cNvPicPr/>
          <p:nvPr/>
        </p:nvPicPr>
        <p:blipFill>
          <a:blip r:embed="rId2" cstate="print"/>
          <a:stretch>
            <a:fillRect/>
          </a:stretch>
        </p:blipFill>
        <p:spPr>
          <a:xfrm>
            <a:off x="91439" y="228600"/>
            <a:ext cx="12024360" cy="6446520"/>
          </a:xfrm>
          <a:prstGeom prst="rect">
            <a:avLst/>
          </a:prstGeom>
        </p:spPr>
      </p:pic>
      <p:sp>
        <p:nvSpPr>
          <p:cNvPr id="10" name="object 10"/>
          <p:cNvSpPr txBox="1"/>
          <p:nvPr/>
        </p:nvSpPr>
        <p:spPr>
          <a:xfrm>
            <a:off x="6161404" y="295275"/>
            <a:ext cx="501015"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Calibri"/>
                <a:cs typeface="Calibri"/>
              </a:rPr>
              <a:t>O</a:t>
            </a:r>
            <a:r>
              <a:rPr sz="1200" dirty="0">
                <a:latin typeface="Calibri"/>
                <a:cs typeface="Calibri"/>
              </a:rPr>
              <a:t>A</a:t>
            </a:r>
            <a:r>
              <a:rPr sz="1200" spc="-5" dirty="0">
                <a:latin typeface="Calibri"/>
                <a:cs typeface="Calibri"/>
              </a:rPr>
              <a:t>uth</a:t>
            </a:r>
            <a:r>
              <a:rPr sz="1200" dirty="0">
                <a:latin typeface="Calibri"/>
                <a:cs typeface="Calibri"/>
              </a:rPr>
              <a:t>2</a:t>
            </a:r>
            <a:endParaRPr sz="1200">
              <a:latin typeface="Calibri"/>
              <a:cs typeface="Calibri"/>
            </a:endParaRPr>
          </a:p>
        </p:txBody>
      </p:sp>
      <p:sp>
        <p:nvSpPr>
          <p:cNvPr id="11" name="object 11"/>
          <p:cNvSpPr txBox="1"/>
          <p:nvPr/>
        </p:nvSpPr>
        <p:spPr>
          <a:xfrm>
            <a:off x="7084694" y="297180"/>
            <a:ext cx="4742180" cy="3295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Communication</a:t>
            </a:r>
            <a:r>
              <a:rPr sz="1000" spc="-5" dirty="0">
                <a:latin typeface="Calibri"/>
                <a:cs typeface="Calibri"/>
              </a:rPr>
              <a:t>. It is a open protocol for authentication and authorization, commonly used  as a way for Internet users to grant websites or applications access to their information</a:t>
            </a:r>
            <a:r>
              <a:rPr sz="1000" spc="130" dirty="0">
                <a:latin typeface="Calibri"/>
                <a:cs typeface="Calibri"/>
              </a:rPr>
              <a:t> </a:t>
            </a:r>
            <a:r>
              <a:rPr sz="1000" spc="-5" dirty="0">
                <a:latin typeface="Calibri"/>
                <a:cs typeface="Calibri"/>
              </a:rPr>
              <a:t>on</a:t>
            </a:r>
            <a:endParaRPr sz="1000">
              <a:latin typeface="Calibri"/>
              <a:cs typeface="Calibri"/>
            </a:endParaRPr>
          </a:p>
        </p:txBody>
      </p:sp>
      <p:sp>
        <p:nvSpPr>
          <p:cNvPr id="12" name="object 12"/>
          <p:cNvSpPr txBox="1"/>
          <p:nvPr/>
        </p:nvSpPr>
        <p:spPr>
          <a:xfrm>
            <a:off x="7084694" y="601980"/>
            <a:ext cx="4605020" cy="329565"/>
          </a:xfrm>
          <a:prstGeom prst="rect">
            <a:avLst/>
          </a:prstGeom>
        </p:spPr>
        <p:txBody>
          <a:bodyPr vert="horz" wrap="square" lIns="0" tIns="12065" rIns="0" bIns="0" rtlCol="0">
            <a:spAutoFit/>
          </a:bodyPr>
          <a:lstStyle/>
          <a:p>
            <a:pPr marL="12700" marR="5080">
              <a:lnSpc>
                <a:spcPct val="100000"/>
              </a:lnSpc>
              <a:spcBef>
                <a:spcPts val="95"/>
              </a:spcBef>
            </a:pPr>
            <a:r>
              <a:rPr sz="1000" spc="-5" dirty="0">
                <a:latin typeface="Calibri"/>
                <a:cs typeface="Calibri"/>
              </a:rPr>
              <a:t>other websites but without giving them the passwords. Spring and Spring Cloud have the  security modules that provides this</a:t>
            </a:r>
            <a:r>
              <a:rPr sz="1000" spc="5" dirty="0">
                <a:latin typeface="Calibri"/>
                <a:cs typeface="Calibri"/>
              </a:rPr>
              <a:t> </a:t>
            </a:r>
            <a:r>
              <a:rPr sz="1000" spc="-5" dirty="0">
                <a:latin typeface="Calibri"/>
                <a:cs typeface="Calibri"/>
              </a:rPr>
              <a:t>support.</a:t>
            </a:r>
            <a:endParaRPr sz="1000">
              <a:latin typeface="Calibri"/>
              <a:cs typeface="Calibri"/>
            </a:endParaRPr>
          </a:p>
        </p:txBody>
      </p:sp>
      <p:sp>
        <p:nvSpPr>
          <p:cNvPr id="13" name="object 13"/>
          <p:cNvSpPr txBox="1"/>
          <p:nvPr/>
        </p:nvSpPr>
        <p:spPr>
          <a:xfrm>
            <a:off x="225425" y="996315"/>
            <a:ext cx="615950"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Calibri"/>
                <a:cs typeface="Calibri"/>
              </a:rPr>
              <a:t>Load  </a:t>
            </a:r>
            <a:r>
              <a:rPr sz="1200" spc="-5" dirty="0">
                <a:latin typeface="Calibri"/>
                <a:cs typeface="Calibri"/>
              </a:rPr>
              <a:t>b</a:t>
            </a:r>
            <a:r>
              <a:rPr sz="1200" dirty="0">
                <a:latin typeface="Calibri"/>
                <a:cs typeface="Calibri"/>
              </a:rPr>
              <a:t>a</a:t>
            </a:r>
            <a:r>
              <a:rPr sz="1200" spc="-5" dirty="0">
                <a:latin typeface="Calibri"/>
                <a:cs typeface="Calibri"/>
              </a:rPr>
              <a:t>l</a:t>
            </a:r>
            <a:r>
              <a:rPr sz="1200" dirty="0">
                <a:latin typeface="Calibri"/>
                <a:cs typeface="Calibri"/>
              </a:rPr>
              <a:t>a</a:t>
            </a:r>
            <a:r>
              <a:rPr sz="1200" spc="-5" dirty="0">
                <a:latin typeface="Calibri"/>
                <a:cs typeface="Calibri"/>
              </a:rPr>
              <a:t>nce</a:t>
            </a:r>
            <a:r>
              <a:rPr sz="1200" spc="-25" dirty="0">
                <a:latin typeface="Calibri"/>
                <a:cs typeface="Calibri"/>
              </a:rPr>
              <a:t>r</a:t>
            </a:r>
            <a:r>
              <a:rPr sz="1200" dirty="0">
                <a:latin typeface="Calibri"/>
                <a:cs typeface="Calibri"/>
              </a:rPr>
              <a:t>s</a:t>
            </a:r>
            <a:endParaRPr sz="1200">
              <a:latin typeface="Calibri"/>
              <a:cs typeface="Calibri"/>
            </a:endParaRPr>
          </a:p>
        </p:txBody>
      </p:sp>
      <p:sp>
        <p:nvSpPr>
          <p:cNvPr id="14" name="object 14"/>
          <p:cNvSpPr txBox="1"/>
          <p:nvPr/>
        </p:nvSpPr>
        <p:spPr>
          <a:xfrm>
            <a:off x="1120139" y="998219"/>
            <a:ext cx="4872990" cy="4819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Infrastructure</a:t>
            </a:r>
            <a:r>
              <a:rPr sz="1000" spc="-5" dirty="0">
                <a:latin typeface="Calibri"/>
                <a:cs typeface="Calibri"/>
              </a:rPr>
              <a:t>. They help in distributing load across multiple instances of a single service type.  Some examples are NginX, Ribbon, Service discovery service (like Eureka, Zookeeper, or  Consul), Docker Swarm, HAProxy, LoadMaster,</a:t>
            </a:r>
            <a:r>
              <a:rPr sz="1000" spc="20" dirty="0">
                <a:latin typeface="Calibri"/>
                <a:cs typeface="Calibri"/>
              </a:rPr>
              <a:t> </a:t>
            </a:r>
            <a:r>
              <a:rPr sz="1000" spc="-5" dirty="0">
                <a:latin typeface="Calibri"/>
                <a:cs typeface="Calibri"/>
              </a:rPr>
              <a:t>etc.</a:t>
            </a:r>
            <a:endParaRPr sz="1000">
              <a:latin typeface="Calibri"/>
              <a:cs typeface="Calibri"/>
            </a:endParaRPr>
          </a:p>
        </p:txBody>
      </p:sp>
      <p:sp>
        <p:nvSpPr>
          <p:cNvPr id="15" name="object 15"/>
          <p:cNvSpPr txBox="1"/>
          <p:nvPr/>
        </p:nvSpPr>
        <p:spPr>
          <a:xfrm>
            <a:off x="6161404" y="996315"/>
            <a:ext cx="28448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JWT</a:t>
            </a:r>
            <a:endParaRPr sz="1200">
              <a:latin typeface="Calibri"/>
              <a:cs typeface="Calibri"/>
            </a:endParaRPr>
          </a:p>
        </p:txBody>
      </p:sp>
      <p:sp>
        <p:nvSpPr>
          <p:cNvPr id="16" name="object 16"/>
          <p:cNvSpPr txBox="1"/>
          <p:nvPr/>
        </p:nvSpPr>
        <p:spPr>
          <a:xfrm>
            <a:off x="7084694" y="998219"/>
            <a:ext cx="4798695" cy="481965"/>
          </a:xfrm>
          <a:prstGeom prst="rect">
            <a:avLst/>
          </a:prstGeom>
        </p:spPr>
        <p:txBody>
          <a:bodyPr vert="horz" wrap="square" lIns="0" tIns="12065" rIns="0" bIns="0" rtlCol="0">
            <a:spAutoFit/>
          </a:bodyPr>
          <a:lstStyle/>
          <a:p>
            <a:pPr marL="12700" marR="5080" algn="just">
              <a:lnSpc>
                <a:spcPct val="100000"/>
              </a:lnSpc>
              <a:spcBef>
                <a:spcPts val="95"/>
              </a:spcBef>
            </a:pPr>
            <a:r>
              <a:rPr sz="1000" b="1" spc="-5" dirty="0">
                <a:solidFill>
                  <a:srgbClr val="FF0000"/>
                </a:solidFill>
                <a:latin typeface="Calibri"/>
                <a:cs typeface="Calibri"/>
              </a:rPr>
              <a:t>Communication</a:t>
            </a:r>
            <a:r>
              <a:rPr sz="1000" spc="-5" dirty="0">
                <a:latin typeface="Calibri"/>
                <a:cs typeface="Calibri"/>
              </a:rPr>
              <a:t>. It is a standard for representing session tokens. Abbreviation for JSON Web  Tokens, provides a mechanism of communicating session tokens and other context material.  Spring and Spring Cloud have the security modules that provides this</a:t>
            </a:r>
            <a:r>
              <a:rPr sz="1000" spc="60" dirty="0">
                <a:latin typeface="Calibri"/>
                <a:cs typeface="Calibri"/>
              </a:rPr>
              <a:t> </a:t>
            </a:r>
            <a:r>
              <a:rPr sz="1000" spc="-5" dirty="0">
                <a:latin typeface="Calibri"/>
                <a:cs typeface="Calibri"/>
              </a:rPr>
              <a:t>support.</a:t>
            </a:r>
            <a:endParaRPr sz="1000">
              <a:latin typeface="Calibri"/>
              <a:cs typeface="Calibri"/>
            </a:endParaRPr>
          </a:p>
        </p:txBody>
      </p:sp>
      <p:sp>
        <p:nvSpPr>
          <p:cNvPr id="17" name="object 17"/>
          <p:cNvSpPr txBox="1"/>
          <p:nvPr/>
        </p:nvSpPr>
        <p:spPr>
          <a:xfrm>
            <a:off x="225425" y="1697354"/>
            <a:ext cx="521334" cy="39116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Calibri"/>
                <a:cs typeface="Calibri"/>
              </a:rPr>
              <a:t>Side-</a:t>
            </a:r>
            <a:r>
              <a:rPr sz="1200" spc="-15" dirty="0">
                <a:latin typeface="Calibri"/>
                <a:cs typeface="Calibri"/>
              </a:rPr>
              <a:t>c</a:t>
            </a:r>
            <a:r>
              <a:rPr sz="1200" dirty="0">
                <a:latin typeface="Calibri"/>
                <a:cs typeface="Calibri"/>
              </a:rPr>
              <a:t>ar  </a:t>
            </a:r>
            <a:r>
              <a:rPr sz="1200" spc="-10" dirty="0">
                <a:latin typeface="Calibri"/>
                <a:cs typeface="Calibri"/>
              </a:rPr>
              <a:t>proxies</a:t>
            </a:r>
            <a:endParaRPr sz="1200">
              <a:latin typeface="Calibri"/>
              <a:cs typeface="Calibri"/>
            </a:endParaRPr>
          </a:p>
        </p:txBody>
      </p:sp>
      <p:sp>
        <p:nvSpPr>
          <p:cNvPr id="18" name="object 18"/>
          <p:cNvSpPr txBox="1"/>
          <p:nvPr/>
        </p:nvSpPr>
        <p:spPr>
          <a:xfrm>
            <a:off x="1120139" y="1699260"/>
            <a:ext cx="4681855" cy="7867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Infrastructure</a:t>
            </a:r>
            <a:r>
              <a:rPr sz="1000" spc="-5" dirty="0">
                <a:latin typeface="Calibri"/>
                <a:cs typeface="Calibri"/>
              </a:rPr>
              <a:t>. They are deployed along sideways to the actual microservices, and often  works as forward proxies for making calls to other services. They provide several functions  from dynamic routing, service discovery and registration, resilience patterns, gathering  performance metrics, etc. They are often used with service mesh tech like Istio. Same  examples are NginX, Envoy, Istio, Nomad, Finagle,</a:t>
            </a:r>
            <a:r>
              <a:rPr sz="1000" spc="25" dirty="0">
                <a:latin typeface="Calibri"/>
                <a:cs typeface="Calibri"/>
              </a:rPr>
              <a:t> </a:t>
            </a:r>
            <a:r>
              <a:rPr sz="1000" spc="-5" dirty="0">
                <a:latin typeface="Calibri"/>
                <a:cs typeface="Calibri"/>
              </a:rPr>
              <a:t>etc.</a:t>
            </a:r>
            <a:endParaRPr sz="1000">
              <a:latin typeface="Calibri"/>
              <a:cs typeface="Calibri"/>
            </a:endParaRPr>
          </a:p>
        </p:txBody>
      </p:sp>
      <p:sp>
        <p:nvSpPr>
          <p:cNvPr id="19" name="object 19"/>
          <p:cNvSpPr txBox="1"/>
          <p:nvPr/>
        </p:nvSpPr>
        <p:spPr>
          <a:xfrm>
            <a:off x="6161404" y="1697354"/>
            <a:ext cx="49403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O</a:t>
            </a:r>
            <a:r>
              <a:rPr sz="1200" spc="-5" dirty="0">
                <a:latin typeface="Calibri"/>
                <a:cs typeface="Calibri"/>
              </a:rPr>
              <a:t>penI</a:t>
            </a:r>
            <a:r>
              <a:rPr sz="1200" dirty="0">
                <a:latin typeface="Calibri"/>
                <a:cs typeface="Calibri"/>
              </a:rPr>
              <a:t>D</a:t>
            </a:r>
            <a:endParaRPr sz="1200">
              <a:latin typeface="Calibri"/>
              <a:cs typeface="Calibri"/>
            </a:endParaRPr>
          </a:p>
        </p:txBody>
      </p:sp>
      <p:sp>
        <p:nvSpPr>
          <p:cNvPr id="20" name="object 20"/>
          <p:cNvSpPr txBox="1"/>
          <p:nvPr/>
        </p:nvSpPr>
        <p:spPr>
          <a:xfrm>
            <a:off x="7084694" y="1699260"/>
            <a:ext cx="4740275" cy="9391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Communication</a:t>
            </a:r>
            <a:r>
              <a:rPr sz="1000" spc="-5" dirty="0">
                <a:latin typeface="Calibri"/>
                <a:cs typeface="Calibri"/>
              </a:rPr>
              <a:t>. OpenID is an open standard and decentralized authentication protocol for  Internet Single Sign On; allowing users to be authenticated by co-operating sites (known as  relying parties, or RP) using a third-party service, eliminating the need for webmasters to  provide their own ad hoc login systems, and allowing users to log into multiple unrelated  websites without having to have a separate identity and password for each. JAAS provides  the support for OpenID</a:t>
            </a:r>
            <a:r>
              <a:rPr sz="1000" spc="10" dirty="0">
                <a:latin typeface="Calibri"/>
                <a:cs typeface="Calibri"/>
              </a:rPr>
              <a:t> </a:t>
            </a:r>
            <a:r>
              <a:rPr sz="1000" spc="-5" dirty="0">
                <a:latin typeface="Calibri"/>
                <a:cs typeface="Calibri"/>
              </a:rPr>
              <a:t>services.</a:t>
            </a:r>
            <a:endParaRPr sz="1000">
              <a:latin typeface="Calibri"/>
              <a:cs typeface="Calibri"/>
            </a:endParaRPr>
          </a:p>
        </p:txBody>
      </p:sp>
      <p:sp>
        <p:nvSpPr>
          <p:cNvPr id="21" name="object 21"/>
          <p:cNvSpPr txBox="1"/>
          <p:nvPr/>
        </p:nvSpPr>
        <p:spPr>
          <a:xfrm>
            <a:off x="225425" y="2703195"/>
            <a:ext cx="607695" cy="574040"/>
          </a:xfrm>
          <a:prstGeom prst="rect">
            <a:avLst/>
          </a:prstGeom>
        </p:spPr>
        <p:txBody>
          <a:bodyPr vert="horz" wrap="square" lIns="0" tIns="12700" rIns="0" bIns="0" rtlCol="0">
            <a:spAutoFit/>
          </a:bodyPr>
          <a:lstStyle/>
          <a:p>
            <a:pPr marL="12700" marR="5080">
              <a:lnSpc>
                <a:spcPct val="100000"/>
              </a:lnSpc>
              <a:spcBef>
                <a:spcPts val="100"/>
              </a:spcBef>
            </a:pPr>
            <a:r>
              <a:rPr sz="1200" spc="-5" dirty="0">
                <a:latin typeface="Calibri"/>
                <a:cs typeface="Calibri"/>
              </a:rPr>
              <a:t>Service  di</a:t>
            </a:r>
            <a:r>
              <a:rPr sz="1200" dirty="0">
                <a:latin typeface="Calibri"/>
                <a:cs typeface="Calibri"/>
              </a:rPr>
              <a:t>s</a:t>
            </a:r>
            <a:r>
              <a:rPr sz="1200" spc="-15" dirty="0">
                <a:latin typeface="Calibri"/>
                <a:cs typeface="Calibri"/>
              </a:rPr>
              <a:t>c</a:t>
            </a:r>
            <a:r>
              <a:rPr sz="1200" spc="-10" dirty="0">
                <a:latin typeface="Calibri"/>
                <a:cs typeface="Calibri"/>
              </a:rPr>
              <a:t>o</a:t>
            </a:r>
            <a:r>
              <a:rPr sz="1200" spc="-20" dirty="0">
                <a:latin typeface="Calibri"/>
                <a:cs typeface="Calibri"/>
              </a:rPr>
              <a:t>v</a:t>
            </a:r>
            <a:r>
              <a:rPr sz="1200" spc="-5" dirty="0">
                <a:latin typeface="Calibri"/>
                <a:cs typeface="Calibri"/>
              </a:rPr>
              <a:t>e</a:t>
            </a:r>
            <a:r>
              <a:rPr sz="1200" spc="5" dirty="0">
                <a:latin typeface="Calibri"/>
                <a:cs typeface="Calibri"/>
              </a:rPr>
              <a:t>r</a:t>
            </a:r>
            <a:r>
              <a:rPr sz="1200" dirty="0">
                <a:latin typeface="Calibri"/>
                <a:cs typeface="Calibri"/>
              </a:rPr>
              <a:t>y  </a:t>
            </a:r>
            <a:r>
              <a:rPr sz="1200" spc="-5" dirty="0">
                <a:latin typeface="Calibri"/>
                <a:cs typeface="Calibri"/>
              </a:rPr>
              <a:t>services</a:t>
            </a:r>
            <a:endParaRPr sz="1200">
              <a:latin typeface="Calibri"/>
              <a:cs typeface="Calibri"/>
            </a:endParaRPr>
          </a:p>
        </p:txBody>
      </p:sp>
      <p:sp>
        <p:nvSpPr>
          <p:cNvPr id="22" name="object 22"/>
          <p:cNvSpPr txBox="1"/>
          <p:nvPr/>
        </p:nvSpPr>
        <p:spPr>
          <a:xfrm>
            <a:off x="1120139" y="2705100"/>
            <a:ext cx="4843780" cy="6343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Infrastructure</a:t>
            </a:r>
            <a:r>
              <a:rPr sz="1000" spc="-5" dirty="0">
                <a:latin typeface="Calibri"/>
                <a:cs typeface="Calibri"/>
              </a:rPr>
              <a:t>. They are being used as a naming services, and a load-balancer serivce within  the microservice ecosystem. All the services register themselves to this service, and who ever  want to send a reqest or message to another one, it simple resolves the target name to its  actual address, and then make the call. For example Eureka, Zookeeper, or Consul,</a:t>
            </a:r>
            <a:r>
              <a:rPr sz="1000" spc="110" dirty="0">
                <a:latin typeface="Calibri"/>
                <a:cs typeface="Calibri"/>
              </a:rPr>
              <a:t> </a:t>
            </a:r>
            <a:r>
              <a:rPr sz="1000" spc="-5" dirty="0">
                <a:latin typeface="Calibri"/>
                <a:cs typeface="Calibri"/>
              </a:rPr>
              <a:t>etc.</a:t>
            </a:r>
            <a:endParaRPr sz="1000">
              <a:latin typeface="Calibri"/>
              <a:cs typeface="Calibri"/>
            </a:endParaRPr>
          </a:p>
        </p:txBody>
      </p:sp>
      <p:sp>
        <p:nvSpPr>
          <p:cNvPr id="23" name="object 23"/>
          <p:cNvSpPr txBox="1"/>
          <p:nvPr/>
        </p:nvSpPr>
        <p:spPr>
          <a:xfrm>
            <a:off x="6161404" y="2703195"/>
            <a:ext cx="60452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SAML</a:t>
            </a:r>
            <a:r>
              <a:rPr sz="1200" spc="-75" dirty="0">
                <a:latin typeface="Calibri"/>
                <a:cs typeface="Calibri"/>
              </a:rPr>
              <a:t> </a:t>
            </a:r>
            <a:r>
              <a:rPr sz="1200" dirty="0">
                <a:latin typeface="Calibri"/>
                <a:cs typeface="Calibri"/>
              </a:rPr>
              <a:t>2.0</a:t>
            </a:r>
            <a:endParaRPr sz="1200">
              <a:latin typeface="Calibri"/>
              <a:cs typeface="Calibri"/>
            </a:endParaRPr>
          </a:p>
        </p:txBody>
      </p:sp>
      <p:sp>
        <p:nvSpPr>
          <p:cNvPr id="24" name="object 24"/>
          <p:cNvSpPr txBox="1"/>
          <p:nvPr/>
        </p:nvSpPr>
        <p:spPr>
          <a:xfrm>
            <a:off x="7084694" y="2705100"/>
            <a:ext cx="4707255" cy="7867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Communication</a:t>
            </a:r>
            <a:r>
              <a:rPr sz="1000" spc="-5" dirty="0">
                <a:latin typeface="Calibri"/>
                <a:cs typeface="Calibri"/>
              </a:rPr>
              <a:t>. Security Assertion Markup Language 2.0 is a standard for exchanging  authentication and authorization data between security domains to implement web-based  cross domain single sign-on (SSO). SAML 2.0 is an XML-based protocol that uses security  tokens containing assertions to pass information about a principal between a Identity  Provider, and a Service Provider. Java Spring Security provides the integration</a:t>
            </a:r>
            <a:r>
              <a:rPr sz="1000" spc="105" dirty="0">
                <a:latin typeface="Calibri"/>
                <a:cs typeface="Calibri"/>
              </a:rPr>
              <a:t> </a:t>
            </a:r>
            <a:r>
              <a:rPr sz="1000" spc="-5" dirty="0">
                <a:latin typeface="Calibri"/>
                <a:cs typeface="Calibri"/>
              </a:rPr>
              <a:t>support.</a:t>
            </a:r>
            <a:endParaRPr sz="1000">
              <a:latin typeface="Calibri"/>
              <a:cs typeface="Calibri"/>
            </a:endParaRPr>
          </a:p>
        </p:txBody>
      </p:sp>
      <p:sp>
        <p:nvSpPr>
          <p:cNvPr id="25" name="object 25"/>
          <p:cNvSpPr txBox="1"/>
          <p:nvPr/>
        </p:nvSpPr>
        <p:spPr>
          <a:xfrm>
            <a:off x="225425" y="3556634"/>
            <a:ext cx="592455" cy="391160"/>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API</a:t>
            </a:r>
            <a:endParaRPr sz="1200">
              <a:latin typeface="Calibri"/>
              <a:cs typeface="Calibri"/>
            </a:endParaRPr>
          </a:p>
          <a:p>
            <a:pPr marL="12700">
              <a:lnSpc>
                <a:spcPct val="100000"/>
              </a:lnSpc>
            </a:pPr>
            <a:r>
              <a:rPr sz="1200" spc="-20" dirty="0">
                <a:latin typeface="Calibri"/>
                <a:cs typeface="Calibri"/>
              </a:rPr>
              <a:t>gateways</a:t>
            </a:r>
            <a:endParaRPr sz="1200">
              <a:latin typeface="Calibri"/>
              <a:cs typeface="Calibri"/>
            </a:endParaRPr>
          </a:p>
        </p:txBody>
      </p:sp>
      <p:sp>
        <p:nvSpPr>
          <p:cNvPr id="26" name="object 26"/>
          <p:cNvSpPr txBox="1"/>
          <p:nvPr/>
        </p:nvSpPr>
        <p:spPr>
          <a:xfrm>
            <a:off x="1120139" y="3558539"/>
            <a:ext cx="4834255" cy="6343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Infrastructure</a:t>
            </a:r>
            <a:r>
              <a:rPr sz="1000" spc="-5" dirty="0">
                <a:latin typeface="Calibri"/>
                <a:cs typeface="Calibri"/>
              </a:rPr>
              <a:t>. They are being used to converge and concentrate all the outside calls to the  services from a single node. That single node then based on rules does the routing which also  involves defining targe services, rewriting URLs, adding/removing HTTP headers, and doing  general call filtration. For example, NginX, Zuul, Node.js,</a:t>
            </a:r>
            <a:r>
              <a:rPr sz="1000" spc="35" dirty="0">
                <a:latin typeface="Calibri"/>
                <a:cs typeface="Calibri"/>
              </a:rPr>
              <a:t> </a:t>
            </a:r>
            <a:r>
              <a:rPr sz="1000" spc="-5" dirty="0">
                <a:latin typeface="Calibri"/>
                <a:cs typeface="Calibri"/>
              </a:rPr>
              <a:t>etc.</a:t>
            </a:r>
            <a:endParaRPr sz="1000">
              <a:latin typeface="Calibri"/>
              <a:cs typeface="Calibri"/>
            </a:endParaRPr>
          </a:p>
        </p:txBody>
      </p:sp>
      <p:sp>
        <p:nvSpPr>
          <p:cNvPr id="27" name="object 27"/>
          <p:cNvSpPr txBox="1"/>
          <p:nvPr/>
        </p:nvSpPr>
        <p:spPr>
          <a:xfrm>
            <a:off x="6161404" y="3556634"/>
            <a:ext cx="736600"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latin typeface="Calibri"/>
                <a:cs typeface="Calibri"/>
              </a:rPr>
              <a:t>AES </a:t>
            </a:r>
            <a:r>
              <a:rPr sz="1200" dirty="0">
                <a:latin typeface="Calibri"/>
                <a:cs typeface="Calibri"/>
              </a:rPr>
              <a:t>| </a:t>
            </a:r>
            <a:r>
              <a:rPr sz="1200" spc="-15" dirty="0">
                <a:latin typeface="Calibri"/>
                <a:cs typeface="Calibri"/>
              </a:rPr>
              <a:t>RSA</a:t>
            </a:r>
            <a:r>
              <a:rPr sz="1200" spc="-85" dirty="0">
                <a:latin typeface="Calibri"/>
                <a:cs typeface="Calibri"/>
              </a:rPr>
              <a:t> </a:t>
            </a:r>
            <a:r>
              <a:rPr sz="1200" dirty="0">
                <a:latin typeface="Calibri"/>
                <a:cs typeface="Calibri"/>
              </a:rPr>
              <a:t>|  </a:t>
            </a:r>
            <a:r>
              <a:rPr sz="1200" spc="-5" dirty="0">
                <a:latin typeface="Calibri"/>
                <a:cs typeface="Calibri"/>
              </a:rPr>
              <a:t>3DES</a:t>
            </a:r>
            <a:endParaRPr sz="1200">
              <a:latin typeface="Calibri"/>
              <a:cs typeface="Calibri"/>
            </a:endParaRPr>
          </a:p>
        </p:txBody>
      </p:sp>
      <p:sp>
        <p:nvSpPr>
          <p:cNvPr id="28" name="object 28"/>
          <p:cNvSpPr txBox="1"/>
          <p:nvPr/>
        </p:nvSpPr>
        <p:spPr>
          <a:xfrm>
            <a:off x="7084694" y="3558539"/>
            <a:ext cx="4785995" cy="6343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Algorithm</a:t>
            </a:r>
            <a:r>
              <a:rPr sz="1000" spc="-5" dirty="0">
                <a:latin typeface="Calibri"/>
                <a:cs typeface="Calibri"/>
              </a:rPr>
              <a:t>. These are the encryption algorithms that can be use to conseal a data. AES, 3DES  are the one-key symmetric algorithms, whereas RSAS is a asymmetric algorithm. Java  provides out of the box support as part of its core framework. These algorithms are used to  secure sensitive data that may use again in the plain</a:t>
            </a:r>
            <a:r>
              <a:rPr sz="1000" spc="50" dirty="0">
                <a:latin typeface="Calibri"/>
                <a:cs typeface="Calibri"/>
              </a:rPr>
              <a:t> </a:t>
            </a:r>
            <a:r>
              <a:rPr sz="1000" spc="-5" dirty="0">
                <a:latin typeface="Calibri"/>
                <a:cs typeface="Calibri"/>
              </a:rPr>
              <a:t>form.</a:t>
            </a:r>
            <a:endParaRPr sz="1000">
              <a:latin typeface="Calibri"/>
              <a:cs typeface="Calibri"/>
            </a:endParaRPr>
          </a:p>
        </p:txBody>
      </p:sp>
      <p:sp>
        <p:nvSpPr>
          <p:cNvPr id="29" name="object 29"/>
          <p:cNvSpPr txBox="1"/>
          <p:nvPr/>
        </p:nvSpPr>
        <p:spPr>
          <a:xfrm>
            <a:off x="225425" y="4257675"/>
            <a:ext cx="584835"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KeyCloak</a:t>
            </a:r>
            <a:endParaRPr sz="1200">
              <a:latin typeface="Calibri"/>
              <a:cs typeface="Calibri"/>
            </a:endParaRPr>
          </a:p>
        </p:txBody>
      </p:sp>
      <p:sp>
        <p:nvSpPr>
          <p:cNvPr id="30" name="object 30"/>
          <p:cNvSpPr txBox="1"/>
          <p:nvPr/>
        </p:nvSpPr>
        <p:spPr>
          <a:xfrm>
            <a:off x="1120139" y="4259579"/>
            <a:ext cx="4797425" cy="3295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Infrastructure</a:t>
            </a:r>
            <a:r>
              <a:rPr sz="1000" spc="-5" dirty="0">
                <a:latin typeface="Calibri"/>
                <a:cs typeface="Calibri"/>
              </a:rPr>
              <a:t>. It is an Identity and Access Management system that provides authentication  services for various types of identity</a:t>
            </a:r>
            <a:r>
              <a:rPr sz="1000" spc="10" dirty="0">
                <a:latin typeface="Calibri"/>
                <a:cs typeface="Calibri"/>
              </a:rPr>
              <a:t> </a:t>
            </a:r>
            <a:r>
              <a:rPr sz="1000" spc="-5" dirty="0">
                <a:latin typeface="Calibri"/>
                <a:cs typeface="Calibri"/>
              </a:rPr>
              <a:t>servers/services.</a:t>
            </a:r>
            <a:endParaRPr sz="1000">
              <a:latin typeface="Calibri"/>
              <a:cs typeface="Calibri"/>
            </a:endParaRPr>
          </a:p>
        </p:txBody>
      </p:sp>
      <p:sp>
        <p:nvSpPr>
          <p:cNvPr id="31" name="object 31"/>
          <p:cNvSpPr txBox="1"/>
          <p:nvPr/>
        </p:nvSpPr>
        <p:spPr>
          <a:xfrm>
            <a:off x="6161404" y="4257675"/>
            <a:ext cx="65214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SHA </a:t>
            </a:r>
            <a:r>
              <a:rPr sz="1200" dirty="0">
                <a:latin typeface="Calibri"/>
                <a:cs typeface="Calibri"/>
              </a:rPr>
              <a:t>|</a:t>
            </a:r>
            <a:r>
              <a:rPr sz="1200" spc="-70" dirty="0">
                <a:latin typeface="Calibri"/>
                <a:cs typeface="Calibri"/>
              </a:rPr>
              <a:t> </a:t>
            </a:r>
            <a:r>
              <a:rPr sz="1200" spc="-5" dirty="0">
                <a:latin typeface="Calibri"/>
                <a:cs typeface="Calibri"/>
              </a:rPr>
              <a:t>DSS</a:t>
            </a:r>
            <a:endParaRPr sz="1200">
              <a:latin typeface="Calibri"/>
              <a:cs typeface="Calibri"/>
            </a:endParaRPr>
          </a:p>
        </p:txBody>
      </p:sp>
      <p:sp>
        <p:nvSpPr>
          <p:cNvPr id="32" name="object 32"/>
          <p:cNvSpPr txBox="1"/>
          <p:nvPr/>
        </p:nvSpPr>
        <p:spPr>
          <a:xfrm>
            <a:off x="7084694" y="4259579"/>
            <a:ext cx="4806315" cy="6343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Algorithm</a:t>
            </a:r>
            <a:r>
              <a:rPr sz="1000" spc="-5" dirty="0">
                <a:latin typeface="Calibri"/>
                <a:cs typeface="Calibri"/>
              </a:rPr>
              <a:t>. These are the one-way functions that produces message digest or hashes of fixed  sizes. These are used to transform passwords and pins into a fixed sized text that cannot be  change back to its original form. Java provides out of the box support as part of its core  framework.</a:t>
            </a:r>
            <a:endParaRPr sz="1000">
              <a:latin typeface="Calibri"/>
              <a:cs typeface="Calibri"/>
            </a:endParaRPr>
          </a:p>
        </p:txBody>
      </p:sp>
      <p:sp>
        <p:nvSpPr>
          <p:cNvPr id="33" name="object 33"/>
          <p:cNvSpPr txBox="1"/>
          <p:nvPr/>
        </p:nvSpPr>
        <p:spPr>
          <a:xfrm>
            <a:off x="225425" y="4958715"/>
            <a:ext cx="342265" cy="208279"/>
          </a:xfrm>
          <a:prstGeom prst="rect">
            <a:avLst/>
          </a:prstGeom>
        </p:spPr>
        <p:txBody>
          <a:bodyPr vert="horz" wrap="square" lIns="0" tIns="12700" rIns="0" bIns="0" rtlCol="0">
            <a:spAutoFit/>
          </a:bodyPr>
          <a:lstStyle/>
          <a:p>
            <a:pPr marL="12700">
              <a:lnSpc>
                <a:spcPct val="100000"/>
              </a:lnSpc>
              <a:spcBef>
                <a:spcPts val="100"/>
              </a:spcBef>
            </a:pPr>
            <a:r>
              <a:rPr sz="1200" spc="-75" dirty="0">
                <a:latin typeface="Calibri"/>
                <a:cs typeface="Calibri"/>
              </a:rPr>
              <a:t>V</a:t>
            </a:r>
            <a:r>
              <a:rPr sz="1200" dirty="0">
                <a:latin typeface="Calibri"/>
                <a:cs typeface="Calibri"/>
              </a:rPr>
              <a:t>a</a:t>
            </a:r>
            <a:r>
              <a:rPr sz="1200" spc="-5" dirty="0">
                <a:latin typeface="Calibri"/>
                <a:cs typeface="Calibri"/>
              </a:rPr>
              <a:t>ul</a:t>
            </a:r>
            <a:r>
              <a:rPr sz="1200" dirty="0">
                <a:latin typeface="Calibri"/>
                <a:cs typeface="Calibri"/>
              </a:rPr>
              <a:t>t</a:t>
            </a:r>
            <a:endParaRPr sz="1200">
              <a:latin typeface="Calibri"/>
              <a:cs typeface="Calibri"/>
            </a:endParaRPr>
          </a:p>
        </p:txBody>
      </p:sp>
      <p:sp>
        <p:nvSpPr>
          <p:cNvPr id="34" name="object 34"/>
          <p:cNvSpPr txBox="1"/>
          <p:nvPr/>
        </p:nvSpPr>
        <p:spPr>
          <a:xfrm>
            <a:off x="1120139" y="4960620"/>
            <a:ext cx="4817110" cy="4819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Storage</a:t>
            </a:r>
            <a:r>
              <a:rPr sz="1000" spc="-5" dirty="0">
                <a:latin typeface="Calibri"/>
                <a:cs typeface="Calibri"/>
              </a:rPr>
              <a:t>. A storage system for the sensitive data that includes passwords, pins, keys, and  other information whose access is required to be managed per services bases. Spring Vault is  the cliend side framework that provides the required integration with the Vault</a:t>
            </a:r>
            <a:r>
              <a:rPr sz="1000" spc="105" dirty="0">
                <a:latin typeface="Calibri"/>
                <a:cs typeface="Calibri"/>
              </a:rPr>
              <a:t> </a:t>
            </a:r>
            <a:r>
              <a:rPr sz="1000" spc="-5" dirty="0">
                <a:latin typeface="Calibri"/>
                <a:cs typeface="Calibri"/>
              </a:rPr>
              <a:t>server.</a:t>
            </a:r>
            <a:endParaRPr sz="1000">
              <a:latin typeface="Calibri"/>
              <a:cs typeface="Calibri"/>
            </a:endParaRPr>
          </a:p>
        </p:txBody>
      </p:sp>
      <p:sp>
        <p:nvSpPr>
          <p:cNvPr id="35" name="object 35"/>
          <p:cNvSpPr txBox="1"/>
          <p:nvPr/>
        </p:nvSpPr>
        <p:spPr>
          <a:xfrm>
            <a:off x="6161404" y="4958715"/>
            <a:ext cx="57721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SSL </a:t>
            </a:r>
            <a:r>
              <a:rPr sz="1200" dirty="0">
                <a:latin typeface="Calibri"/>
                <a:cs typeface="Calibri"/>
              </a:rPr>
              <a:t>|</a:t>
            </a:r>
            <a:r>
              <a:rPr sz="1200" spc="-80" dirty="0">
                <a:latin typeface="Calibri"/>
                <a:cs typeface="Calibri"/>
              </a:rPr>
              <a:t> </a:t>
            </a:r>
            <a:r>
              <a:rPr sz="1200" dirty="0">
                <a:latin typeface="Calibri"/>
                <a:cs typeface="Calibri"/>
              </a:rPr>
              <a:t>TLS</a:t>
            </a:r>
            <a:endParaRPr sz="1200">
              <a:latin typeface="Calibri"/>
              <a:cs typeface="Calibri"/>
            </a:endParaRPr>
          </a:p>
        </p:txBody>
      </p:sp>
      <p:sp>
        <p:nvSpPr>
          <p:cNvPr id="36" name="object 36"/>
          <p:cNvSpPr txBox="1"/>
          <p:nvPr/>
        </p:nvSpPr>
        <p:spPr>
          <a:xfrm>
            <a:off x="7084694" y="4960620"/>
            <a:ext cx="4625975" cy="4819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Communication</a:t>
            </a:r>
            <a:r>
              <a:rPr sz="1000" spc="-5" dirty="0">
                <a:latin typeface="Calibri"/>
                <a:cs typeface="Calibri"/>
              </a:rPr>
              <a:t>. These are the standard protocols use to secure a communication over  application layer. It can be used over TCP/IP sockets or on top of several application layer  protocols like HTTP. Its latest protocol TLS 1.2 must be</a:t>
            </a:r>
            <a:r>
              <a:rPr sz="1000" spc="30" dirty="0">
                <a:latin typeface="Calibri"/>
                <a:cs typeface="Calibri"/>
              </a:rPr>
              <a:t> </a:t>
            </a:r>
            <a:r>
              <a:rPr sz="1000" spc="-5" dirty="0">
                <a:latin typeface="Calibri"/>
                <a:cs typeface="Calibri"/>
              </a:rPr>
              <a:t>used.</a:t>
            </a:r>
            <a:endParaRPr sz="1000">
              <a:latin typeface="Calibri"/>
              <a:cs typeface="Calibri"/>
            </a:endParaRPr>
          </a:p>
        </p:txBody>
      </p:sp>
      <p:sp>
        <p:nvSpPr>
          <p:cNvPr id="37" name="object 37"/>
          <p:cNvSpPr txBox="1"/>
          <p:nvPr/>
        </p:nvSpPr>
        <p:spPr>
          <a:xfrm>
            <a:off x="225425" y="5508625"/>
            <a:ext cx="72072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M</a:t>
            </a:r>
            <a:r>
              <a:rPr sz="1200" dirty="0">
                <a:latin typeface="Calibri"/>
                <a:cs typeface="Calibri"/>
              </a:rPr>
              <a:t>o</a:t>
            </a:r>
            <a:r>
              <a:rPr sz="1200" spc="-5" dirty="0">
                <a:latin typeface="Calibri"/>
                <a:cs typeface="Calibri"/>
              </a:rPr>
              <a:t>ni</a:t>
            </a:r>
            <a:r>
              <a:rPr sz="1200" spc="-20" dirty="0">
                <a:latin typeface="Calibri"/>
                <a:cs typeface="Calibri"/>
              </a:rPr>
              <a:t>t</a:t>
            </a:r>
            <a:r>
              <a:rPr sz="1200" dirty="0">
                <a:latin typeface="Calibri"/>
                <a:cs typeface="Calibri"/>
              </a:rPr>
              <a:t>or</a:t>
            </a:r>
            <a:r>
              <a:rPr sz="1200" spc="-5" dirty="0">
                <a:latin typeface="Calibri"/>
                <a:cs typeface="Calibri"/>
              </a:rPr>
              <a:t>in</a:t>
            </a:r>
            <a:r>
              <a:rPr sz="1200" dirty="0">
                <a:latin typeface="Calibri"/>
                <a:cs typeface="Calibri"/>
              </a:rPr>
              <a:t>g</a:t>
            </a:r>
            <a:endParaRPr sz="1200">
              <a:latin typeface="Calibri"/>
              <a:cs typeface="Calibri"/>
            </a:endParaRPr>
          </a:p>
        </p:txBody>
      </p:sp>
      <p:sp>
        <p:nvSpPr>
          <p:cNvPr id="38" name="object 38"/>
          <p:cNvSpPr txBox="1"/>
          <p:nvPr/>
        </p:nvSpPr>
        <p:spPr>
          <a:xfrm>
            <a:off x="1120139" y="5510529"/>
            <a:ext cx="4814570" cy="4819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Infrastructure</a:t>
            </a:r>
            <a:r>
              <a:rPr sz="1000" spc="-5" dirty="0">
                <a:latin typeface="Calibri"/>
                <a:cs typeface="Calibri"/>
              </a:rPr>
              <a:t>. Each service must log its activities with proper grouping. Moreover, each  service should also generate performance measures that can be analyze to determine failure  conditions. Logging and monitoring is covered in detail in the later</a:t>
            </a:r>
            <a:r>
              <a:rPr sz="1000" spc="60" dirty="0">
                <a:latin typeface="Calibri"/>
                <a:cs typeface="Calibri"/>
              </a:rPr>
              <a:t> </a:t>
            </a:r>
            <a:r>
              <a:rPr sz="1000" spc="-5" dirty="0">
                <a:latin typeface="Calibri"/>
                <a:cs typeface="Calibri"/>
              </a:rPr>
              <a:t>section.</a:t>
            </a:r>
            <a:endParaRPr sz="1000">
              <a:latin typeface="Calibri"/>
              <a:cs typeface="Calibri"/>
            </a:endParaRPr>
          </a:p>
        </p:txBody>
      </p:sp>
      <p:sp>
        <p:nvSpPr>
          <p:cNvPr id="39" name="object 39"/>
          <p:cNvSpPr txBox="1"/>
          <p:nvPr/>
        </p:nvSpPr>
        <p:spPr>
          <a:xfrm>
            <a:off x="6161404" y="5508625"/>
            <a:ext cx="661670" cy="391160"/>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X509.11</a:t>
            </a:r>
            <a:endParaRPr sz="1200">
              <a:latin typeface="Calibri"/>
              <a:cs typeface="Calibri"/>
            </a:endParaRPr>
          </a:p>
          <a:p>
            <a:pPr marL="12700">
              <a:lnSpc>
                <a:spcPct val="100000"/>
              </a:lnSpc>
            </a:pPr>
            <a:r>
              <a:rPr sz="1200" spc="-10" dirty="0">
                <a:latin typeface="Calibri"/>
                <a:cs typeface="Calibri"/>
              </a:rPr>
              <a:t>Certificate</a:t>
            </a:r>
            <a:endParaRPr sz="1200">
              <a:latin typeface="Calibri"/>
              <a:cs typeface="Calibri"/>
            </a:endParaRPr>
          </a:p>
        </p:txBody>
      </p:sp>
      <p:sp>
        <p:nvSpPr>
          <p:cNvPr id="40" name="object 40"/>
          <p:cNvSpPr txBox="1"/>
          <p:nvPr/>
        </p:nvSpPr>
        <p:spPr>
          <a:xfrm>
            <a:off x="7084694" y="5510529"/>
            <a:ext cx="4622165" cy="4819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Communication</a:t>
            </a:r>
            <a:r>
              <a:rPr sz="1000" spc="-5" dirty="0">
                <a:latin typeface="Calibri"/>
                <a:cs typeface="Calibri"/>
              </a:rPr>
              <a:t>. It is a format standard for digital certificates. It is being used widely in  several security protocol whether identities assurities are made such as in authentication  processes.</a:t>
            </a:r>
            <a:endParaRPr sz="1000">
              <a:latin typeface="Calibri"/>
              <a:cs typeface="Calibri"/>
            </a:endParaRPr>
          </a:p>
        </p:txBody>
      </p:sp>
      <p:sp>
        <p:nvSpPr>
          <p:cNvPr id="41" name="object 41"/>
          <p:cNvSpPr txBox="1"/>
          <p:nvPr/>
        </p:nvSpPr>
        <p:spPr>
          <a:xfrm>
            <a:off x="225425" y="6058534"/>
            <a:ext cx="720090" cy="39116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Calibri"/>
                <a:cs typeface="Calibri"/>
              </a:rPr>
              <a:t>A</a:t>
            </a:r>
            <a:r>
              <a:rPr sz="1200" spc="-5" dirty="0">
                <a:latin typeface="Calibri"/>
                <a:cs typeface="Calibri"/>
              </a:rPr>
              <a:t>uth</a:t>
            </a:r>
            <a:r>
              <a:rPr sz="1200" dirty="0">
                <a:latin typeface="Calibri"/>
                <a:cs typeface="Calibri"/>
              </a:rPr>
              <a:t>or</a:t>
            </a:r>
            <a:r>
              <a:rPr sz="1200" spc="-5" dirty="0">
                <a:latin typeface="Calibri"/>
                <a:cs typeface="Calibri"/>
              </a:rPr>
              <a:t>i</a:t>
            </a:r>
            <a:r>
              <a:rPr sz="1200" spc="-20" dirty="0">
                <a:latin typeface="Calibri"/>
                <a:cs typeface="Calibri"/>
              </a:rPr>
              <a:t>z</a:t>
            </a:r>
            <a:r>
              <a:rPr sz="1200" spc="-15" dirty="0">
                <a:latin typeface="Calibri"/>
                <a:cs typeface="Calibri"/>
              </a:rPr>
              <a:t>a</a:t>
            </a:r>
            <a:r>
              <a:rPr sz="1200" spc="-5" dirty="0">
                <a:latin typeface="Calibri"/>
                <a:cs typeface="Calibri"/>
              </a:rPr>
              <a:t>t</a:t>
            </a:r>
            <a:r>
              <a:rPr sz="1200" dirty="0">
                <a:latin typeface="Calibri"/>
                <a:cs typeface="Calibri"/>
              </a:rPr>
              <a:t>-  </a:t>
            </a:r>
            <a:r>
              <a:rPr sz="1200" spc="-5" dirty="0">
                <a:latin typeface="Calibri"/>
                <a:cs typeface="Calibri"/>
              </a:rPr>
              <a:t>ion</a:t>
            </a:r>
            <a:endParaRPr sz="1200">
              <a:latin typeface="Calibri"/>
              <a:cs typeface="Calibri"/>
            </a:endParaRPr>
          </a:p>
        </p:txBody>
      </p:sp>
      <p:sp>
        <p:nvSpPr>
          <p:cNvPr id="42" name="object 42"/>
          <p:cNvSpPr txBox="1"/>
          <p:nvPr/>
        </p:nvSpPr>
        <p:spPr>
          <a:xfrm>
            <a:off x="1120139" y="6060440"/>
            <a:ext cx="4878070" cy="481965"/>
          </a:xfrm>
          <a:prstGeom prst="rect">
            <a:avLst/>
          </a:prstGeom>
        </p:spPr>
        <p:txBody>
          <a:bodyPr vert="horz" wrap="square" lIns="0" tIns="12065" rIns="0" bIns="0" rtlCol="0">
            <a:spAutoFit/>
          </a:bodyPr>
          <a:lstStyle/>
          <a:p>
            <a:pPr marL="12700" marR="5080">
              <a:lnSpc>
                <a:spcPct val="100000"/>
              </a:lnSpc>
              <a:spcBef>
                <a:spcPts val="95"/>
              </a:spcBef>
            </a:pPr>
            <a:r>
              <a:rPr sz="1000" b="1" spc="-5" dirty="0">
                <a:solidFill>
                  <a:srgbClr val="FF0000"/>
                </a:solidFill>
                <a:latin typeface="Calibri"/>
                <a:cs typeface="Calibri"/>
              </a:rPr>
              <a:t>Implementation</a:t>
            </a:r>
            <a:r>
              <a:rPr sz="1000" spc="-5" dirty="0">
                <a:latin typeface="Calibri"/>
                <a:cs typeface="Calibri"/>
              </a:rPr>
              <a:t>. Each service must do its own authorization check on each incoming  requests, and only allow those that has the access preveliges to the access level. For that JAAS  can be used. And Spring MVC filters can also be used</a:t>
            </a:r>
            <a:r>
              <a:rPr sz="1000" spc="35" dirty="0">
                <a:latin typeface="Calibri"/>
                <a:cs typeface="Calibri"/>
              </a:rPr>
              <a:t> </a:t>
            </a:r>
            <a:r>
              <a:rPr sz="1000" spc="-5" dirty="0">
                <a:latin typeface="Calibri"/>
                <a:cs typeface="Calibri"/>
              </a:rPr>
              <a:t>here.</a:t>
            </a:r>
            <a:endParaRPr sz="1000">
              <a:latin typeface="Calibri"/>
              <a:cs typeface="Calibri"/>
            </a:endParaRPr>
          </a:p>
        </p:txBody>
      </p:sp>
      <p:sp>
        <p:nvSpPr>
          <p:cNvPr id="43" name="object 4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45211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Security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Implemention example</a:t>
            </a:r>
            <a:r>
              <a:rPr sz="2400" b="1" spc="-3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742176"/>
            <a:ext cx="12192000" cy="116205"/>
            <a:chOff x="0" y="6742176"/>
            <a:chExt cx="12192000" cy="116205"/>
          </a:xfrm>
        </p:grpSpPr>
        <p:sp>
          <p:nvSpPr>
            <p:cNvPr id="4" name="object 4"/>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5" name="object 5"/>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6" name="object 6"/>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pSp>
        <p:nvGrpSpPr>
          <p:cNvPr id="7" name="object 7"/>
          <p:cNvGrpSpPr/>
          <p:nvPr/>
        </p:nvGrpSpPr>
        <p:grpSpPr>
          <a:xfrm>
            <a:off x="0" y="629412"/>
            <a:ext cx="12192000" cy="2520950"/>
            <a:chOff x="0" y="629412"/>
            <a:chExt cx="12192000" cy="2520950"/>
          </a:xfrm>
        </p:grpSpPr>
        <p:sp>
          <p:nvSpPr>
            <p:cNvPr id="8" name="object 8"/>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9" name="object 9"/>
            <p:cNvSpPr/>
            <p:nvPr/>
          </p:nvSpPr>
          <p:spPr>
            <a:xfrm>
              <a:off x="6837680" y="1430655"/>
              <a:ext cx="3392804" cy="12700"/>
            </a:xfrm>
            <a:custGeom>
              <a:avLst/>
              <a:gdLst/>
              <a:ahLst/>
              <a:cxnLst/>
              <a:rect l="l" t="t" r="r" b="b"/>
              <a:pathLst>
                <a:path w="3392804" h="12700">
                  <a:moveTo>
                    <a:pt x="3392804" y="12700"/>
                  </a:moveTo>
                  <a:lnTo>
                    <a:pt x="0" y="12700"/>
                  </a:lnTo>
                  <a:lnTo>
                    <a:pt x="0" y="0"/>
                  </a:lnTo>
                  <a:lnTo>
                    <a:pt x="3392804" y="0"/>
                  </a:lnTo>
                  <a:lnTo>
                    <a:pt x="3392804" y="12700"/>
                  </a:lnTo>
                  <a:close/>
                </a:path>
              </a:pathLst>
            </a:custGeom>
            <a:solidFill>
              <a:srgbClr val="BEBEBE"/>
            </a:solidFill>
          </p:spPr>
          <p:txBody>
            <a:bodyPr wrap="square" lIns="0" tIns="0" rIns="0" bIns="0" rtlCol="0"/>
            <a:lstStyle/>
            <a:p>
              <a:endParaRPr/>
            </a:p>
          </p:txBody>
        </p:sp>
        <p:sp>
          <p:nvSpPr>
            <p:cNvPr id="10" name="object 10"/>
            <p:cNvSpPr/>
            <p:nvPr/>
          </p:nvSpPr>
          <p:spPr>
            <a:xfrm>
              <a:off x="6831330" y="735965"/>
              <a:ext cx="12700" cy="1402080"/>
            </a:xfrm>
            <a:custGeom>
              <a:avLst/>
              <a:gdLst/>
              <a:ahLst/>
              <a:cxnLst/>
              <a:rect l="l" t="t" r="r" b="b"/>
              <a:pathLst>
                <a:path w="12700" h="1402080">
                  <a:moveTo>
                    <a:pt x="12700" y="1402080"/>
                  </a:moveTo>
                  <a:lnTo>
                    <a:pt x="0" y="1402080"/>
                  </a:lnTo>
                  <a:lnTo>
                    <a:pt x="0" y="0"/>
                  </a:lnTo>
                  <a:lnTo>
                    <a:pt x="12700" y="0"/>
                  </a:lnTo>
                  <a:lnTo>
                    <a:pt x="12700" y="1402080"/>
                  </a:lnTo>
                  <a:close/>
                </a:path>
              </a:pathLst>
            </a:custGeom>
            <a:solidFill>
              <a:srgbClr val="FFFFFF"/>
            </a:solidFill>
          </p:spPr>
          <p:txBody>
            <a:bodyPr wrap="square" lIns="0" tIns="0" rIns="0" bIns="0" rtlCol="0"/>
            <a:lstStyle/>
            <a:p>
              <a:endParaRPr/>
            </a:p>
          </p:txBody>
        </p:sp>
        <p:sp>
          <p:nvSpPr>
            <p:cNvPr id="11" name="object 11"/>
            <p:cNvSpPr/>
            <p:nvPr/>
          </p:nvSpPr>
          <p:spPr>
            <a:xfrm>
              <a:off x="10224135" y="735964"/>
              <a:ext cx="1946275" cy="1408430"/>
            </a:xfrm>
            <a:custGeom>
              <a:avLst/>
              <a:gdLst/>
              <a:ahLst/>
              <a:cxnLst/>
              <a:rect l="l" t="t" r="r" b="b"/>
              <a:pathLst>
                <a:path w="1946275" h="1408430">
                  <a:moveTo>
                    <a:pt x="1946275" y="1395730"/>
                  </a:moveTo>
                  <a:lnTo>
                    <a:pt x="12700" y="1395730"/>
                  </a:lnTo>
                  <a:lnTo>
                    <a:pt x="12700" y="0"/>
                  </a:lnTo>
                  <a:lnTo>
                    <a:pt x="0" y="0"/>
                  </a:lnTo>
                  <a:lnTo>
                    <a:pt x="0" y="1402080"/>
                  </a:lnTo>
                  <a:lnTo>
                    <a:pt x="6350" y="1402080"/>
                  </a:lnTo>
                  <a:lnTo>
                    <a:pt x="6350" y="1408430"/>
                  </a:lnTo>
                  <a:lnTo>
                    <a:pt x="1946275" y="1408430"/>
                  </a:lnTo>
                  <a:lnTo>
                    <a:pt x="1946275" y="1395730"/>
                  </a:lnTo>
                  <a:close/>
                </a:path>
              </a:pathLst>
            </a:custGeom>
            <a:solidFill>
              <a:srgbClr val="BEBEBE"/>
            </a:solidFill>
          </p:spPr>
          <p:txBody>
            <a:bodyPr wrap="square" lIns="0" tIns="0" rIns="0" bIns="0" rtlCol="0"/>
            <a:lstStyle/>
            <a:p>
              <a:endParaRPr/>
            </a:p>
          </p:txBody>
        </p:sp>
        <p:sp>
          <p:nvSpPr>
            <p:cNvPr id="12" name="object 12"/>
            <p:cNvSpPr/>
            <p:nvPr/>
          </p:nvSpPr>
          <p:spPr>
            <a:xfrm>
              <a:off x="12164059" y="735965"/>
              <a:ext cx="12700" cy="1402080"/>
            </a:xfrm>
            <a:custGeom>
              <a:avLst/>
              <a:gdLst/>
              <a:ahLst/>
              <a:cxnLst/>
              <a:rect l="l" t="t" r="r" b="b"/>
              <a:pathLst>
                <a:path w="12700" h="1402080">
                  <a:moveTo>
                    <a:pt x="12700" y="1402080"/>
                  </a:moveTo>
                  <a:lnTo>
                    <a:pt x="0" y="1402080"/>
                  </a:lnTo>
                  <a:lnTo>
                    <a:pt x="0" y="0"/>
                  </a:lnTo>
                  <a:lnTo>
                    <a:pt x="12700" y="0"/>
                  </a:lnTo>
                  <a:lnTo>
                    <a:pt x="12700" y="1402080"/>
                  </a:lnTo>
                  <a:close/>
                </a:path>
              </a:pathLst>
            </a:custGeom>
            <a:solidFill>
              <a:srgbClr val="FFFFFF"/>
            </a:solidFill>
          </p:spPr>
          <p:txBody>
            <a:bodyPr wrap="square" lIns="0" tIns="0" rIns="0" bIns="0" rtlCol="0"/>
            <a:lstStyle/>
            <a:p>
              <a:endParaRPr/>
            </a:p>
          </p:txBody>
        </p:sp>
        <p:sp>
          <p:nvSpPr>
            <p:cNvPr id="13" name="object 13"/>
            <p:cNvSpPr/>
            <p:nvPr/>
          </p:nvSpPr>
          <p:spPr>
            <a:xfrm>
              <a:off x="6837680" y="2131694"/>
              <a:ext cx="5332730" cy="1018540"/>
            </a:xfrm>
            <a:custGeom>
              <a:avLst/>
              <a:gdLst/>
              <a:ahLst/>
              <a:cxnLst/>
              <a:rect l="l" t="t" r="r" b="b"/>
              <a:pathLst>
                <a:path w="5332730" h="1018539">
                  <a:moveTo>
                    <a:pt x="5332730" y="1005840"/>
                  </a:moveTo>
                  <a:lnTo>
                    <a:pt x="3077210" y="1005840"/>
                  </a:lnTo>
                  <a:lnTo>
                    <a:pt x="3077210" y="12700"/>
                  </a:lnTo>
                  <a:lnTo>
                    <a:pt x="3392805" y="12700"/>
                  </a:lnTo>
                  <a:lnTo>
                    <a:pt x="3392805" y="0"/>
                  </a:lnTo>
                  <a:lnTo>
                    <a:pt x="0" y="0"/>
                  </a:lnTo>
                  <a:lnTo>
                    <a:pt x="0" y="12700"/>
                  </a:lnTo>
                  <a:lnTo>
                    <a:pt x="3064510" y="12700"/>
                  </a:lnTo>
                  <a:lnTo>
                    <a:pt x="3064510" y="1005840"/>
                  </a:lnTo>
                  <a:lnTo>
                    <a:pt x="0" y="1005840"/>
                  </a:lnTo>
                  <a:lnTo>
                    <a:pt x="0" y="1018540"/>
                  </a:lnTo>
                  <a:lnTo>
                    <a:pt x="5332730" y="1018540"/>
                  </a:lnTo>
                  <a:lnTo>
                    <a:pt x="5332730" y="1005840"/>
                  </a:lnTo>
                  <a:close/>
                </a:path>
              </a:pathLst>
            </a:custGeom>
            <a:solidFill>
              <a:srgbClr val="BEBEBE"/>
            </a:solidFill>
          </p:spPr>
          <p:txBody>
            <a:bodyPr wrap="square" lIns="0" tIns="0" rIns="0" bIns="0" rtlCol="0"/>
            <a:lstStyle/>
            <a:p>
              <a:endParaRPr/>
            </a:p>
          </p:txBody>
        </p:sp>
      </p:grpSp>
      <p:sp>
        <p:nvSpPr>
          <p:cNvPr id="14" name="object 14"/>
          <p:cNvSpPr/>
          <p:nvPr/>
        </p:nvSpPr>
        <p:spPr>
          <a:xfrm>
            <a:off x="6837680" y="3686175"/>
            <a:ext cx="5332730" cy="1018540"/>
          </a:xfrm>
          <a:custGeom>
            <a:avLst/>
            <a:gdLst/>
            <a:ahLst/>
            <a:cxnLst/>
            <a:rect l="l" t="t" r="r" b="b"/>
            <a:pathLst>
              <a:path w="5332730" h="1018539">
                <a:moveTo>
                  <a:pt x="5332730" y="0"/>
                </a:moveTo>
                <a:lnTo>
                  <a:pt x="0" y="0"/>
                </a:lnTo>
                <a:lnTo>
                  <a:pt x="0" y="12700"/>
                </a:lnTo>
                <a:lnTo>
                  <a:pt x="2838450" y="12700"/>
                </a:lnTo>
                <a:lnTo>
                  <a:pt x="2838450" y="1005840"/>
                </a:lnTo>
                <a:lnTo>
                  <a:pt x="0" y="1005840"/>
                </a:lnTo>
                <a:lnTo>
                  <a:pt x="0" y="1018540"/>
                </a:lnTo>
                <a:lnTo>
                  <a:pt x="5332730" y="1018540"/>
                </a:lnTo>
                <a:lnTo>
                  <a:pt x="5332730" y="1005840"/>
                </a:lnTo>
                <a:lnTo>
                  <a:pt x="2851150" y="1005840"/>
                </a:lnTo>
                <a:lnTo>
                  <a:pt x="2851150" y="12700"/>
                </a:lnTo>
                <a:lnTo>
                  <a:pt x="5332730" y="12700"/>
                </a:lnTo>
                <a:lnTo>
                  <a:pt x="5332730" y="0"/>
                </a:lnTo>
                <a:close/>
              </a:path>
            </a:pathLst>
          </a:custGeom>
          <a:solidFill>
            <a:srgbClr val="BEBEBE"/>
          </a:solidFill>
        </p:spPr>
        <p:txBody>
          <a:bodyPr wrap="square" lIns="0" tIns="0" rIns="0" bIns="0" rtlCol="0"/>
          <a:lstStyle/>
          <a:p>
            <a:endParaRPr/>
          </a:p>
        </p:txBody>
      </p:sp>
      <p:sp>
        <p:nvSpPr>
          <p:cNvPr id="15" name="object 15"/>
          <p:cNvSpPr/>
          <p:nvPr/>
        </p:nvSpPr>
        <p:spPr>
          <a:xfrm>
            <a:off x="6837680" y="5240654"/>
            <a:ext cx="5332730" cy="859790"/>
          </a:xfrm>
          <a:custGeom>
            <a:avLst/>
            <a:gdLst/>
            <a:ahLst/>
            <a:cxnLst/>
            <a:rect l="l" t="t" r="r" b="b"/>
            <a:pathLst>
              <a:path w="5332730" h="859789">
                <a:moveTo>
                  <a:pt x="5332730" y="0"/>
                </a:moveTo>
                <a:lnTo>
                  <a:pt x="0" y="0"/>
                </a:lnTo>
                <a:lnTo>
                  <a:pt x="0" y="12700"/>
                </a:lnTo>
                <a:lnTo>
                  <a:pt x="1818640" y="12700"/>
                </a:lnTo>
                <a:lnTo>
                  <a:pt x="1818640" y="859790"/>
                </a:lnTo>
                <a:lnTo>
                  <a:pt x="1831340" y="859790"/>
                </a:lnTo>
                <a:lnTo>
                  <a:pt x="1831340" y="12700"/>
                </a:lnTo>
                <a:lnTo>
                  <a:pt x="5332730" y="12700"/>
                </a:lnTo>
                <a:lnTo>
                  <a:pt x="5332730" y="0"/>
                </a:lnTo>
                <a:close/>
              </a:path>
            </a:pathLst>
          </a:custGeom>
          <a:solidFill>
            <a:srgbClr val="BEBEBE"/>
          </a:solidFill>
        </p:spPr>
        <p:txBody>
          <a:bodyPr wrap="square" lIns="0" tIns="0" rIns="0" bIns="0" rtlCol="0"/>
          <a:lstStyle/>
          <a:p>
            <a:endParaRPr/>
          </a:p>
        </p:txBody>
      </p:sp>
      <p:sp>
        <p:nvSpPr>
          <p:cNvPr id="16" name="object 16"/>
          <p:cNvSpPr txBox="1"/>
          <p:nvPr/>
        </p:nvSpPr>
        <p:spPr>
          <a:xfrm>
            <a:off x="6916419" y="762634"/>
            <a:ext cx="3235325" cy="634365"/>
          </a:xfrm>
          <a:prstGeom prst="rect">
            <a:avLst/>
          </a:prstGeom>
        </p:spPr>
        <p:txBody>
          <a:bodyPr vert="horz" wrap="square" lIns="0" tIns="12065" rIns="0" bIns="0" rtlCol="0">
            <a:spAutoFit/>
          </a:bodyPr>
          <a:lstStyle/>
          <a:p>
            <a:pPr marL="12700" algn="just">
              <a:lnSpc>
                <a:spcPct val="100000"/>
              </a:lnSpc>
              <a:spcBef>
                <a:spcPts val="95"/>
              </a:spcBef>
            </a:pPr>
            <a:r>
              <a:rPr sz="1000" b="1" spc="-5" dirty="0">
                <a:latin typeface="Calibri"/>
                <a:cs typeface="Calibri"/>
              </a:rPr>
              <a:t>External Secure Communication</a:t>
            </a:r>
            <a:r>
              <a:rPr sz="1000" b="1" dirty="0">
                <a:latin typeface="Calibri"/>
                <a:cs typeface="Calibri"/>
              </a:rPr>
              <a:t> </a:t>
            </a:r>
            <a:r>
              <a:rPr sz="1000" b="1" spc="-5" dirty="0">
                <a:latin typeface="Calibri"/>
                <a:cs typeface="Calibri"/>
              </a:rPr>
              <a:t>...</a:t>
            </a:r>
            <a:endParaRPr sz="1000">
              <a:latin typeface="Calibri"/>
              <a:cs typeface="Calibri"/>
            </a:endParaRPr>
          </a:p>
          <a:p>
            <a:pPr marL="12700" marR="5080" algn="just">
              <a:lnSpc>
                <a:spcPct val="100000"/>
              </a:lnSpc>
            </a:pPr>
            <a:r>
              <a:rPr sz="1000" spc="5" dirty="0">
                <a:latin typeface="Calibri"/>
                <a:cs typeface="Calibri"/>
              </a:rPr>
              <a:t>This </a:t>
            </a:r>
            <a:r>
              <a:rPr sz="1000" dirty="0">
                <a:latin typeface="Calibri"/>
                <a:cs typeface="Calibri"/>
              </a:rPr>
              <a:t>is the </a:t>
            </a:r>
            <a:r>
              <a:rPr sz="1000" spc="5" dirty="0">
                <a:latin typeface="Calibri"/>
                <a:cs typeface="Calibri"/>
              </a:rPr>
              <a:t>secure communication using OAuth2 protocol and  </a:t>
            </a:r>
            <a:r>
              <a:rPr sz="1000" spc="10" dirty="0">
                <a:latin typeface="Calibri"/>
                <a:cs typeface="Calibri"/>
              </a:rPr>
              <a:t>JWT </a:t>
            </a:r>
            <a:r>
              <a:rPr sz="1000" spc="15" dirty="0">
                <a:latin typeface="Calibri"/>
                <a:cs typeface="Calibri"/>
              </a:rPr>
              <a:t>based token exchange </a:t>
            </a:r>
            <a:r>
              <a:rPr sz="1000" spc="10" dirty="0">
                <a:latin typeface="Calibri"/>
                <a:cs typeface="Calibri"/>
              </a:rPr>
              <a:t>for </a:t>
            </a:r>
            <a:r>
              <a:rPr sz="1000" spc="15" dirty="0">
                <a:latin typeface="Calibri"/>
                <a:cs typeface="Calibri"/>
              </a:rPr>
              <a:t>session </a:t>
            </a:r>
            <a:r>
              <a:rPr sz="1000" spc="20" dirty="0">
                <a:latin typeface="Calibri"/>
                <a:cs typeface="Calibri"/>
              </a:rPr>
              <a:t>management, along  </a:t>
            </a:r>
            <a:r>
              <a:rPr sz="1000" spc="-5" dirty="0">
                <a:latin typeface="Calibri"/>
                <a:cs typeface="Calibri"/>
              </a:rPr>
              <a:t>with SSL/TLS protocol to secure</a:t>
            </a:r>
            <a:r>
              <a:rPr sz="1000" spc="10" dirty="0">
                <a:latin typeface="Calibri"/>
                <a:cs typeface="Calibri"/>
              </a:rPr>
              <a:t> </a:t>
            </a:r>
            <a:r>
              <a:rPr sz="1000" spc="-5" dirty="0">
                <a:latin typeface="Calibri"/>
                <a:cs typeface="Calibri"/>
              </a:rPr>
              <a:t>comm.</a:t>
            </a:r>
            <a:endParaRPr sz="1000">
              <a:latin typeface="Calibri"/>
              <a:cs typeface="Calibri"/>
            </a:endParaRPr>
          </a:p>
        </p:txBody>
      </p:sp>
      <p:sp>
        <p:nvSpPr>
          <p:cNvPr id="17" name="object 17"/>
          <p:cNvSpPr txBox="1"/>
          <p:nvPr/>
        </p:nvSpPr>
        <p:spPr>
          <a:xfrm>
            <a:off x="10309225" y="762634"/>
            <a:ext cx="1783080" cy="1243965"/>
          </a:xfrm>
          <a:prstGeom prst="rect">
            <a:avLst/>
          </a:prstGeom>
        </p:spPr>
        <p:txBody>
          <a:bodyPr vert="horz" wrap="square" lIns="0" tIns="12065" rIns="0" bIns="0" rtlCol="0">
            <a:spAutoFit/>
          </a:bodyPr>
          <a:lstStyle/>
          <a:p>
            <a:pPr marL="12700" marR="5080" algn="just">
              <a:lnSpc>
                <a:spcPct val="100000"/>
              </a:lnSpc>
              <a:spcBef>
                <a:spcPts val="95"/>
              </a:spcBef>
            </a:pPr>
            <a:r>
              <a:rPr sz="1000" b="1" dirty="0">
                <a:latin typeface="Calibri"/>
                <a:cs typeface="Calibri"/>
              </a:rPr>
              <a:t>API Gateway ... </a:t>
            </a:r>
            <a:r>
              <a:rPr sz="1000" spc="5" dirty="0">
                <a:latin typeface="Calibri"/>
                <a:cs typeface="Calibri"/>
              </a:rPr>
              <a:t>Converge all calls  </a:t>
            </a:r>
            <a:r>
              <a:rPr sz="1000" spc="-5" dirty="0">
                <a:latin typeface="Calibri"/>
                <a:cs typeface="Calibri"/>
              </a:rPr>
              <a:t>t</a:t>
            </a:r>
            <a:r>
              <a:rPr sz="1000" spc="-100" dirty="0">
                <a:latin typeface="Calibri"/>
                <a:cs typeface="Calibri"/>
              </a:rPr>
              <a:t> </a:t>
            </a:r>
            <a:r>
              <a:rPr sz="1000" spc="-5" dirty="0">
                <a:latin typeface="Calibri"/>
                <a:cs typeface="Calibri"/>
              </a:rPr>
              <a:t>o</a:t>
            </a:r>
            <a:r>
              <a:rPr sz="1000" spc="30" dirty="0">
                <a:latin typeface="Calibri"/>
                <a:cs typeface="Calibri"/>
              </a:rPr>
              <a:t> </a:t>
            </a:r>
            <a:r>
              <a:rPr sz="1000" spc="-5" dirty="0">
                <a:latin typeface="Calibri"/>
                <a:cs typeface="Calibri"/>
              </a:rPr>
              <a:t>a</a:t>
            </a:r>
            <a:r>
              <a:rPr sz="1000" spc="35" dirty="0">
                <a:latin typeface="Calibri"/>
                <a:cs typeface="Calibri"/>
              </a:rPr>
              <a:t> </a:t>
            </a:r>
            <a:r>
              <a:rPr sz="1000" spc="-5" dirty="0">
                <a:latin typeface="Calibri"/>
                <a:cs typeface="Calibri"/>
              </a:rPr>
              <a:t>s</a:t>
            </a:r>
            <a:r>
              <a:rPr sz="1000" spc="-100" dirty="0">
                <a:latin typeface="Calibri"/>
                <a:cs typeface="Calibri"/>
              </a:rPr>
              <a:t> </a:t>
            </a:r>
            <a:r>
              <a:rPr sz="1000" spc="-5" dirty="0">
                <a:latin typeface="Calibri"/>
                <a:cs typeface="Calibri"/>
              </a:rPr>
              <a:t>i</a:t>
            </a:r>
            <a:r>
              <a:rPr sz="1000" spc="-95" dirty="0">
                <a:latin typeface="Calibri"/>
                <a:cs typeface="Calibri"/>
              </a:rPr>
              <a:t> </a:t>
            </a:r>
            <a:r>
              <a:rPr sz="1000" spc="-5" dirty="0">
                <a:latin typeface="Calibri"/>
                <a:cs typeface="Calibri"/>
              </a:rPr>
              <a:t>n</a:t>
            </a:r>
            <a:r>
              <a:rPr sz="1000" spc="-95" dirty="0">
                <a:latin typeface="Calibri"/>
                <a:cs typeface="Calibri"/>
              </a:rPr>
              <a:t> </a:t>
            </a:r>
            <a:r>
              <a:rPr sz="1000" spc="-5" dirty="0">
                <a:latin typeface="Calibri"/>
                <a:cs typeface="Calibri"/>
              </a:rPr>
              <a:t>g</a:t>
            </a:r>
            <a:r>
              <a:rPr sz="1000" spc="-100" dirty="0">
                <a:latin typeface="Calibri"/>
                <a:cs typeface="Calibri"/>
              </a:rPr>
              <a:t> </a:t>
            </a:r>
            <a:r>
              <a:rPr sz="1000" spc="-5" dirty="0">
                <a:latin typeface="Calibri"/>
                <a:cs typeface="Calibri"/>
              </a:rPr>
              <a:t>l</a:t>
            </a:r>
            <a:r>
              <a:rPr sz="1000" spc="-95" dirty="0">
                <a:latin typeface="Calibri"/>
                <a:cs typeface="Calibri"/>
              </a:rPr>
              <a:t> </a:t>
            </a:r>
            <a:r>
              <a:rPr sz="1000" spc="-5" dirty="0">
                <a:latin typeface="Calibri"/>
                <a:cs typeface="Calibri"/>
              </a:rPr>
              <a:t>e</a:t>
            </a:r>
            <a:r>
              <a:rPr sz="1000" spc="35" dirty="0">
                <a:latin typeface="Calibri"/>
                <a:cs typeface="Calibri"/>
              </a:rPr>
              <a:t> </a:t>
            </a:r>
            <a:r>
              <a:rPr sz="1000" spc="-5" dirty="0">
                <a:latin typeface="Calibri"/>
                <a:cs typeface="Calibri"/>
              </a:rPr>
              <a:t>n</a:t>
            </a:r>
            <a:r>
              <a:rPr sz="1000" spc="-95" dirty="0">
                <a:latin typeface="Calibri"/>
                <a:cs typeface="Calibri"/>
              </a:rPr>
              <a:t> </a:t>
            </a:r>
            <a:r>
              <a:rPr sz="1000" spc="-5" dirty="0">
                <a:latin typeface="Calibri"/>
                <a:cs typeface="Calibri"/>
              </a:rPr>
              <a:t>o</a:t>
            </a:r>
            <a:r>
              <a:rPr sz="1000" spc="-100" dirty="0">
                <a:latin typeface="Calibri"/>
                <a:cs typeface="Calibri"/>
              </a:rPr>
              <a:t> </a:t>
            </a:r>
            <a:r>
              <a:rPr sz="1000" spc="-5" dirty="0">
                <a:latin typeface="Calibri"/>
                <a:cs typeface="Calibri"/>
              </a:rPr>
              <a:t>d</a:t>
            </a:r>
            <a:r>
              <a:rPr sz="1000" spc="-95" dirty="0">
                <a:latin typeface="Calibri"/>
                <a:cs typeface="Calibri"/>
              </a:rPr>
              <a:t> </a:t>
            </a:r>
            <a:r>
              <a:rPr sz="1000" spc="-5" dirty="0">
                <a:latin typeface="Calibri"/>
                <a:cs typeface="Calibri"/>
              </a:rPr>
              <a:t>e</a:t>
            </a:r>
            <a:r>
              <a:rPr sz="1000" spc="-100" dirty="0">
                <a:latin typeface="Calibri"/>
                <a:cs typeface="Calibri"/>
              </a:rPr>
              <a:t> </a:t>
            </a:r>
            <a:r>
              <a:rPr sz="1000" spc="-5" dirty="0">
                <a:latin typeface="Calibri"/>
                <a:cs typeface="Calibri"/>
              </a:rPr>
              <a:t>,</a:t>
            </a:r>
            <a:r>
              <a:rPr sz="1000" spc="30" dirty="0">
                <a:latin typeface="Calibri"/>
                <a:cs typeface="Calibri"/>
              </a:rPr>
              <a:t> </a:t>
            </a:r>
            <a:r>
              <a:rPr sz="1000" spc="-5" dirty="0">
                <a:latin typeface="Calibri"/>
                <a:cs typeface="Calibri"/>
              </a:rPr>
              <a:t>a</a:t>
            </a:r>
            <a:r>
              <a:rPr sz="1000" spc="-90" dirty="0">
                <a:latin typeface="Calibri"/>
                <a:cs typeface="Calibri"/>
              </a:rPr>
              <a:t> </a:t>
            </a:r>
            <a:r>
              <a:rPr sz="1000" spc="-5" dirty="0">
                <a:latin typeface="Calibri"/>
                <a:cs typeface="Calibri"/>
              </a:rPr>
              <a:t>n</a:t>
            </a:r>
            <a:r>
              <a:rPr sz="1000" spc="-90" dirty="0">
                <a:latin typeface="Calibri"/>
                <a:cs typeface="Calibri"/>
              </a:rPr>
              <a:t> </a:t>
            </a:r>
            <a:r>
              <a:rPr sz="1000" spc="-5" dirty="0">
                <a:latin typeface="Calibri"/>
                <a:cs typeface="Calibri"/>
              </a:rPr>
              <a:t>d</a:t>
            </a:r>
            <a:r>
              <a:rPr sz="1000" spc="45" dirty="0">
                <a:latin typeface="Calibri"/>
                <a:cs typeface="Calibri"/>
              </a:rPr>
              <a:t> </a:t>
            </a:r>
            <a:r>
              <a:rPr sz="1000" spc="-5" dirty="0">
                <a:latin typeface="Calibri"/>
                <a:cs typeface="Calibri"/>
              </a:rPr>
              <a:t>t</a:t>
            </a:r>
            <a:r>
              <a:rPr sz="1000" spc="-90" dirty="0">
                <a:latin typeface="Calibri"/>
                <a:cs typeface="Calibri"/>
              </a:rPr>
              <a:t> </a:t>
            </a:r>
            <a:r>
              <a:rPr sz="1000" spc="-5" dirty="0">
                <a:latin typeface="Calibri"/>
                <a:cs typeface="Calibri"/>
              </a:rPr>
              <a:t>h</a:t>
            </a:r>
            <a:r>
              <a:rPr sz="1000" spc="-95" dirty="0">
                <a:latin typeface="Calibri"/>
                <a:cs typeface="Calibri"/>
              </a:rPr>
              <a:t> </a:t>
            </a:r>
            <a:r>
              <a:rPr sz="1000" spc="-5" dirty="0">
                <a:latin typeface="Calibri"/>
                <a:cs typeface="Calibri"/>
              </a:rPr>
              <a:t>e</a:t>
            </a:r>
            <a:r>
              <a:rPr sz="1000" spc="-90" dirty="0">
                <a:latin typeface="Calibri"/>
                <a:cs typeface="Calibri"/>
              </a:rPr>
              <a:t> </a:t>
            </a:r>
            <a:r>
              <a:rPr sz="1000" spc="-5" dirty="0">
                <a:latin typeface="Calibri"/>
                <a:cs typeface="Calibri"/>
              </a:rPr>
              <a:t>n  </a:t>
            </a:r>
            <a:r>
              <a:rPr sz="1000" spc="10" dirty="0">
                <a:latin typeface="Calibri"/>
                <a:cs typeface="Calibri"/>
              </a:rPr>
              <a:t>reroute </a:t>
            </a:r>
            <a:r>
              <a:rPr sz="1000" spc="5" dirty="0">
                <a:latin typeface="Calibri"/>
                <a:cs typeface="Calibri"/>
              </a:rPr>
              <a:t>the </a:t>
            </a:r>
            <a:r>
              <a:rPr sz="1000" spc="10" dirty="0">
                <a:latin typeface="Calibri"/>
                <a:cs typeface="Calibri"/>
              </a:rPr>
              <a:t>calls </a:t>
            </a:r>
            <a:r>
              <a:rPr sz="1000" spc="5" dirty="0">
                <a:latin typeface="Calibri"/>
                <a:cs typeface="Calibri"/>
              </a:rPr>
              <a:t>to </a:t>
            </a:r>
            <a:r>
              <a:rPr sz="1000" spc="10" dirty="0">
                <a:latin typeface="Calibri"/>
                <a:cs typeface="Calibri"/>
              </a:rPr>
              <a:t>their </a:t>
            </a:r>
            <a:r>
              <a:rPr sz="1000" spc="15" dirty="0">
                <a:latin typeface="Calibri"/>
                <a:cs typeface="Calibri"/>
              </a:rPr>
              <a:t>targets.  </a:t>
            </a:r>
            <a:r>
              <a:rPr sz="1000" spc="35" dirty="0">
                <a:latin typeface="Calibri"/>
                <a:cs typeface="Calibri"/>
              </a:rPr>
              <a:t>Protects </a:t>
            </a:r>
            <a:r>
              <a:rPr sz="1000" spc="25" dirty="0">
                <a:latin typeface="Calibri"/>
                <a:cs typeface="Calibri"/>
              </a:rPr>
              <a:t>the </a:t>
            </a:r>
            <a:r>
              <a:rPr sz="1000" spc="35" dirty="0">
                <a:latin typeface="Calibri"/>
                <a:cs typeface="Calibri"/>
              </a:rPr>
              <a:t>services </a:t>
            </a:r>
            <a:r>
              <a:rPr sz="1000" spc="25" dirty="0">
                <a:latin typeface="Calibri"/>
                <a:cs typeface="Calibri"/>
              </a:rPr>
              <a:t>for </a:t>
            </a:r>
            <a:r>
              <a:rPr sz="1000" spc="35" dirty="0">
                <a:latin typeface="Calibri"/>
                <a:cs typeface="Calibri"/>
              </a:rPr>
              <a:t>direct  </a:t>
            </a:r>
            <a:r>
              <a:rPr sz="1000" spc="85" dirty="0">
                <a:latin typeface="Calibri"/>
                <a:cs typeface="Calibri"/>
              </a:rPr>
              <a:t>attacks. </a:t>
            </a:r>
            <a:r>
              <a:rPr sz="1000" spc="75" dirty="0">
                <a:latin typeface="Calibri"/>
                <a:cs typeface="Calibri"/>
              </a:rPr>
              <a:t>Here </a:t>
            </a:r>
            <a:r>
              <a:rPr sz="1000" spc="-5" dirty="0">
                <a:latin typeface="Calibri"/>
                <a:cs typeface="Calibri"/>
              </a:rPr>
              <a:t>i t </a:t>
            </a:r>
            <a:r>
              <a:rPr sz="1000" spc="75" dirty="0">
                <a:latin typeface="Calibri"/>
                <a:cs typeface="Calibri"/>
              </a:rPr>
              <a:t>will also </a:t>
            </a:r>
            <a:r>
              <a:rPr sz="1000" spc="50" dirty="0">
                <a:latin typeface="Calibri"/>
                <a:cs typeface="Calibri"/>
              </a:rPr>
              <a:t>be  </a:t>
            </a:r>
            <a:r>
              <a:rPr sz="1000" spc="10" dirty="0">
                <a:latin typeface="Calibri"/>
                <a:cs typeface="Calibri"/>
              </a:rPr>
              <a:t>enagage </a:t>
            </a:r>
            <a:r>
              <a:rPr sz="1000" spc="5" dirty="0">
                <a:latin typeface="Calibri"/>
                <a:cs typeface="Calibri"/>
              </a:rPr>
              <a:t>in </a:t>
            </a:r>
            <a:r>
              <a:rPr sz="1000" spc="10" dirty="0">
                <a:latin typeface="Calibri"/>
                <a:cs typeface="Calibri"/>
              </a:rPr>
              <a:t>the OAuth2 </a:t>
            </a:r>
            <a:r>
              <a:rPr sz="1000" spc="15" dirty="0">
                <a:latin typeface="Calibri"/>
                <a:cs typeface="Calibri"/>
              </a:rPr>
              <a:t>protocol,  </a:t>
            </a:r>
            <a:r>
              <a:rPr sz="1000" spc="20" dirty="0">
                <a:latin typeface="Calibri"/>
                <a:cs typeface="Calibri"/>
              </a:rPr>
              <a:t>and will </a:t>
            </a:r>
            <a:r>
              <a:rPr sz="1000" spc="10" dirty="0">
                <a:latin typeface="Calibri"/>
                <a:cs typeface="Calibri"/>
              </a:rPr>
              <a:t>be </a:t>
            </a:r>
            <a:r>
              <a:rPr sz="1000" spc="20" dirty="0">
                <a:latin typeface="Calibri"/>
                <a:cs typeface="Calibri"/>
              </a:rPr>
              <a:t>the </a:t>
            </a:r>
            <a:r>
              <a:rPr sz="1000" spc="30" dirty="0">
                <a:latin typeface="Calibri"/>
                <a:cs typeface="Calibri"/>
              </a:rPr>
              <a:t>bearer between  </a:t>
            </a:r>
            <a:r>
              <a:rPr sz="1000" spc="-5" dirty="0">
                <a:latin typeface="Calibri"/>
                <a:cs typeface="Calibri"/>
              </a:rPr>
              <a:t>external and internal</a:t>
            </a:r>
            <a:r>
              <a:rPr sz="1000" dirty="0">
                <a:latin typeface="Calibri"/>
                <a:cs typeface="Calibri"/>
              </a:rPr>
              <a:t> </a:t>
            </a:r>
            <a:r>
              <a:rPr sz="1000" spc="-5" dirty="0">
                <a:latin typeface="Calibri"/>
                <a:cs typeface="Calibri"/>
              </a:rPr>
              <a:t>comm.</a:t>
            </a:r>
            <a:endParaRPr sz="1000">
              <a:latin typeface="Calibri"/>
              <a:cs typeface="Calibri"/>
            </a:endParaRPr>
          </a:p>
        </p:txBody>
      </p:sp>
      <p:sp>
        <p:nvSpPr>
          <p:cNvPr id="18" name="object 18"/>
          <p:cNvSpPr txBox="1"/>
          <p:nvPr/>
        </p:nvSpPr>
        <p:spPr>
          <a:xfrm>
            <a:off x="6916419" y="1463675"/>
            <a:ext cx="3235325" cy="634365"/>
          </a:xfrm>
          <a:prstGeom prst="rect">
            <a:avLst/>
          </a:prstGeom>
        </p:spPr>
        <p:txBody>
          <a:bodyPr vert="horz" wrap="square" lIns="0" tIns="12065" rIns="0" bIns="0" rtlCol="0">
            <a:spAutoFit/>
          </a:bodyPr>
          <a:lstStyle/>
          <a:p>
            <a:pPr marL="12700" algn="just">
              <a:lnSpc>
                <a:spcPct val="100000"/>
              </a:lnSpc>
              <a:spcBef>
                <a:spcPts val="95"/>
              </a:spcBef>
            </a:pPr>
            <a:r>
              <a:rPr sz="1000" b="1" spc="-5" dirty="0">
                <a:latin typeface="Calibri"/>
                <a:cs typeface="Calibri"/>
              </a:rPr>
              <a:t>Internal Secure Communication</a:t>
            </a:r>
            <a:r>
              <a:rPr sz="1000" b="1" dirty="0">
                <a:latin typeface="Calibri"/>
                <a:cs typeface="Calibri"/>
              </a:rPr>
              <a:t> </a:t>
            </a:r>
            <a:r>
              <a:rPr sz="1000" b="1" spc="-5" dirty="0">
                <a:latin typeface="Calibri"/>
                <a:cs typeface="Calibri"/>
              </a:rPr>
              <a:t>...</a:t>
            </a:r>
            <a:endParaRPr sz="1000">
              <a:latin typeface="Calibri"/>
              <a:cs typeface="Calibri"/>
            </a:endParaRPr>
          </a:p>
          <a:p>
            <a:pPr marL="12700" marR="5080" algn="just">
              <a:lnSpc>
                <a:spcPct val="100000"/>
              </a:lnSpc>
            </a:pPr>
            <a:r>
              <a:rPr sz="1000" spc="10" dirty="0">
                <a:latin typeface="Calibri"/>
                <a:cs typeface="Calibri"/>
              </a:rPr>
              <a:t>This </a:t>
            </a:r>
            <a:r>
              <a:rPr sz="1000" spc="5" dirty="0">
                <a:latin typeface="Calibri"/>
                <a:cs typeface="Calibri"/>
              </a:rPr>
              <a:t>is </a:t>
            </a:r>
            <a:r>
              <a:rPr sz="1000" spc="10" dirty="0">
                <a:latin typeface="Calibri"/>
                <a:cs typeface="Calibri"/>
              </a:rPr>
              <a:t>the secure </a:t>
            </a:r>
            <a:r>
              <a:rPr sz="1000" spc="15" dirty="0">
                <a:latin typeface="Calibri"/>
                <a:cs typeface="Calibri"/>
              </a:rPr>
              <a:t>communication using SSL/TLS protocol </a:t>
            </a:r>
            <a:r>
              <a:rPr sz="1000" spc="10" dirty="0">
                <a:latin typeface="Calibri"/>
                <a:cs typeface="Calibri"/>
              </a:rPr>
              <a:t>to  </a:t>
            </a:r>
            <a:r>
              <a:rPr sz="1000" spc="5" dirty="0">
                <a:latin typeface="Calibri"/>
                <a:cs typeface="Calibri"/>
              </a:rPr>
              <a:t>secure comm. Here </a:t>
            </a:r>
            <a:r>
              <a:rPr sz="1000" spc="10" dirty="0">
                <a:latin typeface="Calibri"/>
                <a:cs typeface="Calibri"/>
              </a:rPr>
              <a:t>client certificates </a:t>
            </a:r>
            <a:r>
              <a:rPr sz="1000" spc="5" dirty="0">
                <a:latin typeface="Calibri"/>
                <a:cs typeface="Calibri"/>
              </a:rPr>
              <a:t>can also </a:t>
            </a:r>
            <a:r>
              <a:rPr sz="1000" dirty="0">
                <a:latin typeface="Calibri"/>
                <a:cs typeface="Calibri"/>
              </a:rPr>
              <a:t>be </a:t>
            </a:r>
            <a:r>
              <a:rPr sz="1000" spc="10" dirty="0">
                <a:latin typeface="Calibri"/>
                <a:cs typeface="Calibri"/>
              </a:rPr>
              <a:t>enabled </a:t>
            </a:r>
            <a:r>
              <a:rPr sz="1000" spc="5" dirty="0">
                <a:latin typeface="Calibri"/>
                <a:cs typeface="Calibri"/>
              </a:rPr>
              <a:t>to  </a:t>
            </a:r>
            <a:r>
              <a:rPr sz="1000" spc="-5" dirty="0">
                <a:latin typeface="Calibri"/>
                <a:cs typeface="Calibri"/>
              </a:rPr>
              <a:t>authenticate the clients services</a:t>
            </a:r>
            <a:r>
              <a:rPr sz="1000" spc="5" dirty="0">
                <a:latin typeface="Calibri"/>
                <a:cs typeface="Calibri"/>
              </a:rPr>
              <a:t> </a:t>
            </a:r>
            <a:r>
              <a:rPr sz="1000" spc="-5" dirty="0">
                <a:latin typeface="Calibri"/>
                <a:cs typeface="Calibri"/>
              </a:rPr>
              <a:t>also.</a:t>
            </a:r>
            <a:endParaRPr sz="1000">
              <a:latin typeface="Calibri"/>
              <a:cs typeface="Calibri"/>
            </a:endParaRPr>
          </a:p>
        </p:txBody>
      </p:sp>
      <p:sp>
        <p:nvSpPr>
          <p:cNvPr id="19" name="object 19"/>
          <p:cNvSpPr txBox="1"/>
          <p:nvPr/>
        </p:nvSpPr>
        <p:spPr>
          <a:xfrm>
            <a:off x="7147559" y="2164714"/>
            <a:ext cx="2682875" cy="939165"/>
          </a:xfrm>
          <a:prstGeom prst="rect">
            <a:avLst/>
          </a:prstGeom>
        </p:spPr>
        <p:txBody>
          <a:bodyPr vert="horz" wrap="square" lIns="0" tIns="12065" rIns="0" bIns="0" rtlCol="0">
            <a:spAutoFit/>
          </a:bodyPr>
          <a:lstStyle/>
          <a:p>
            <a:pPr marL="12700" marR="5080" algn="just">
              <a:lnSpc>
                <a:spcPct val="100000"/>
              </a:lnSpc>
              <a:spcBef>
                <a:spcPts val="95"/>
              </a:spcBef>
            </a:pPr>
            <a:r>
              <a:rPr sz="1000" b="1" spc="15" dirty="0">
                <a:latin typeface="Calibri"/>
                <a:cs typeface="Calibri"/>
              </a:rPr>
              <a:t>Securing Session </a:t>
            </a:r>
            <a:r>
              <a:rPr sz="1000" b="1" spc="5" dirty="0">
                <a:latin typeface="Calibri"/>
                <a:cs typeface="Calibri"/>
              </a:rPr>
              <a:t>ID </a:t>
            </a:r>
            <a:r>
              <a:rPr sz="1000" b="1" spc="-5" dirty="0">
                <a:latin typeface="Calibri"/>
                <a:cs typeface="Calibri"/>
              </a:rPr>
              <a:t>+ </a:t>
            </a:r>
            <a:r>
              <a:rPr sz="1000" b="1" spc="15" dirty="0">
                <a:latin typeface="Calibri"/>
                <a:cs typeface="Calibri"/>
              </a:rPr>
              <a:t>Adding Session </a:t>
            </a:r>
            <a:r>
              <a:rPr sz="1000" b="1" spc="20" dirty="0">
                <a:latin typeface="Calibri"/>
                <a:cs typeface="Calibri"/>
              </a:rPr>
              <a:t>Context </a:t>
            </a:r>
            <a:r>
              <a:rPr sz="1000" b="1" spc="15" dirty="0">
                <a:latin typeface="Calibri"/>
                <a:cs typeface="Calibri"/>
              </a:rPr>
              <a:t>...  </a:t>
            </a:r>
            <a:r>
              <a:rPr sz="1000" dirty="0">
                <a:latin typeface="Calibri"/>
                <a:cs typeface="Calibri"/>
              </a:rPr>
              <a:t>This is done in API </a:t>
            </a:r>
            <a:r>
              <a:rPr sz="1000" spc="5" dirty="0">
                <a:latin typeface="Calibri"/>
                <a:cs typeface="Calibri"/>
              </a:rPr>
              <a:t>Gateway </a:t>
            </a:r>
            <a:r>
              <a:rPr sz="1000" dirty="0">
                <a:latin typeface="Calibri"/>
                <a:cs typeface="Calibri"/>
              </a:rPr>
              <a:t>by </a:t>
            </a:r>
            <a:r>
              <a:rPr sz="1000" spc="5" dirty="0">
                <a:latin typeface="Calibri"/>
                <a:cs typeface="Calibri"/>
              </a:rPr>
              <a:t>its Filters. Hence all  </a:t>
            </a:r>
            <a:r>
              <a:rPr sz="1000" spc="30" dirty="0">
                <a:latin typeface="Calibri"/>
                <a:cs typeface="Calibri"/>
              </a:rPr>
              <a:t>the </a:t>
            </a:r>
            <a:r>
              <a:rPr sz="1000" spc="35" dirty="0">
                <a:latin typeface="Calibri"/>
                <a:cs typeface="Calibri"/>
              </a:rPr>
              <a:t>calls routed </a:t>
            </a:r>
            <a:r>
              <a:rPr sz="1000" spc="20" dirty="0">
                <a:latin typeface="Calibri"/>
                <a:cs typeface="Calibri"/>
              </a:rPr>
              <a:t>to </a:t>
            </a:r>
            <a:r>
              <a:rPr sz="1000" spc="30" dirty="0">
                <a:latin typeface="Calibri"/>
                <a:cs typeface="Calibri"/>
              </a:rPr>
              <a:t>the </a:t>
            </a:r>
            <a:r>
              <a:rPr sz="1000" spc="45" dirty="0">
                <a:latin typeface="Calibri"/>
                <a:cs typeface="Calibri"/>
              </a:rPr>
              <a:t>internal services </a:t>
            </a:r>
            <a:r>
              <a:rPr sz="1000" spc="40" dirty="0">
                <a:latin typeface="Calibri"/>
                <a:cs typeface="Calibri"/>
              </a:rPr>
              <a:t>donot  </a:t>
            </a:r>
            <a:r>
              <a:rPr sz="1000" spc="70" dirty="0">
                <a:latin typeface="Calibri"/>
                <a:cs typeface="Calibri"/>
              </a:rPr>
              <a:t>contains </a:t>
            </a:r>
            <a:r>
              <a:rPr sz="1000" spc="50" dirty="0">
                <a:latin typeface="Calibri"/>
                <a:cs typeface="Calibri"/>
              </a:rPr>
              <a:t>the </a:t>
            </a:r>
            <a:r>
              <a:rPr sz="1000" spc="65" dirty="0">
                <a:latin typeface="Calibri"/>
                <a:cs typeface="Calibri"/>
              </a:rPr>
              <a:t>OAuth2 </a:t>
            </a:r>
            <a:r>
              <a:rPr sz="1000" spc="75" dirty="0">
                <a:latin typeface="Calibri"/>
                <a:cs typeface="Calibri"/>
              </a:rPr>
              <a:t>tokens. However </a:t>
            </a:r>
            <a:r>
              <a:rPr sz="1000" spc="65" dirty="0">
                <a:latin typeface="Calibri"/>
                <a:cs typeface="Calibri"/>
              </a:rPr>
              <a:t>they  contains </a:t>
            </a:r>
            <a:r>
              <a:rPr sz="1000" spc="55" dirty="0">
                <a:latin typeface="Calibri"/>
                <a:cs typeface="Calibri"/>
              </a:rPr>
              <a:t>all </a:t>
            </a:r>
            <a:r>
              <a:rPr sz="1000" spc="50" dirty="0">
                <a:latin typeface="Calibri"/>
                <a:cs typeface="Calibri"/>
              </a:rPr>
              <a:t>the </a:t>
            </a:r>
            <a:r>
              <a:rPr sz="1000" spc="70" dirty="0">
                <a:latin typeface="Calibri"/>
                <a:cs typeface="Calibri"/>
              </a:rPr>
              <a:t>session context </a:t>
            </a:r>
            <a:r>
              <a:rPr sz="1000" spc="60" dirty="0">
                <a:latin typeface="Calibri"/>
                <a:cs typeface="Calibri"/>
              </a:rPr>
              <a:t>info that </a:t>
            </a:r>
            <a:r>
              <a:rPr sz="1000" spc="40" dirty="0">
                <a:latin typeface="Calibri"/>
                <a:cs typeface="Calibri"/>
              </a:rPr>
              <a:t>is  </a:t>
            </a:r>
            <a:r>
              <a:rPr sz="1000" spc="-5" dirty="0">
                <a:latin typeface="Calibri"/>
                <a:cs typeface="Calibri"/>
              </a:rPr>
              <a:t>required for their</a:t>
            </a:r>
            <a:r>
              <a:rPr sz="1000" spc="5" dirty="0">
                <a:latin typeface="Calibri"/>
                <a:cs typeface="Calibri"/>
              </a:rPr>
              <a:t> </a:t>
            </a:r>
            <a:r>
              <a:rPr sz="1000" spc="-5" dirty="0">
                <a:latin typeface="Calibri"/>
                <a:cs typeface="Calibri"/>
              </a:rPr>
              <a:t>operations.</a:t>
            </a:r>
            <a:endParaRPr sz="1000">
              <a:latin typeface="Calibri"/>
              <a:cs typeface="Calibri"/>
            </a:endParaRPr>
          </a:p>
        </p:txBody>
      </p:sp>
      <p:sp>
        <p:nvSpPr>
          <p:cNvPr id="20" name="object 20"/>
          <p:cNvSpPr txBox="1"/>
          <p:nvPr/>
        </p:nvSpPr>
        <p:spPr>
          <a:xfrm>
            <a:off x="9987280" y="2164714"/>
            <a:ext cx="2123440" cy="939165"/>
          </a:xfrm>
          <a:prstGeom prst="rect">
            <a:avLst/>
          </a:prstGeom>
        </p:spPr>
        <p:txBody>
          <a:bodyPr vert="horz" wrap="square" lIns="0" tIns="12065" rIns="0" bIns="0" rtlCol="0">
            <a:spAutoFit/>
          </a:bodyPr>
          <a:lstStyle/>
          <a:p>
            <a:pPr marL="12700" marR="5080" algn="just">
              <a:lnSpc>
                <a:spcPct val="100000"/>
              </a:lnSpc>
              <a:spcBef>
                <a:spcPts val="95"/>
              </a:spcBef>
            </a:pPr>
            <a:r>
              <a:rPr sz="1000" b="1" spc="5" dirty="0">
                <a:latin typeface="Calibri"/>
                <a:cs typeface="Calibri"/>
              </a:rPr>
              <a:t>Session Validation </a:t>
            </a:r>
            <a:r>
              <a:rPr sz="1000" b="1" dirty="0">
                <a:latin typeface="Calibri"/>
                <a:cs typeface="Calibri"/>
              </a:rPr>
              <a:t>... </a:t>
            </a:r>
            <a:r>
              <a:rPr sz="1000" dirty="0">
                <a:latin typeface="Calibri"/>
                <a:cs typeface="Calibri"/>
              </a:rPr>
              <a:t>It is </a:t>
            </a:r>
            <a:r>
              <a:rPr sz="1000" spc="5" dirty="0">
                <a:latin typeface="Calibri"/>
                <a:cs typeface="Calibri"/>
              </a:rPr>
              <a:t>implemented  </a:t>
            </a:r>
            <a:r>
              <a:rPr sz="1000" spc="30" dirty="0">
                <a:latin typeface="Calibri"/>
                <a:cs typeface="Calibri"/>
              </a:rPr>
              <a:t>as </a:t>
            </a:r>
            <a:r>
              <a:rPr sz="1000" spc="55" dirty="0">
                <a:latin typeface="Calibri"/>
                <a:cs typeface="Calibri"/>
              </a:rPr>
              <a:t>Filters </a:t>
            </a:r>
            <a:r>
              <a:rPr sz="1000" spc="30" dirty="0">
                <a:latin typeface="Calibri"/>
                <a:cs typeface="Calibri"/>
              </a:rPr>
              <a:t>in </a:t>
            </a:r>
            <a:r>
              <a:rPr sz="1000" spc="40" dirty="0">
                <a:latin typeface="Calibri"/>
                <a:cs typeface="Calibri"/>
              </a:rPr>
              <a:t>the API </a:t>
            </a:r>
            <a:r>
              <a:rPr sz="1000" spc="55" dirty="0">
                <a:latin typeface="Calibri"/>
                <a:cs typeface="Calibri"/>
              </a:rPr>
              <a:t>Gateway. </a:t>
            </a:r>
            <a:r>
              <a:rPr sz="1000" spc="50" dirty="0">
                <a:latin typeface="Calibri"/>
                <a:cs typeface="Calibri"/>
              </a:rPr>
              <a:t>They  validate </a:t>
            </a:r>
            <a:r>
              <a:rPr sz="1000" spc="40" dirty="0">
                <a:latin typeface="Calibri"/>
                <a:cs typeface="Calibri"/>
              </a:rPr>
              <a:t>the </a:t>
            </a:r>
            <a:r>
              <a:rPr sz="1000" spc="45" dirty="0">
                <a:latin typeface="Calibri"/>
                <a:cs typeface="Calibri"/>
              </a:rPr>
              <a:t>token </a:t>
            </a:r>
            <a:r>
              <a:rPr sz="1000" spc="40" dirty="0">
                <a:latin typeface="Calibri"/>
                <a:cs typeface="Calibri"/>
              </a:rPr>
              <a:t>and </a:t>
            </a:r>
            <a:r>
              <a:rPr sz="1000" spc="55" dirty="0">
                <a:latin typeface="Calibri"/>
                <a:cs typeface="Calibri"/>
              </a:rPr>
              <a:t>session </a:t>
            </a:r>
            <a:r>
              <a:rPr sz="1000" spc="50" dirty="0">
                <a:latin typeface="Calibri"/>
                <a:cs typeface="Calibri"/>
              </a:rPr>
              <a:t>info  </a:t>
            </a:r>
            <a:r>
              <a:rPr sz="1000" spc="-5" dirty="0">
                <a:latin typeface="Calibri"/>
                <a:cs typeface="Calibri"/>
              </a:rPr>
              <a:t>w</a:t>
            </a:r>
            <a:r>
              <a:rPr sz="1000" spc="-105" dirty="0">
                <a:latin typeface="Calibri"/>
                <a:cs typeface="Calibri"/>
              </a:rPr>
              <a:t> </a:t>
            </a:r>
            <a:r>
              <a:rPr sz="1000" spc="-5" dirty="0">
                <a:latin typeface="Calibri"/>
                <a:cs typeface="Calibri"/>
              </a:rPr>
              <a:t>i</a:t>
            </a:r>
            <a:r>
              <a:rPr sz="1000" spc="-100" dirty="0">
                <a:latin typeface="Calibri"/>
                <a:cs typeface="Calibri"/>
              </a:rPr>
              <a:t> </a:t>
            </a:r>
            <a:r>
              <a:rPr sz="1000" spc="-5" dirty="0">
                <a:latin typeface="Calibri"/>
                <a:cs typeface="Calibri"/>
              </a:rPr>
              <a:t>t</a:t>
            </a:r>
            <a:r>
              <a:rPr sz="1000" spc="-95" dirty="0">
                <a:latin typeface="Calibri"/>
                <a:cs typeface="Calibri"/>
              </a:rPr>
              <a:t> </a:t>
            </a:r>
            <a:r>
              <a:rPr sz="1000" spc="-5" dirty="0">
                <a:latin typeface="Calibri"/>
                <a:cs typeface="Calibri"/>
              </a:rPr>
              <a:t>h</a:t>
            </a:r>
            <a:r>
              <a:rPr sz="1000" spc="-95" dirty="0">
                <a:latin typeface="Calibri"/>
                <a:cs typeface="Calibri"/>
              </a:rPr>
              <a:t> </a:t>
            </a:r>
            <a:r>
              <a:rPr sz="1000" spc="-5" dirty="0">
                <a:latin typeface="Calibri"/>
                <a:cs typeface="Calibri"/>
              </a:rPr>
              <a:t>i</a:t>
            </a:r>
            <a:r>
              <a:rPr sz="1000" spc="-95" dirty="0">
                <a:latin typeface="Calibri"/>
                <a:cs typeface="Calibri"/>
              </a:rPr>
              <a:t> </a:t>
            </a:r>
            <a:r>
              <a:rPr sz="1000" spc="-5" dirty="0">
                <a:latin typeface="Calibri"/>
                <a:cs typeface="Calibri"/>
              </a:rPr>
              <a:t>n</a:t>
            </a:r>
            <a:r>
              <a:rPr sz="1000" spc="35" dirty="0">
                <a:latin typeface="Calibri"/>
                <a:cs typeface="Calibri"/>
              </a:rPr>
              <a:t> </a:t>
            </a:r>
            <a:r>
              <a:rPr sz="1000" spc="-5" dirty="0">
                <a:latin typeface="Calibri"/>
                <a:cs typeface="Calibri"/>
              </a:rPr>
              <a:t>t</a:t>
            </a:r>
            <a:r>
              <a:rPr sz="1000" spc="-95" dirty="0">
                <a:latin typeface="Calibri"/>
                <a:cs typeface="Calibri"/>
              </a:rPr>
              <a:t> </a:t>
            </a:r>
            <a:r>
              <a:rPr sz="1000" spc="-5" dirty="0">
                <a:latin typeface="Calibri"/>
                <a:cs typeface="Calibri"/>
              </a:rPr>
              <a:t>h</a:t>
            </a:r>
            <a:r>
              <a:rPr sz="1000" spc="-95" dirty="0">
                <a:latin typeface="Calibri"/>
                <a:cs typeface="Calibri"/>
              </a:rPr>
              <a:t> </a:t>
            </a:r>
            <a:r>
              <a:rPr sz="1000" spc="-5" dirty="0">
                <a:latin typeface="Calibri"/>
                <a:cs typeface="Calibri"/>
              </a:rPr>
              <a:t>e</a:t>
            </a:r>
            <a:r>
              <a:rPr sz="1000" spc="35" dirty="0">
                <a:latin typeface="Calibri"/>
                <a:cs typeface="Calibri"/>
              </a:rPr>
              <a:t> </a:t>
            </a:r>
            <a:r>
              <a:rPr sz="1000" spc="-5" dirty="0">
                <a:latin typeface="Calibri"/>
                <a:cs typeface="Calibri"/>
              </a:rPr>
              <a:t>J</a:t>
            </a:r>
            <a:r>
              <a:rPr sz="1000" spc="-95" dirty="0">
                <a:latin typeface="Calibri"/>
                <a:cs typeface="Calibri"/>
              </a:rPr>
              <a:t> </a:t>
            </a:r>
            <a:r>
              <a:rPr sz="1000" spc="-5" dirty="0">
                <a:latin typeface="Calibri"/>
                <a:cs typeface="Calibri"/>
              </a:rPr>
              <a:t>W</a:t>
            </a:r>
            <a:r>
              <a:rPr sz="1000" spc="-95" dirty="0">
                <a:latin typeface="Calibri"/>
                <a:cs typeface="Calibri"/>
              </a:rPr>
              <a:t> </a:t>
            </a:r>
            <a:r>
              <a:rPr sz="1000" spc="-5" dirty="0">
                <a:latin typeface="Calibri"/>
                <a:cs typeface="Calibri"/>
              </a:rPr>
              <a:t>T</a:t>
            </a:r>
            <a:r>
              <a:rPr sz="1000" spc="30" dirty="0">
                <a:latin typeface="Calibri"/>
                <a:cs typeface="Calibri"/>
              </a:rPr>
              <a:t> </a:t>
            </a:r>
            <a:r>
              <a:rPr sz="1000" spc="-5" dirty="0">
                <a:latin typeface="Calibri"/>
                <a:cs typeface="Calibri"/>
              </a:rPr>
              <a:t>e</a:t>
            </a:r>
            <a:r>
              <a:rPr sz="1000" spc="-95" dirty="0">
                <a:latin typeface="Calibri"/>
                <a:cs typeface="Calibri"/>
              </a:rPr>
              <a:t> </a:t>
            </a:r>
            <a:r>
              <a:rPr sz="1000" spc="-5" dirty="0">
                <a:latin typeface="Calibri"/>
                <a:cs typeface="Calibri"/>
              </a:rPr>
              <a:t>n</a:t>
            </a:r>
            <a:r>
              <a:rPr sz="1000" spc="-95" dirty="0">
                <a:latin typeface="Calibri"/>
                <a:cs typeface="Calibri"/>
              </a:rPr>
              <a:t> </a:t>
            </a:r>
            <a:r>
              <a:rPr sz="1000" spc="-5" dirty="0">
                <a:latin typeface="Calibri"/>
                <a:cs typeface="Calibri"/>
              </a:rPr>
              <a:t>v</a:t>
            </a:r>
            <a:r>
              <a:rPr sz="1000" spc="-100" dirty="0">
                <a:latin typeface="Calibri"/>
                <a:cs typeface="Calibri"/>
              </a:rPr>
              <a:t> </a:t>
            </a:r>
            <a:r>
              <a:rPr sz="1000" spc="-5" dirty="0">
                <a:latin typeface="Calibri"/>
                <a:cs typeface="Calibri"/>
              </a:rPr>
              <a:t>e</a:t>
            </a:r>
            <a:r>
              <a:rPr sz="1000" spc="-95" dirty="0">
                <a:latin typeface="Calibri"/>
                <a:cs typeface="Calibri"/>
              </a:rPr>
              <a:t> </a:t>
            </a:r>
            <a:r>
              <a:rPr sz="1000" spc="-5" dirty="0">
                <a:latin typeface="Calibri"/>
                <a:cs typeface="Calibri"/>
              </a:rPr>
              <a:t>l</a:t>
            </a:r>
            <a:r>
              <a:rPr sz="1000" spc="-100" dirty="0">
                <a:latin typeface="Calibri"/>
                <a:cs typeface="Calibri"/>
              </a:rPr>
              <a:t> </a:t>
            </a:r>
            <a:r>
              <a:rPr sz="1000" spc="-5" dirty="0">
                <a:latin typeface="Calibri"/>
                <a:cs typeface="Calibri"/>
              </a:rPr>
              <a:t>o</a:t>
            </a:r>
            <a:r>
              <a:rPr sz="1000" spc="-100" dirty="0">
                <a:latin typeface="Calibri"/>
                <a:cs typeface="Calibri"/>
              </a:rPr>
              <a:t> </a:t>
            </a:r>
            <a:r>
              <a:rPr sz="1000" spc="-5" dirty="0">
                <a:latin typeface="Calibri"/>
                <a:cs typeface="Calibri"/>
              </a:rPr>
              <a:t>p</a:t>
            </a:r>
            <a:r>
              <a:rPr sz="1000" spc="-95" dirty="0">
                <a:latin typeface="Calibri"/>
                <a:cs typeface="Calibri"/>
              </a:rPr>
              <a:t> </a:t>
            </a:r>
            <a:r>
              <a:rPr sz="1000" spc="-5" dirty="0">
                <a:latin typeface="Calibri"/>
                <a:cs typeface="Calibri"/>
              </a:rPr>
              <a:t>e</a:t>
            </a:r>
            <a:r>
              <a:rPr sz="1000" spc="35" dirty="0">
                <a:latin typeface="Calibri"/>
                <a:cs typeface="Calibri"/>
              </a:rPr>
              <a:t> </a:t>
            </a:r>
            <a:r>
              <a:rPr sz="1000" spc="-5" dirty="0">
                <a:latin typeface="Calibri"/>
                <a:cs typeface="Calibri"/>
              </a:rPr>
              <a:t>i</a:t>
            </a:r>
            <a:r>
              <a:rPr sz="1000" spc="-95" dirty="0">
                <a:latin typeface="Calibri"/>
                <a:cs typeface="Calibri"/>
              </a:rPr>
              <a:t> </a:t>
            </a:r>
            <a:r>
              <a:rPr sz="1000" spc="-5" dirty="0">
                <a:latin typeface="Calibri"/>
                <a:cs typeface="Calibri"/>
              </a:rPr>
              <a:t>n</a:t>
            </a:r>
            <a:r>
              <a:rPr sz="1000" spc="40" dirty="0">
                <a:latin typeface="Calibri"/>
                <a:cs typeface="Calibri"/>
              </a:rPr>
              <a:t> </a:t>
            </a:r>
            <a:r>
              <a:rPr sz="1000" spc="-5" dirty="0">
                <a:latin typeface="Calibri"/>
                <a:cs typeface="Calibri"/>
              </a:rPr>
              <a:t>t</a:t>
            </a:r>
            <a:r>
              <a:rPr sz="1000" spc="-100" dirty="0">
                <a:latin typeface="Calibri"/>
                <a:cs typeface="Calibri"/>
              </a:rPr>
              <a:t> </a:t>
            </a:r>
            <a:r>
              <a:rPr sz="1000" spc="-5" dirty="0">
                <a:latin typeface="Calibri"/>
                <a:cs typeface="Calibri"/>
              </a:rPr>
              <a:t>h</a:t>
            </a:r>
            <a:r>
              <a:rPr sz="1000" spc="-95" dirty="0">
                <a:latin typeface="Calibri"/>
                <a:cs typeface="Calibri"/>
              </a:rPr>
              <a:t> </a:t>
            </a:r>
            <a:r>
              <a:rPr sz="1000" spc="-5" dirty="0">
                <a:latin typeface="Calibri"/>
                <a:cs typeface="Calibri"/>
              </a:rPr>
              <a:t>e  </a:t>
            </a:r>
            <a:r>
              <a:rPr sz="1000" spc="25" dirty="0">
                <a:latin typeface="Calibri"/>
                <a:cs typeface="Calibri"/>
              </a:rPr>
              <a:t>incoming calls. </a:t>
            </a:r>
            <a:r>
              <a:rPr sz="1000" spc="20" dirty="0">
                <a:latin typeface="Calibri"/>
                <a:cs typeface="Calibri"/>
              </a:rPr>
              <a:t>Upon </a:t>
            </a:r>
            <a:r>
              <a:rPr sz="1000" spc="30" dirty="0">
                <a:latin typeface="Calibri"/>
                <a:cs typeface="Calibri"/>
              </a:rPr>
              <a:t>verification, </a:t>
            </a:r>
            <a:r>
              <a:rPr sz="1000" spc="20" dirty="0">
                <a:latin typeface="Calibri"/>
                <a:cs typeface="Calibri"/>
              </a:rPr>
              <a:t>the  </a:t>
            </a:r>
            <a:r>
              <a:rPr sz="1000" spc="-5" dirty="0">
                <a:latin typeface="Calibri"/>
                <a:cs typeface="Calibri"/>
              </a:rPr>
              <a:t>call is further taken for route</a:t>
            </a:r>
            <a:r>
              <a:rPr sz="1000" spc="25" dirty="0">
                <a:latin typeface="Calibri"/>
                <a:cs typeface="Calibri"/>
              </a:rPr>
              <a:t> </a:t>
            </a:r>
            <a:r>
              <a:rPr sz="1000" spc="-5" dirty="0">
                <a:latin typeface="Calibri"/>
                <a:cs typeface="Calibri"/>
              </a:rPr>
              <a:t>processing.</a:t>
            </a:r>
            <a:endParaRPr sz="1000">
              <a:latin typeface="Calibri"/>
              <a:cs typeface="Calibri"/>
            </a:endParaRPr>
          </a:p>
        </p:txBody>
      </p:sp>
      <p:sp>
        <p:nvSpPr>
          <p:cNvPr id="21" name="object 21"/>
          <p:cNvSpPr txBox="1"/>
          <p:nvPr/>
        </p:nvSpPr>
        <p:spPr>
          <a:xfrm>
            <a:off x="6916419" y="3170555"/>
            <a:ext cx="5198110" cy="481965"/>
          </a:xfrm>
          <a:prstGeom prst="rect">
            <a:avLst/>
          </a:prstGeom>
        </p:spPr>
        <p:txBody>
          <a:bodyPr vert="horz" wrap="square" lIns="0" tIns="12065" rIns="0" bIns="0" rtlCol="0">
            <a:spAutoFit/>
          </a:bodyPr>
          <a:lstStyle/>
          <a:p>
            <a:pPr marL="12700" marR="5080" algn="just">
              <a:lnSpc>
                <a:spcPct val="100000"/>
              </a:lnSpc>
              <a:spcBef>
                <a:spcPts val="95"/>
              </a:spcBef>
            </a:pPr>
            <a:r>
              <a:rPr sz="1000" b="1" spc="-5" dirty="0">
                <a:latin typeface="Calibri"/>
                <a:cs typeface="Calibri"/>
              </a:rPr>
              <a:t>Session Generation ..</a:t>
            </a:r>
            <a:r>
              <a:rPr sz="1000" spc="-5" dirty="0">
                <a:latin typeface="Calibri"/>
                <a:cs typeface="Calibri"/>
              </a:rPr>
              <a:t>. It will be done by the KeyCloak IAS service. It can further integrate with LDAP,  </a:t>
            </a:r>
            <a:r>
              <a:rPr sz="1000" spc="50" dirty="0">
                <a:latin typeface="Calibri"/>
                <a:cs typeface="Calibri"/>
              </a:rPr>
              <a:t>identity servers, </a:t>
            </a:r>
            <a:r>
              <a:rPr sz="1000" spc="35" dirty="0">
                <a:latin typeface="Calibri"/>
                <a:cs typeface="Calibri"/>
              </a:rPr>
              <a:t>and </a:t>
            </a:r>
            <a:r>
              <a:rPr sz="1000" spc="45" dirty="0">
                <a:latin typeface="Calibri"/>
                <a:cs typeface="Calibri"/>
              </a:rPr>
              <a:t>social </a:t>
            </a:r>
            <a:r>
              <a:rPr sz="1000" spc="50" dirty="0">
                <a:latin typeface="Calibri"/>
                <a:cs typeface="Calibri"/>
              </a:rPr>
              <a:t>networks </a:t>
            </a:r>
            <a:r>
              <a:rPr sz="1000" spc="35" dirty="0">
                <a:latin typeface="Calibri"/>
                <a:cs typeface="Calibri"/>
              </a:rPr>
              <a:t>for </a:t>
            </a:r>
            <a:r>
              <a:rPr sz="1000" spc="45" dirty="0">
                <a:latin typeface="Calibri"/>
                <a:cs typeface="Calibri"/>
              </a:rPr>
              <a:t>certain users. </a:t>
            </a:r>
            <a:r>
              <a:rPr sz="1000" spc="25" dirty="0">
                <a:latin typeface="Calibri"/>
                <a:cs typeface="Calibri"/>
              </a:rPr>
              <a:t>It </a:t>
            </a:r>
            <a:r>
              <a:rPr sz="1000" spc="35" dirty="0">
                <a:latin typeface="Calibri"/>
                <a:cs typeface="Calibri"/>
              </a:rPr>
              <a:t>can </a:t>
            </a:r>
            <a:r>
              <a:rPr sz="1000" spc="40" dirty="0">
                <a:latin typeface="Calibri"/>
                <a:cs typeface="Calibri"/>
              </a:rPr>
              <a:t>also </a:t>
            </a:r>
            <a:r>
              <a:rPr sz="1000" spc="55" dirty="0">
                <a:latin typeface="Calibri"/>
                <a:cs typeface="Calibri"/>
              </a:rPr>
              <a:t>integrate </a:t>
            </a:r>
            <a:r>
              <a:rPr sz="1000" spc="45" dirty="0">
                <a:latin typeface="Calibri"/>
                <a:cs typeface="Calibri"/>
              </a:rPr>
              <a:t>with </a:t>
            </a:r>
            <a:r>
              <a:rPr sz="1000" spc="-5" dirty="0">
                <a:latin typeface="Calibri"/>
                <a:cs typeface="Calibri"/>
              </a:rPr>
              <a:t>a </a:t>
            </a:r>
            <a:r>
              <a:rPr sz="1000" spc="50" dirty="0">
                <a:latin typeface="Calibri"/>
                <a:cs typeface="Calibri"/>
              </a:rPr>
              <a:t>local  </a:t>
            </a:r>
            <a:r>
              <a:rPr sz="1000" spc="-5" dirty="0">
                <a:latin typeface="Calibri"/>
                <a:cs typeface="Calibri"/>
              </a:rPr>
              <a:t>Authentication (Auth) server to authenticate for local</a:t>
            </a:r>
            <a:r>
              <a:rPr sz="1000" spc="25" dirty="0">
                <a:latin typeface="Calibri"/>
                <a:cs typeface="Calibri"/>
              </a:rPr>
              <a:t> </a:t>
            </a:r>
            <a:r>
              <a:rPr sz="1000" spc="-5" dirty="0">
                <a:latin typeface="Calibri"/>
                <a:cs typeface="Calibri"/>
              </a:rPr>
              <a:t>users.</a:t>
            </a:r>
            <a:endParaRPr sz="1000">
              <a:latin typeface="Calibri"/>
              <a:cs typeface="Calibri"/>
            </a:endParaRPr>
          </a:p>
        </p:txBody>
      </p:sp>
      <p:sp>
        <p:nvSpPr>
          <p:cNvPr id="22" name="object 22"/>
          <p:cNvSpPr txBox="1"/>
          <p:nvPr/>
        </p:nvSpPr>
        <p:spPr>
          <a:xfrm>
            <a:off x="6916419" y="3719195"/>
            <a:ext cx="2687955" cy="939165"/>
          </a:xfrm>
          <a:prstGeom prst="rect">
            <a:avLst/>
          </a:prstGeom>
        </p:spPr>
        <p:txBody>
          <a:bodyPr vert="horz" wrap="square" lIns="0" tIns="12065" rIns="0" bIns="0" rtlCol="0">
            <a:spAutoFit/>
          </a:bodyPr>
          <a:lstStyle/>
          <a:p>
            <a:pPr marL="12700" marR="5080" algn="just">
              <a:lnSpc>
                <a:spcPct val="100000"/>
              </a:lnSpc>
              <a:spcBef>
                <a:spcPts val="95"/>
              </a:spcBef>
            </a:pPr>
            <a:r>
              <a:rPr sz="1000" b="1" spc="10" dirty="0">
                <a:latin typeface="Calibri"/>
                <a:cs typeface="Calibri"/>
              </a:rPr>
              <a:t>Client </a:t>
            </a:r>
            <a:r>
              <a:rPr sz="1000" b="1" spc="5" dirty="0">
                <a:latin typeface="Calibri"/>
                <a:cs typeface="Calibri"/>
              </a:rPr>
              <a:t>Side </a:t>
            </a:r>
            <a:r>
              <a:rPr sz="1000" b="1" spc="10" dirty="0">
                <a:latin typeface="Calibri"/>
                <a:cs typeface="Calibri"/>
              </a:rPr>
              <a:t>Load </a:t>
            </a:r>
            <a:r>
              <a:rPr sz="1000" b="1" spc="15" dirty="0">
                <a:latin typeface="Calibri"/>
                <a:cs typeface="Calibri"/>
              </a:rPr>
              <a:t>Balancing </a:t>
            </a:r>
            <a:r>
              <a:rPr sz="1000" b="1" spc="-5" dirty="0">
                <a:latin typeface="Calibri"/>
                <a:cs typeface="Calibri"/>
              </a:rPr>
              <a:t>+ </a:t>
            </a:r>
            <a:r>
              <a:rPr sz="1000" b="1" spc="15" dirty="0">
                <a:latin typeface="Calibri"/>
                <a:cs typeface="Calibri"/>
              </a:rPr>
              <a:t>Service Discovery </a:t>
            </a:r>
            <a:r>
              <a:rPr sz="1000" b="1" spc="5" dirty="0">
                <a:latin typeface="Calibri"/>
                <a:cs typeface="Calibri"/>
              </a:rPr>
              <a:t>...  </a:t>
            </a:r>
            <a:r>
              <a:rPr sz="1000" spc="5" dirty="0">
                <a:latin typeface="Calibri"/>
                <a:cs typeface="Calibri"/>
              </a:rPr>
              <a:t>This is being done by </a:t>
            </a:r>
            <a:r>
              <a:rPr sz="1000" spc="10" dirty="0">
                <a:latin typeface="Calibri"/>
                <a:cs typeface="Calibri"/>
              </a:rPr>
              <a:t>the </a:t>
            </a:r>
            <a:r>
              <a:rPr sz="1000" spc="15" dirty="0">
                <a:latin typeface="Calibri"/>
                <a:cs typeface="Calibri"/>
              </a:rPr>
              <a:t>Discovery server. </a:t>
            </a:r>
            <a:r>
              <a:rPr sz="1000" spc="10" dirty="0">
                <a:latin typeface="Calibri"/>
                <a:cs typeface="Calibri"/>
              </a:rPr>
              <a:t>All the  </a:t>
            </a:r>
            <a:r>
              <a:rPr sz="1000" spc="30" dirty="0">
                <a:latin typeface="Calibri"/>
                <a:cs typeface="Calibri"/>
              </a:rPr>
              <a:t>services infra </a:t>
            </a:r>
            <a:r>
              <a:rPr sz="1000" spc="20" dirty="0">
                <a:latin typeface="Calibri"/>
                <a:cs typeface="Calibri"/>
              </a:rPr>
              <a:t>and </a:t>
            </a:r>
            <a:r>
              <a:rPr sz="1000" spc="35" dirty="0">
                <a:latin typeface="Calibri"/>
                <a:cs typeface="Calibri"/>
              </a:rPr>
              <a:t>business register themselves  with </a:t>
            </a:r>
            <a:r>
              <a:rPr sz="1000" spc="30" dirty="0">
                <a:latin typeface="Calibri"/>
                <a:cs typeface="Calibri"/>
              </a:rPr>
              <a:t>the </a:t>
            </a:r>
            <a:r>
              <a:rPr sz="1000" spc="40" dirty="0">
                <a:latin typeface="Calibri"/>
                <a:cs typeface="Calibri"/>
              </a:rPr>
              <a:t>discovery </a:t>
            </a:r>
            <a:r>
              <a:rPr sz="1000" spc="35" dirty="0">
                <a:latin typeface="Calibri"/>
                <a:cs typeface="Calibri"/>
              </a:rPr>
              <a:t>server </a:t>
            </a:r>
            <a:r>
              <a:rPr sz="1000" spc="40" dirty="0">
                <a:latin typeface="Calibri"/>
                <a:cs typeface="Calibri"/>
              </a:rPr>
              <a:t>against </a:t>
            </a:r>
            <a:r>
              <a:rPr sz="1000" spc="-5" dirty="0">
                <a:latin typeface="Calibri"/>
                <a:cs typeface="Calibri"/>
              </a:rPr>
              <a:t>a </a:t>
            </a:r>
            <a:r>
              <a:rPr sz="1000" spc="40" dirty="0">
                <a:latin typeface="Calibri"/>
                <a:cs typeface="Calibri"/>
              </a:rPr>
              <a:t>name. </a:t>
            </a:r>
            <a:r>
              <a:rPr sz="1000" spc="30" dirty="0">
                <a:latin typeface="Calibri"/>
                <a:cs typeface="Calibri"/>
              </a:rPr>
              <a:t>And  </a:t>
            </a:r>
            <a:r>
              <a:rPr sz="1000" spc="60" dirty="0">
                <a:latin typeface="Calibri"/>
                <a:cs typeface="Calibri"/>
              </a:rPr>
              <a:t>during making </a:t>
            </a:r>
            <a:r>
              <a:rPr sz="1000" spc="-5" dirty="0">
                <a:latin typeface="Calibri"/>
                <a:cs typeface="Calibri"/>
              </a:rPr>
              <a:t>a </a:t>
            </a:r>
            <a:r>
              <a:rPr sz="1000" spc="55" dirty="0">
                <a:latin typeface="Calibri"/>
                <a:cs typeface="Calibri"/>
              </a:rPr>
              <a:t>call, </a:t>
            </a:r>
            <a:r>
              <a:rPr sz="1000" spc="45" dirty="0">
                <a:latin typeface="Calibri"/>
                <a:cs typeface="Calibri"/>
              </a:rPr>
              <a:t>the </a:t>
            </a:r>
            <a:r>
              <a:rPr sz="1000" spc="60" dirty="0">
                <a:latin typeface="Calibri"/>
                <a:cs typeface="Calibri"/>
              </a:rPr>
              <a:t>discovery server </a:t>
            </a:r>
            <a:r>
              <a:rPr sz="1000" spc="35" dirty="0">
                <a:latin typeface="Calibri"/>
                <a:cs typeface="Calibri"/>
              </a:rPr>
              <a:t>is  </a:t>
            </a:r>
            <a:r>
              <a:rPr sz="1000" spc="-5" dirty="0">
                <a:latin typeface="Calibri"/>
                <a:cs typeface="Calibri"/>
              </a:rPr>
              <a:t>contacted first to determine the target</a:t>
            </a:r>
            <a:r>
              <a:rPr sz="1000" spc="30" dirty="0">
                <a:latin typeface="Calibri"/>
                <a:cs typeface="Calibri"/>
              </a:rPr>
              <a:t> </a:t>
            </a:r>
            <a:r>
              <a:rPr sz="1000" spc="-5" dirty="0">
                <a:latin typeface="Calibri"/>
                <a:cs typeface="Calibri"/>
              </a:rPr>
              <a:t>address.</a:t>
            </a:r>
            <a:endParaRPr sz="1000">
              <a:latin typeface="Calibri"/>
              <a:cs typeface="Calibri"/>
            </a:endParaRPr>
          </a:p>
        </p:txBody>
      </p:sp>
      <p:sp>
        <p:nvSpPr>
          <p:cNvPr id="23" name="object 23"/>
          <p:cNvSpPr txBox="1"/>
          <p:nvPr/>
        </p:nvSpPr>
        <p:spPr>
          <a:xfrm>
            <a:off x="9761219" y="3719195"/>
            <a:ext cx="2330450" cy="939165"/>
          </a:xfrm>
          <a:prstGeom prst="rect">
            <a:avLst/>
          </a:prstGeom>
        </p:spPr>
        <p:txBody>
          <a:bodyPr vert="horz" wrap="square" lIns="0" tIns="12065" rIns="0" bIns="0" rtlCol="0">
            <a:spAutoFit/>
          </a:bodyPr>
          <a:lstStyle/>
          <a:p>
            <a:pPr marL="12700" marR="5080" algn="just">
              <a:lnSpc>
                <a:spcPct val="100000"/>
              </a:lnSpc>
              <a:spcBef>
                <a:spcPts val="95"/>
              </a:spcBef>
            </a:pPr>
            <a:r>
              <a:rPr sz="1000" b="1" spc="35" dirty="0">
                <a:latin typeface="Calibri"/>
                <a:cs typeface="Calibri"/>
              </a:rPr>
              <a:t>Secure </a:t>
            </a:r>
            <a:r>
              <a:rPr sz="1000" b="1" spc="45" dirty="0">
                <a:latin typeface="Calibri"/>
                <a:cs typeface="Calibri"/>
              </a:rPr>
              <a:t>Configuration </a:t>
            </a:r>
            <a:r>
              <a:rPr sz="1000" b="1" spc="30" dirty="0">
                <a:latin typeface="Calibri"/>
                <a:cs typeface="Calibri"/>
              </a:rPr>
              <a:t>... </a:t>
            </a:r>
            <a:r>
              <a:rPr sz="1000" spc="30" dirty="0">
                <a:latin typeface="Calibri"/>
                <a:cs typeface="Calibri"/>
              </a:rPr>
              <a:t>All the </a:t>
            </a:r>
            <a:r>
              <a:rPr sz="1000" spc="45" dirty="0">
                <a:latin typeface="Calibri"/>
                <a:cs typeface="Calibri"/>
              </a:rPr>
              <a:t>services  </a:t>
            </a:r>
            <a:r>
              <a:rPr sz="1000" spc="-5" dirty="0">
                <a:latin typeface="Calibri"/>
                <a:cs typeface="Calibri"/>
              </a:rPr>
              <a:t>(</a:t>
            </a:r>
            <a:r>
              <a:rPr sz="1000" spc="-105" dirty="0">
                <a:latin typeface="Calibri"/>
                <a:cs typeface="Calibri"/>
              </a:rPr>
              <a:t> </a:t>
            </a:r>
            <a:r>
              <a:rPr sz="1000" spc="-5" dirty="0">
                <a:latin typeface="Calibri"/>
                <a:cs typeface="Calibri"/>
              </a:rPr>
              <a:t>b</a:t>
            </a:r>
            <a:r>
              <a:rPr sz="1000" spc="-100" dirty="0">
                <a:latin typeface="Calibri"/>
                <a:cs typeface="Calibri"/>
              </a:rPr>
              <a:t> </a:t>
            </a:r>
            <a:r>
              <a:rPr sz="1000" spc="-5" dirty="0">
                <a:latin typeface="Calibri"/>
                <a:cs typeface="Calibri"/>
              </a:rPr>
              <a:t>o</a:t>
            </a:r>
            <a:r>
              <a:rPr sz="1000" spc="-105" dirty="0">
                <a:latin typeface="Calibri"/>
                <a:cs typeface="Calibri"/>
              </a:rPr>
              <a:t> </a:t>
            </a:r>
            <a:r>
              <a:rPr sz="1000" spc="-5" dirty="0">
                <a:latin typeface="Calibri"/>
                <a:cs typeface="Calibri"/>
              </a:rPr>
              <a:t>t</a:t>
            </a:r>
            <a:r>
              <a:rPr sz="1000" spc="-100" dirty="0">
                <a:latin typeface="Calibri"/>
                <a:cs typeface="Calibri"/>
              </a:rPr>
              <a:t> </a:t>
            </a:r>
            <a:r>
              <a:rPr sz="1000" spc="-5" dirty="0">
                <a:latin typeface="Calibri"/>
                <a:cs typeface="Calibri"/>
              </a:rPr>
              <a:t>h</a:t>
            </a:r>
            <a:r>
              <a:rPr sz="1000" spc="30" dirty="0">
                <a:latin typeface="Calibri"/>
                <a:cs typeface="Calibri"/>
              </a:rPr>
              <a:t> </a:t>
            </a:r>
            <a:r>
              <a:rPr sz="1000" spc="-5" dirty="0">
                <a:latin typeface="Calibri"/>
                <a:cs typeface="Calibri"/>
              </a:rPr>
              <a:t>i</a:t>
            </a:r>
            <a:r>
              <a:rPr sz="1000" spc="-100" dirty="0">
                <a:latin typeface="Calibri"/>
                <a:cs typeface="Calibri"/>
              </a:rPr>
              <a:t> </a:t>
            </a:r>
            <a:r>
              <a:rPr sz="1000" spc="-5" dirty="0">
                <a:latin typeface="Calibri"/>
                <a:cs typeface="Calibri"/>
              </a:rPr>
              <a:t>n</a:t>
            </a:r>
            <a:r>
              <a:rPr sz="1000" spc="-100" dirty="0">
                <a:latin typeface="Calibri"/>
                <a:cs typeface="Calibri"/>
              </a:rPr>
              <a:t> </a:t>
            </a:r>
            <a:r>
              <a:rPr sz="1000" spc="-5" dirty="0">
                <a:latin typeface="Calibri"/>
                <a:cs typeface="Calibri"/>
              </a:rPr>
              <a:t>f</a:t>
            </a:r>
            <a:r>
              <a:rPr sz="1000" spc="-100" dirty="0">
                <a:latin typeface="Calibri"/>
                <a:cs typeface="Calibri"/>
              </a:rPr>
              <a:t> </a:t>
            </a:r>
            <a:r>
              <a:rPr sz="1000" spc="-5" dirty="0">
                <a:latin typeface="Calibri"/>
                <a:cs typeface="Calibri"/>
              </a:rPr>
              <a:t>r</a:t>
            </a:r>
            <a:r>
              <a:rPr sz="1000" spc="-100" dirty="0">
                <a:latin typeface="Calibri"/>
                <a:cs typeface="Calibri"/>
              </a:rPr>
              <a:t> </a:t>
            </a:r>
            <a:r>
              <a:rPr sz="1000" spc="-5" dirty="0">
                <a:latin typeface="Calibri"/>
                <a:cs typeface="Calibri"/>
              </a:rPr>
              <a:t>a</a:t>
            </a:r>
            <a:r>
              <a:rPr sz="1000" spc="35" dirty="0">
                <a:latin typeface="Calibri"/>
                <a:cs typeface="Calibri"/>
              </a:rPr>
              <a:t> </a:t>
            </a:r>
            <a:r>
              <a:rPr sz="1000" spc="-5" dirty="0">
                <a:latin typeface="Calibri"/>
                <a:cs typeface="Calibri"/>
              </a:rPr>
              <a:t>a</a:t>
            </a:r>
            <a:r>
              <a:rPr sz="1000" spc="-95" dirty="0">
                <a:latin typeface="Calibri"/>
                <a:cs typeface="Calibri"/>
              </a:rPr>
              <a:t> </a:t>
            </a:r>
            <a:r>
              <a:rPr sz="1000" spc="-5" dirty="0">
                <a:latin typeface="Calibri"/>
                <a:cs typeface="Calibri"/>
              </a:rPr>
              <a:t>n</a:t>
            </a:r>
            <a:r>
              <a:rPr sz="1000" spc="-100" dirty="0">
                <a:latin typeface="Calibri"/>
                <a:cs typeface="Calibri"/>
              </a:rPr>
              <a:t> </a:t>
            </a:r>
            <a:r>
              <a:rPr sz="1000" spc="-5" dirty="0">
                <a:latin typeface="Calibri"/>
                <a:cs typeface="Calibri"/>
              </a:rPr>
              <a:t>d</a:t>
            </a:r>
            <a:r>
              <a:rPr sz="1000" spc="40" dirty="0">
                <a:latin typeface="Calibri"/>
                <a:cs typeface="Calibri"/>
              </a:rPr>
              <a:t> </a:t>
            </a:r>
            <a:r>
              <a:rPr sz="1000" spc="-5" dirty="0">
                <a:latin typeface="Calibri"/>
                <a:cs typeface="Calibri"/>
              </a:rPr>
              <a:t>b</a:t>
            </a:r>
            <a:r>
              <a:rPr sz="1000" spc="-95" dirty="0">
                <a:latin typeface="Calibri"/>
                <a:cs typeface="Calibri"/>
              </a:rPr>
              <a:t> </a:t>
            </a:r>
            <a:r>
              <a:rPr sz="1000" spc="-5" dirty="0">
                <a:latin typeface="Calibri"/>
                <a:cs typeface="Calibri"/>
              </a:rPr>
              <a:t>u</a:t>
            </a:r>
            <a:r>
              <a:rPr sz="1000" spc="-95" dirty="0">
                <a:latin typeface="Calibri"/>
                <a:cs typeface="Calibri"/>
              </a:rPr>
              <a:t> </a:t>
            </a:r>
            <a:r>
              <a:rPr sz="1000" spc="-5" dirty="0">
                <a:latin typeface="Calibri"/>
                <a:cs typeface="Calibri"/>
              </a:rPr>
              <a:t>s</a:t>
            </a:r>
            <a:r>
              <a:rPr sz="1000" spc="-100" dirty="0">
                <a:latin typeface="Calibri"/>
                <a:cs typeface="Calibri"/>
              </a:rPr>
              <a:t> </a:t>
            </a:r>
            <a:r>
              <a:rPr sz="1000" spc="-5" dirty="0">
                <a:latin typeface="Calibri"/>
                <a:cs typeface="Calibri"/>
              </a:rPr>
              <a:t>i</a:t>
            </a:r>
            <a:r>
              <a:rPr sz="1000" spc="-95" dirty="0">
                <a:latin typeface="Calibri"/>
                <a:cs typeface="Calibri"/>
              </a:rPr>
              <a:t> </a:t>
            </a:r>
            <a:r>
              <a:rPr sz="1000" spc="-5" dirty="0">
                <a:latin typeface="Calibri"/>
                <a:cs typeface="Calibri"/>
              </a:rPr>
              <a:t>n</a:t>
            </a:r>
            <a:r>
              <a:rPr sz="1000" spc="-95" dirty="0">
                <a:latin typeface="Calibri"/>
                <a:cs typeface="Calibri"/>
              </a:rPr>
              <a:t> </a:t>
            </a:r>
            <a:r>
              <a:rPr sz="1000" spc="-5" dirty="0">
                <a:latin typeface="Calibri"/>
                <a:cs typeface="Calibri"/>
              </a:rPr>
              <a:t>e</a:t>
            </a:r>
            <a:r>
              <a:rPr sz="1000" spc="-95" dirty="0">
                <a:latin typeface="Calibri"/>
                <a:cs typeface="Calibri"/>
              </a:rPr>
              <a:t> </a:t>
            </a:r>
            <a:r>
              <a:rPr sz="1000" spc="-5" dirty="0">
                <a:latin typeface="Calibri"/>
                <a:cs typeface="Calibri"/>
              </a:rPr>
              <a:t>s</a:t>
            </a:r>
            <a:r>
              <a:rPr sz="1000" spc="-100" dirty="0">
                <a:latin typeface="Calibri"/>
                <a:cs typeface="Calibri"/>
              </a:rPr>
              <a:t> </a:t>
            </a:r>
            <a:r>
              <a:rPr sz="1000" spc="-5" dirty="0">
                <a:latin typeface="Calibri"/>
                <a:cs typeface="Calibri"/>
              </a:rPr>
              <a:t>s</a:t>
            </a:r>
            <a:r>
              <a:rPr sz="1000" spc="-100" dirty="0">
                <a:latin typeface="Calibri"/>
                <a:cs typeface="Calibri"/>
              </a:rPr>
              <a:t> </a:t>
            </a:r>
            <a:r>
              <a:rPr sz="1000" spc="-5" dirty="0">
                <a:latin typeface="Calibri"/>
                <a:cs typeface="Calibri"/>
              </a:rPr>
              <a:t>)</a:t>
            </a:r>
            <a:r>
              <a:rPr sz="1000" spc="35" dirty="0">
                <a:latin typeface="Calibri"/>
                <a:cs typeface="Calibri"/>
              </a:rPr>
              <a:t> </a:t>
            </a:r>
            <a:r>
              <a:rPr sz="1000" spc="-5" dirty="0">
                <a:latin typeface="Calibri"/>
                <a:cs typeface="Calibri"/>
              </a:rPr>
              <a:t>g</a:t>
            </a:r>
            <a:r>
              <a:rPr sz="1000" spc="-95" dirty="0">
                <a:latin typeface="Calibri"/>
                <a:cs typeface="Calibri"/>
              </a:rPr>
              <a:t> </a:t>
            </a:r>
            <a:r>
              <a:rPr sz="1000" spc="-5" dirty="0">
                <a:latin typeface="Calibri"/>
                <a:cs typeface="Calibri"/>
              </a:rPr>
              <a:t>e</a:t>
            </a:r>
            <a:r>
              <a:rPr sz="1000" spc="-95" dirty="0">
                <a:latin typeface="Calibri"/>
                <a:cs typeface="Calibri"/>
              </a:rPr>
              <a:t> </a:t>
            </a:r>
            <a:r>
              <a:rPr sz="1000" spc="-5" dirty="0">
                <a:latin typeface="Calibri"/>
                <a:cs typeface="Calibri"/>
              </a:rPr>
              <a:t>t</a:t>
            </a:r>
            <a:r>
              <a:rPr sz="1000" spc="35" dirty="0">
                <a:latin typeface="Calibri"/>
                <a:cs typeface="Calibri"/>
              </a:rPr>
              <a:t> </a:t>
            </a:r>
            <a:r>
              <a:rPr sz="1000" spc="-5" dirty="0">
                <a:latin typeface="Calibri"/>
                <a:cs typeface="Calibri"/>
              </a:rPr>
              <a:t>t</a:t>
            </a:r>
            <a:r>
              <a:rPr sz="1000" spc="-95" dirty="0">
                <a:latin typeface="Calibri"/>
                <a:cs typeface="Calibri"/>
              </a:rPr>
              <a:t> </a:t>
            </a:r>
            <a:r>
              <a:rPr sz="1000" spc="-5" dirty="0">
                <a:latin typeface="Calibri"/>
                <a:cs typeface="Calibri"/>
              </a:rPr>
              <a:t>h</a:t>
            </a:r>
            <a:r>
              <a:rPr sz="1000" spc="-95" dirty="0">
                <a:latin typeface="Calibri"/>
                <a:cs typeface="Calibri"/>
              </a:rPr>
              <a:t> </a:t>
            </a:r>
            <a:r>
              <a:rPr sz="1000" spc="-5" dirty="0">
                <a:latin typeface="Calibri"/>
                <a:cs typeface="Calibri"/>
              </a:rPr>
              <a:t>e</a:t>
            </a:r>
            <a:r>
              <a:rPr sz="1000" spc="-95" dirty="0">
                <a:latin typeface="Calibri"/>
                <a:cs typeface="Calibri"/>
              </a:rPr>
              <a:t> </a:t>
            </a:r>
            <a:r>
              <a:rPr sz="1000" spc="-5" dirty="0">
                <a:latin typeface="Calibri"/>
                <a:cs typeface="Calibri"/>
              </a:rPr>
              <a:t>i</a:t>
            </a:r>
            <a:r>
              <a:rPr sz="1000" spc="-95" dirty="0">
                <a:latin typeface="Calibri"/>
                <a:cs typeface="Calibri"/>
              </a:rPr>
              <a:t> </a:t>
            </a:r>
            <a:r>
              <a:rPr sz="1000" spc="-5" dirty="0">
                <a:latin typeface="Calibri"/>
                <a:cs typeface="Calibri"/>
              </a:rPr>
              <a:t>r  </a:t>
            </a:r>
            <a:r>
              <a:rPr sz="1000" spc="20" dirty="0">
                <a:latin typeface="Calibri"/>
                <a:cs typeface="Calibri"/>
              </a:rPr>
              <a:t>configuration </a:t>
            </a:r>
            <a:r>
              <a:rPr sz="1000" spc="15" dirty="0">
                <a:latin typeface="Calibri"/>
                <a:cs typeface="Calibri"/>
              </a:rPr>
              <a:t>from </a:t>
            </a:r>
            <a:r>
              <a:rPr sz="1000" spc="10" dirty="0">
                <a:latin typeface="Calibri"/>
                <a:cs typeface="Calibri"/>
              </a:rPr>
              <a:t>the </a:t>
            </a:r>
            <a:r>
              <a:rPr sz="1000" spc="20" dirty="0">
                <a:latin typeface="Calibri"/>
                <a:cs typeface="Calibri"/>
              </a:rPr>
              <a:t>Config Server, that  </a:t>
            </a:r>
            <a:r>
              <a:rPr sz="1000" spc="25" dirty="0">
                <a:latin typeface="Calibri"/>
                <a:cs typeface="Calibri"/>
              </a:rPr>
              <a:t>uses </a:t>
            </a:r>
            <a:r>
              <a:rPr sz="1000" spc="-5" dirty="0">
                <a:latin typeface="Calibri"/>
                <a:cs typeface="Calibri"/>
              </a:rPr>
              <a:t>a </a:t>
            </a:r>
            <a:r>
              <a:rPr sz="1000" spc="30" dirty="0">
                <a:latin typeface="Calibri"/>
                <a:cs typeface="Calibri"/>
              </a:rPr>
              <a:t>secured repository </a:t>
            </a:r>
            <a:r>
              <a:rPr sz="1000" spc="20" dirty="0">
                <a:latin typeface="Calibri"/>
                <a:cs typeface="Calibri"/>
              </a:rPr>
              <a:t>as </a:t>
            </a:r>
            <a:r>
              <a:rPr sz="1000" spc="-5" dirty="0">
                <a:latin typeface="Calibri"/>
                <a:cs typeface="Calibri"/>
              </a:rPr>
              <a:t>a </a:t>
            </a:r>
            <a:r>
              <a:rPr sz="1000" spc="35" dirty="0">
                <a:latin typeface="Calibri"/>
                <a:cs typeface="Calibri"/>
              </a:rPr>
              <a:t>persistent  storage. </a:t>
            </a:r>
            <a:r>
              <a:rPr sz="1000" spc="25" dirty="0">
                <a:latin typeface="Calibri"/>
                <a:cs typeface="Calibri"/>
              </a:rPr>
              <a:t>The </a:t>
            </a:r>
            <a:r>
              <a:rPr sz="1000" spc="30" dirty="0">
                <a:latin typeface="Calibri"/>
                <a:cs typeface="Calibri"/>
              </a:rPr>
              <a:t>repo </a:t>
            </a:r>
            <a:r>
              <a:rPr sz="1000" spc="20" dirty="0">
                <a:latin typeface="Calibri"/>
                <a:cs typeface="Calibri"/>
              </a:rPr>
              <a:t>is </a:t>
            </a:r>
            <a:r>
              <a:rPr sz="1000" spc="35" dirty="0">
                <a:latin typeface="Calibri"/>
                <a:cs typeface="Calibri"/>
              </a:rPr>
              <a:t>kept </a:t>
            </a:r>
            <a:r>
              <a:rPr sz="1000" spc="40" dirty="0">
                <a:latin typeface="Calibri"/>
                <a:cs typeface="Calibri"/>
              </a:rPr>
              <a:t>private, </a:t>
            </a:r>
            <a:r>
              <a:rPr sz="1000" spc="35" dirty="0">
                <a:latin typeface="Calibri"/>
                <a:cs typeface="Calibri"/>
              </a:rPr>
              <a:t>access  </a:t>
            </a:r>
            <a:r>
              <a:rPr sz="1000" spc="-5" dirty="0">
                <a:latin typeface="Calibri"/>
                <a:cs typeface="Calibri"/>
              </a:rPr>
              <a:t>with secure keys, and over TLS</a:t>
            </a:r>
            <a:r>
              <a:rPr sz="1000" spc="20" dirty="0">
                <a:latin typeface="Calibri"/>
                <a:cs typeface="Calibri"/>
              </a:rPr>
              <a:t> </a:t>
            </a:r>
            <a:r>
              <a:rPr sz="1000" spc="-5" dirty="0">
                <a:latin typeface="Calibri"/>
                <a:cs typeface="Calibri"/>
              </a:rPr>
              <a:t>protocols.</a:t>
            </a:r>
            <a:endParaRPr sz="1000">
              <a:latin typeface="Calibri"/>
              <a:cs typeface="Calibri"/>
            </a:endParaRPr>
          </a:p>
        </p:txBody>
      </p:sp>
      <p:sp>
        <p:nvSpPr>
          <p:cNvPr id="24" name="object 24"/>
          <p:cNvSpPr txBox="1"/>
          <p:nvPr/>
        </p:nvSpPr>
        <p:spPr>
          <a:xfrm>
            <a:off x="6916419" y="4725034"/>
            <a:ext cx="5175250" cy="481965"/>
          </a:xfrm>
          <a:prstGeom prst="rect">
            <a:avLst/>
          </a:prstGeom>
        </p:spPr>
        <p:txBody>
          <a:bodyPr vert="horz" wrap="square" lIns="0" tIns="12065" rIns="0" bIns="0" rtlCol="0">
            <a:spAutoFit/>
          </a:bodyPr>
          <a:lstStyle/>
          <a:p>
            <a:pPr marL="12700" marR="5080" algn="just">
              <a:lnSpc>
                <a:spcPct val="100000"/>
              </a:lnSpc>
              <a:spcBef>
                <a:spcPts val="95"/>
              </a:spcBef>
            </a:pPr>
            <a:r>
              <a:rPr sz="1000" b="1" spc="10" dirty="0">
                <a:latin typeface="Calibri"/>
                <a:cs typeface="Calibri"/>
              </a:rPr>
              <a:t>Secured </a:t>
            </a:r>
            <a:r>
              <a:rPr sz="1000" b="1" spc="15" dirty="0">
                <a:latin typeface="Calibri"/>
                <a:cs typeface="Calibri"/>
              </a:rPr>
              <a:t>Sensitive </a:t>
            </a:r>
            <a:r>
              <a:rPr sz="1000" b="1" spc="20" dirty="0">
                <a:latin typeface="Calibri"/>
                <a:cs typeface="Calibri"/>
              </a:rPr>
              <a:t>Info/Data </a:t>
            </a:r>
            <a:r>
              <a:rPr sz="1000" b="1" spc="10" dirty="0">
                <a:latin typeface="Calibri"/>
                <a:cs typeface="Calibri"/>
              </a:rPr>
              <a:t>... </a:t>
            </a:r>
            <a:r>
              <a:rPr sz="1000" spc="10" dirty="0">
                <a:latin typeface="Calibri"/>
                <a:cs typeface="Calibri"/>
              </a:rPr>
              <a:t>All the </a:t>
            </a:r>
            <a:r>
              <a:rPr sz="1000" spc="20" dirty="0">
                <a:latin typeface="Calibri"/>
                <a:cs typeface="Calibri"/>
              </a:rPr>
              <a:t>credentials, </a:t>
            </a:r>
            <a:r>
              <a:rPr sz="1000" spc="15" dirty="0">
                <a:latin typeface="Calibri"/>
                <a:cs typeface="Calibri"/>
              </a:rPr>
              <a:t>pins, keys, </a:t>
            </a:r>
            <a:r>
              <a:rPr sz="1000" spc="10" dirty="0">
                <a:latin typeface="Calibri"/>
                <a:cs typeface="Calibri"/>
              </a:rPr>
              <a:t>and </a:t>
            </a:r>
            <a:r>
              <a:rPr sz="1000" spc="15" dirty="0">
                <a:latin typeface="Calibri"/>
                <a:cs typeface="Calibri"/>
              </a:rPr>
              <a:t>other </a:t>
            </a:r>
            <a:r>
              <a:rPr sz="1000" spc="20" dirty="0">
                <a:latin typeface="Calibri"/>
                <a:cs typeface="Calibri"/>
              </a:rPr>
              <a:t>sensitive </a:t>
            </a:r>
            <a:r>
              <a:rPr sz="1000" spc="15" dirty="0">
                <a:latin typeface="Calibri"/>
                <a:cs typeface="Calibri"/>
              </a:rPr>
              <a:t>data </a:t>
            </a:r>
            <a:r>
              <a:rPr sz="1000" spc="10" dirty="0">
                <a:latin typeface="Calibri"/>
                <a:cs typeface="Calibri"/>
              </a:rPr>
              <a:t>is </a:t>
            </a:r>
            <a:r>
              <a:rPr sz="1000" spc="15" dirty="0">
                <a:latin typeface="Calibri"/>
                <a:cs typeface="Calibri"/>
              </a:rPr>
              <a:t>being  </a:t>
            </a:r>
            <a:r>
              <a:rPr sz="1000" spc="25" dirty="0">
                <a:latin typeface="Calibri"/>
                <a:cs typeface="Calibri"/>
              </a:rPr>
              <a:t>saved </a:t>
            </a:r>
            <a:r>
              <a:rPr sz="1000" spc="15" dirty="0">
                <a:latin typeface="Calibri"/>
                <a:cs typeface="Calibri"/>
              </a:rPr>
              <a:t>in </a:t>
            </a:r>
            <a:r>
              <a:rPr sz="1000" spc="20" dirty="0">
                <a:latin typeface="Calibri"/>
                <a:cs typeface="Calibri"/>
              </a:rPr>
              <a:t>the </a:t>
            </a:r>
            <a:r>
              <a:rPr sz="1000" spc="25" dirty="0">
                <a:latin typeface="Calibri"/>
                <a:cs typeface="Calibri"/>
              </a:rPr>
              <a:t>Vault </a:t>
            </a:r>
            <a:r>
              <a:rPr sz="1000" spc="35" dirty="0">
                <a:latin typeface="Calibri"/>
                <a:cs typeface="Calibri"/>
              </a:rPr>
              <a:t>server </a:t>
            </a:r>
            <a:r>
              <a:rPr sz="1000" spc="30" dirty="0">
                <a:latin typeface="Calibri"/>
                <a:cs typeface="Calibri"/>
              </a:rPr>
              <a:t>e.g. </a:t>
            </a:r>
            <a:r>
              <a:rPr sz="1000" spc="35" dirty="0">
                <a:latin typeface="Calibri"/>
                <a:cs typeface="Calibri"/>
              </a:rPr>
              <a:t>CyberArk. </a:t>
            </a:r>
            <a:r>
              <a:rPr sz="1000" spc="25" dirty="0">
                <a:latin typeface="Calibri"/>
                <a:cs typeface="Calibri"/>
              </a:rPr>
              <a:t>The </a:t>
            </a:r>
            <a:r>
              <a:rPr sz="1000" spc="30" dirty="0">
                <a:latin typeface="Calibri"/>
                <a:cs typeface="Calibri"/>
              </a:rPr>
              <a:t>Vault </a:t>
            </a:r>
            <a:r>
              <a:rPr sz="1000" spc="25" dirty="0">
                <a:latin typeface="Calibri"/>
                <a:cs typeface="Calibri"/>
              </a:rPr>
              <a:t>API </a:t>
            </a:r>
            <a:r>
              <a:rPr sz="1000" spc="20" dirty="0">
                <a:latin typeface="Calibri"/>
                <a:cs typeface="Calibri"/>
              </a:rPr>
              <a:t>is </a:t>
            </a:r>
            <a:r>
              <a:rPr sz="1000" spc="30" dirty="0">
                <a:latin typeface="Calibri"/>
                <a:cs typeface="Calibri"/>
              </a:rPr>
              <a:t>then being used </a:t>
            </a:r>
            <a:r>
              <a:rPr sz="1000" spc="20" dirty="0">
                <a:latin typeface="Calibri"/>
                <a:cs typeface="Calibri"/>
              </a:rPr>
              <a:t>by </a:t>
            </a:r>
            <a:r>
              <a:rPr sz="1000" spc="25" dirty="0">
                <a:latin typeface="Calibri"/>
                <a:cs typeface="Calibri"/>
              </a:rPr>
              <a:t>the </a:t>
            </a:r>
            <a:r>
              <a:rPr sz="1000" spc="35" dirty="0">
                <a:latin typeface="Calibri"/>
                <a:cs typeface="Calibri"/>
              </a:rPr>
              <a:t>services </a:t>
            </a:r>
            <a:r>
              <a:rPr sz="1000" spc="20" dirty="0">
                <a:latin typeface="Calibri"/>
                <a:cs typeface="Calibri"/>
              </a:rPr>
              <a:t>to  </a:t>
            </a:r>
            <a:r>
              <a:rPr sz="1000" spc="-5" dirty="0">
                <a:latin typeface="Calibri"/>
                <a:cs typeface="Calibri"/>
              </a:rPr>
              <a:t>effortlessly get the sensitive info without doing explicit</a:t>
            </a:r>
            <a:r>
              <a:rPr sz="1000" spc="35" dirty="0">
                <a:latin typeface="Calibri"/>
                <a:cs typeface="Calibri"/>
              </a:rPr>
              <a:t> </a:t>
            </a:r>
            <a:r>
              <a:rPr sz="1000" spc="-5" dirty="0">
                <a:latin typeface="Calibri"/>
                <a:cs typeface="Calibri"/>
              </a:rPr>
              <a:t>operations.</a:t>
            </a:r>
            <a:endParaRPr sz="1000">
              <a:latin typeface="Calibri"/>
              <a:cs typeface="Calibri"/>
            </a:endParaRPr>
          </a:p>
        </p:txBody>
      </p:sp>
      <p:sp>
        <p:nvSpPr>
          <p:cNvPr id="25" name="object 25"/>
          <p:cNvSpPr txBox="1"/>
          <p:nvPr/>
        </p:nvSpPr>
        <p:spPr>
          <a:xfrm>
            <a:off x="6916419" y="5273675"/>
            <a:ext cx="1667510" cy="786765"/>
          </a:xfrm>
          <a:prstGeom prst="rect">
            <a:avLst/>
          </a:prstGeom>
        </p:spPr>
        <p:txBody>
          <a:bodyPr vert="horz" wrap="square" lIns="0" tIns="12065" rIns="0" bIns="0" rtlCol="0">
            <a:spAutoFit/>
          </a:bodyPr>
          <a:lstStyle/>
          <a:p>
            <a:pPr marL="12700" marR="5080" algn="just">
              <a:lnSpc>
                <a:spcPct val="100000"/>
              </a:lnSpc>
              <a:spcBef>
                <a:spcPts val="95"/>
              </a:spcBef>
            </a:pPr>
            <a:r>
              <a:rPr sz="1000" b="1" spc="30" dirty="0">
                <a:latin typeface="Calibri"/>
                <a:cs typeface="Calibri"/>
              </a:rPr>
              <a:t>Service </a:t>
            </a:r>
            <a:r>
              <a:rPr sz="1000" b="1" spc="35" dirty="0">
                <a:latin typeface="Calibri"/>
                <a:cs typeface="Calibri"/>
              </a:rPr>
              <a:t>Monitoring </a:t>
            </a:r>
            <a:r>
              <a:rPr sz="1000" b="1" spc="20" dirty="0">
                <a:latin typeface="Calibri"/>
                <a:cs typeface="Calibri"/>
              </a:rPr>
              <a:t>... </a:t>
            </a:r>
            <a:r>
              <a:rPr sz="1000" spc="20" dirty="0">
                <a:latin typeface="Calibri"/>
                <a:cs typeface="Calibri"/>
              </a:rPr>
              <a:t>All </a:t>
            </a:r>
            <a:r>
              <a:rPr sz="1000" spc="25" dirty="0">
                <a:latin typeface="Calibri"/>
                <a:cs typeface="Calibri"/>
              </a:rPr>
              <a:t>the  </a:t>
            </a:r>
            <a:r>
              <a:rPr sz="1000" spc="50" dirty="0">
                <a:latin typeface="Calibri"/>
                <a:cs typeface="Calibri"/>
              </a:rPr>
              <a:t>business services </a:t>
            </a:r>
            <a:r>
              <a:rPr sz="1000" spc="45" dirty="0">
                <a:latin typeface="Calibri"/>
                <a:cs typeface="Calibri"/>
              </a:rPr>
              <a:t>send </a:t>
            </a:r>
            <a:r>
              <a:rPr sz="1000" spc="50" dirty="0">
                <a:latin typeface="Calibri"/>
                <a:cs typeface="Calibri"/>
              </a:rPr>
              <a:t>their  </a:t>
            </a:r>
            <a:r>
              <a:rPr sz="1000" spc="25" dirty="0">
                <a:latin typeface="Calibri"/>
                <a:cs typeface="Calibri"/>
              </a:rPr>
              <a:t>performance </a:t>
            </a:r>
            <a:r>
              <a:rPr sz="1000" spc="20" dirty="0">
                <a:latin typeface="Calibri"/>
                <a:cs typeface="Calibri"/>
              </a:rPr>
              <a:t>measures </a:t>
            </a:r>
            <a:r>
              <a:rPr sz="1000" spc="15" dirty="0">
                <a:latin typeface="Calibri"/>
                <a:cs typeface="Calibri"/>
              </a:rPr>
              <a:t>to </a:t>
            </a:r>
            <a:r>
              <a:rPr sz="1000" spc="20" dirty="0">
                <a:latin typeface="Calibri"/>
                <a:cs typeface="Calibri"/>
              </a:rPr>
              <a:t>the  </a:t>
            </a:r>
            <a:r>
              <a:rPr sz="1000" spc="10" dirty="0">
                <a:latin typeface="Calibri"/>
                <a:cs typeface="Calibri"/>
              </a:rPr>
              <a:t>Admin </a:t>
            </a:r>
            <a:r>
              <a:rPr sz="1000" spc="15" dirty="0">
                <a:latin typeface="Calibri"/>
                <a:cs typeface="Calibri"/>
              </a:rPr>
              <a:t>service embedded with  </a:t>
            </a:r>
            <a:r>
              <a:rPr sz="1000" spc="-5" dirty="0">
                <a:latin typeface="Calibri"/>
                <a:cs typeface="Calibri"/>
              </a:rPr>
              <a:t>the discovery</a:t>
            </a:r>
            <a:r>
              <a:rPr sz="1000" dirty="0">
                <a:latin typeface="Calibri"/>
                <a:cs typeface="Calibri"/>
              </a:rPr>
              <a:t> </a:t>
            </a:r>
            <a:r>
              <a:rPr sz="1000" spc="-5" dirty="0">
                <a:latin typeface="Calibri"/>
                <a:cs typeface="Calibri"/>
              </a:rPr>
              <a:t>server.</a:t>
            </a:r>
            <a:endParaRPr sz="1000">
              <a:latin typeface="Calibri"/>
              <a:cs typeface="Calibri"/>
            </a:endParaRPr>
          </a:p>
        </p:txBody>
      </p:sp>
      <p:sp>
        <p:nvSpPr>
          <p:cNvPr id="26" name="object 26"/>
          <p:cNvSpPr txBox="1"/>
          <p:nvPr/>
        </p:nvSpPr>
        <p:spPr>
          <a:xfrm>
            <a:off x="8741409" y="5273675"/>
            <a:ext cx="3350260" cy="786765"/>
          </a:xfrm>
          <a:prstGeom prst="rect">
            <a:avLst/>
          </a:prstGeom>
        </p:spPr>
        <p:txBody>
          <a:bodyPr vert="horz" wrap="square" lIns="0" tIns="12065" rIns="0" bIns="0" rtlCol="0">
            <a:spAutoFit/>
          </a:bodyPr>
          <a:lstStyle/>
          <a:p>
            <a:pPr marL="12700" marR="5080" algn="just">
              <a:lnSpc>
                <a:spcPct val="100000"/>
              </a:lnSpc>
              <a:spcBef>
                <a:spcPts val="95"/>
              </a:spcBef>
            </a:pPr>
            <a:r>
              <a:rPr sz="1000" b="1" spc="-5" dirty="0">
                <a:latin typeface="Calibri"/>
                <a:cs typeface="Calibri"/>
              </a:rPr>
              <a:t>Access Authorization ... </a:t>
            </a:r>
            <a:r>
              <a:rPr sz="1000" spc="-5" dirty="0">
                <a:latin typeface="Calibri"/>
                <a:cs typeface="Calibri"/>
              </a:rPr>
              <a:t>Is done by all the business services, and  i s </a:t>
            </a:r>
            <a:r>
              <a:rPr sz="1000" spc="95" dirty="0">
                <a:latin typeface="Calibri"/>
                <a:cs typeface="Calibri"/>
              </a:rPr>
              <a:t>implemented </a:t>
            </a:r>
            <a:r>
              <a:rPr sz="1000" spc="50" dirty="0">
                <a:latin typeface="Calibri"/>
                <a:cs typeface="Calibri"/>
              </a:rPr>
              <a:t>as </a:t>
            </a:r>
            <a:r>
              <a:rPr sz="1000" spc="-5" dirty="0">
                <a:latin typeface="Calibri"/>
                <a:cs typeface="Calibri"/>
              </a:rPr>
              <a:t>F i l </a:t>
            </a:r>
            <a:r>
              <a:rPr sz="1000" spc="80" dirty="0">
                <a:latin typeface="Calibri"/>
                <a:cs typeface="Calibri"/>
              </a:rPr>
              <a:t>ters </a:t>
            </a:r>
            <a:r>
              <a:rPr sz="1000" spc="50" dirty="0">
                <a:latin typeface="Calibri"/>
                <a:cs typeface="Calibri"/>
              </a:rPr>
              <a:t>as </a:t>
            </a:r>
            <a:r>
              <a:rPr sz="1000" spc="85" dirty="0">
                <a:latin typeface="Calibri"/>
                <a:cs typeface="Calibri"/>
              </a:rPr>
              <a:t>shown </a:t>
            </a:r>
            <a:r>
              <a:rPr sz="1000" spc="-5" dirty="0">
                <a:latin typeface="Calibri"/>
                <a:cs typeface="Calibri"/>
              </a:rPr>
              <a:t>i n </a:t>
            </a:r>
            <a:r>
              <a:rPr sz="1000" spc="95" dirty="0">
                <a:latin typeface="Calibri"/>
                <a:cs typeface="Calibri"/>
              </a:rPr>
              <a:t>service </a:t>
            </a:r>
            <a:r>
              <a:rPr sz="1000" spc="-5" dirty="0">
                <a:latin typeface="Calibri"/>
                <a:cs typeface="Calibri"/>
              </a:rPr>
              <a:t>A </a:t>
            </a:r>
            <a:r>
              <a:rPr sz="1000" spc="70" dirty="0">
                <a:latin typeface="Calibri"/>
                <a:cs typeface="Calibri"/>
              </a:rPr>
              <a:t>but  </a:t>
            </a:r>
            <a:r>
              <a:rPr sz="1000" spc="30" dirty="0">
                <a:latin typeface="Calibri"/>
                <a:cs typeface="Calibri"/>
              </a:rPr>
              <a:t>implemented </a:t>
            </a:r>
            <a:r>
              <a:rPr sz="1000" spc="15" dirty="0">
                <a:latin typeface="Calibri"/>
                <a:cs typeface="Calibri"/>
              </a:rPr>
              <a:t>in </a:t>
            </a:r>
            <a:r>
              <a:rPr sz="1000" spc="20" dirty="0">
                <a:latin typeface="Calibri"/>
                <a:cs typeface="Calibri"/>
              </a:rPr>
              <a:t>all </a:t>
            </a:r>
            <a:r>
              <a:rPr sz="1000" spc="25" dirty="0">
                <a:latin typeface="Calibri"/>
                <a:cs typeface="Calibri"/>
              </a:rPr>
              <a:t>business services. These </a:t>
            </a:r>
            <a:r>
              <a:rPr sz="1000" spc="30" dirty="0">
                <a:latin typeface="Calibri"/>
                <a:cs typeface="Calibri"/>
              </a:rPr>
              <a:t>filters </a:t>
            </a:r>
            <a:r>
              <a:rPr sz="1000" spc="25" dirty="0">
                <a:latin typeface="Calibri"/>
                <a:cs typeface="Calibri"/>
              </a:rPr>
              <a:t>from </a:t>
            </a:r>
            <a:r>
              <a:rPr sz="1000" spc="20" dirty="0">
                <a:latin typeface="Calibri"/>
                <a:cs typeface="Calibri"/>
              </a:rPr>
              <a:t>the  </a:t>
            </a:r>
            <a:r>
              <a:rPr sz="1000" spc="25" dirty="0">
                <a:latin typeface="Calibri"/>
                <a:cs typeface="Calibri"/>
              </a:rPr>
              <a:t>session context determine whether </a:t>
            </a:r>
            <a:r>
              <a:rPr sz="1000" spc="20" dirty="0">
                <a:latin typeface="Calibri"/>
                <a:cs typeface="Calibri"/>
              </a:rPr>
              <a:t>the user can </a:t>
            </a:r>
            <a:r>
              <a:rPr sz="1000" spc="25" dirty="0">
                <a:latin typeface="Calibri"/>
                <a:cs typeface="Calibri"/>
              </a:rPr>
              <a:t>access </a:t>
            </a:r>
            <a:r>
              <a:rPr sz="1000" spc="20" dirty="0">
                <a:latin typeface="Calibri"/>
                <a:cs typeface="Calibri"/>
              </a:rPr>
              <a:t>this  </a:t>
            </a:r>
            <a:r>
              <a:rPr sz="1000" spc="-5" dirty="0">
                <a:latin typeface="Calibri"/>
                <a:cs typeface="Calibri"/>
              </a:rPr>
              <a:t>service.</a:t>
            </a:r>
            <a:endParaRPr sz="1000">
              <a:latin typeface="Calibri"/>
              <a:cs typeface="Calibri"/>
            </a:endParaRPr>
          </a:p>
        </p:txBody>
      </p:sp>
      <p:grpSp>
        <p:nvGrpSpPr>
          <p:cNvPr id="27" name="object 27"/>
          <p:cNvGrpSpPr/>
          <p:nvPr/>
        </p:nvGrpSpPr>
        <p:grpSpPr>
          <a:xfrm>
            <a:off x="0" y="761"/>
            <a:ext cx="12191365" cy="6856730"/>
            <a:chOff x="0" y="761"/>
            <a:chExt cx="12191365" cy="6856730"/>
          </a:xfrm>
        </p:grpSpPr>
        <p:sp>
          <p:nvSpPr>
            <p:cNvPr id="28" name="object 28"/>
            <p:cNvSpPr/>
            <p:nvPr/>
          </p:nvSpPr>
          <p:spPr>
            <a:xfrm>
              <a:off x="9110980" y="760095"/>
              <a:ext cx="431800" cy="133350"/>
            </a:xfrm>
            <a:custGeom>
              <a:avLst/>
              <a:gdLst/>
              <a:ahLst/>
              <a:cxnLst/>
              <a:rect l="l" t="t" r="r" b="b"/>
              <a:pathLst>
                <a:path w="431800" h="133350">
                  <a:moveTo>
                    <a:pt x="298450" y="133349"/>
                  </a:moveTo>
                  <a:lnTo>
                    <a:pt x="298450" y="0"/>
                  </a:lnTo>
                  <a:lnTo>
                    <a:pt x="387350" y="44449"/>
                  </a:lnTo>
                  <a:lnTo>
                    <a:pt x="331787" y="44449"/>
                  </a:lnTo>
                  <a:lnTo>
                    <a:pt x="331787" y="88899"/>
                  </a:lnTo>
                  <a:lnTo>
                    <a:pt x="387350" y="88899"/>
                  </a:lnTo>
                  <a:lnTo>
                    <a:pt x="298450" y="133349"/>
                  </a:lnTo>
                  <a:close/>
                </a:path>
                <a:path w="431800" h="133350">
                  <a:moveTo>
                    <a:pt x="298450" y="88899"/>
                  </a:moveTo>
                  <a:lnTo>
                    <a:pt x="0" y="88899"/>
                  </a:lnTo>
                  <a:lnTo>
                    <a:pt x="0" y="44449"/>
                  </a:lnTo>
                  <a:lnTo>
                    <a:pt x="298450" y="44449"/>
                  </a:lnTo>
                  <a:lnTo>
                    <a:pt x="298450" y="88899"/>
                  </a:lnTo>
                  <a:close/>
                </a:path>
                <a:path w="431800" h="133350">
                  <a:moveTo>
                    <a:pt x="387350" y="88899"/>
                  </a:moveTo>
                  <a:lnTo>
                    <a:pt x="331787" y="88899"/>
                  </a:lnTo>
                  <a:lnTo>
                    <a:pt x="331787" y="44449"/>
                  </a:lnTo>
                  <a:lnTo>
                    <a:pt x="387350" y="44449"/>
                  </a:lnTo>
                  <a:lnTo>
                    <a:pt x="431800" y="66674"/>
                  </a:lnTo>
                  <a:lnTo>
                    <a:pt x="387350" y="88899"/>
                  </a:lnTo>
                  <a:close/>
                </a:path>
              </a:pathLst>
            </a:custGeom>
            <a:solidFill>
              <a:srgbClr val="CC4529"/>
            </a:solidFill>
          </p:spPr>
          <p:txBody>
            <a:bodyPr wrap="square" lIns="0" tIns="0" rIns="0" bIns="0" rtlCol="0"/>
            <a:lstStyle/>
            <a:p>
              <a:endParaRPr/>
            </a:p>
          </p:txBody>
        </p:sp>
        <p:sp>
          <p:nvSpPr>
            <p:cNvPr id="29" name="object 29"/>
            <p:cNvSpPr/>
            <p:nvPr/>
          </p:nvSpPr>
          <p:spPr>
            <a:xfrm>
              <a:off x="9110980" y="1475739"/>
              <a:ext cx="431800" cy="133350"/>
            </a:xfrm>
            <a:custGeom>
              <a:avLst/>
              <a:gdLst/>
              <a:ahLst/>
              <a:cxnLst/>
              <a:rect l="l" t="t" r="r" b="b"/>
              <a:pathLst>
                <a:path w="431800" h="133350">
                  <a:moveTo>
                    <a:pt x="298450" y="133350"/>
                  </a:moveTo>
                  <a:lnTo>
                    <a:pt x="298450" y="0"/>
                  </a:lnTo>
                  <a:lnTo>
                    <a:pt x="387350" y="44450"/>
                  </a:lnTo>
                  <a:lnTo>
                    <a:pt x="331787" y="44450"/>
                  </a:lnTo>
                  <a:lnTo>
                    <a:pt x="331787" y="88900"/>
                  </a:lnTo>
                  <a:lnTo>
                    <a:pt x="387350" y="88900"/>
                  </a:lnTo>
                  <a:lnTo>
                    <a:pt x="298450" y="133350"/>
                  </a:lnTo>
                  <a:close/>
                </a:path>
                <a:path w="431800" h="133350">
                  <a:moveTo>
                    <a:pt x="298450" y="88900"/>
                  </a:moveTo>
                  <a:lnTo>
                    <a:pt x="0" y="88900"/>
                  </a:lnTo>
                  <a:lnTo>
                    <a:pt x="0" y="44450"/>
                  </a:lnTo>
                  <a:lnTo>
                    <a:pt x="298450" y="44450"/>
                  </a:lnTo>
                  <a:lnTo>
                    <a:pt x="298450" y="88900"/>
                  </a:lnTo>
                  <a:close/>
                </a:path>
                <a:path w="431800" h="133350">
                  <a:moveTo>
                    <a:pt x="387350" y="88900"/>
                  </a:moveTo>
                  <a:lnTo>
                    <a:pt x="331787" y="88900"/>
                  </a:lnTo>
                  <a:lnTo>
                    <a:pt x="331787" y="44450"/>
                  </a:lnTo>
                  <a:lnTo>
                    <a:pt x="387350" y="44450"/>
                  </a:lnTo>
                  <a:lnTo>
                    <a:pt x="431800" y="66675"/>
                  </a:lnTo>
                  <a:lnTo>
                    <a:pt x="387350" y="88900"/>
                  </a:lnTo>
                  <a:close/>
                </a:path>
              </a:pathLst>
            </a:custGeom>
            <a:solidFill>
              <a:srgbClr val="243037"/>
            </a:solidFill>
          </p:spPr>
          <p:txBody>
            <a:bodyPr wrap="square" lIns="0" tIns="0" rIns="0" bIns="0" rtlCol="0"/>
            <a:lstStyle/>
            <a:p>
              <a:endParaRPr/>
            </a:p>
          </p:txBody>
        </p:sp>
        <p:pic>
          <p:nvPicPr>
            <p:cNvPr id="30" name="object 30"/>
            <p:cNvPicPr/>
            <p:nvPr/>
          </p:nvPicPr>
          <p:blipFill>
            <a:blip r:embed="rId2" cstate="print"/>
            <a:stretch>
              <a:fillRect/>
            </a:stretch>
          </p:blipFill>
          <p:spPr>
            <a:xfrm>
              <a:off x="0" y="806195"/>
              <a:ext cx="7208520" cy="6031992"/>
            </a:xfrm>
            <a:prstGeom prst="rect">
              <a:avLst/>
            </a:prstGeom>
          </p:spPr>
        </p:pic>
        <p:sp>
          <p:nvSpPr>
            <p:cNvPr id="31" name="object 3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69</a:t>
            </a:fld>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949769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architecture, </a:t>
            </a:r>
            <a:r>
              <a:rPr sz="2400" b="1" dirty="0">
                <a:solidFill>
                  <a:srgbClr val="FFFFFF"/>
                </a:solidFill>
                <a:latin typeface="Microsoft YaHei"/>
                <a:cs typeface="Microsoft YaHei"/>
              </a:rPr>
              <a:t>a </a:t>
            </a:r>
            <a:r>
              <a:rPr sz="2400" b="1" spc="-5" dirty="0">
                <a:solidFill>
                  <a:srgbClr val="FFFFFF"/>
                </a:solidFill>
                <a:latin typeface="Microsoft YaHei"/>
                <a:cs typeface="Microsoft YaHei"/>
              </a:rPr>
              <a:t>kind </a:t>
            </a:r>
            <a:r>
              <a:rPr sz="2400" b="1" spc="-25" dirty="0">
                <a:solidFill>
                  <a:srgbClr val="FFFFFF"/>
                </a:solidFill>
                <a:latin typeface="Microsoft YaHei"/>
                <a:cs typeface="Microsoft YaHei"/>
              </a:rPr>
              <a:t>of </a:t>
            </a:r>
            <a:r>
              <a:rPr sz="2400" b="1" spc="-5" dirty="0">
                <a:solidFill>
                  <a:srgbClr val="FFFFFF"/>
                </a:solidFill>
                <a:latin typeface="Microsoft YaHei"/>
                <a:cs typeface="Microsoft YaHei"/>
              </a:rPr>
              <a:t>distributed </a:t>
            </a:r>
            <a:r>
              <a:rPr sz="2400" b="1" spc="-10" dirty="0">
                <a:solidFill>
                  <a:srgbClr val="FFFFFF"/>
                </a:solidFill>
                <a:latin typeface="Microsoft YaHei"/>
                <a:cs typeface="Microsoft YaHei"/>
              </a:rPr>
              <a:t>architecture</a:t>
            </a:r>
            <a:r>
              <a:rPr sz="2400" b="1" spc="10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3180079" y="1325879"/>
            <a:ext cx="8818245" cy="468884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spc="-5" dirty="0">
                <a:latin typeface="Calibri"/>
                <a:cs typeface="Calibri"/>
              </a:rPr>
              <a:t>Microservice </a:t>
            </a:r>
            <a:r>
              <a:rPr sz="1800" spc="-10" dirty="0">
                <a:latin typeface="Calibri"/>
                <a:cs typeface="Calibri"/>
              </a:rPr>
              <a:t>architecture </a:t>
            </a:r>
            <a:r>
              <a:rPr sz="1800" dirty="0">
                <a:latin typeface="Calibri"/>
                <a:cs typeface="Calibri"/>
              </a:rPr>
              <a:t>... a </a:t>
            </a:r>
            <a:r>
              <a:rPr sz="1800" spc="-5" dirty="0">
                <a:latin typeface="Calibri"/>
                <a:cs typeface="Calibri"/>
              </a:rPr>
              <a:t>special type </a:t>
            </a:r>
            <a:r>
              <a:rPr sz="1800" dirty="0">
                <a:latin typeface="Calibri"/>
                <a:cs typeface="Calibri"/>
              </a:rPr>
              <a:t>of </a:t>
            </a:r>
            <a:r>
              <a:rPr sz="1800" spc="-10" dirty="0">
                <a:latin typeface="Calibri"/>
                <a:cs typeface="Calibri"/>
              </a:rPr>
              <a:t>distributed </a:t>
            </a:r>
            <a:r>
              <a:rPr sz="1800" spc="-20" dirty="0">
                <a:latin typeface="Calibri"/>
                <a:cs typeface="Calibri"/>
              </a:rPr>
              <a:t>system </a:t>
            </a:r>
            <a:r>
              <a:rPr sz="1800" spc="-5" dirty="0">
                <a:latin typeface="Calibri"/>
                <a:cs typeface="Calibri"/>
              </a:rPr>
              <a:t>design</a:t>
            </a:r>
            <a:r>
              <a:rPr sz="1800" spc="25" dirty="0">
                <a:latin typeface="Calibri"/>
                <a:cs typeface="Calibri"/>
              </a:rPr>
              <a:t> </a:t>
            </a:r>
            <a:r>
              <a:rPr sz="1800" spc="-10" dirty="0">
                <a:latin typeface="Calibri"/>
                <a:cs typeface="Calibri"/>
              </a:rPr>
              <a:t>that</a:t>
            </a:r>
            <a:endParaRPr sz="1800">
              <a:latin typeface="Calibri"/>
              <a:cs typeface="Calibri"/>
            </a:endParaRPr>
          </a:p>
          <a:p>
            <a:pPr marL="755650" lvl="1" indent="-286385">
              <a:lnSpc>
                <a:spcPct val="100000"/>
              </a:lnSpc>
              <a:buFont typeface="Segoe UI"/>
              <a:buChar char="&gt;"/>
              <a:tabLst>
                <a:tab pos="755015" algn="l"/>
                <a:tab pos="755650" algn="l"/>
              </a:tabLst>
            </a:pPr>
            <a:r>
              <a:rPr sz="1800" spc="-15" dirty="0">
                <a:latin typeface="Calibri"/>
                <a:cs typeface="Calibri"/>
              </a:rPr>
              <a:t>enforces </a:t>
            </a:r>
            <a:r>
              <a:rPr sz="1800" spc="-5" dirty="0">
                <a:latin typeface="Calibri"/>
                <a:cs typeface="Calibri"/>
              </a:rPr>
              <a:t>the use </a:t>
            </a:r>
            <a:r>
              <a:rPr sz="1800" dirty="0">
                <a:latin typeface="Calibri"/>
                <a:cs typeface="Calibri"/>
              </a:rPr>
              <a:t>of </a:t>
            </a:r>
            <a:r>
              <a:rPr sz="1800" spc="-5" dirty="0">
                <a:latin typeface="Calibri"/>
                <a:cs typeface="Calibri"/>
              </a:rPr>
              <a:t>common design </a:t>
            </a:r>
            <a:r>
              <a:rPr sz="1800" spc="-15" dirty="0">
                <a:latin typeface="Calibri"/>
                <a:cs typeface="Calibri"/>
              </a:rPr>
              <a:t>patterns </a:t>
            </a:r>
            <a:r>
              <a:rPr sz="1800" dirty="0">
                <a:latin typeface="Calibri"/>
                <a:cs typeface="Calibri"/>
              </a:rPr>
              <a:t>in </a:t>
            </a:r>
            <a:r>
              <a:rPr sz="1800" spc="-10" dirty="0">
                <a:latin typeface="Calibri"/>
                <a:cs typeface="Calibri"/>
              </a:rPr>
              <a:t>distributed</a:t>
            </a:r>
            <a:r>
              <a:rPr sz="1800" spc="10" dirty="0">
                <a:latin typeface="Calibri"/>
                <a:cs typeface="Calibri"/>
              </a:rPr>
              <a:t> </a:t>
            </a:r>
            <a:r>
              <a:rPr sz="1800" spc="-15" dirty="0">
                <a:latin typeface="Calibri"/>
                <a:cs typeface="Calibri"/>
              </a:rPr>
              <a:t>systems</a:t>
            </a:r>
            <a:endParaRPr sz="1800">
              <a:latin typeface="Calibri"/>
              <a:cs typeface="Calibri"/>
            </a:endParaRPr>
          </a:p>
          <a:p>
            <a:pPr marL="755650" lvl="1" indent="-286385">
              <a:lnSpc>
                <a:spcPct val="100000"/>
              </a:lnSpc>
              <a:buFont typeface="Segoe UI"/>
              <a:buChar char="&gt;"/>
              <a:tabLst>
                <a:tab pos="755015" algn="l"/>
                <a:tab pos="755650" algn="l"/>
              </a:tabLst>
            </a:pPr>
            <a:r>
              <a:rPr sz="1800" spc="-5" dirty="0">
                <a:latin typeface="Calibri"/>
                <a:cs typeface="Calibri"/>
              </a:rPr>
              <a:t>enables </a:t>
            </a:r>
            <a:r>
              <a:rPr sz="1800" spc="-10" dirty="0">
                <a:latin typeface="Calibri"/>
                <a:cs typeface="Calibri"/>
              </a:rPr>
              <a:t>coordination </a:t>
            </a:r>
            <a:r>
              <a:rPr sz="1800" spc="-5" dirty="0">
                <a:latin typeface="Calibri"/>
                <a:cs typeface="Calibri"/>
              </a:rPr>
              <a:t>leading </a:t>
            </a:r>
            <a:r>
              <a:rPr sz="1800" spc="-10" dirty="0">
                <a:latin typeface="Calibri"/>
                <a:cs typeface="Calibri"/>
              </a:rPr>
              <a:t>to </a:t>
            </a:r>
            <a:r>
              <a:rPr sz="1800" spc="-5" dirty="0">
                <a:latin typeface="Calibri"/>
                <a:cs typeface="Calibri"/>
              </a:rPr>
              <a:t>bioler </a:t>
            </a:r>
            <a:r>
              <a:rPr sz="1800" spc="-10" dirty="0">
                <a:latin typeface="Calibri"/>
                <a:cs typeface="Calibri"/>
              </a:rPr>
              <a:t>plate</a:t>
            </a:r>
            <a:r>
              <a:rPr sz="1800" spc="5" dirty="0">
                <a:latin typeface="Calibri"/>
                <a:cs typeface="Calibri"/>
              </a:rPr>
              <a:t> </a:t>
            </a:r>
            <a:r>
              <a:rPr sz="1800" spc="-10" dirty="0">
                <a:latin typeface="Calibri"/>
                <a:cs typeface="Calibri"/>
              </a:rPr>
              <a:t>patterns,</a:t>
            </a:r>
            <a:endParaRPr sz="1800">
              <a:latin typeface="Calibri"/>
              <a:cs typeface="Calibri"/>
            </a:endParaRPr>
          </a:p>
          <a:p>
            <a:pPr marL="755650" lvl="1" indent="-286385">
              <a:lnSpc>
                <a:spcPct val="100000"/>
              </a:lnSpc>
              <a:buFont typeface="Segoe UI"/>
              <a:buChar char="&gt;"/>
              <a:tabLst>
                <a:tab pos="755015" algn="l"/>
                <a:tab pos="755650" algn="l"/>
              </a:tabLst>
            </a:pPr>
            <a:r>
              <a:rPr sz="1800" spc="-10" dirty="0">
                <a:latin typeface="Calibri"/>
                <a:cs typeface="Calibri"/>
              </a:rPr>
              <a:t>allows developers to </a:t>
            </a:r>
            <a:r>
              <a:rPr sz="1800" spc="-5" dirty="0">
                <a:latin typeface="Calibri"/>
                <a:cs typeface="Calibri"/>
              </a:rPr>
              <a:t>quickly </a:t>
            </a:r>
            <a:r>
              <a:rPr sz="1800" spc="-15" dirty="0">
                <a:latin typeface="Calibri"/>
                <a:cs typeface="Calibri"/>
              </a:rPr>
              <a:t>stand </a:t>
            </a:r>
            <a:r>
              <a:rPr sz="1800" spc="-5" dirty="0">
                <a:latin typeface="Calibri"/>
                <a:cs typeface="Calibri"/>
              </a:rPr>
              <a:t>up </a:t>
            </a:r>
            <a:r>
              <a:rPr sz="1800" dirty="0">
                <a:latin typeface="Calibri"/>
                <a:cs typeface="Calibri"/>
              </a:rPr>
              <a:t>services </a:t>
            </a:r>
            <a:r>
              <a:rPr sz="1800" spc="-5" dirty="0">
                <a:latin typeface="Calibri"/>
                <a:cs typeface="Calibri"/>
              </a:rPr>
              <a:t>and</a:t>
            </a:r>
            <a:r>
              <a:rPr sz="1800" spc="15" dirty="0">
                <a:latin typeface="Calibri"/>
                <a:cs typeface="Calibri"/>
              </a:rPr>
              <a:t> </a:t>
            </a:r>
            <a:r>
              <a:rPr sz="1800" spc="-10" dirty="0">
                <a:latin typeface="Calibri"/>
                <a:cs typeface="Calibri"/>
              </a:rPr>
              <a:t>applications</a:t>
            </a:r>
            <a:endParaRPr sz="1800">
              <a:latin typeface="Calibri"/>
              <a:cs typeface="Calibri"/>
            </a:endParaRPr>
          </a:p>
          <a:p>
            <a:pPr marL="1212850" lvl="2" indent="-286385">
              <a:lnSpc>
                <a:spcPct val="100000"/>
              </a:lnSpc>
              <a:buFont typeface="Arial"/>
              <a:buChar char="•"/>
              <a:tabLst>
                <a:tab pos="1212215" algn="l"/>
                <a:tab pos="1212850" algn="l"/>
              </a:tabLst>
            </a:pPr>
            <a:r>
              <a:rPr sz="1800" spc="-10" dirty="0">
                <a:latin typeface="Calibri"/>
                <a:cs typeface="Calibri"/>
              </a:rPr>
              <a:t>that are capable to work well </a:t>
            </a:r>
            <a:r>
              <a:rPr sz="1800" dirty="0">
                <a:latin typeface="Calibri"/>
                <a:cs typeface="Calibri"/>
              </a:rPr>
              <a:t>in </a:t>
            </a:r>
            <a:r>
              <a:rPr sz="1800" spc="-15" dirty="0">
                <a:latin typeface="Calibri"/>
                <a:cs typeface="Calibri"/>
              </a:rPr>
              <a:t>any </a:t>
            </a:r>
            <a:r>
              <a:rPr sz="1800" spc="-10" dirty="0">
                <a:latin typeface="Calibri"/>
                <a:cs typeface="Calibri"/>
              </a:rPr>
              <a:t>distributed</a:t>
            </a:r>
            <a:r>
              <a:rPr sz="1800" spc="40" dirty="0">
                <a:latin typeface="Calibri"/>
                <a:cs typeface="Calibri"/>
              </a:rPr>
              <a:t> </a:t>
            </a:r>
            <a:r>
              <a:rPr sz="1800" spc="-10" dirty="0">
                <a:latin typeface="Calibri"/>
                <a:cs typeface="Calibri"/>
              </a:rPr>
              <a:t>environment</a:t>
            </a:r>
            <a:endParaRPr sz="1800">
              <a:latin typeface="Calibri"/>
              <a:cs typeface="Calibri"/>
            </a:endParaRPr>
          </a:p>
          <a:p>
            <a:pPr lvl="2">
              <a:lnSpc>
                <a:spcPct val="100000"/>
              </a:lnSpc>
              <a:spcBef>
                <a:spcPts val="20"/>
              </a:spcBef>
              <a:buFont typeface="Arial"/>
              <a:buChar char="•"/>
            </a:pPr>
            <a:endParaRPr sz="1750">
              <a:latin typeface="Calibri"/>
              <a:cs typeface="Calibri"/>
            </a:endParaRPr>
          </a:p>
          <a:p>
            <a:pPr marL="298450" indent="-285750">
              <a:lnSpc>
                <a:spcPct val="100000"/>
              </a:lnSpc>
              <a:buFont typeface="Arial"/>
              <a:buChar char="•"/>
              <a:tabLst>
                <a:tab pos="297815" algn="l"/>
                <a:tab pos="298450" algn="l"/>
              </a:tabLst>
            </a:pPr>
            <a:r>
              <a:rPr sz="1800" spc="-5" dirty="0">
                <a:latin typeface="Calibri"/>
                <a:cs typeface="Calibri"/>
              </a:rPr>
              <a:t>With microservice </a:t>
            </a:r>
            <a:r>
              <a:rPr sz="1800" spc="-10" dirty="0">
                <a:latin typeface="Calibri"/>
                <a:cs typeface="Calibri"/>
              </a:rPr>
              <a:t>architecture </a:t>
            </a:r>
            <a:r>
              <a:rPr sz="1800" dirty="0">
                <a:latin typeface="Calibri"/>
                <a:cs typeface="Calibri"/>
              </a:rPr>
              <a:t>...</a:t>
            </a:r>
            <a:endParaRPr sz="1800">
              <a:latin typeface="Calibri"/>
              <a:cs typeface="Calibri"/>
            </a:endParaRPr>
          </a:p>
          <a:p>
            <a:pPr marL="755015" marR="5080" lvl="1" indent="-285750">
              <a:lnSpc>
                <a:spcPct val="100000"/>
              </a:lnSpc>
              <a:buFont typeface="Segoe UI"/>
              <a:buChar char="&gt;"/>
              <a:tabLst>
                <a:tab pos="755015" algn="l"/>
                <a:tab pos="755650" algn="l"/>
              </a:tabLst>
            </a:pPr>
            <a:r>
              <a:rPr sz="1800" spc="5" dirty="0">
                <a:latin typeface="Calibri"/>
                <a:cs typeface="Calibri"/>
              </a:rPr>
              <a:t>developer </a:t>
            </a:r>
            <a:r>
              <a:rPr sz="1800" dirty="0">
                <a:latin typeface="Calibri"/>
                <a:cs typeface="Calibri"/>
              </a:rPr>
              <a:t>gets free from </a:t>
            </a:r>
            <a:r>
              <a:rPr sz="1800" spc="5" dirty="0">
                <a:latin typeface="Calibri"/>
                <a:cs typeface="Calibri"/>
              </a:rPr>
              <a:t>all the concerns of distributed </a:t>
            </a:r>
            <a:r>
              <a:rPr sz="1800" dirty="0">
                <a:latin typeface="Calibri"/>
                <a:cs typeface="Calibri"/>
              </a:rPr>
              <a:t>system, </a:t>
            </a:r>
            <a:r>
              <a:rPr sz="1800" spc="10" dirty="0">
                <a:latin typeface="Calibri"/>
                <a:cs typeface="Calibri"/>
              </a:rPr>
              <a:t>and the coordination  </a:t>
            </a:r>
            <a:r>
              <a:rPr sz="1800" dirty="0">
                <a:latin typeface="Calibri"/>
                <a:cs typeface="Calibri"/>
              </a:rPr>
              <a:t>in</a:t>
            </a:r>
            <a:r>
              <a:rPr sz="1800" spc="-10" dirty="0">
                <a:latin typeface="Calibri"/>
                <a:cs typeface="Calibri"/>
              </a:rPr>
              <a:t> between</a:t>
            </a:r>
            <a:endParaRPr sz="1800">
              <a:latin typeface="Calibri"/>
              <a:cs typeface="Calibri"/>
            </a:endParaRPr>
          </a:p>
          <a:p>
            <a:pPr marL="755650" lvl="1" indent="-286385">
              <a:lnSpc>
                <a:spcPct val="100000"/>
              </a:lnSpc>
              <a:buFont typeface="Segoe UI"/>
              <a:buChar char="&gt;"/>
              <a:tabLst>
                <a:tab pos="755015" algn="l"/>
                <a:tab pos="755650" algn="l"/>
              </a:tabLst>
            </a:pPr>
            <a:r>
              <a:rPr sz="1800" spc="-10" dirty="0">
                <a:latin typeface="Calibri"/>
                <a:cs typeface="Calibri"/>
              </a:rPr>
              <a:t>developer focuses more </a:t>
            </a:r>
            <a:r>
              <a:rPr sz="1800" dirty="0">
                <a:latin typeface="Calibri"/>
                <a:cs typeface="Calibri"/>
              </a:rPr>
              <a:t>on </a:t>
            </a:r>
            <a:r>
              <a:rPr sz="1800" spc="-5" dirty="0">
                <a:latin typeface="Calibri"/>
                <a:cs typeface="Calibri"/>
              </a:rPr>
              <a:t>the business</a:t>
            </a:r>
            <a:r>
              <a:rPr sz="1800" spc="5" dirty="0">
                <a:latin typeface="Calibri"/>
                <a:cs typeface="Calibri"/>
              </a:rPr>
              <a:t> </a:t>
            </a:r>
            <a:r>
              <a:rPr sz="1800" spc="-5" dirty="0">
                <a:latin typeface="Calibri"/>
                <a:cs typeface="Calibri"/>
              </a:rPr>
              <a:t>concerns</a:t>
            </a:r>
            <a:endParaRPr sz="1800">
              <a:latin typeface="Calibri"/>
              <a:cs typeface="Calibri"/>
            </a:endParaRPr>
          </a:p>
          <a:p>
            <a:pPr marL="755650" lvl="1" indent="-286385">
              <a:lnSpc>
                <a:spcPct val="100000"/>
              </a:lnSpc>
              <a:buFont typeface="Segoe UI"/>
              <a:buChar char="&gt;"/>
              <a:tabLst>
                <a:tab pos="755015" algn="l"/>
                <a:tab pos="755650" algn="l"/>
              </a:tabLst>
            </a:pPr>
            <a:r>
              <a:rPr sz="1800" spc="-5" dirty="0">
                <a:latin typeface="Calibri"/>
                <a:cs typeface="Calibri"/>
              </a:rPr>
              <a:t>all the scalability and resilience </a:t>
            </a:r>
            <a:r>
              <a:rPr sz="1800" spc="-10" dirty="0">
                <a:latin typeface="Calibri"/>
                <a:cs typeface="Calibri"/>
              </a:rPr>
              <a:t>requirements are </a:t>
            </a:r>
            <a:r>
              <a:rPr sz="1800" spc="-5" dirty="0">
                <a:latin typeface="Calibri"/>
                <a:cs typeface="Calibri"/>
              </a:rPr>
              <a:t>handled </a:t>
            </a:r>
            <a:r>
              <a:rPr sz="1800" spc="-10" dirty="0">
                <a:latin typeface="Calibri"/>
                <a:cs typeface="Calibri"/>
              </a:rPr>
              <a:t>externally and/or</a:t>
            </a:r>
            <a:r>
              <a:rPr sz="1800" spc="75" dirty="0">
                <a:latin typeface="Calibri"/>
                <a:cs typeface="Calibri"/>
              </a:rPr>
              <a:t> </a:t>
            </a:r>
            <a:r>
              <a:rPr sz="1800" spc="-15" dirty="0">
                <a:latin typeface="Calibri"/>
                <a:cs typeface="Calibri"/>
              </a:rPr>
              <a:t>separately</a:t>
            </a:r>
            <a:endParaRPr sz="1800">
              <a:latin typeface="Calibri"/>
              <a:cs typeface="Calibri"/>
            </a:endParaRPr>
          </a:p>
          <a:p>
            <a:pPr marL="755015" marR="5080" lvl="1" indent="-285750">
              <a:lnSpc>
                <a:spcPct val="100000"/>
              </a:lnSpc>
              <a:buFont typeface="Segoe UI"/>
              <a:buChar char="&gt;"/>
              <a:tabLst>
                <a:tab pos="755015" algn="l"/>
                <a:tab pos="755650" algn="l"/>
              </a:tabLst>
            </a:pPr>
            <a:r>
              <a:rPr sz="1800" spc="5" dirty="0">
                <a:latin typeface="Calibri"/>
                <a:cs typeface="Calibri"/>
              </a:rPr>
              <a:t>all the communication between the </a:t>
            </a:r>
            <a:r>
              <a:rPr sz="1800" spc="10" dirty="0">
                <a:latin typeface="Calibri"/>
                <a:cs typeface="Calibri"/>
              </a:rPr>
              <a:t>services </a:t>
            </a:r>
            <a:r>
              <a:rPr sz="1800" spc="5" dirty="0">
                <a:latin typeface="Calibri"/>
                <a:cs typeface="Calibri"/>
              </a:rPr>
              <a:t>becomes </a:t>
            </a:r>
            <a:r>
              <a:rPr sz="1800" dirty="0">
                <a:latin typeface="Calibri"/>
                <a:cs typeface="Calibri"/>
              </a:rPr>
              <a:t>standardized </a:t>
            </a:r>
            <a:r>
              <a:rPr sz="1800" spc="5" dirty="0">
                <a:latin typeface="Calibri"/>
                <a:cs typeface="Calibri"/>
              </a:rPr>
              <a:t>as they started </a:t>
            </a:r>
            <a:r>
              <a:rPr sz="1800" dirty="0">
                <a:latin typeface="Calibri"/>
                <a:cs typeface="Calibri"/>
              </a:rPr>
              <a:t>to  </a:t>
            </a:r>
            <a:r>
              <a:rPr sz="1800" spc="-10" dirty="0">
                <a:latin typeface="Calibri"/>
                <a:cs typeface="Calibri"/>
              </a:rPr>
              <a:t>follow </a:t>
            </a:r>
            <a:r>
              <a:rPr sz="1800" spc="-5" dirty="0">
                <a:latin typeface="Calibri"/>
                <a:cs typeface="Calibri"/>
              </a:rPr>
              <a:t>known design </a:t>
            </a:r>
            <a:r>
              <a:rPr sz="1800" spc="-15" dirty="0">
                <a:latin typeface="Calibri"/>
                <a:cs typeface="Calibri"/>
              </a:rPr>
              <a:t>patterns</a:t>
            </a:r>
            <a:endParaRPr sz="1800">
              <a:latin typeface="Calibri"/>
              <a:cs typeface="Calibri"/>
            </a:endParaRPr>
          </a:p>
          <a:p>
            <a:pPr marL="755015" marR="43815" lvl="1" indent="-285750">
              <a:lnSpc>
                <a:spcPct val="100000"/>
              </a:lnSpc>
              <a:buFont typeface="Segoe UI"/>
              <a:buChar char="&gt;"/>
              <a:tabLst>
                <a:tab pos="755015" algn="l"/>
                <a:tab pos="755650" algn="l"/>
              </a:tabLst>
            </a:pPr>
            <a:r>
              <a:rPr sz="1800" spc="-10" dirty="0">
                <a:latin typeface="Calibri"/>
                <a:cs typeface="Calibri"/>
              </a:rPr>
              <a:t>developers can work </a:t>
            </a:r>
            <a:r>
              <a:rPr sz="1800" dirty="0">
                <a:latin typeface="Calibri"/>
                <a:cs typeface="Calibri"/>
              </a:rPr>
              <a:t>on </a:t>
            </a:r>
            <a:r>
              <a:rPr sz="1800" spc="-15" dirty="0">
                <a:latin typeface="Calibri"/>
                <a:cs typeface="Calibri"/>
              </a:rPr>
              <a:t>separate </a:t>
            </a:r>
            <a:r>
              <a:rPr sz="1800" dirty="0">
                <a:latin typeface="Calibri"/>
                <a:cs typeface="Calibri"/>
              </a:rPr>
              <a:t>services </a:t>
            </a:r>
            <a:r>
              <a:rPr sz="1800" spc="-5" dirty="0">
                <a:latin typeface="Calibri"/>
                <a:cs typeface="Calibri"/>
              </a:rPr>
              <a:t>with no dependencies, and hence </a:t>
            </a:r>
            <a:r>
              <a:rPr sz="1800" spc="-10" dirty="0">
                <a:latin typeface="Calibri"/>
                <a:cs typeface="Calibri"/>
              </a:rPr>
              <a:t>improving  </a:t>
            </a:r>
            <a:r>
              <a:rPr sz="1800" spc="-5" dirty="0">
                <a:latin typeface="Calibri"/>
                <a:cs typeface="Calibri"/>
              </a:rPr>
              <a:t>their productivity</a:t>
            </a:r>
            <a:endParaRPr sz="1800">
              <a:latin typeface="Calibri"/>
              <a:cs typeface="Calibri"/>
            </a:endParaRPr>
          </a:p>
          <a:p>
            <a:pPr marL="755015" marR="5080" lvl="1" indent="-285750">
              <a:lnSpc>
                <a:spcPct val="100000"/>
              </a:lnSpc>
              <a:buFont typeface="Segoe UI"/>
              <a:buChar char="&gt;"/>
              <a:tabLst>
                <a:tab pos="755015" algn="l"/>
                <a:tab pos="755650" algn="l"/>
              </a:tabLst>
            </a:pPr>
            <a:r>
              <a:rPr sz="1800" spc="15" dirty="0">
                <a:latin typeface="Calibri"/>
                <a:cs typeface="Calibri"/>
              </a:rPr>
              <a:t>the design </a:t>
            </a:r>
            <a:r>
              <a:rPr sz="1800" spc="10" dirty="0">
                <a:latin typeface="Calibri"/>
                <a:cs typeface="Calibri"/>
              </a:rPr>
              <a:t>follows </a:t>
            </a:r>
            <a:r>
              <a:rPr sz="1800" spc="15" dirty="0">
                <a:latin typeface="Calibri"/>
                <a:cs typeface="Calibri"/>
              </a:rPr>
              <a:t>the </a:t>
            </a:r>
            <a:r>
              <a:rPr sz="1800" spc="10" dirty="0">
                <a:latin typeface="Calibri"/>
                <a:cs typeface="Calibri"/>
              </a:rPr>
              <a:t>best </a:t>
            </a:r>
            <a:r>
              <a:rPr sz="1800" spc="15" dirty="0">
                <a:latin typeface="Calibri"/>
                <a:cs typeface="Calibri"/>
              </a:rPr>
              <a:t>practices </a:t>
            </a:r>
            <a:r>
              <a:rPr sz="1800" spc="10" dirty="0">
                <a:latin typeface="Calibri"/>
                <a:cs typeface="Calibri"/>
              </a:rPr>
              <a:t>as they </a:t>
            </a:r>
            <a:r>
              <a:rPr sz="1800" spc="5" dirty="0">
                <a:latin typeface="Calibri"/>
                <a:cs typeface="Calibri"/>
              </a:rPr>
              <a:t>are </a:t>
            </a:r>
            <a:r>
              <a:rPr sz="1800" spc="15" dirty="0">
                <a:latin typeface="Calibri"/>
                <a:cs typeface="Calibri"/>
              </a:rPr>
              <a:t>inherently </a:t>
            </a:r>
            <a:r>
              <a:rPr sz="1800" spc="20" dirty="0">
                <a:latin typeface="Calibri"/>
                <a:cs typeface="Calibri"/>
              </a:rPr>
              <a:t>part </a:t>
            </a:r>
            <a:r>
              <a:rPr sz="1800" spc="15" dirty="0">
                <a:latin typeface="Calibri"/>
                <a:cs typeface="Calibri"/>
              </a:rPr>
              <a:t>of the </a:t>
            </a:r>
            <a:r>
              <a:rPr sz="1800" spc="20" dirty="0">
                <a:latin typeface="Calibri"/>
                <a:cs typeface="Calibri"/>
              </a:rPr>
              <a:t>implemented  </a:t>
            </a:r>
            <a:r>
              <a:rPr sz="1800" spc="-5" dirty="0">
                <a:latin typeface="Calibri"/>
                <a:cs typeface="Calibri"/>
              </a:rPr>
              <a:t>design</a:t>
            </a:r>
            <a:r>
              <a:rPr sz="1800" spc="-10" dirty="0">
                <a:latin typeface="Calibri"/>
                <a:cs typeface="Calibri"/>
              </a:rPr>
              <a:t> </a:t>
            </a:r>
            <a:r>
              <a:rPr sz="1800" spc="-15" dirty="0">
                <a:latin typeface="Calibri"/>
                <a:cs typeface="Calibri"/>
              </a:rPr>
              <a:t>patterns</a:t>
            </a:r>
            <a:endParaRPr sz="1800">
              <a:latin typeface="Calibri"/>
              <a:cs typeface="Calibri"/>
            </a:endParaRPr>
          </a:p>
        </p:txBody>
      </p:sp>
      <p:pic>
        <p:nvPicPr>
          <p:cNvPr id="9" name="object 9"/>
          <p:cNvPicPr/>
          <p:nvPr/>
        </p:nvPicPr>
        <p:blipFill>
          <a:blip r:embed="rId2" cstate="print"/>
          <a:stretch>
            <a:fillRect/>
          </a:stretch>
        </p:blipFill>
        <p:spPr>
          <a:xfrm>
            <a:off x="137160" y="1130530"/>
            <a:ext cx="2926080" cy="5486400"/>
          </a:xfrm>
          <a:prstGeom prst="rect">
            <a:avLst/>
          </a:prstGeom>
        </p:spPr>
      </p:pic>
      <p:sp>
        <p:nvSpPr>
          <p:cNvPr id="10" name="object 10"/>
          <p:cNvSpPr txBox="1"/>
          <p:nvPr/>
        </p:nvSpPr>
        <p:spPr>
          <a:xfrm>
            <a:off x="251459" y="1172845"/>
            <a:ext cx="2473325" cy="5328920"/>
          </a:xfrm>
          <a:prstGeom prst="rect">
            <a:avLst/>
          </a:prstGeom>
        </p:spPr>
        <p:txBody>
          <a:bodyPr vert="horz" wrap="square" lIns="0" tIns="12700" rIns="0" bIns="0" rtlCol="0">
            <a:spAutoFit/>
          </a:bodyPr>
          <a:lstStyle/>
          <a:p>
            <a:pPr marL="12700" marR="75565">
              <a:lnSpc>
                <a:spcPct val="100000"/>
              </a:lnSpc>
              <a:spcBef>
                <a:spcPts val="100"/>
              </a:spcBef>
            </a:pPr>
            <a:r>
              <a:rPr sz="1800" b="1" dirty="0">
                <a:solidFill>
                  <a:srgbClr val="FFFFFF"/>
                </a:solidFill>
                <a:latin typeface="Calibri"/>
                <a:cs typeface="Calibri"/>
              </a:rPr>
              <a:t>Common </a:t>
            </a:r>
            <a:r>
              <a:rPr sz="1800" b="1" spc="-5" dirty="0">
                <a:solidFill>
                  <a:srgbClr val="FFFFFF"/>
                </a:solidFill>
                <a:latin typeface="Calibri"/>
                <a:cs typeface="Calibri"/>
              </a:rPr>
              <a:t>design</a:t>
            </a:r>
            <a:r>
              <a:rPr sz="1800" b="1" spc="-60" dirty="0">
                <a:solidFill>
                  <a:srgbClr val="FFFFFF"/>
                </a:solidFill>
                <a:latin typeface="Calibri"/>
                <a:cs typeface="Calibri"/>
              </a:rPr>
              <a:t> </a:t>
            </a:r>
            <a:r>
              <a:rPr sz="1800" b="1" spc="-15" dirty="0">
                <a:solidFill>
                  <a:srgbClr val="FFFFFF"/>
                </a:solidFill>
                <a:latin typeface="Calibri"/>
                <a:cs typeface="Calibri"/>
              </a:rPr>
              <a:t>patterns  </a:t>
            </a:r>
            <a:r>
              <a:rPr sz="1800" b="1" spc="-10" dirty="0">
                <a:solidFill>
                  <a:srgbClr val="FFFFFF"/>
                </a:solidFill>
                <a:latin typeface="Calibri"/>
                <a:cs typeface="Calibri"/>
              </a:rPr>
              <a:t>for distributed</a:t>
            </a:r>
            <a:r>
              <a:rPr sz="1800" b="1" spc="-20" dirty="0">
                <a:solidFill>
                  <a:srgbClr val="FFFFFF"/>
                </a:solidFill>
                <a:latin typeface="Calibri"/>
                <a:cs typeface="Calibri"/>
              </a:rPr>
              <a:t> </a:t>
            </a:r>
            <a:r>
              <a:rPr sz="1800" b="1" spc="-15" dirty="0">
                <a:solidFill>
                  <a:srgbClr val="FFFFFF"/>
                </a:solidFill>
                <a:latin typeface="Calibri"/>
                <a:cs typeface="Calibri"/>
              </a:rPr>
              <a:t>systems:</a:t>
            </a:r>
            <a:endParaRPr sz="1800">
              <a:latin typeface="Calibri"/>
              <a:cs typeface="Calibri"/>
            </a:endParaRPr>
          </a:p>
          <a:p>
            <a:pPr marL="354965" marR="636905" indent="-342900">
              <a:lnSpc>
                <a:spcPct val="100000"/>
              </a:lnSpc>
              <a:spcBef>
                <a:spcPts val="720"/>
              </a:spcBef>
            </a:pPr>
            <a:r>
              <a:rPr sz="1800" dirty="0">
                <a:solidFill>
                  <a:srgbClr val="FFFFFF"/>
                </a:solidFill>
                <a:latin typeface="Arial"/>
                <a:cs typeface="Arial"/>
              </a:rPr>
              <a:t>→ </a:t>
            </a:r>
            <a:r>
              <a:rPr sz="1800" spc="-5" dirty="0">
                <a:solidFill>
                  <a:srgbClr val="FFFFFF"/>
                </a:solidFill>
                <a:latin typeface="Calibri"/>
                <a:cs typeface="Calibri"/>
              </a:rPr>
              <a:t>Communication  </a:t>
            </a:r>
            <a:r>
              <a:rPr sz="1800" spc="-15" dirty="0">
                <a:solidFill>
                  <a:srgbClr val="FFFFFF"/>
                </a:solidFill>
                <a:latin typeface="Calibri"/>
                <a:cs typeface="Calibri"/>
              </a:rPr>
              <a:t>orchestration</a:t>
            </a:r>
            <a:endParaRPr sz="1800">
              <a:latin typeface="Calibri"/>
              <a:cs typeface="Calibri"/>
            </a:endParaRPr>
          </a:p>
          <a:p>
            <a:pPr marL="354965" marR="874394" indent="-342900">
              <a:lnSpc>
                <a:spcPct val="100000"/>
              </a:lnSpc>
            </a:pPr>
            <a:r>
              <a:rPr sz="1800" dirty="0">
                <a:solidFill>
                  <a:srgbClr val="FFFFFF"/>
                </a:solidFill>
                <a:latin typeface="Arial"/>
                <a:cs typeface="Arial"/>
              </a:rPr>
              <a:t>→ </a:t>
            </a:r>
            <a:r>
              <a:rPr sz="1800" spc="-5" dirty="0">
                <a:solidFill>
                  <a:srgbClr val="FFFFFF"/>
                </a:solidFill>
                <a:latin typeface="Calibri"/>
                <a:cs typeface="Calibri"/>
              </a:rPr>
              <a:t>Externalizing  </a:t>
            </a:r>
            <a:r>
              <a:rPr sz="1800" spc="-20" dirty="0">
                <a:solidFill>
                  <a:srgbClr val="FFFFFF"/>
                </a:solidFill>
                <a:latin typeface="Calibri"/>
                <a:cs typeface="Calibri"/>
              </a:rPr>
              <a:t>c</a:t>
            </a:r>
            <a:r>
              <a:rPr sz="1800" dirty="0">
                <a:solidFill>
                  <a:srgbClr val="FFFFFF"/>
                </a:solidFill>
                <a:latin typeface="Calibri"/>
                <a:cs typeface="Calibri"/>
              </a:rPr>
              <a:t>o</a:t>
            </a:r>
            <a:r>
              <a:rPr sz="1800" spc="-20" dirty="0">
                <a:solidFill>
                  <a:srgbClr val="FFFFFF"/>
                </a:solidFill>
                <a:latin typeface="Calibri"/>
                <a:cs typeface="Calibri"/>
              </a:rPr>
              <a:t>n</a:t>
            </a:r>
            <a:r>
              <a:rPr sz="1800" dirty="0">
                <a:solidFill>
                  <a:srgbClr val="FFFFFF"/>
                </a:solidFill>
                <a:latin typeface="Calibri"/>
                <a:cs typeface="Calibri"/>
              </a:rPr>
              <a:t>fi</a:t>
            </a:r>
            <a:r>
              <a:rPr sz="1800" spc="-5" dirty="0">
                <a:solidFill>
                  <a:srgbClr val="FFFFFF"/>
                </a:solidFill>
                <a:latin typeface="Calibri"/>
                <a:cs typeface="Calibri"/>
              </a:rPr>
              <a:t>gu</a:t>
            </a:r>
            <a:r>
              <a:rPr sz="1800" spc="-40" dirty="0">
                <a:solidFill>
                  <a:srgbClr val="FFFFFF"/>
                </a:solidFill>
                <a:latin typeface="Calibri"/>
                <a:cs typeface="Calibri"/>
              </a:rPr>
              <a:t>r</a:t>
            </a:r>
            <a:r>
              <a:rPr sz="1800" spc="-25" dirty="0">
                <a:solidFill>
                  <a:srgbClr val="FFFFFF"/>
                </a:solidFill>
                <a:latin typeface="Calibri"/>
                <a:cs typeface="Calibri"/>
              </a:rPr>
              <a:t>a</a:t>
            </a:r>
            <a:r>
              <a:rPr sz="1800" dirty="0">
                <a:solidFill>
                  <a:srgbClr val="FFFFFF"/>
                </a:solidFill>
                <a:latin typeface="Calibri"/>
                <a:cs typeface="Calibri"/>
              </a:rPr>
              <a:t>tion</a:t>
            </a:r>
            <a:endParaRPr sz="1800">
              <a:latin typeface="Calibri"/>
              <a:cs typeface="Calibri"/>
            </a:endParaRPr>
          </a:p>
          <a:p>
            <a:pPr marL="12700">
              <a:lnSpc>
                <a:spcPct val="100000"/>
              </a:lnSpc>
            </a:pPr>
            <a:r>
              <a:rPr sz="1800" dirty="0">
                <a:solidFill>
                  <a:srgbClr val="FFFFFF"/>
                </a:solidFill>
                <a:latin typeface="Arial"/>
                <a:cs typeface="Arial"/>
              </a:rPr>
              <a:t>→ </a:t>
            </a:r>
            <a:r>
              <a:rPr sz="1800" dirty="0">
                <a:solidFill>
                  <a:srgbClr val="FFFFFF"/>
                </a:solidFill>
                <a:latin typeface="Calibri"/>
                <a:cs typeface="Calibri"/>
              </a:rPr>
              <a:t>Service</a:t>
            </a:r>
            <a:r>
              <a:rPr sz="1800" spc="-130" dirty="0">
                <a:solidFill>
                  <a:srgbClr val="FFFFFF"/>
                </a:solidFill>
                <a:latin typeface="Calibri"/>
                <a:cs typeface="Calibri"/>
              </a:rPr>
              <a:t> </a:t>
            </a:r>
            <a:r>
              <a:rPr sz="1800" spc="-10" dirty="0">
                <a:solidFill>
                  <a:srgbClr val="FFFFFF"/>
                </a:solidFill>
                <a:latin typeface="Calibri"/>
                <a:cs typeface="Calibri"/>
              </a:rPr>
              <a:t>discovery</a:t>
            </a:r>
            <a:endParaRPr sz="1800">
              <a:latin typeface="Calibri"/>
              <a:cs typeface="Calibri"/>
            </a:endParaRPr>
          </a:p>
          <a:p>
            <a:pPr marL="12700">
              <a:lnSpc>
                <a:spcPct val="100000"/>
              </a:lnSpc>
            </a:pPr>
            <a:r>
              <a:rPr sz="1800" dirty="0">
                <a:solidFill>
                  <a:srgbClr val="FFFFFF"/>
                </a:solidFill>
                <a:latin typeface="Arial"/>
                <a:cs typeface="Arial"/>
              </a:rPr>
              <a:t>→ </a:t>
            </a:r>
            <a:r>
              <a:rPr sz="1800" spc="-5" dirty="0">
                <a:solidFill>
                  <a:srgbClr val="FFFFFF"/>
                </a:solidFill>
                <a:latin typeface="Calibri"/>
                <a:cs typeface="Calibri"/>
              </a:rPr>
              <a:t>Load</a:t>
            </a:r>
            <a:r>
              <a:rPr sz="1800" spc="-125" dirty="0">
                <a:solidFill>
                  <a:srgbClr val="FFFFFF"/>
                </a:solidFill>
                <a:latin typeface="Calibri"/>
                <a:cs typeface="Calibri"/>
              </a:rPr>
              <a:t> </a:t>
            </a:r>
            <a:r>
              <a:rPr sz="1800" spc="-5" dirty="0">
                <a:solidFill>
                  <a:srgbClr val="FFFFFF"/>
                </a:solidFill>
                <a:latin typeface="Calibri"/>
                <a:cs typeface="Calibri"/>
              </a:rPr>
              <a:t>balancing</a:t>
            </a:r>
            <a:endParaRPr sz="1800">
              <a:latin typeface="Calibri"/>
              <a:cs typeface="Calibri"/>
            </a:endParaRPr>
          </a:p>
          <a:p>
            <a:pPr marL="12700">
              <a:lnSpc>
                <a:spcPct val="100000"/>
              </a:lnSpc>
            </a:pPr>
            <a:r>
              <a:rPr sz="1800" dirty="0">
                <a:solidFill>
                  <a:srgbClr val="FFFFFF"/>
                </a:solidFill>
                <a:latin typeface="Arial"/>
                <a:cs typeface="Arial"/>
              </a:rPr>
              <a:t>→ </a:t>
            </a:r>
            <a:r>
              <a:rPr sz="1800" dirty="0">
                <a:solidFill>
                  <a:srgbClr val="FFFFFF"/>
                </a:solidFill>
                <a:latin typeface="Calibri"/>
                <a:cs typeface="Calibri"/>
              </a:rPr>
              <a:t>Service</a:t>
            </a:r>
            <a:r>
              <a:rPr sz="1800" spc="-130" dirty="0">
                <a:solidFill>
                  <a:srgbClr val="FFFFFF"/>
                </a:solidFill>
                <a:latin typeface="Calibri"/>
                <a:cs typeface="Calibri"/>
              </a:rPr>
              <a:t> </a:t>
            </a:r>
            <a:r>
              <a:rPr sz="1800" spc="-15" dirty="0">
                <a:solidFill>
                  <a:srgbClr val="FFFFFF"/>
                </a:solidFill>
                <a:latin typeface="Calibri"/>
                <a:cs typeface="Calibri"/>
              </a:rPr>
              <a:t>orchestration</a:t>
            </a:r>
            <a:endParaRPr sz="1800">
              <a:latin typeface="Calibri"/>
              <a:cs typeface="Calibri"/>
            </a:endParaRPr>
          </a:p>
          <a:p>
            <a:pPr marL="12700">
              <a:lnSpc>
                <a:spcPct val="100000"/>
              </a:lnSpc>
            </a:pPr>
            <a:r>
              <a:rPr sz="1800" dirty="0">
                <a:solidFill>
                  <a:srgbClr val="FFFFFF"/>
                </a:solidFill>
                <a:latin typeface="Arial"/>
                <a:cs typeface="Arial"/>
              </a:rPr>
              <a:t>→ </a:t>
            </a:r>
            <a:r>
              <a:rPr sz="1800" spc="-10" dirty="0">
                <a:solidFill>
                  <a:srgbClr val="FFFFFF"/>
                </a:solidFill>
                <a:latin typeface="Calibri"/>
                <a:cs typeface="Calibri"/>
              </a:rPr>
              <a:t>Circuit</a:t>
            </a:r>
            <a:r>
              <a:rPr sz="1800" spc="-114" dirty="0">
                <a:solidFill>
                  <a:srgbClr val="FFFFFF"/>
                </a:solidFill>
                <a:latin typeface="Calibri"/>
                <a:cs typeface="Calibri"/>
              </a:rPr>
              <a:t> </a:t>
            </a:r>
            <a:r>
              <a:rPr sz="1800" spc="-20" dirty="0">
                <a:solidFill>
                  <a:srgbClr val="FFFFFF"/>
                </a:solidFill>
                <a:latin typeface="Calibri"/>
                <a:cs typeface="Calibri"/>
              </a:rPr>
              <a:t>breakers</a:t>
            </a:r>
            <a:endParaRPr sz="1800">
              <a:latin typeface="Calibri"/>
              <a:cs typeface="Calibri"/>
            </a:endParaRPr>
          </a:p>
          <a:p>
            <a:pPr marL="12700">
              <a:lnSpc>
                <a:spcPct val="100000"/>
              </a:lnSpc>
            </a:pPr>
            <a:r>
              <a:rPr sz="1800" dirty="0">
                <a:solidFill>
                  <a:srgbClr val="FFFFFF"/>
                </a:solidFill>
                <a:latin typeface="Arial"/>
                <a:cs typeface="Arial"/>
              </a:rPr>
              <a:t>→ </a:t>
            </a:r>
            <a:r>
              <a:rPr sz="1800" spc="-10" dirty="0">
                <a:solidFill>
                  <a:srgbClr val="FFFFFF"/>
                </a:solidFill>
                <a:latin typeface="Calibri"/>
                <a:cs typeface="Calibri"/>
              </a:rPr>
              <a:t>Intelligent</a:t>
            </a:r>
            <a:r>
              <a:rPr sz="1800" spc="-125" dirty="0">
                <a:solidFill>
                  <a:srgbClr val="FFFFFF"/>
                </a:solidFill>
                <a:latin typeface="Calibri"/>
                <a:cs typeface="Calibri"/>
              </a:rPr>
              <a:t> </a:t>
            </a:r>
            <a:r>
              <a:rPr sz="1800" spc="-10" dirty="0">
                <a:solidFill>
                  <a:srgbClr val="FFFFFF"/>
                </a:solidFill>
                <a:latin typeface="Calibri"/>
                <a:cs typeface="Calibri"/>
              </a:rPr>
              <a:t>routing</a:t>
            </a:r>
            <a:endParaRPr sz="1800">
              <a:latin typeface="Calibri"/>
              <a:cs typeface="Calibri"/>
            </a:endParaRPr>
          </a:p>
          <a:p>
            <a:pPr marL="12700">
              <a:lnSpc>
                <a:spcPct val="100000"/>
              </a:lnSpc>
            </a:pPr>
            <a:r>
              <a:rPr sz="1800" dirty="0">
                <a:solidFill>
                  <a:srgbClr val="FFFFFF"/>
                </a:solidFill>
                <a:latin typeface="Arial"/>
                <a:cs typeface="Arial"/>
              </a:rPr>
              <a:t>→</a:t>
            </a:r>
            <a:r>
              <a:rPr sz="1800" spc="390" dirty="0">
                <a:solidFill>
                  <a:srgbClr val="FFFFFF"/>
                </a:solidFill>
                <a:latin typeface="Arial"/>
                <a:cs typeface="Arial"/>
              </a:rPr>
              <a:t> </a:t>
            </a:r>
            <a:r>
              <a:rPr sz="1800" spc="-15" dirty="0">
                <a:solidFill>
                  <a:srgbClr val="FFFFFF"/>
                </a:solidFill>
                <a:latin typeface="Calibri"/>
                <a:cs typeface="Calibri"/>
              </a:rPr>
              <a:t>Micro-proxy</a:t>
            </a:r>
            <a:endParaRPr sz="1800">
              <a:latin typeface="Calibri"/>
              <a:cs typeface="Calibri"/>
            </a:endParaRPr>
          </a:p>
          <a:p>
            <a:pPr marL="12700">
              <a:lnSpc>
                <a:spcPct val="100000"/>
              </a:lnSpc>
            </a:pPr>
            <a:r>
              <a:rPr sz="1800" dirty="0">
                <a:solidFill>
                  <a:srgbClr val="FFFFFF"/>
                </a:solidFill>
                <a:latin typeface="Arial"/>
                <a:cs typeface="Arial"/>
              </a:rPr>
              <a:t>→ </a:t>
            </a:r>
            <a:r>
              <a:rPr sz="1800" spc="-10" dirty="0">
                <a:solidFill>
                  <a:srgbClr val="FFFFFF"/>
                </a:solidFill>
                <a:latin typeface="Calibri"/>
                <a:cs typeface="Calibri"/>
              </a:rPr>
              <a:t>Control</a:t>
            </a:r>
            <a:r>
              <a:rPr sz="1800" spc="-120" dirty="0">
                <a:solidFill>
                  <a:srgbClr val="FFFFFF"/>
                </a:solidFill>
                <a:latin typeface="Calibri"/>
                <a:cs typeface="Calibri"/>
              </a:rPr>
              <a:t> </a:t>
            </a:r>
            <a:r>
              <a:rPr sz="1800" spc="-5" dirty="0">
                <a:solidFill>
                  <a:srgbClr val="FFFFFF"/>
                </a:solidFill>
                <a:latin typeface="Calibri"/>
                <a:cs typeface="Calibri"/>
              </a:rPr>
              <a:t>bus</a:t>
            </a:r>
            <a:endParaRPr sz="1800">
              <a:latin typeface="Calibri"/>
              <a:cs typeface="Calibri"/>
            </a:endParaRPr>
          </a:p>
          <a:p>
            <a:pPr marL="12700">
              <a:lnSpc>
                <a:spcPct val="100000"/>
              </a:lnSpc>
            </a:pPr>
            <a:r>
              <a:rPr sz="1800" dirty="0">
                <a:solidFill>
                  <a:srgbClr val="FFFFFF"/>
                </a:solidFill>
                <a:latin typeface="Arial"/>
                <a:cs typeface="Arial"/>
              </a:rPr>
              <a:t>→ </a:t>
            </a:r>
            <a:r>
              <a:rPr sz="1800" spc="-5" dirty="0">
                <a:solidFill>
                  <a:srgbClr val="FFFFFF"/>
                </a:solidFill>
                <a:latin typeface="Calibri"/>
                <a:cs typeface="Calibri"/>
              </a:rPr>
              <a:t>One-time</a:t>
            </a:r>
            <a:r>
              <a:rPr sz="1800" spc="-130" dirty="0">
                <a:solidFill>
                  <a:srgbClr val="FFFFFF"/>
                </a:solidFill>
                <a:latin typeface="Calibri"/>
                <a:cs typeface="Calibri"/>
              </a:rPr>
              <a:t> </a:t>
            </a:r>
            <a:r>
              <a:rPr sz="1800" spc="-15" dirty="0">
                <a:solidFill>
                  <a:srgbClr val="FFFFFF"/>
                </a:solidFill>
                <a:latin typeface="Calibri"/>
                <a:cs typeface="Calibri"/>
              </a:rPr>
              <a:t>tokens</a:t>
            </a:r>
            <a:endParaRPr sz="1800">
              <a:latin typeface="Calibri"/>
              <a:cs typeface="Calibri"/>
            </a:endParaRPr>
          </a:p>
          <a:p>
            <a:pPr marL="12700">
              <a:lnSpc>
                <a:spcPct val="100000"/>
              </a:lnSpc>
            </a:pPr>
            <a:r>
              <a:rPr sz="1800" dirty="0">
                <a:solidFill>
                  <a:srgbClr val="FFFFFF"/>
                </a:solidFill>
                <a:latin typeface="Arial"/>
                <a:cs typeface="Arial"/>
              </a:rPr>
              <a:t>→ </a:t>
            </a:r>
            <a:r>
              <a:rPr sz="1800" spc="-5" dirty="0">
                <a:solidFill>
                  <a:srgbClr val="FFFFFF"/>
                </a:solidFill>
                <a:latin typeface="Calibri"/>
                <a:cs typeface="Calibri"/>
              </a:rPr>
              <a:t>Global</a:t>
            </a:r>
            <a:r>
              <a:rPr sz="1800" spc="-120" dirty="0">
                <a:solidFill>
                  <a:srgbClr val="FFFFFF"/>
                </a:solidFill>
                <a:latin typeface="Calibri"/>
                <a:cs typeface="Calibri"/>
              </a:rPr>
              <a:t> </a:t>
            </a:r>
            <a:r>
              <a:rPr sz="1800" spc="-5" dirty="0">
                <a:solidFill>
                  <a:srgbClr val="FFFFFF"/>
                </a:solidFill>
                <a:latin typeface="Calibri"/>
                <a:cs typeface="Calibri"/>
              </a:rPr>
              <a:t>locks</a:t>
            </a:r>
            <a:endParaRPr sz="1800">
              <a:latin typeface="Calibri"/>
              <a:cs typeface="Calibri"/>
            </a:endParaRPr>
          </a:p>
          <a:p>
            <a:pPr marL="12700">
              <a:lnSpc>
                <a:spcPct val="100000"/>
              </a:lnSpc>
            </a:pPr>
            <a:r>
              <a:rPr sz="1800" dirty="0">
                <a:solidFill>
                  <a:srgbClr val="FFFFFF"/>
                </a:solidFill>
                <a:latin typeface="Arial"/>
                <a:cs typeface="Arial"/>
              </a:rPr>
              <a:t>→ </a:t>
            </a:r>
            <a:r>
              <a:rPr sz="1800" spc="-10" dirty="0">
                <a:solidFill>
                  <a:srgbClr val="FFFFFF"/>
                </a:solidFill>
                <a:latin typeface="Calibri"/>
                <a:cs typeface="Calibri"/>
              </a:rPr>
              <a:t>Leadership</a:t>
            </a:r>
            <a:r>
              <a:rPr sz="1800" spc="-125" dirty="0">
                <a:solidFill>
                  <a:srgbClr val="FFFFFF"/>
                </a:solidFill>
                <a:latin typeface="Calibri"/>
                <a:cs typeface="Calibri"/>
              </a:rPr>
              <a:t> </a:t>
            </a:r>
            <a:r>
              <a:rPr sz="1800" spc="-5" dirty="0">
                <a:solidFill>
                  <a:srgbClr val="FFFFFF"/>
                </a:solidFill>
                <a:latin typeface="Calibri"/>
                <a:cs typeface="Calibri"/>
              </a:rPr>
              <a:t>election</a:t>
            </a:r>
            <a:endParaRPr sz="1800">
              <a:latin typeface="Calibri"/>
              <a:cs typeface="Calibri"/>
            </a:endParaRPr>
          </a:p>
          <a:p>
            <a:pPr marL="12700">
              <a:lnSpc>
                <a:spcPct val="100000"/>
              </a:lnSpc>
            </a:pPr>
            <a:r>
              <a:rPr sz="1800" dirty="0">
                <a:solidFill>
                  <a:srgbClr val="FFFFFF"/>
                </a:solidFill>
                <a:latin typeface="Arial"/>
                <a:cs typeface="Arial"/>
              </a:rPr>
              <a:t>→ </a:t>
            </a:r>
            <a:r>
              <a:rPr sz="1800" spc="-10" dirty="0">
                <a:solidFill>
                  <a:srgbClr val="FFFFFF"/>
                </a:solidFill>
                <a:latin typeface="Calibri"/>
                <a:cs typeface="Calibri"/>
              </a:rPr>
              <a:t>Distributed</a:t>
            </a:r>
            <a:r>
              <a:rPr sz="1800" spc="-120" dirty="0">
                <a:solidFill>
                  <a:srgbClr val="FFFFFF"/>
                </a:solidFill>
                <a:latin typeface="Calibri"/>
                <a:cs typeface="Calibri"/>
              </a:rPr>
              <a:t> </a:t>
            </a:r>
            <a:r>
              <a:rPr sz="1800" spc="-5" dirty="0">
                <a:solidFill>
                  <a:srgbClr val="FFFFFF"/>
                </a:solidFill>
                <a:latin typeface="Calibri"/>
                <a:cs typeface="Calibri"/>
              </a:rPr>
              <a:t>sessions</a:t>
            </a:r>
            <a:endParaRPr sz="1800">
              <a:latin typeface="Calibri"/>
              <a:cs typeface="Calibri"/>
            </a:endParaRPr>
          </a:p>
          <a:p>
            <a:pPr marL="12700">
              <a:lnSpc>
                <a:spcPct val="100000"/>
              </a:lnSpc>
            </a:pPr>
            <a:r>
              <a:rPr sz="1800" dirty="0">
                <a:solidFill>
                  <a:srgbClr val="FFFFFF"/>
                </a:solidFill>
                <a:latin typeface="Arial"/>
                <a:cs typeface="Arial"/>
              </a:rPr>
              <a:t>→ </a:t>
            </a:r>
            <a:r>
              <a:rPr sz="1800" spc="-10" dirty="0">
                <a:solidFill>
                  <a:srgbClr val="FFFFFF"/>
                </a:solidFill>
                <a:latin typeface="Calibri"/>
                <a:cs typeface="Calibri"/>
              </a:rPr>
              <a:t>Cluster</a:t>
            </a:r>
            <a:r>
              <a:rPr sz="1800" spc="-120" dirty="0">
                <a:solidFill>
                  <a:srgbClr val="FFFFFF"/>
                </a:solidFill>
                <a:latin typeface="Calibri"/>
                <a:cs typeface="Calibri"/>
              </a:rPr>
              <a:t> </a:t>
            </a:r>
            <a:r>
              <a:rPr sz="1800" spc="-20" dirty="0">
                <a:solidFill>
                  <a:srgbClr val="FFFFFF"/>
                </a:solidFill>
                <a:latin typeface="Calibri"/>
                <a:cs typeface="Calibri"/>
              </a:rPr>
              <a:t>state</a:t>
            </a:r>
            <a:endParaRPr sz="1800">
              <a:latin typeface="Calibri"/>
              <a:cs typeface="Calibri"/>
            </a:endParaRPr>
          </a:p>
          <a:p>
            <a:pPr marL="12700">
              <a:lnSpc>
                <a:spcPct val="100000"/>
              </a:lnSpc>
            </a:pPr>
            <a:r>
              <a:rPr sz="1800" dirty="0">
                <a:solidFill>
                  <a:srgbClr val="FFFFFF"/>
                </a:solidFill>
                <a:latin typeface="Arial"/>
                <a:cs typeface="Arial"/>
              </a:rPr>
              <a:t>→ </a:t>
            </a:r>
            <a:r>
              <a:rPr sz="1800" spc="-15" dirty="0">
                <a:solidFill>
                  <a:srgbClr val="FFFFFF"/>
                </a:solidFill>
                <a:latin typeface="Calibri"/>
                <a:cs typeface="Calibri"/>
              </a:rPr>
              <a:t>Centralized</a:t>
            </a:r>
            <a:r>
              <a:rPr sz="1800" spc="-140" dirty="0">
                <a:solidFill>
                  <a:srgbClr val="FFFFFF"/>
                </a:solidFill>
                <a:latin typeface="Calibri"/>
                <a:cs typeface="Calibri"/>
              </a:rPr>
              <a:t> </a:t>
            </a:r>
            <a:r>
              <a:rPr sz="1800" spc="-10" dirty="0">
                <a:solidFill>
                  <a:srgbClr val="FFFFFF"/>
                </a:solidFill>
                <a:latin typeface="Calibri"/>
                <a:cs typeface="Calibri"/>
              </a:rPr>
              <a:t>accounting</a:t>
            </a:r>
            <a:endParaRPr sz="1800">
              <a:latin typeface="Calibri"/>
              <a:cs typeface="Calibri"/>
            </a:endParaRPr>
          </a:p>
        </p:txBody>
      </p:sp>
      <p:sp>
        <p:nvSpPr>
          <p:cNvPr id="11" name="object 1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7</a:t>
            </a:fld>
            <a:endParaRPr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06844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Security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Miscellaneous</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8192134" y="2855595"/>
            <a:ext cx="228917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Session </a:t>
            </a:r>
            <a:r>
              <a:rPr sz="1800" b="1" spc="-10" dirty="0">
                <a:latin typeface="Calibri"/>
                <a:cs typeface="Calibri"/>
              </a:rPr>
              <a:t>Management</a:t>
            </a:r>
            <a:r>
              <a:rPr sz="1800" b="1" spc="-35" dirty="0">
                <a:latin typeface="Calibri"/>
                <a:cs typeface="Calibri"/>
              </a:rPr>
              <a:t> </a:t>
            </a:r>
            <a:r>
              <a:rPr sz="1800" b="1" spc="-5" dirty="0">
                <a:latin typeface="Calibri"/>
                <a:cs typeface="Calibri"/>
              </a:rPr>
              <a:t>...</a:t>
            </a:r>
            <a:endParaRPr sz="1800">
              <a:latin typeface="Calibri"/>
              <a:cs typeface="Calibri"/>
            </a:endParaRPr>
          </a:p>
        </p:txBody>
      </p:sp>
      <p:sp>
        <p:nvSpPr>
          <p:cNvPr id="9" name="object 9"/>
          <p:cNvSpPr txBox="1"/>
          <p:nvPr/>
        </p:nvSpPr>
        <p:spPr>
          <a:xfrm>
            <a:off x="8192134" y="3134359"/>
            <a:ext cx="3820160" cy="331724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200" spc="-5" dirty="0">
                <a:latin typeface="Calibri"/>
                <a:cs typeface="Calibri"/>
              </a:rPr>
              <a:t>Session is being </a:t>
            </a:r>
            <a:r>
              <a:rPr sz="1200" spc="-10" dirty="0">
                <a:latin typeface="Calibri"/>
                <a:cs typeface="Calibri"/>
              </a:rPr>
              <a:t>created to define </a:t>
            </a:r>
            <a:r>
              <a:rPr sz="1200" dirty="0">
                <a:latin typeface="Calibri"/>
                <a:cs typeface="Calibri"/>
              </a:rPr>
              <a:t>a </a:t>
            </a:r>
            <a:r>
              <a:rPr sz="1200" spc="-5" dirty="0">
                <a:latin typeface="Calibri"/>
                <a:cs typeface="Calibri"/>
              </a:rPr>
              <a:t>user access</a:t>
            </a:r>
            <a:r>
              <a:rPr sz="1200" spc="20" dirty="0">
                <a:latin typeface="Calibri"/>
                <a:cs typeface="Calibri"/>
              </a:rPr>
              <a:t> </a:t>
            </a:r>
            <a:r>
              <a:rPr sz="1200" spc="-15" dirty="0">
                <a:latin typeface="Calibri"/>
                <a:cs typeface="Calibri"/>
              </a:rPr>
              <a:t>context.</a:t>
            </a:r>
            <a:endParaRPr sz="1200">
              <a:latin typeface="Calibri"/>
              <a:cs typeface="Calibri"/>
            </a:endParaRPr>
          </a:p>
          <a:p>
            <a:pPr marL="298450" marR="43815" indent="-285750">
              <a:lnSpc>
                <a:spcPct val="100000"/>
              </a:lnSpc>
              <a:buFont typeface="Arial"/>
              <a:buChar char="•"/>
              <a:tabLst>
                <a:tab pos="297815" algn="l"/>
                <a:tab pos="298450" algn="l"/>
              </a:tabLst>
            </a:pPr>
            <a:r>
              <a:rPr sz="1200" dirty="0">
                <a:latin typeface="Calibri"/>
                <a:cs typeface="Calibri"/>
              </a:rPr>
              <a:t>A </a:t>
            </a:r>
            <a:r>
              <a:rPr sz="1200" spc="-5" dirty="0">
                <a:latin typeface="Calibri"/>
                <a:cs typeface="Calibri"/>
              </a:rPr>
              <a:t>session </a:t>
            </a:r>
            <a:r>
              <a:rPr sz="1200" spc="-10" dirty="0">
                <a:latin typeface="Calibri"/>
                <a:cs typeface="Calibri"/>
              </a:rPr>
              <a:t>often </a:t>
            </a:r>
            <a:r>
              <a:rPr sz="1200" spc="-5" dirty="0">
                <a:latin typeface="Calibri"/>
                <a:cs typeface="Calibri"/>
              </a:rPr>
              <a:t>comprises </a:t>
            </a:r>
            <a:r>
              <a:rPr sz="1200" dirty="0">
                <a:latin typeface="Calibri"/>
                <a:cs typeface="Calibri"/>
              </a:rPr>
              <a:t>of </a:t>
            </a:r>
            <a:r>
              <a:rPr sz="1200" spc="-15" dirty="0">
                <a:latin typeface="Calibri"/>
                <a:cs typeface="Calibri"/>
              </a:rPr>
              <a:t>tokens </a:t>
            </a:r>
            <a:r>
              <a:rPr sz="1200" spc="-5" dirty="0">
                <a:latin typeface="Calibri"/>
                <a:cs typeface="Calibri"/>
              </a:rPr>
              <a:t>(one </a:t>
            </a:r>
            <a:r>
              <a:rPr sz="1200" spc="-15" dirty="0">
                <a:latin typeface="Calibri"/>
                <a:cs typeface="Calibri"/>
              </a:rPr>
              <a:t>for </a:t>
            </a:r>
            <a:r>
              <a:rPr sz="1200" spc="-5" dirty="0">
                <a:latin typeface="Calibri"/>
                <a:cs typeface="Calibri"/>
              </a:rPr>
              <a:t>access, and  another one </a:t>
            </a:r>
            <a:r>
              <a:rPr sz="1200" spc="-15" dirty="0">
                <a:latin typeface="Calibri"/>
                <a:cs typeface="Calibri"/>
              </a:rPr>
              <a:t>for </a:t>
            </a:r>
            <a:r>
              <a:rPr sz="1200" spc="-10" dirty="0">
                <a:latin typeface="Calibri"/>
                <a:cs typeface="Calibri"/>
              </a:rPr>
              <a:t>refreshing</a:t>
            </a:r>
            <a:r>
              <a:rPr sz="1200" spc="10" dirty="0">
                <a:latin typeface="Calibri"/>
                <a:cs typeface="Calibri"/>
              </a:rPr>
              <a:t> </a:t>
            </a:r>
            <a:r>
              <a:rPr sz="1200" spc="-5" dirty="0">
                <a:latin typeface="Calibri"/>
                <a:cs typeface="Calibri"/>
              </a:rPr>
              <a:t>access).</a:t>
            </a:r>
            <a:endParaRPr sz="1200">
              <a:latin typeface="Calibri"/>
              <a:cs typeface="Calibri"/>
            </a:endParaRPr>
          </a:p>
          <a:p>
            <a:pPr marL="298450" marR="377190" indent="-285750">
              <a:lnSpc>
                <a:spcPct val="100000"/>
              </a:lnSpc>
              <a:buFont typeface="Arial"/>
              <a:buChar char="•"/>
              <a:tabLst>
                <a:tab pos="297815" algn="l"/>
                <a:tab pos="298450" algn="l"/>
              </a:tabLst>
            </a:pPr>
            <a:r>
              <a:rPr sz="1200" spc="-10" dirty="0">
                <a:latin typeface="Calibri"/>
                <a:cs typeface="Calibri"/>
              </a:rPr>
              <a:t>Moreover </a:t>
            </a:r>
            <a:r>
              <a:rPr sz="1200" spc="-5" dirty="0">
                <a:latin typeface="Calibri"/>
                <a:cs typeface="Calibri"/>
              </a:rPr>
              <a:t>it also </a:t>
            </a:r>
            <a:r>
              <a:rPr sz="1200" spc="-10" dirty="0">
                <a:latin typeface="Calibri"/>
                <a:cs typeface="Calibri"/>
              </a:rPr>
              <a:t>contains </a:t>
            </a:r>
            <a:r>
              <a:rPr sz="1200" spc="-5" dirty="0">
                <a:latin typeface="Calibri"/>
                <a:cs typeface="Calibri"/>
              </a:rPr>
              <a:t>the user </a:t>
            </a:r>
            <a:r>
              <a:rPr sz="1200" spc="-15" dirty="0">
                <a:latin typeface="Calibri"/>
                <a:cs typeface="Calibri"/>
              </a:rPr>
              <a:t>ID, </a:t>
            </a:r>
            <a:r>
              <a:rPr sz="1200" spc="-5" dirty="0">
                <a:latin typeface="Calibri"/>
                <a:cs typeface="Calibri"/>
              </a:rPr>
              <a:t>its </a:t>
            </a:r>
            <a:r>
              <a:rPr sz="1200" spc="-10" dirty="0">
                <a:latin typeface="Calibri"/>
                <a:cs typeface="Calibri"/>
              </a:rPr>
              <a:t>role, </a:t>
            </a:r>
            <a:r>
              <a:rPr sz="1200" spc="-5" dirty="0">
                <a:latin typeface="Calibri"/>
                <a:cs typeface="Calibri"/>
              </a:rPr>
              <a:t>its  capabilities, and </a:t>
            </a:r>
            <a:r>
              <a:rPr sz="1200" dirty="0">
                <a:latin typeface="Calibri"/>
                <a:cs typeface="Calibri"/>
              </a:rPr>
              <a:t>some </a:t>
            </a:r>
            <a:r>
              <a:rPr sz="1200" spc="-10" dirty="0">
                <a:latin typeface="Calibri"/>
                <a:cs typeface="Calibri"/>
              </a:rPr>
              <a:t>meta data regarding </a:t>
            </a:r>
            <a:r>
              <a:rPr sz="1200" spc="-5" dirty="0">
                <a:latin typeface="Calibri"/>
                <a:cs typeface="Calibri"/>
              </a:rPr>
              <a:t>session  </a:t>
            </a:r>
            <a:r>
              <a:rPr sz="1200" spc="-15" dirty="0">
                <a:latin typeface="Calibri"/>
                <a:cs typeface="Calibri"/>
              </a:rPr>
              <a:t>tokens</a:t>
            </a:r>
            <a:r>
              <a:rPr sz="1200" spc="-10" dirty="0">
                <a:latin typeface="Calibri"/>
                <a:cs typeface="Calibri"/>
              </a:rPr>
              <a:t> </a:t>
            </a:r>
            <a:r>
              <a:rPr sz="1200" spc="-15" dirty="0">
                <a:latin typeface="Calibri"/>
                <a:cs typeface="Calibri"/>
              </a:rPr>
              <a:t>itself.</a:t>
            </a:r>
            <a:endParaRPr sz="1200">
              <a:latin typeface="Calibri"/>
              <a:cs typeface="Calibri"/>
            </a:endParaRPr>
          </a:p>
          <a:p>
            <a:pPr marL="298450" marR="87630" indent="-285750">
              <a:lnSpc>
                <a:spcPct val="100000"/>
              </a:lnSpc>
              <a:buFont typeface="Arial"/>
              <a:buChar char="•"/>
              <a:tabLst>
                <a:tab pos="297815" algn="l"/>
                <a:tab pos="298450" algn="l"/>
              </a:tabLst>
            </a:pPr>
            <a:r>
              <a:rPr sz="1200" spc="-5" dirty="0">
                <a:latin typeface="Calibri"/>
                <a:cs typeface="Calibri"/>
              </a:rPr>
              <a:t>The session </a:t>
            </a:r>
            <a:r>
              <a:rPr sz="1200" spc="-10" dirty="0">
                <a:latin typeface="Calibri"/>
                <a:cs typeface="Calibri"/>
              </a:rPr>
              <a:t>representation </a:t>
            </a:r>
            <a:r>
              <a:rPr sz="1200" spc="-5" dirty="0">
                <a:latin typeface="Calibri"/>
                <a:cs typeface="Calibri"/>
              </a:rPr>
              <a:t>is being send back and </a:t>
            </a:r>
            <a:r>
              <a:rPr sz="1200" spc="-10" dirty="0">
                <a:latin typeface="Calibri"/>
                <a:cs typeface="Calibri"/>
              </a:rPr>
              <a:t>forth  between </a:t>
            </a:r>
            <a:r>
              <a:rPr sz="1200" spc="-5" dirty="0">
                <a:latin typeface="Calibri"/>
                <a:cs typeface="Calibri"/>
              </a:rPr>
              <a:t>the user's </a:t>
            </a:r>
            <a:r>
              <a:rPr sz="1200" spc="-10" dirty="0">
                <a:latin typeface="Calibri"/>
                <a:cs typeface="Calibri"/>
              </a:rPr>
              <a:t>client, </a:t>
            </a:r>
            <a:r>
              <a:rPr sz="1200" spc="-5" dirty="0">
                <a:latin typeface="Calibri"/>
                <a:cs typeface="Calibri"/>
              </a:rPr>
              <a:t>and the service. This  </a:t>
            </a:r>
            <a:r>
              <a:rPr sz="1200" spc="-10" dirty="0">
                <a:latin typeface="Calibri"/>
                <a:cs typeface="Calibri"/>
              </a:rPr>
              <a:t>representation </a:t>
            </a:r>
            <a:r>
              <a:rPr sz="1200" spc="-5" dirty="0">
                <a:latin typeface="Calibri"/>
                <a:cs typeface="Calibri"/>
              </a:rPr>
              <a:t>is </a:t>
            </a:r>
            <a:r>
              <a:rPr sz="1200" spc="-10" dirty="0">
                <a:latin typeface="Calibri"/>
                <a:cs typeface="Calibri"/>
              </a:rPr>
              <a:t>often implemented </a:t>
            </a:r>
            <a:r>
              <a:rPr sz="1200" spc="-5" dirty="0">
                <a:latin typeface="Calibri"/>
                <a:cs typeface="Calibri"/>
              </a:rPr>
              <a:t>with</a:t>
            </a:r>
            <a:r>
              <a:rPr sz="1200" spc="5" dirty="0">
                <a:latin typeface="Calibri"/>
                <a:cs typeface="Calibri"/>
              </a:rPr>
              <a:t> </a:t>
            </a:r>
            <a:r>
              <a:rPr sz="1200" spc="-30" dirty="0">
                <a:latin typeface="Calibri"/>
                <a:cs typeface="Calibri"/>
              </a:rPr>
              <a:t>JWT.</a:t>
            </a:r>
            <a:endParaRPr sz="1200">
              <a:latin typeface="Calibri"/>
              <a:cs typeface="Calibri"/>
            </a:endParaRPr>
          </a:p>
          <a:p>
            <a:pPr marL="298450" marR="19050" indent="-285750">
              <a:lnSpc>
                <a:spcPct val="100000"/>
              </a:lnSpc>
              <a:buFont typeface="Arial"/>
              <a:buChar char="•"/>
              <a:tabLst>
                <a:tab pos="297815" algn="l"/>
                <a:tab pos="298450" algn="l"/>
              </a:tabLst>
            </a:pPr>
            <a:r>
              <a:rPr sz="1200" dirty="0">
                <a:latin typeface="Calibri"/>
                <a:cs typeface="Calibri"/>
              </a:rPr>
              <a:t>A </a:t>
            </a:r>
            <a:r>
              <a:rPr sz="1200" spc="-5" dirty="0">
                <a:latin typeface="Calibri"/>
                <a:cs typeface="Calibri"/>
              </a:rPr>
              <a:t>microservice cannot </a:t>
            </a:r>
            <a:r>
              <a:rPr sz="1200" spc="-10" dirty="0">
                <a:latin typeface="Calibri"/>
                <a:cs typeface="Calibri"/>
              </a:rPr>
              <a:t>persists </a:t>
            </a:r>
            <a:r>
              <a:rPr sz="1200" spc="-5" dirty="0">
                <a:latin typeface="Calibri"/>
                <a:cs typeface="Calibri"/>
              </a:rPr>
              <a:t>this session within, </a:t>
            </a:r>
            <a:r>
              <a:rPr sz="1200" spc="-10" dirty="0">
                <a:latin typeface="Calibri"/>
                <a:cs typeface="Calibri"/>
              </a:rPr>
              <a:t>rather  </a:t>
            </a:r>
            <a:r>
              <a:rPr sz="1200" spc="-5" dirty="0">
                <a:latin typeface="Calibri"/>
                <a:cs typeface="Calibri"/>
              </a:rPr>
              <a:t>it is </a:t>
            </a:r>
            <a:r>
              <a:rPr sz="1200" spc="-10" dirty="0">
                <a:latin typeface="Calibri"/>
                <a:cs typeface="Calibri"/>
              </a:rPr>
              <a:t>saved </a:t>
            </a:r>
            <a:r>
              <a:rPr sz="1200" spc="-5" dirty="0">
                <a:latin typeface="Calibri"/>
                <a:cs typeface="Calibri"/>
              </a:rPr>
              <a:t>outside </a:t>
            </a:r>
            <a:r>
              <a:rPr sz="1200" dirty="0">
                <a:latin typeface="Calibri"/>
                <a:cs typeface="Calibri"/>
              </a:rPr>
              <a:t>on a </a:t>
            </a:r>
            <a:r>
              <a:rPr sz="1200" spc="-10" dirty="0">
                <a:latin typeface="Calibri"/>
                <a:cs typeface="Calibri"/>
              </a:rPr>
              <a:t>database. </a:t>
            </a:r>
            <a:r>
              <a:rPr sz="1200" spc="-5" dirty="0">
                <a:latin typeface="Calibri"/>
                <a:cs typeface="Calibri"/>
              </a:rPr>
              <a:t>Since this </a:t>
            </a:r>
            <a:r>
              <a:rPr sz="1200" spc="-10" dirty="0">
                <a:latin typeface="Calibri"/>
                <a:cs typeface="Calibri"/>
              </a:rPr>
              <a:t>database </a:t>
            </a:r>
            <a:r>
              <a:rPr sz="1200" spc="-5" dirty="0">
                <a:latin typeface="Calibri"/>
                <a:cs typeface="Calibri"/>
              </a:rPr>
              <a:t>is  being access </a:t>
            </a:r>
            <a:r>
              <a:rPr sz="1200" spc="-10" dirty="0">
                <a:latin typeface="Calibri"/>
                <a:cs typeface="Calibri"/>
              </a:rPr>
              <a:t>frequently </a:t>
            </a:r>
            <a:r>
              <a:rPr sz="1200" dirty="0">
                <a:latin typeface="Calibri"/>
                <a:cs typeface="Calibri"/>
              </a:rPr>
              <a:t>on </a:t>
            </a:r>
            <a:r>
              <a:rPr sz="1200" spc="-5" dirty="0">
                <a:latin typeface="Calibri"/>
                <a:cs typeface="Calibri"/>
              </a:rPr>
              <a:t>each user access, the  </a:t>
            </a:r>
            <a:r>
              <a:rPr sz="1200" spc="-10" dirty="0">
                <a:latin typeface="Calibri"/>
                <a:cs typeface="Calibri"/>
              </a:rPr>
              <a:t>database </a:t>
            </a:r>
            <a:r>
              <a:rPr sz="1200" spc="-5" dirty="0">
                <a:latin typeface="Calibri"/>
                <a:cs typeface="Calibri"/>
              </a:rPr>
              <a:t>is </a:t>
            </a:r>
            <a:r>
              <a:rPr sz="1200" spc="-10" dirty="0">
                <a:latin typeface="Calibri"/>
                <a:cs typeface="Calibri"/>
              </a:rPr>
              <a:t>often </a:t>
            </a:r>
            <a:r>
              <a:rPr sz="1200" spc="-5" dirty="0">
                <a:latin typeface="Calibri"/>
                <a:cs typeface="Calibri"/>
              </a:rPr>
              <a:t>choosen </a:t>
            </a:r>
            <a:r>
              <a:rPr sz="1200" dirty="0">
                <a:latin typeface="Calibri"/>
                <a:cs typeface="Calibri"/>
              </a:rPr>
              <a:t>as </a:t>
            </a:r>
            <a:r>
              <a:rPr sz="1200" spc="-5" dirty="0">
                <a:latin typeface="Calibri"/>
                <a:cs typeface="Calibri"/>
              </a:rPr>
              <a:t>NoSQL </a:t>
            </a:r>
            <a:r>
              <a:rPr sz="1200" spc="-10" dirty="0">
                <a:latin typeface="Calibri"/>
                <a:cs typeface="Calibri"/>
              </a:rPr>
              <a:t>database </a:t>
            </a:r>
            <a:r>
              <a:rPr sz="1200" spc="-15" dirty="0">
                <a:latin typeface="Calibri"/>
                <a:cs typeface="Calibri"/>
              </a:rPr>
              <a:t>like  </a:t>
            </a:r>
            <a:r>
              <a:rPr sz="1200" spc="-5" dirty="0">
                <a:latin typeface="Calibri"/>
                <a:cs typeface="Calibri"/>
              </a:rPr>
              <a:t>Cassandra, </a:t>
            </a:r>
            <a:r>
              <a:rPr sz="1200" spc="-10" dirty="0">
                <a:latin typeface="Calibri"/>
                <a:cs typeface="Calibri"/>
              </a:rPr>
              <a:t>Redis, </a:t>
            </a:r>
            <a:r>
              <a:rPr sz="1200" dirty="0">
                <a:latin typeface="Calibri"/>
                <a:cs typeface="Calibri"/>
              </a:rPr>
              <a:t>or as a </a:t>
            </a:r>
            <a:r>
              <a:rPr sz="1200" spc="-5" dirty="0">
                <a:latin typeface="Calibri"/>
                <a:cs typeface="Calibri"/>
              </a:rPr>
              <a:t>cache </a:t>
            </a:r>
            <a:r>
              <a:rPr sz="1200" spc="-15" dirty="0">
                <a:latin typeface="Calibri"/>
                <a:cs typeface="Calibri"/>
              </a:rPr>
              <a:t>like</a:t>
            </a:r>
            <a:r>
              <a:rPr sz="1200" spc="-20" dirty="0">
                <a:latin typeface="Calibri"/>
                <a:cs typeface="Calibri"/>
              </a:rPr>
              <a:t> </a:t>
            </a:r>
            <a:r>
              <a:rPr sz="1200" spc="-10" dirty="0">
                <a:latin typeface="Calibri"/>
                <a:cs typeface="Calibri"/>
              </a:rPr>
              <a:t>MemCacheD.</a:t>
            </a:r>
            <a:endParaRPr sz="1200">
              <a:latin typeface="Calibri"/>
              <a:cs typeface="Calibri"/>
            </a:endParaRPr>
          </a:p>
          <a:p>
            <a:pPr marL="298450" marR="5080" indent="-285750">
              <a:lnSpc>
                <a:spcPct val="100000"/>
              </a:lnSpc>
              <a:buFont typeface="Arial"/>
              <a:buChar char="•"/>
              <a:tabLst>
                <a:tab pos="297815" algn="l"/>
                <a:tab pos="298450" algn="l"/>
              </a:tabLst>
            </a:pPr>
            <a:r>
              <a:rPr sz="1200" spc="-5" dirty="0">
                <a:latin typeface="Calibri"/>
                <a:cs typeface="Calibri"/>
              </a:rPr>
              <a:t>The session must </a:t>
            </a:r>
            <a:r>
              <a:rPr sz="1200" spc="-10" dirty="0">
                <a:latin typeface="Calibri"/>
                <a:cs typeface="Calibri"/>
              </a:rPr>
              <a:t>always </a:t>
            </a:r>
            <a:r>
              <a:rPr sz="1200" spc="-5" dirty="0">
                <a:latin typeface="Calibri"/>
                <a:cs typeface="Calibri"/>
              </a:rPr>
              <a:t>be </a:t>
            </a:r>
            <a:r>
              <a:rPr sz="1200" spc="-10" dirty="0">
                <a:latin typeface="Calibri"/>
                <a:cs typeface="Calibri"/>
              </a:rPr>
              <a:t>verified every </a:t>
            </a:r>
            <a:r>
              <a:rPr sz="1200" spc="-5" dirty="0">
                <a:latin typeface="Calibri"/>
                <a:cs typeface="Calibri"/>
              </a:rPr>
              <a:t>time when the  access is made </a:t>
            </a:r>
            <a:r>
              <a:rPr sz="1200" spc="-10" dirty="0">
                <a:latin typeface="Calibri"/>
                <a:cs typeface="Calibri"/>
              </a:rPr>
              <a:t>to </a:t>
            </a:r>
            <a:r>
              <a:rPr sz="1200" spc="-5" dirty="0">
                <a:latin typeface="Calibri"/>
                <a:cs typeface="Calibri"/>
              </a:rPr>
              <a:t>the service; and </a:t>
            </a:r>
            <a:r>
              <a:rPr sz="1200" spc="-15" dirty="0">
                <a:latin typeface="Calibri"/>
                <a:cs typeface="Calibri"/>
              </a:rPr>
              <a:t>for </a:t>
            </a:r>
            <a:r>
              <a:rPr sz="1200" spc="-10" dirty="0">
                <a:latin typeface="Calibri"/>
                <a:cs typeface="Calibri"/>
              </a:rPr>
              <a:t>that </a:t>
            </a:r>
            <a:r>
              <a:rPr sz="1200" spc="-5" dirty="0">
                <a:latin typeface="Calibri"/>
                <a:cs typeface="Calibri"/>
              </a:rPr>
              <a:t>full session  </a:t>
            </a:r>
            <a:r>
              <a:rPr sz="1200" spc="-10" dirty="0">
                <a:latin typeface="Calibri"/>
                <a:cs typeface="Calibri"/>
              </a:rPr>
              <a:t>data may </a:t>
            </a:r>
            <a:r>
              <a:rPr sz="1200" spc="-5" dirty="0">
                <a:latin typeface="Calibri"/>
                <a:cs typeface="Calibri"/>
              </a:rPr>
              <a:t>be </a:t>
            </a:r>
            <a:r>
              <a:rPr sz="1200" spc="-10" dirty="0">
                <a:latin typeface="Calibri"/>
                <a:cs typeface="Calibri"/>
              </a:rPr>
              <a:t>required that </a:t>
            </a:r>
            <a:r>
              <a:rPr sz="1200" spc="-5" dirty="0">
                <a:latin typeface="Calibri"/>
                <a:cs typeface="Calibri"/>
              </a:rPr>
              <a:t>can be access </a:t>
            </a:r>
            <a:r>
              <a:rPr sz="1200" spc="-10" dirty="0">
                <a:latin typeface="Calibri"/>
                <a:cs typeface="Calibri"/>
              </a:rPr>
              <a:t>from </a:t>
            </a:r>
            <a:r>
              <a:rPr sz="1200" spc="-5" dirty="0">
                <a:latin typeface="Calibri"/>
                <a:cs typeface="Calibri"/>
              </a:rPr>
              <a:t>the  </a:t>
            </a:r>
            <a:r>
              <a:rPr sz="1200" spc="-10" dirty="0">
                <a:latin typeface="Calibri"/>
                <a:cs typeface="Calibri"/>
              </a:rPr>
              <a:t>storage.</a:t>
            </a:r>
            <a:endParaRPr sz="1200">
              <a:latin typeface="Calibri"/>
              <a:cs typeface="Calibri"/>
            </a:endParaRPr>
          </a:p>
        </p:txBody>
      </p:sp>
      <p:pic>
        <p:nvPicPr>
          <p:cNvPr id="10" name="object 10"/>
          <p:cNvPicPr/>
          <p:nvPr/>
        </p:nvPicPr>
        <p:blipFill>
          <a:blip r:embed="rId2" cstate="print"/>
          <a:stretch>
            <a:fillRect/>
          </a:stretch>
        </p:blipFill>
        <p:spPr>
          <a:xfrm>
            <a:off x="8046719" y="45719"/>
            <a:ext cx="4145279" cy="2743200"/>
          </a:xfrm>
          <a:prstGeom prst="rect">
            <a:avLst/>
          </a:prstGeom>
        </p:spPr>
      </p:pic>
      <p:sp>
        <p:nvSpPr>
          <p:cNvPr id="11" name="object 11"/>
          <p:cNvSpPr txBox="1"/>
          <p:nvPr/>
        </p:nvSpPr>
        <p:spPr>
          <a:xfrm>
            <a:off x="8192134" y="136525"/>
            <a:ext cx="263017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Enabling CSRF </a:t>
            </a:r>
            <a:r>
              <a:rPr sz="1800" b="1" spc="-10" dirty="0">
                <a:latin typeface="Calibri"/>
                <a:cs typeface="Calibri"/>
              </a:rPr>
              <a:t>Protection</a:t>
            </a:r>
            <a:r>
              <a:rPr sz="1800" b="1" spc="-30" dirty="0">
                <a:latin typeface="Calibri"/>
                <a:cs typeface="Calibri"/>
              </a:rPr>
              <a:t> </a:t>
            </a:r>
            <a:r>
              <a:rPr sz="1800" b="1" spc="-5" dirty="0">
                <a:latin typeface="Calibri"/>
                <a:cs typeface="Calibri"/>
              </a:rPr>
              <a:t>...</a:t>
            </a:r>
            <a:endParaRPr sz="1800">
              <a:latin typeface="Calibri"/>
              <a:cs typeface="Calibri"/>
            </a:endParaRPr>
          </a:p>
        </p:txBody>
      </p:sp>
      <p:sp>
        <p:nvSpPr>
          <p:cNvPr id="12" name="object 12"/>
          <p:cNvSpPr txBox="1"/>
          <p:nvPr/>
        </p:nvSpPr>
        <p:spPr>
          <a:xfrm>
            <a:off x="8192134" y="415290"/>
            <a:ext cx="3530600" cy="208279"/>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200" spc="-5" dirty="0">
                <a:latin typeface="Calibri"/>
                <a:cs typeface="Calibri"/>
              </a:rPr>
              <a:t>CSRF </a:t>
            </a:r>
            <a:r>
              <a:rPr sz="1200" spc="-10" dirty="0">
                <a:latin typeface="Calibri"/>
                <a:cs typeface="Calibri"/>
              </a:rPr>
              <a:t>stands </a:t>
            </a:r>
            <a:r>
              <a:rPr sz="1200" spc="-15" dirty="0">
                <a:latin typeface="Calibri"/>
                <a:cs typeface="Calibri"/>
              </a:rPr>
              <a:t>for cross-site-request-forgery, </a:t>
            </a:r>
            <a:r>
              <a:rPr sz="1200" spc="-5" dirty="0">
                <a:latin typeface="Calibri"/>
                <a:cs typeface="Calibri"/>
              </a:rPr>
              <a:t>and it is</a:t>
            </a:r>
            <a:r>
              <a:rPr sz="1200" spc="90" dirty="0">
                <a:latin typeface="Calibri"/>
                <a:cs typeface="Calibri"/>
              </a:rPr>
              <a:t> </a:t>
            </a:r>
            <a:r>
              <a:rPr sz="1200" dirty="0">
                <a:latin typeface="Calibri"/>
                <a:cs typeface="Calibri"/>
              </a:rPr>
              <a:t>a</a:t>
            </a:r>
            <a:endParaRPr sz="1200">
              <a:latin typeface="Calibri"/>
              <a:cs typeface="Calibri"/>
            </a:endParaRPr>
          </a:p>
        </p:txBody>
      </p:sp>
      <p:sp>
        <p:nvSpPr>
          <p:cNvPr id="13" name="object 13"/>
          <p:cNvSpPr txBox="1"/>
          <p:nvPr/>
        </p:nvSpPr>
        <p:spPr>
          <a:xfrm>
            <a:off x="8477884" y="598170"/>
            <a:ext cx="335978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type </a:t>
            </a:r>
            <a:r>
              <a:rPr sz="1200" dirty="0">
                <a:latin typeface="Calibri"/>
                <a:cs typeface="Calibri"/>
              </a:rPr>
              <a:t>of </a:t>
            </a:r>
            <a:r>
              <a:rPr sz="1200" spc="-15" dirty="0">
                <a:latin typeface="Calibri"/>
                <a:cs typeface="Calibri"/>
              </a:rPr>
              <a:t>attack </a:t>
            </a:r>
            <a:r>
              <a:rPr sz="1200" spc="-10" dirty="0">
                <a:latin typeface="Calibri"/>
                <a:cs typeface="Calibri"/>
              </a:rPr>
              <a:t>that </a:t>
            </a:r>
            <a:r>
              <a:rPr sz="1200" spc="-5" dirty="0">
                <a:latin typeface="Calibri"/>
                <a:cs typeface="Calibri"/>
              </a:rPr>
              <a:t>enables </a:t>
            </a:r>
            <a:r>
              <a:rPr sz="1200" dirty="0">
                <a:latin typeface="Calibri"/>
                <a:cs typeface="Calibri"/>
              </a:rPr>
              <a:t>a </a:t>
            </a:r>
            <a:r>
              <a:rPr sz="1200" spc="-10" dirty="0">
                <a:latin typeface="Calibri"/>
                <a:cs typeface="Calibri"/>
              </a:rPr>
              <a:t>hacker to </a:t>
            </a:r>
            <a:r>
              <a:rPr sz="1200" spc="-15" dirty="0">
                <a:latin typeface="Calibri"/>
                <a:cs typeface="Calibri"/>
              </a:rPr>
              <a:t>forge </a:t>
            </a:r>
            <a:r>
              <a:rPr sz="1200" dirty="0">
                <a:latin typeface="Calibri"/>
                <a:cs typeface="Calibri"/>
              </a:rPr>
              <a:t>a </a:t>
            </a:r>
            <a:r>
              <a:rPr sz="1200" spc="-5" dirty="0">
                <a:latin typeface="Calibri"/>
                <a:cs typeface="Calibri"/>
              </a:rPr>
              <a:t>call </a:t>
            </a:r>
            <a:r>
              <a:rPr sz="1200" spc="-10" dirty="0">
                <a:latin typeface="Calibri"/>
                <a:cs typeface="Calibri"/>
              </a:rPr>
              <a:t>to</a:t>
            </a:r>
            <a:r>
              <a:rPr sz="1200" dirty="0">
                <a:latin typeface="Calibri"/>
                <a:cs typeface="Calibri"/>
              </a:rPr>
              <a:t> a</a:t>
            </a:r>
            <a:endParaRPr sz="1200">
              <a:latin typeface="Calibri"/>
              <a:cs typeface="Calibri"/>
            </a:endParaRPr>
          </a:p>
        </p:txBody>
      </p:sp>
      <p:sp>
        <p:nvSpPr>
          <p:cNvPr id="14" name="object 14"/>
          <p:cNvSpPr txBox="1"/>
          <p:nvPr/>
        </p:nvSpPr>
        <p:spPr>
          <a:xfrm>
            <a:off x="8192134" y="781050"/>
            <a:ext cx="3832225" cy="1854200"/>
          </a:xfrm>
          <a:prstGeom prst="rect">
            <a:avLst/>
          </a:prstGeom>
        </p:spPr>
        <p:txBody>
          <a:bodyPr vert="horz" wrap="square" lIns="0" tIns="12700" rIns="0" bIns="0" rtlCol="0">
            <a:spAutoFit/>
          </a:bodyPr>
          <a:lstStyle/>
          <a:p>
            <a:pPr marL="298450">
              <a:lnSpc>
                <a:spcPct val="100000"/>
              </a:lnSpc>
              <a:spcBef>
                <a:spcPts val="100"/>
              </a:spcBef>
            </a:pPr>
            <a:r>
              <a:rPr sz="1200" spc="-5" dirty="0">
                <a:latin typeface="Calibri"/>
                <a:cs typeface="Calibri"/>
              </a:rPr>
              <a:t>service with </a:t>
            </a:r>
            <a:r>
              <a:rPr sz="1200" dirty="0">
                <a:latin typeface="Calibri"/>
                <a:cs typeface="Calibri"/>
              </a:rPr>
              <a:t>a </a:t>
            </a:r>
            <a:r>
              <a:rPr sz="1200" spc="-10" dirty="0">
                <a:latin typeface="Calibri"/>
                <a:cs typeface="Calibri"/>
              </a:rPr>
              <a:t>valid </a:t>
            </a:r>
            <a:r>
              <a:rPr sz="1200" spc="-5" dirty="0">
                <a:latin typeface="Calibri"/>
                <a:cs typeface="Calibri"/>
              </a:rPr>
              <a:t>user </a:t>
            </a:r>
            <a:r>
              <a:rPr sz="1200" spc="-15" dirty="0">
                <a:latin typeface="Calibri"/>
                <a:cs typeface="Calibri"/>
              </a:rPr>
              <a:t>context.</a:t>
            </a:r>
            <a:endParaRPr sz="1200">
              <a:latin typeface="Calibri"/>
              <a:cs typeface="Calibri"/>
            </a:endParaRPr>
          </a:p>
          <a:p>
            <a:pPr marL="298450" marR="47625" indent="-285750">
              <a:lnSpc>
                <a:spcPct val="100000"/>
              </a:lnSpc>
              <a:buFont typeface="Arial"/>
              <a:buChar char="•"/>
              <a:tabLst>
                <a:tab pos="297815" algn="l"/>
                <a:tab pos="298450" algn="l"/>
              </a:tabLst>
            </a:pPr>
            <a:r>
              <a:rPr sz="1200" spc="-5" dirty="0">
                <a:latin typeface="Calibri"/>
                <a:cs typeface="Calibri"/>
              </a:rPr>
              <a:t>Its </a:t>
            </a:r>
            <a:r>
              <a:rPr sz="1200" spc="-10" dirty="0">
                <a:latin typeface="Calibri"/>
                <a:cs typeface="Calibri"/>
              </a:rPr>
              <a:t>protection </a:t>
            </a:r>
            <a:r>
              <a:rPr sz="1200" spc="-5" dirty="0">
                <a:latin typeface="Calibri"/>
                <a:cs typeface="Calibri"/>
              </a:rPr>
              <a:t>is easily possible, and it should be enabled  all the</a:t>
            </a:r>
            <a:r>
              <a:rPr sz="1200" spc="-10" dirty="0">
                <a:latin typeface="Calibri"/>
                <a:cs typeface="Calibri"/>
              </a:rPr>
              <a:t> </a:t>
            </a:r>
            <a:r>
              <a:rPr sz="1200" spc="-5" dirty="0">
                <a:latin typeface="Calibri"/>
                <a:cs typeface="Calibri"/>
              </a:rPr>
              <a:t>times.</a:t>
            </a:r>
            <a:endParaRPr sz="1200">
              <a:latin typeface="Calibri"/>
              <a:cs typeface="Calibri"/>
            </a:endParaRPr>
          </a:p>
          <a:p>
            <a:pPr marL="298450" marR="140970" indent="-285750">
              <a:lnSpc>
                <a:spcPct val="100000"/>
              </a:lnSpc>
              <a:buFont typeface="Arial"/>
              <a:buChar char="•"/>
              <a:tabLst>
                <a:tab pos="297815" algn="l"/>
                <a:tab pos="298450" algn="l"/>
              </a:tabLst>
            </a:pPr>
            <a:r>
              <a:rPr sz="1200" spc="-5" dirty="0">
                <a:latin typeface="Calibri"/>
                <a:cs typeface="Calibri"/>
              </a:rPr>
              <a:t>Spring Security has the </a:t>
            </a:r>
            <a:r>
              <a:rPr sz="1200" spc="-10" dirty="0">
                <a:latin typeface="Calibri"/>
                <a:cs typeface="Calibri"/>
              </a:rPr>
              <a:t>proper implementation </a:t>
            </a:r>
            <a:r>
              <a:rPr sz="1200" dirty="0">
                <a:latin typeface="Calibri"/>
                <a:cs typeface="Calibri"/>
              </a:rPr>
              <a:t>of </a:t>
            </a:r>
            <a:r>
              <a:rPr sz="1200" spc="-10" dirty="0">
                <a:latin typeface="Calibri"/>
                <a:cs typeface="Calibri"/>
              </a:rPr>
              <a:t>CRSF  protection, </a:t>
            </a:r>
            <a:r>
              <a:rPr sz="1200" spc="-5" dirty="0">
                <a:latin typeface="Calibri"/>
                <a:cs typeface="Calibri"/>
              </a:rPr>
              <a:t>and it is enabled </a:t>
            </a:r>
            <a:r>
              <a:rPr sz="1200" spc="-10" dirty="0">
                <a:latin typeface="Calibri"/>
                <a:cs typeface="Calibri"/>
              </a:rPr>
              <a:t>by</a:t>
            </a:r>
            <a:r>
              <a:rPr sz="1200" dirty="0">
                <a:latin typeface="Calibri"/>
                <a:cs typeface="Calibri"/>
              </a:rPr>
              <a:t> </a:t>
            </a:r>
            <a:r>
              <a:rPr sz="1200" spc="-10" dirty="0">
                <a:latin typeface="Calibri"/>
                <a:cs typeface="Calibri"/>
              </a:rPr>
              <a:t>default.</a:t>
            </a:r>
            <a:endParaRPr sz="1200">
              <a:latin typeface="Calibri"/>
              <a:cs typeface="Calibri"/>
            </a:endParaRPr>
          </a:p>
          <a:p>
            <a:pPr marL="298450" marR="5080" indent="-285750">
              <a:lnSpc>
                <a:spcPct val="100000"/>
              </a:lnSpc>
              <a:buFont typeface="Arial"/>
              <a:buChar char="•"/>
              <a:tabLst>
                <a:tab pos="297815" algn="l"/>
                <a:tab pos="298450" algn="l"/>
              </a:tabLst>
            </a:pPr>
            <a:r>
              <a:rPr sz="1200" spc="-5" dirty="0">
                <a:latin typeface="Calibri"/>
                <a:cs typeface="Calibri"/>
              </a:rPr>
              <a:t>One can </a:t>
            </a:r>
            <a:r>
              <a:rPr sz="1200" spc="-10" dirty="0">
                <a:latin typeface="Calibri"/>
                <a:cs typeface="Calibri"/>
              </a:rPr>
              <a:t>still </a:t>
            </a:r>
            <a:r>
              <a:rPr sz="1200" spc="-5" dirty="0">
                <a:latin typeface="Calibri"/>
                <a:cs typeface="Calibri"/>
              </a:rPr>
              <a:t>disabled it either </a:t>
            </a:r>
            <a:r>
              <a:rPr sz="1200" spc="-10" dirty="0">
                <a:latin typeface="Calibri"/>
                <a:cs typeface="Calibri"/>
              </a:rPr>
              <a:t>from </a:t>
            </a:r>
            <a:r>
              <a:rPr sz="1200" spc="-5" dirty="0">
                <a:latin typeface="Calibri"/>
                <a:cs typeface="Calibri"/>
              </a:rPr>
              <a:t>the code, </a:t>
            </a:r>
            <a:r>
              <a:rPr sz="1200" dirty="0">
                <a:latin typeface="Calibri"/>
                <a:cs typeface="Calibri"/>
              </a:rPr>
              <a:t>or </a:t>
            </a:r>
            <a:r>
              <a:rPr sz="1200" spc="-10" dirty="0">
                <a:latin typeface="Calibri"/>
                <a:cs typeface="Calibri"/>
              </a:rPr>
              <a:t>from </a:t>
            </a:r>
            <a:r>
              <a:rPr sz="1200" spc="-5" dirty="0">
                <a:latin typeface="Calibri"/>
                <a:cs typeface="Calibri"/>
              </a:rPr>
              <a:t>the  spring</a:t>
            </a:r>
            <a:r>
              <a:rPr sz="1200" spc="-10" dirty="0">
                <a:latin typeface="Calibri"/>
                <a:cs typeface="Calibri"/>
              </a:rPr>
              <a:t> configuration.</a:t>
            </a:r>
            <a:endParaRPr sz="1200">
              <a:latin typeface="Calibri"/>
              <a:cs typeface="Calibri"/>
            </a:endParaRPr>
          </a:p>
          <a:p>
            <a:pPr marL="298450" marR="38100" indent="-285750">
              <a:lnSpc>
                <a:spcPct val="100000"/>
              </a:lnSpc>
              <a:buFont typeface="Arial"/>
              <a:buChar char="•"/>
              <a:tabLst>
                <a:tab pos="297815" algn="l"/>
                <a:tab pos="298450" algn="l"/>
              </a:tabLst>
            </a:pPr>
            <a:r>
              <a:rPr sz="1200" spc="-10" dirty="0">
                <a:latin typeface="Calibri"/>
                <a:cs typeface="Calibri"/>
              </a:rPr>
              <a:t>Having </a:t>
            </a:r>
            <a:r>
              <a:rPr sz="1200" spc="-5" dirty="0">
                <a:latin typeface="Calibri"/>
                <a:cs typeface="Calibri"/>
              </a:rPr>
              <a:t>CSRF </a:t>
            </a:r>
            <a:r>
              <a:rPr sz="1200" spc="-10" dirty="0">
                <a:latin typeface="Calibri"/>
                <a:cs typeface="Calibri"/>
              </a:rPr>
              <a:t>protection </a:t>
            </a:r>
            <a:r>
              <a:rPr sz="1200" spc="-5" dirty="0">
                <a:latin typeface="Calibri"/>
                <a:cs typeface="Calibri"/>
              </a:rPr>
              <a:t>enable will </a:t>
            </a:r>
            <a:r>
              <a:rPr sz="1200" spc="-10" dirty="0">
                <a:latin typeface="Calibri"/>
                <a:cs typeface="Calibri"/>
              </a:rPr>
              <a:t>require </a:t>
            </a:r>
            <a:r>
              <a:rPr sz="1200" spc="-5" dirty="0">
                <a:latin typeface="Calibri"/>
                <a:cs typeface="Calibri"/>
              </a:rPr>
              <a:t>CSRF tags in  the incoming </a:t>
            </a:r>
            <a:r>
              <a:rPr sz="1200" spc="-10" dirty="0">
                <a:latin typeface="Calibri"/>
                <a:cs typeface="Calibri"/>
              </a:rPr>
              <a:t>requests. </a:t>
            </a:r>
            <a:r>
              <a:rPr sz="1200" spc="-5" dirty="0">
                <a:latin typeface="Calibri"/>
                <a:cs typeface="Calibri"/>
              </a:rPr>
              <a:t>Hence it is </a:t>
            </a:r>
            <a:r>
              <a:rPr sz="1200" spc="-10" dirty="0">
                <a:latin typeface="Calibri"/>
                <a:cs typeface="Calibri"/>
              </a:rPr>
              <a:t>important to </a:t>
            </a:r>
            <a:r>
              <a:rPr sz="1200" spc="-5" dirty="0">
                <a:latin typeface="Calibri"/>
                <a:cs typeface="Calibri"/>
              </a:rPr>
              <a:t>know  how </a:t>
            </a:r>
            <a:r>
              <a:rPr sz="1200" spc="-10" dirty="0">
                <a:latin typeface="Calibri"/>
                <a:cs typeface="Calibri"/>
              </a:rPr>
              <a:t>to </a:t>
            </a:r>
            <a:r>
              <a:rPr sz="1200" spc="-15" dirty="0">
                <a:latin typeface="Calibri"/>
                <a:cs typeface="Calibri"/>
              </a:rPr>
              <a:t>have </a:t>
            </a:r>
            <a:r>
              <a:rPr sz="1200" spc="-5" dirty="0">
                <a:latin typeface="Calibri"/>
                <a:cs typeface="Calibri"/>
              </a:rPr>
              <a:t>this </a:t>
            </a:r>
            <a:r>
              <a:rPr sz="1200" spc="-10" dirty="0">
                <a:latin typeface="Calibri"/>
                <a:cs typeface="Calibri"/>
              </a:rPr>
              <a:t>implemented </a:t>
            </a:r>
            <a:r>
              <a:rPr sz="1200" spc="-5" dirty="0">
                <a:latin typeface="Calibri"/>
                <a:cs typeface="Calibri"/>
              </a:rPr>
              <a:t>in the </a:t>
            </a:r>
            <a:r>
              <a:rPr sz="1200" spc="-10" dirty="0">
                <a:latin typeface="Calibri"/>
                <a:cs typeface="Calibri"/>
              </a:rPr>
              <a:t>client request</a:t>
            </a:r>
            <a:r>
              <a:rPr sz="1200" spc="40" dirty="0">
                <a:latin typeface="Calibri"/>
                <a:cs typeface="Calibri"/>
              </a:rPr>
              <a:t> </a:t>
            </a:r>
            <a:r>
              <a:rPr sz="1200" spc="-5" dirty="0">
                <a:latin typeface="Calibri"/>
                <a:cs typeface="Calibri"/>
              </a:rPr>
              <a:t>calls.</a:t>
            </a:r>
            <a:endParaRPr sz="1200">
              <a:latin typeface="Calibri"/>
              <a:cs typeface="Calibri"/>
            </a:endParaRPr>
          </a:p>
        </p:txBody>
      </p:sp>
      <p:pic>
        <p:nvPicPr>
          <p:cNvPr id="15" name="object 15"/>
          <p:cNvPicPr/>
          <p:nvPr/>
        </p:nvPicPr>
        <p:blipFill>
          <a:blip r:embed="rId3" cstate="print"/>
          <a:stretch>
            <a:fillRect/>
          </a:stretch>
        </p:blipFill>
        <p:spPr>
          <a:xfrm>
            <a:off x="91439" y="822960"/>
            <a:ext cx="8046720" cy="4343400"/>
          </a:xfrm>
          <a:prstGeom prst="rect">
            <a:avLst/>
          </a:prstGeom>
        </p:spPr>
      </p:pic>
      <p:sp>
        <p:nvSpPr>
          <p:cNvPr id="16" name="object 16"/>
          <p:cNvSpPr txBox="1"/>
          <p:nvPr/>
        </p:nvSpPr>
        <p:spPr>
          <a:xfrm>
            <a:off x="205740" y="896620"/>
            <a:ext cx="2002789" cy="299720"/>
          </a:xfrm>
          <a:prstGeom prst="rect">
            <a:avLst/>
          </a:prstGeom>
        </p:spPr>
        <p:txBody>
          <a:bodyPr vert="horz" wrap="square" lIns="0" tIns="12700" rIns="0" bIns="0" rtlCol="0">
            <a:spAutoFit/>
          </a:bodyPr>
          <a:lstStyle/>
          <a:p>
            <a:pPr marL="12700">
              <a:lnSpc>
                <a:spcPct val="100000"/>
              </a:lnSpc>
              <a:spcBef>
                <a:spcPts val="100"/>
              </a:spcBef>
            </a:pPr>
            <a:r>
              <a:rPr sz="1800" b="1" spc="-20" dirty="0">
                <a:solidFill>
                  <a:srgbClr val="FFFFFF"/>
                </a:solidFill>
                <a:latin typeface="Calibri"/>
                <a:cs typeface="Calibri"/>
              </a:rPr>
              <a:t>Java </a:t>
            </a:r>
            <a:r>
              <a:rPr sz="1800" b="1" dirty="0">
                <a:solidFill>
                  <a:srgbClr val="FFFFFF"/>
                </a:solidFill>
                <a:latin typeface="Calibri"/>
                <a:cs typeface="Calibri"/>
              </a:rPr>
              <a:t>&amp; </a:t>
            </a:r>
            <a:r>
              <a:rPr sz="1800" b="1" spc="-5" dirty="0">
                <a:solidFill>
                  <a:srgbClr val="FFFFFF"/>
                </a:solidFill>
                <a:latin typeface="Calibri"/>
                <a:cs typeface="Calibri"/>
              </a:rPr>
              <a:t>Spring </a:t>
            </a:r>
            <a:r>
              <a:rPr sz="1800" b="1" spc="-45" dirty="0">
                <a:solidFill>
                  <a:srgbClr val="FFFFFF"/>
                </a:solidFill>
                <a:latin typeface="Calibri"/>
                <a:cs typeface="Calibri"/>
              </a:rPr>
              <a:t>Tech</a:t>
            </a:r>
            <a:r>
              <a:rPr sz="1800" b="1" spc="-55"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17" name="object 17"/>
          <p:cNvSpPr txBox="1"/>
          <p:nvPr/>
        </p:nvSpPr>
        <p:spPr>
          <a:xfrm>
            <a:off x="205740" y="1282065"/>
            <a:ext cx="749300" cy="391160"/>
          </a:xfrm>
          <a:prstGeom prst="rect">
            <a:avLst/>
          </a:prstGeom>
        </p:spPr>
        <p:txBody>
          <a:bodyPr vert="horz" wrap="square" lIns="0" tIns="12700" rIns="0" bIns="0" rtlCol="0">
            <a:spAutoFit/>
          </a:bodyPr>
          <a:lstStyle/>
          <a:p>
            <a:pPr marL="12700" marR="5080">
              <a:lnSpc>
                <a:spcPct val="100000"/>
              </a:lnSpc>
              <a:spcBef>
                <a:spcPts val="100"/>
              </a:spcBef>
            </a:pPr>
            <a:r>
              <a:rPr sz="1200" b="1" spc="-15" dirty="0">
                <a:solidFill>
                  <a:srgbClr val="FFFFFF"/>
                </a:solidFill>
                <a:latin typeface="Calibri"/>
                <a:cs typeface="Calibri"/>
              </a:rPr>
              <a:t>Java</a:t>
            </a:r>
            <a:r>
              <a:rPr sz="1200" b="1" spc="-85" dirty="0">
                <a:solidFill>
                  <a:srgbClr val="FFFFFF"/>
                </a:solidFill>
                <a:latin typeface="Calibri"/>
                <a:cs typeface="Calibri"/>
              </a:rPr>
              <a:t> </a:t>
            </a:r>
            <a:r>
              <a:rPr sz="1200" b="1" spc="-5" dirty="0">
                <a:solidFill>
                  <a:srgbClr val="FFFFFF"/>
                </a:solidFill>
                <a:latin typeface="Calibri"/>
                <a:cs typeface="Calibri"/>
              </a:rPr>
              <a:t>Crypto  </a:t>
            </a:r>
            <a:r>
              <a:rPr sz="1200" b="1" spc="-10" dirty="0">
                <a:solidFill>
                  <a:srgbClr val="FFFFFF"/>
                </a:solidFill>
                <a:latin typeface="Calibri"/>
                <a:cs typeface="Calibri"/>
              </a:rPr>
              <a:t>Libraries</a:t>
            </a:r>
            <a:endParaRPr sz="1200">
              <a:latin typeface="Calibri"/>
              <a:cs typeface="Calibri"/>
            </a:endParaRPr>
          </a:p>
        </p:txBody>
      </p:sp>
      <p:sp>
        <p:nvSpPr>
          <p:cNvPr id="18" name="object 18"/>
          <p:cNvSpPr txBox="1"/>
          <p:nvPr/>
        </p:nvSpPr>
        <p:spPr>
          <a:xfrm>
            <a:off x="205740" y="1922145"/>
            <a:ext cx="726440" cy="665480"/>
          </a:xfrm>
          <a:prstGeom prst="rect">
            <a:avLst/>
          </a:prstGeom>
        </p:spPr>
        <p:txBody>
          <a:bodyPr vert="horz" wrap="square" lIns="0" tIns="12700" rIns="0" bIns="0" rtlCol="0">
            <a:spAutoFit/>
          </a:bodyPr>
          <a:lstStyle/>
          <a:p>
            <a:pPr marL="12700" marR="5080">
              <a:lnSpc>
                <a:spcPct val="100000"/>
              </a:lnSpc>
              <a:spcBef>
                <a:spcPts val="100"/>
              </a:spcBef>
            </a:pPr>
            <a:r>
              <a:rPr sz="1200" b="1" spc="-15" dirty="0">
                <a:solidFill>
                  <a:srgbClr val="FFFFFF"/>
                </a:solidFill>
                <a:latin typeface="Calibri"/>
                <a:cs typeface="Calibri"/>
              </a:rPr>
              <a:t>Java</a:t>
            </a:r>
            <a:r>
              <a:rPr sz="1200" b="1" spc="-70" dirty="0">
                <a:solidFill>
                  <a:srgbClr val="FFFFFF"/>
                </a:solidFill>
                <a:latin typeface="Calibri"/>
                <a:cs typeface="Calibri"/>
              </a:rPr>
              <a:t> </a:t>
            </a:r>
            <a:r>
              <a:rPr sz="1200" b="1" spc="-5" dirty="0">
                <a:solidFill>
                  <a:srgbClr val="FFFFFF"/>
                </a:solidFill>
                <a:latin typeface="Calibri"/>
                <a:cs typeface="Calibri"/>
              </a:rPr>
              <a:t>Spring  Security</a:t>
            </a:r>
            <a:endParaRPr sz="1200">
              <a:latin typeface="Calibri"/>
              <a:cs typeface="Calibri"/>
            </a:endParaRPr>
          </a:p>
          <a:p>
            <a:pPr marL="12700">
              <a:lnSpc>
                <a:spcPct val="100000"/>
              </a:lnSpc>
              <a:spcBef>
                <a:spcPts val="720"/>
              </a:spcBef>
            </a:pPr>
            <a:r>
              <a:rPr sz="1200" b="1" spc="-15" dirty="0">
                <a:solidFill>
                  <a:srgbClr val="FFFFFF"/>
                </a:solidFill>
                <a:latin typeface="Calibri"/>
                <a:cs typeface="Calibri"/>
              </a:rPr>
              <a:t>JAAS</a:t>
            </a:r>
            <a:endParaRPr sz="1200">
              <a:latin typeface="Calibri"/>
              <a:cs typeface="Calibri"/>
            </a:endParaRPr>
          </a:p>
        </p:txBody>
      </p:sp>
      <p:sp>
        <p:nvSpPr>
          <p:cNvPr id="19" name="object 19"/>
          <p:cNvSpPr txBox="1"/>
          <p:nvPr/>
        </p:nvSpPr>
        <p:spPr>
          <a:xfrm>
            <a:off x="205740" y="3019425"/>
            <a:ext cx="1124585" cy="208279"/>
          </a:xfrm>
          <a:prstGeom prst="rect">
            <a:avLst/>
          </a:prstGeom>
        </p:spPr>
        <p:txBody>
          <a:bodyPr vert="horz" wrap="square" lIns="0" tIns="12700" rIns="0" bIns="0" rtlCol="0">
            <a:spAutoFit/>
          </a:bodyPr>
          <a:lstStyle/>
          <a:p>
            <a:pPr marL="12700">
              <a:lnSpc>
                <a:spcPct val="100000"/>
              </a:lnSpc>
              <a:spcBef>
                <a:spcPts val="100"/>
              </a:spcBef>
            </a:pPr>
            <a:r>
              <a:rPr sz="1200" b="1" spc="-15" dirty="0">
                <a:solidFill>
                  <a:srgbClr val="FFFFFF"/>
                </a:solidFill>
                <a:latin typeface="Calibri"/>
                <a:cs typeface="Calibri"/>
              </a:rPr>
              <a:t>Java </a:t>
            </a:r>
            <a:r>
              <a:rPr sz="1200" b="1" spc="-5" dirty="0">
                <a:solidFill>
                  <a:srgbClr val="FFFFFF"/>
                </a:solidFill>
                <a:latin typeface="Calibri"/>
                <a:cs typeface="Calibri"/>
              </a:rPr>
              <a:t>Spring</a:t>
            </a:r>
            <a:r>
              <a:rPr sz="1200" b="1" spc="-40" dirty="0">
                <a:solidFill>
                  <a:srgbClr val="FFFFFF"/>
                </a:solidFill>
                <a:latin typeface="Calibri"/>
                <a:cs typeface="Calibri"/>
              </a:rPr>
              <a:t> </a:t>
            </a:r>
            <a:r>
              <a:rPr sz="1200" b="1" spc="-5" dirty="0">
                <a:solidFill>
                  <a:srgbClr val="FFFFFF"/>
                </a:solidFill>
                <a:latin typeface="Calibri"/>
                <a:cs typeface="Calibri"/>
              </a:rPr>
              <a:t>Cloud</a:t>
            </a:r>
            <a:endParaRPr sz="1200">
              <a:latin typeface="Calibri"/>
              <a:cs typeface="Calibri"/>
            </a:endParaRPr>
          </a:p>
        </p:txBody>
      </p:sp>
      <p:sp>
        <p:nvSpPr>
          <p:cNvPr id="20" name="object 20"/>
          <p:cNvSpPr txBox="1"/>
          <p:nvPr/>
        </p:nvSpPr>
        <p:spPr>
          <a:xfrm>
            <a:off x="1584325" y="1282065"/>
            <a:ext cx="6379845" cy="1945639"/>
          </a:xfrm>
          <a:prstGeom prst="rect">
            <a:avLst/>
          </a:prstGeom>
        </p:spPr>
        <p:txBody>
          <a:bodyPr vert="horz" wrap="square" lIns="0" tIns="12700" rIns="0" bIns="0" rtlCol="0">
            <a:spAutoFit/>
          </a:bodyPr>
          <a:lstStyle/>
          <a:p>
            <a:pPr marL="12700" marR="175895">
              <a:lnSpc>
                <a:spcPct val="100000"/>
              </a:lnSpc>
              <a:spcBef>
                <a:spcPts val="100"/>
              </a:spcBef>
            </a:pPr>
            <a:r>
              <a:rPr sz="1200" spc="-15" dirty="0">
                <a:latin typeface="Calibri"/>
                <a:cs typeface="Calibri"/>
              </a:rPr>
              <a:t>Java </a:t>
            </a:r>
            <a:r>
              <a:rPr sz="1200" spc="-10" dirty="0">
                <a:latin typeface="Calibri"/>
                <a:cs typeface="Calibri"/>
              </a:rPr>
              <a:t>core libraries contains complete </a:t>
            </a:r>
            <a:r>
              <a:rPr sz="1200" spc="-5" dirty="0">
                <a:latin typeface="Calibri"/>
                <a:cs typeface="Calibri"/>
              </a:rPr>
              <a:t>support </a:t>
            </a:r>
            <a:r>
              <a:rPr sz="1200" spc="-15" dirty="0">
                <a:latin typeface="Calibri"/>
                <a:cs typeface="Calibri"/>
              </a:rPr>
              <a:t>for </a:t>
            </a:r>
            <a:r>
              <a:rPr sz="1200" spc="-5" dirty="0">
                <a:latin typeface="Calibri"/>
                <a:cs typeface="Calibri"/>
              </a:rPr>
              <a:t>the </a:t>
            </a:r>
            <a:r>
              <a:rPr sz="1200" spc="-10" dirty="0">
                <a:latin typeface="Calibri"/>
                <a:cs typeface="Calibri"/>
              </a:rPr>
              <a:t>crypto </a:t>
            </a:r>
            <a:r>
              <a:rPr sz="1200" spc="-5" dirty="0">
                <a:latin typeface="Calibri"/>
                <a:cs typeface="Calibri"/>
              </a:rPr>
              <a:t>algorithms </a:t>
            </a:r>
            <a:r>
              <a:rPr sz="1200" spc="-10" dirty="0">
                <a:latin typeface="Calibri"/>
                <a:cs typeface="Calibri"/>
              </a:rPr>
              <a:t>that </a:t>
            </a:r>
            <a:r>
              <a:rPr sz="1200" spc="-5" dirty="0">
                <a:latin typeface="Calibri"/>
                <a:cs typeface="Calibri"/>
              </a:rPr>
              <a:t>can be use </a:t>
            </a:r>
            <a:r>
              <a:rPr sz="1200" spc="-10" dirty="0">
                <a:latin typeface="Calibri"/>
                <a:cs typeface="Calibri"/>
              </a:rPr>
              <a:t>to </a:t>
            </a:r>
            <a:r>
              <a:rPr sz="1200" spc="-5" dirty="0">
                <a:latin typeface="Calibri"/>
                <a:cs typeface="Calibri"/>
              </a:rPr>
              <a:t>encrypt  decrypt </a:t>
            </a:r>
            <a:r>
              <a:rPr sz="1200" spc="-10" dirty="0">
                <a:latin typeface="Calibri"/>
                <a:cs typeface="Calibri"/>
              </a:rPr>
              <a:t>text, </a:t>
            </a:r>
            <a:r>
              <a:rPr sz="1200" spc="-15" dirty="0">
                <a:latin typeface="Calibri"/>
                <a:cs typeface="Calibri"/>
              </a:rPr>
              <a:t>generate </a:t>
            </a:r>
            <a:r>
              <a:rPr sz="1200" spc="-5" dirty="0">
                <a:latin typeface="Calibri"/>
                <a:cs typeface="Calibri"/>
              </a:rPr>
              <a:t>hashes/message-digest, </a:t>
            </a:r>
            <a:r>
              <a:rPr sz="1200" spc="-10" dirty="0">
                <a:latin typeface="Calibri"/>
                <a:cs typeface="Calibri"/>
              </a:rPr>
              <a:t>creating </a:t>
            </a:r>
            <a:r>
              <a:rPr sz="1200" spc="-5" dirty="0">
                <a:latin typeface="Calibri"/>
                <a:cs typeface="Calibri"/>
              </a:rPr>
              <a:t>digital </a:t>
            </a:r>
            <a:r>
              <a:rPr sz="1200" spc="-10" dirty="0">
                <a:latin typeface="Calibri"/>
                <a:cs typeface="Calibri"/>
              </a:rPr>
              <a:t>signatures, </a:t>
            </a:r>
            <a:r>
              <a:rPr sz="1200" spc="-5" dirty="0">
                <a:latin typeface="Calibri"/>
                <a:cs typeface="Calibri"/>
              </a:rPr>
              <a:t>processing and </a:t>
            </a:r>
            <a:r>
              <a:rPr sz="1200" spc="-10" dirty="0">
                <a:latin typeface="Calibri"/>
                <a:cs typeface="Calibri"/>
              </a:rPr>
              <a:t>generating  </a:t>
            </a:r>
            <a:r>
              <a:rPr sz="1200" spc="-5" dirty="0">
                <a:latin typeface="Calibri"/>
                <a:cs typeface="Calibri"/>
              </a:rPr>
              <a:t>digital </a:t>
            </a:r>
            <a:r>
              <a:rPr sz="1200" spc="-10" dirty="0">
                <a:latin typeface="Calibri"/>
                <a:cs typeface="Calibri"/>
              </a:rPr>
              <a:t>certificates, </a:t>
            </a:r>
            <a:r>
              <a:rPr sz="1200" spc="-5" dirty="0">
                <a:latin typeface="Calibri"/>
                <a:cs typeface="Calibri"/>
              </a:rPr>
              <a:t>and doing SSL/TLS</a:t>
            </a:r>
            <a:r>
              <a:rPr sz="1200" dirty="0">
                <a:latin typeface="Calibri"/>
                <a:cs typeface="Calibri"/>
              </a:rPr>
              <a:t> </a:t>
            </a:r>
            <a:r>
              <a:rPr sz="1200" spc="-10" dirty="0">
                <a:latin typeface="Calibri"/>
                <a:cs typeface="Calibri"/>
              </a:rPr>
              <a:t>communication.</a:t>
            </a:r>
            <a:endParaRPr sz="1200">
              <a:latin typeface="Calibri"/>
              <a:cs typeface="Calibri"/>
            </a:endParaRPr>
          </a:p>
          <a:p>
            <a:pPr marL="12700" marR="438784">
              <a:lnSpc>
                <a:spcPct val="100000"/>
              </a:lnSpc>
              <a:spcBef>
                <a:spcPts val="720"/>
              </a:spcBef>
            </a:pPr>
            <a:r>
              <a:rPr sz="1200" spc="-15" dirty="0">
                <a:latin typeface="Calibri"/>
                <a:cs typeface="Calibri"/>
              </a:rPr>
              <a:t>Java </a:t>
            </a:r>
            <a:r>
              <a:rPr sz="1200" spc="-5" dirty="0">
                <a:latin typeface="Calibri"/>
                <a:cs typeface="Calibri"/>
              </a:rPr>
              <a:t>Spring Security is the library </a:t>
            </a:r>
            <a:r>
              <a:rPr sz="1200" spc="-10" dirty="0">
                <a:latin typeface="Calibri"/>
                <a:cs typeface="Calibri"/>
              </a:rPr>
              <a:t>that provides </a:t>
            </a:r>
            <a:r>
              <a:rPr sz="1200" spc="-5" dirty="0">
                <a:latin typeface="Calibri"/>
                <a:cs typeface="Calibri"/>
              </a:rPr>
              <a:t>support </a:t>
            </a:r>
            <a:r>
              <a:rPr sz="1200" spc="-15" dirty="0">
                <a:latin typeface="Calibri"/>
                <a:cs typeface="Calibri"/>
              </a:rPr>
              <a:t>for </a:t>
            </a:r>
            <a:r>
              <a:rPr sz="1200" spc="-5" dirty="0">
                <a:latin typeface="Calibri"/>
                <a:cs typeface="Calibri"/>
              </a:rPr>
              <a:t>all </a:t>
            </a:r>
            <a:r>
              <a:rPr sz="1200" spc="-10" dirty="0">
                <a:latin typeface="Calibri"/>
                <a:cs typeface="Calibri"/>
              </a:rPr>
              <a:t>authentication </a:t>
            </a:r>
            <a:r>
              <a:rPr sz="1200" spc="-5" dirty="0">
                <a:latin typeface="Calibri"/>
                <a:cs typeface="Calibri"/>
              </a:rPr>
              <a:t>type </a:t>
            </a:r>
            <a:r>
              <a:rPr sz="1200" spc="-10" dirty="0">
                <a:latin typeface="Calibri"/>
                <a:cs typeface="Calibri"/>
              </a:rPr>
              <a:t>protocols that  </a:t>
            </a:r>
            <a:r>
              <a:rPr sz="1200" spc="-5" dirty="0">
                <a:latin typeface="Calibri"/>
                <a:cs typeface="Calibri"/>
              </a:rPr>
              <a:t>includes OAuth2, </a:t>
            </a:r>
            <a:r>
              <a:rPr sz="1200" spc="-35" dirty="0">
                <a:latin typeface="Calibri"/>
                <a:cs typeface="Calibri"/>
              </a:rPr>
              <a:t>JWT, </a:t>
            </a:r>
            <a:r>
              <a:rPr sz="1200" spc="-10" dirty="0">
                <a:latin typeface="Calibri"/>
                <a:cs typeface="Calibri"/>
              </a:rPr>
              <a:t>OpenID, </a:t>
            </a:r>
            <a:r>
              <a:rPr sz="1200" spc="-5" dirty="0">
                <a:latin typeface="Calibri"/>
                <a:cs typeface="Calibri"/>
              </a:rPr>
              <a:t>SAML </a:t>
            </a:r>
            <a:r>
              <a:rPr sz="1200" dirty="0">
                <a:latin typeface="Calibri"/>
                <a:cs typeface="Calibri"/>
              </a:rPr>
              <a:t>2.0,</a:t>
            </a:r>
            <a:r>
              <a:rPr sz="1200" spc="25" dirty="0">
                <a:latin typeface="Calibri"/>
                <a:cs typeface="Calibri"/>
              </a:rPr>
              <a:t> </a:t>
            </a:r>
            <a:r>
              <a:rPr sz="1200" spc="-10" dirty="0">
                <a:latin typeface="Calibri"/>
                <a:cs typeface="Calibri"/>
              </a:rPr>
              <a:t>etc.</a:t>
            </a:r>
            <a:endParaRPr sz="1200">
              <a:latin typeface="Calibri"/>
              <a:cs typeface="Calibri"/>
            </a:endParaRPr>
          </a:p>
          <a:p>
            <a:pPr marL="12700" marR="226060">
              <a:lnSpc>
                <a:spcPct val="100000"/>
              </a:lnSpc>
              <a:spcBef>
                <a:spcPts val="720"/>
              </a:spcBef>
            </a:pPr>
            <a:r>
              <a:rPr sz="1200" spc="-15" dirty="0">
                <a:latin typeface="Calibri"/>
                <a:cs typeface="Calibri"/>
              </a:rPr>
              <a:t>Java </a:t>
            </a:r>
            <a:r>
              <a:rPr sz="1200" spc="-10" dirty="0">
                <a:latin typeface="Calibri"/>
                <a:cs typeface="Calibri"/>
              </a:rPr>
              <a:t>Authentication </a:t>
            </a:r>
            <a:r>
              <a:rPr sz="1200" spc="-5" dirty="0">
                <a:latin typeface="Calibri"/>
                <a:cs typeface="Calibri"/>
              </a:rPr>
              <a:t>and Authorization Service is the </a:t>
            </a:r>
            <a:r>
              <a:rPr sz="1200" spc="-15" dirty="0">
                <a:latin typeface="Calibri"/>
                <a:cs typeface="Calibri"/>
              </a:rPr>
              <a:t>Java </a:t>
            </a:r>
            <a:r>
              <a:rPr sz="1200" spc="-10" dirty="0">
                <a:latin typeface="Calibri"/>
                <a:cs typeface="Calibri"/>
              </a:rPr>
              <a:t>implementation </a:t>
            </a:r>
            <a:r>
              <a:rPr sz="1200" dirty="0">
                <a:latin typeface="Calibri"/>
                <a:cs typeface="Calibri"/>
              </a:rPr>
              <a:t>of </a:t>
            </a:r>
            <a:r>
              <a:rPr sz="1200" spc="-5" dirty="0">
                <a:latin typeface="Calibri"/>
                <a:cs typeface="Calibri"/>
              </a:rPr>
              <a:t>the </a:t>
            </a:r>
            <a:r>
              <a:rPr sz="1200" spc="-10" dirty="0">
                <a:latin typeface="Calibri"/>
                <a:cs typeface="Calibri"/>
              </a:rPr>
              <a:t>standard </a:t>
            </a:r>
            <a:r>
              <a:rPr sz="1200" spc="-5" dirty="0">
                <a:latin typeface="Calibri"/>
                <a:cs typeface="Calibri"/>
              </a:rPr>
              <a:t>Pluggable  </a:t>
            </a:r>
            <a:r>
              <a:rPr sz="1200" spc="-10" dirty="0">
                <a:latin typeface="Calibri"/>
                <a:cs typeface="Calibri"/>
              </a:rPr>
              <a:t>Authentication </a:t>
            </a:r>
            <a:r>
              <a:rPr sz="1200" spc="-5" dirty="0">
                <a:latin typeface="Calibri"/>
                <a:cs typeface="Calibri"/>
              </a:rPr>
              <a:t>Module </a:t>
            </a:r>
            <a:r>
              <a:rPr sz="1200" spc="-20" dirty="0">
                <a:latin typeface="Calibri"/>
                <a:cs typeface="Calibri"/>
              </a:rPr>
              <a:t>(PAM) </a:t>
            </a:r>
            <a:r>
              <a:rPr sz="1200" spc="-10" dirty="0">
                <a:latin typeface="Calibri"/>
                <a:cs typeface="Calibri"/>
              </a:rPr>
              <a:t>information </a:t>
            </a:r>
            <a:r>
              <a:rPr sz="1200" spc="-5" dirty="0">
                <a:latin typeface="Calibri"/>
                <a:cs typeface="Calibri"/>
              </a:rPr>
              <a:t>security </a:t>
            </a:r>
            <a:r>
              <a:rPr sz="1200" spc="-10" dirty="0">
                <a:latin typeface="Calibri"/>
                <a:cs typeface="Calibri"/>
              </a:rPr>
              <a:t>framework. JAAS </a:t>
            </a:r>
            <a:r>
              <a:rPr sz="1200" spc="-5" dirty="0">
                <a:latin typeface="Calibri"/>
                <a:cs typeface="Calibri"/>
              </a:rPr>
              <a:t>has </a:t>
            </a:r>
            <a:r>
              <a:rPr sz="1200" dirty="0">
                <a:latin typeface="Calibri"/>
                <a:cs typeface="Calibri"/>
              </a:rPr>
              <a:t>as </a:t>
            </a:r>
            <a:r>
              <a:rPr sz="1200" spc="-5" dirty="0">
                <a:latin typeface="Calibri"/>
                <a:cs typeface="Calibri"/>
              </a:rPr>
              <a:t>its main goal the  </a:t>
            </a:r>
            <a:r>
              <a:rPr sz="1200" spc="-10" dirty="0">
                <a:latin typeface="Calibri"/>
                <a:cs typeface="Calibri"/>
              </a:rPr>
              <a:t>separation </a:t>
            </a:r>
            <a:r>
              <a:rPr sz="1200" dirty="0">
                <a:latin typeface="Calibri"/>
                <a:cs typeface="Calibri"/>
              </a:rPr>
              <a:t>of </a:t>
            </a:r>
            <a:r>
              <a:rPr sz="1200" spc="-5" dirty="0">
                <a:latin typeface="Calibri"/>
                <a:cs typeface="Calibri"/>
              </a:rPr>
              <a:t>concerns </a:t>
            </a:r>
            <a:r>
              <a:rPr sz="1200" dirty="0">
                <a:latin typeface="Calibri"/>
                <a:cs typeface="Calibri"/>
              </a:rPr>
              <a:t>of </a:t>
            </a:r>
            <a:r>
              <a:rPr sz="1200" spc="-5" dirty="0">
                <a:latin typeface="Calibri"/>
                <a:cs typeface="Calibri"/>
              </a:rPr>
              <a:t>user </a:t>
            </a:r>
            <a:r>
              <a:rPr sz="1200" spc="-10" dirty="0">
                <a:latin typeface="Calibri"/>
                <a:cs typeface="Calibri"/>
              </a:rPr>
              <a:t>authentication </a:t>
            </a:r>
            <a:r>
              <a:rPr sz="1200" dirty="0">
                <a:latin typeface="Calibri"/>
                <a:cs typeface="Calibri"/>
              </a:rPr>
              <a:t>so </a:t>
            </a:r>
            <a:r>
              <a:rPr sz="1200" spc="-10" dirty="0">
                <a:latin typeface="Calibri"/>
                <a:cs typeface="Calibri"/>
              </a:rPr>
              <a:t>that they may </a:t>
            </a:r>
            <a:r>
              <a:rPr sz="1200" spc="-5" dirty="0">
                <a:latin typeface="Calibri"/>
                <a:cs typeface="Calibri"/>
              </a:rPr>
              <a:t>be managed</a:t>
            </a:r>
            <a:r>
              <a:rPr sz="1200" spc="75" dirty="0">
                <a:latin typeface="Calibri"/>
                <a:cs typeface="Calibri"/>
              </a:rPr>
              <a:t> </a:t>
            </a:r>
            <a:r>
              <a:rPr sz="1200" spc="-15" dirty="0">
                <a:latin typeface="Calibri"/>
                <a:cs typeface="Calibri"/>
              </a:rPr>
              <a:t>independently.</a:t>
            </a:r>
            <a:endParaRPr sz="1200">
              <a:latin typeface="Calibri"/>
              <a:cs typeface="Calibri"/>
            </a:endParaRPr>
          </a:p>
          <a:p>
            <a:pPr marL="12700">
              <a:lnSpc>
                <a:spcPct val="100000"/>
              </a:lnSpc>
              <a:spcBef>
                <a:spcPts val="720"/>
              </a:spcBef>
            </a:pPr>
            <a:r>
              <a:rPr sz="1200" spc="-15" dirty="0">
                <a:latin typeface="Calibri"/>
                <a:cs typeface="Calibri"/>
              </a:rPr>
              <a:t>Java </a:t>
            </a:r>
            <a:r>
              <a:rPr sz="1200" spc="-5" dirty="0">
                <a:latin typeface="Calibri"/>
                <a:cs typeface="Calibri"/>
              </a:rPr>
              <a:t>Spring Cloud has </a:t>
            </a:r>
            <a:r>
              <a:rPr sz="1200" spc="-10" dirty="0">
                <a:latin typeface="Calibri"/>
                <a:cs typeface="Calibri"/>
              </a:rPr>
              <a:t>dedicated </a:t>
            </a:r>
            <a:r>
              <a:rPr sz="1200" spc="-5" dirty="0">
                <a:latin typeface="Calibri"/>
                <a:cs typeface="Calibri"/>
              </a:rPr>
              <a:t>modules </a:t>
            </a:r>
            <a:r>
              <a:rPr sz="1200" spc="-15" dirty="0">
                <a:latin typeface="Calibri"/>
                <a:cs typeface="Calibri"/>
              </a:rPr>
              <a:t>for </a:t>
            </a:r>
            <a:r>
              <a:rPr sz="1200" spc="-5" dirty="0">
                <a:latin typeface="Calibri"/>
                <a:cs typeface="Calibri"/>
              </a:rPr>
              <a:t>NSS OpenFiegn, </a:t>
            </a:r>
            <a:r>
              <a:rPr sz="1200" spc="-10" dirty="0">
                <a:latin typeface="Calibri"/>
                <a:cs typeface="Calibri"/>
              </a:rPr>
              <a:t>Eureka, </a:t>
            </a:r>
            <a:r>
              <a:rPr sz="1200" spc="-5" dirty="0">
                <a:latin typeface="Calibri"/>
                <a:cs typeface="Calibri"/>
              </a:rPr>
              <a:t>Zuul, </a:t>
            </a:r>
            <a:r>
              <a:rPr sz="1200" spc="-10" dirty="0">
                <a:latin typeface="Calibri"/>
                <a:cs typeface="Calibri"/>
              </a:rPr>
              <a:t>KeyCloak </a:t>
            </a:r>
            <a:r>
              <a:rPr sz="1200" spc="-5" dirty="0">
                <a:latin typeface="Calibri"/>
                <a:cs typeface="Calibri"/>
              </a:rPr>
              <a:t>and </a:t>
            </a:r>
            <a:r>
              <a:rPr sz="1200" spc="-20" dirty="0">
                <a:latin typeface="Calibri"/>
                <a:cs typeface="Calibri"/>
              </a:rPr>
              <a:t>Vault</a:t>
            </a:r>
            <a:r>
              <a:rPr sz="1200" spc="130" dirty="0">
                <a:latin typeface="Calibri"/>
                <a:cs typeface="Calibri"/>
              </a:rPr>
              <a:t> </a:t>
            </a:r>
            <a:r>
              <a:rPr sz="1200" spc="-5" dirty="0">
                <a:latin typeface="Calibri"/>
                <a:cs typeface="Calibri"/>
              </a:rPr>
              <a:t>support.</a:t>
            </a:r>
            <a:endParaRPr sz="1200">
              <a:latin typeface="Calibri"/>
              <a:cs typeface="Calibri"/>
            </a:endParaRPr>
          </a:p>
        </p:txBody>
      </p:sp>
      <p:sp>
        <p:nvSpPr>
          <p:cNvPr id="21" name="object 21"/>
          <p:cNvSpPr txBox="1"/>
          <p:nvPr/>
        </p:nvSpPr>
        <p:spPr>
          <a:xfrm>
            <a:off x="205740" y="3400425"/>
            <a:ext cx="1124585" cy="208279"/>
          </a:xfrm>
          <a:prstGeom prst="rect">
            <a:avLst/>
          </a:prstGeom>
        </p:spPr>
        <p:txBody>
          <a:bodyPr vert="horz" wrap="square" lIns="0" tIns="12700" rIns="0" bIns="0" rtlCol="0">
            <a:spAutoFit/>
          </a:bodyPr>
          <a:lstStyle/>
          <a:p>
            <a:pPr marL="12700">
              <a:lnSpc>
                <a:spcPct val="100000"/>
              </a:lnSpc>
              <a:spcBef>
                <a:spcPts val="100"/>
              </a:spcBef>
            </a:pPr>
            <a:r>
              <a:rPr sz="1200" b="1" spc="-15" dirty="0">
                <a:solidFill>
                  <a:srgbClr val="FFFFFF"/>
                </a:solidFill>
                <a:latin typeface="Calibri"/>
                <a:cs typeface="Calibri"/>
              </a:rPr>
              <a:t>Java </a:t>
            </a:r>
            <a:r>
              <a:rPr sz="1200" b="1" spc="-5" dirty="0">
                <a:solidFill>
                  <a:srgbClr val="FFFFFF"/>
                </a:solidFill>
                <a:latin typeface="Calibri"/>
                <a:cs typeface="Calibri"/>
              </a:rPr>
              <a:t>Spring</a:t>
            </a:r>
            <a:r>
              <a:rPr sz="1200" b="1" spc="-40" dirty="0">
                <a:solidFill>
                  <a:srgbClr val="FFFFFF"/>
                </a:solidFill>
                <a:latin typeface="Calibri"/>
                <a:cs typeface="Calibri"/>
              </a:rPr>
              <a:t> </a:t>
            </a:r>
            <a:r>
              <a:rPr sz="1200" b="1" spc="-5" dirty="0">
                <a:solidFill>
                  <a:srgbClr val="FFFFFF"/>
                </a:solidFill>
                <a:latin typeface="Calibri"/>
                <a:cs typeface="Calibri"/>
              </a:rPr>
              <a:t>Cloud</a:t>
            </a:r>
            <a:endParaRPr sz="1200">
              <a:latin typeface="Calibri"/>
              <a:cs typeface="Calibri"/>
            </a:endParaRPr>
          </a:p>
        </p:txBody>
      </p:sp>
      <p:sp>
        <p:nvSpPr>
          <p:cNvPr id="22" name="object 22"/>
          <p:cNvSpPr txBox="1"/>
          <p:nvPr/>
        </p:nvSpPr>
        <p:spPr>
          <a:xfrm>
            <a:off x="1584325" y="3400425"/>
            <a:ext cx="6175375"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Calibri"/>
                <a:cs typeface="Calibri"/>
              </a:rPr>
              <a:t>Java </a:t>
            </a:r>
            <a:r>
              <a:rPr sz="1200" spc="-5" dirty="0">
                <a:latin typeface="Calibri"/>
                <a:cs typeface="Calibri"/>
              </a:rPr>
              <a:t>Spring Cloud has modules </a:t>
            </a:r>
            <a:r>
              <a:rPr sz="1200" spc="-15" dirty="0">
                <a:latin typeface="Calibri"/>
                <a:cs typeface="Calibri"/>
              </a:rPr>
              <a:t>for </a:t>
            </a:r>
            <a:r>
              <a:rPr sz="1200" spc="-10" dirty="0">
                <a:latin typeface="Calibri"/>
                <a:cs typeface="Calibri"/>
              </a:rPr>
              <a:t>actuators </a:t>
            </a:r>
            <a:r>
              <a:rPr sz="1200" spc="-5" dirty="0">
                <a:latin typeface="Calibri"/>
                <a:cs typeface="Calibri"/>
              </a:rPr>
              <a:t>and admin </a:t>
            </a:r>
            <a:r>
              <a:rPr sz="1200" spc="-10" dirty="0">
                <a:latin typeface="Calibri"/>
                <a:cs typeface="Calibri"/>
              </a:rPr>
              <a:t>that </a:t>
            </a:r>
            <a:r>
              <a:rPr sz="1200" spc="-5" dirty="0">
                <a:latin typeface="Calibri"/>
                <a:cs typeface="Calibri"/>
              </a:rPr>
              <a:t>can be use </a:t>
            </a:r>
            <a:r>
              <a:rPr sz="1200" spc="-10" dirty="0">
                <a:latin typeface="Calibri"/>
                <a:cs typeface="Calibri"/>
              </a:rPr>
              <a:t>to </a:t>
            </a:r>
            <a:r>
              <a:rPr sz="1200" spc="-5" dirty="0">
                <a:latin typeface="Calibri"/>
                <a:cs typeface="Calibri"/>
              </a:rPr>
              <a:t>setup service</a:t>
            </a:r>
            <a:r>
              <a:rPr sz="1200" spc="114" dirty="0">
                <a:latin typeface="Calibri"/>
                <a:cs typeface="Calibri"/>
              </a:rPr>
              <a:t> </a:t>
            </a:r>
            <a:r>
              <a:rPr sz="1200" spc="-5" dirty="0">
                <a:latin typeface="Calibri"/>
                <a:cs typeface="Calibri"/>
              </a:rPr>
              <a:t>monitoring.</a:t>
            </a:r>
            <a:endParaRPr sz="1200">
              <a:latin typeface="Calibri"/>
              <a:cs typeface="Calibri"/>
            </a:endParaRPr>
          </a:p>
        </p:txBody>
      </p:sp>
      <p:sp>
        <p:nvSpPr>
          <p:cNvPr id="23" name="object 23"/>
          <p:cNvSpPr txBox="1"/>
          <p:nvPr/>
        </p:nvSpPr>
        <p:spPr>
          <a:xfrm>
            <a:off x="205740" y="3781425"/>
            <a:ext cx="1193800" cy="391160"/>
          </a:xfrm>
          <a:prstGeom prst="rect">
            <a:avLst/>
          </a:prstGeom>
        </p:spPr>
        <p:txBody>
          <a:bodyPr vert="horz" wrap="square" lIns="0" tIns="12700" rIns="0" bIns="0" rtlCol="0">
            <a:spAutoFit/>
          </a:bodyPr>
          <a:lstStyle/>
          <a:p>
            <a:pPr marL="12700" marR="5080">
              <a:lnSpc>
                <a:spcPct val="100000"/>
              </a:lnSpc>
              <a:spcBef>
                <a:spcPts val="100"/>
              </a:spcBef>
            </a:pPr>
            <a:r>
              <a:rPr sz="1200" b="1" spc="-5" dirty="0">
                <a:solidFill>
                  <a:srgbClr val="FFFFFF"/>
                </a:solidFill>
                <a:latin typeface="Calibri"/>
                <a:cs typeface="Calibri"/>
              </a:rPr>
              <a:t>SLF4J </a:t>
            </a:r>
            <a:r>
              <a:rPr sz="1200" b="1" dirty="0">
                <a:solidFill>
                  <a:srgbClr val="FFFFFF"/>
                </a:solidFill>
                <a:latin typeface="Calibri"/>
                <a:cs typeface="Calibri"/>
              </a:rPr>
              <a:t>/ </a:t>
            </a:r>
            <a:r>
              <a:rPr sz="1200" b="1" spc="-15" dirty="0">
                <a:solidFill>
                  <a:srgbClr val="FFFFFF"/>
                </a:solidFill>
                <a:latin typeface="Calibri"/>
                <a:cs typeface="Calibri"/>
              </a:rPr>
              <a:t>Java</a:t>
            </a:r>
            <a:r>
              <a:rPr sz="1200" b="1" spc="-70" dirty="0">
                <a:solidFill>
                  <a:srgbClr val="FFFFFF"/>
                </a:solidFill>
                <a:latin typeface="Calibri"/>
                <a:cs typeface="Calibri"/>
              </a:rPr>
              <a:t> </a:t>
            </a:r>
            <a:r>
              <a:rPr sz="1200" b="1" spc="-5" dirty="0">
                <a:solidFill>
                  <a:srgbClr val="FFFFFF"/>
                </a:solidFill>
                <a:latin typeface="Calibri"/>
                <a:cs typeface="Calibri"/>
              </a:rPr>
              <a:t>Spring  Cloud</a:t>
            </a:r>
            <a:endParaRPr sz="1200">
              <a:latin typeface="Calibri"/>
              <a:cs typeface="Calibri"/>
            </a:endParaRPr>
          </a:p>
        </p:txBody>
      </p:sp>
      <p:sp>
        <p:nvSpPr>
          <p:cNvPr id="24" name="object 24"/>
          <p:cNvSpPr txBox="1"/>
          <p:nvPr/>
        </p:nvSpPr>
        <p:spPr>
          <a:xfrm>
            <a:off x="205740" y="4421504"/>
            <a:ext cx="1052195" cy="208279"/>
          </a:xfrm>
          <a:prstGeom prst="rect">
            <a:avLst/>
          </a:prstGeom>
        </p:spPr>
        <p:txBody>
          <a:bodyPr vert="horz" wrap="square" lIns="0" tIns="12700" rIns="0" bIns="0" rtlCol="0">
            <a:spAutoFit/>
          </a:bodyPr>
          <a:lstStyle/>
          <a:p>
            <a:pPr marL="12700">
              <a:lnSpc>
                <a:spcPct val="100000"/>
              </a:lnSpc>
              <a:spcBef>
                <a:spcPts val="100"/>
              </a:spcBef>
            </a:pPr>
            <a:r>
              <a:rPr sz="1200" b="1" spc="-15" dirty="0">
                <a:solidFill>
                  <a:srgbClr val="FFFFFF"/>
                </a:solidFill>
                <a:latin typeface="Calibri"/>
                <a:cs typeface="Calibri"/>
              </a:rPr>
              <a:t>Java </a:t>
            </a:r>
            <a:r>
              <a:rPr sz="1200" b="1" spc="-5" dirty="0">
                <a:solidFill>
                  <a:srgbClr val="FFFFFF"/>
                </a:solidFill>
                <a:latin typeface="Calibri"/>
                <a:cs typeface="Calibri"/>
              </a:rPr>
              <a:t>Spring</a:t>
            </a:r>
            <a:r>
              <a:rPr sz="1200" b="1" spc="-55" dirty="0">
                <a:solidFill>
                  <a:srgbClr val="FFFFFF"/>
                </a:solidFill>
                <a:latin typeface="Calibri"/>
                <a:cs typeface="Calibri"/>
              </a:rPr>
              <a:t> </a:t>
            </a:r>
            <a:r>
              <a:rPr sz="1200" b="1" spc="-15" dirty="0">
                <a:solidFill>
                  <a:srgbClr val="FFFFFF"/>
                </a:solidFill>
                <a:latin typeface="Calibri"/>
                <a:cs typeface="Calibri"/>
              </a:rPr>
              <a:t>Web</a:t>
            </a:r>
            <a:endParaRPr sz="1200">
              <a:latin typeface="Calibri"/>
              <a:cs typeface="Calibri"/>
            </a:endParaRPr>
          </a:p>
        </p:txBody>
      </p:sp>
      <p:sp>
        <p:nvSpPr>
          <p:cNvPr id="25" name="object 25"/>
          <p:cNvSpPr txBox="1"/>
          <p:nvPr/>
        </p:nvSpPr>
        <p:spPr>
          <a:xfrm>
            <a:off x="1584325" y="3781425"/>
            <a:ext cx="6320155" cy="121412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Calibri"/>
                <a:cs typeface="Calibri"/>
              </a:rPr>
              <a:t>Logging </a:t>
            </a:r>
            <a:r>
              <a:rPr sz="1200" spc="-5" dirty="0">
                <a:latin typeface="Calibri"/>
                <a:cs typeface="Calibri"/>
              </a:rPr>
              <a:t>library </a:t>
            </a:r>
            <a:r>
              <a:rPr sz="1200" spc="-10" dirty="0">
                <a:latin typeface="Calibri"/>
                <a:cs typeface="Calibri"/>
              </a:rPr>
              <a:t>that </a:t>
            </a:r>
            <a:r>
              <a:rPr sz="1200" spc="-5" dirty="0">
                <a:latin typeface="Calibri"/>
                <a:cs typeface="Calibri"/>
              </a:rPr>
              <a:t>can be </a:t>
            </a:r>
            <a:r>
              <a:rPr sz="1200" spc="-10" dirty="0">
                <a:latin typeface="Calibri"/>
                <a:cs typeface="Calibri"/>
              </a:rPr>
              <a:t>configured to </a:t>
            </a:r>
            <a:r>
              <a:rPr sz="1200" spc="-5" dirty="0">
                <a:latin typeface="Calibri"/>
                <a:cs typeface="Calibri"/>
              </a:rPr>
              <a:t>push logs </a:t>
            </a:r>
            <a:r>
              <a:rPr sz="1200" spc="-10" dirty="0">
                <a:latin typeface="Calibri"/>
                <a:cs typeface="Calibri"/>
              </a:rPr>
              <a:t>to external systems, </a:t>
            </a:r>
            <a:r>
              <a:rPr sz="1200" spc="-5" dirty="0">
                <a:latin typeface="Calibri"/>
                <a:cs typeface="Calibri"/>
              </a:rPr>
              <a:t>databases, online services.  </a:t>
            </a:r>
            <a:r>
              <a:rPr sz="1200" spc="-10" dirty="0">
                <a:latin typeface="Calibri"/>
                <a:cs typeface="Calibri"/>
              </a:rPr>
              <a:t>Moreover </a:t>
            </a:r>
            <a:r>
              <a:rPr sz="1200" spc="-15" dirty="0">
                <a:latin typeface="Calibri"/>
                <a:cs typeface="Calibri"/>
              </a:rPr>
              <a:t>Java </a:t>
            </a:r>
            <a:r>
              <a:rPr sz="1200" spc="-5" dirty="0">
                <a:latin typeface="Calibri"/>
                <a:cs typeface="Calibri"/>
              </a:rPr>
              <a:t>Spring Cloud </a:t>
            </a:r>
            <a:r>
              <a:rPr sz="1200" spc="-10" dirty="0">
                <a:latin typeface="Calibri"/>
                <a:cs typeface="Calibri"/>
              </a:rPr>
              <a:t>provides </a:t>
            </a:r>
            <a:r>
              <a:rPr sz="1200" spc="-5" dirty="0">
                <a:latin typeface="Calibri"/>
                <a:cs typeface="Calibri"/>
              </a:rPr>
              <a:t>modules slueth and Zipkin </a:t>
            </a:r>
            <a:r>
              <a:rPr sz="1200" spc="-10" dirty="0">
                <a:latin typeface="Calibri"/>
                <a:cs typeface="Calibri"/>
              </a:rPr>
              <a:t>that </a:t>
            </a:r>
            <a:r>
              <a:rPr sz="1200" spc="-5" dirty="0">
                <a:latin typeface="Calibri"/>
                <a:cs typeface="Calibri"/>
              </a:rPr>
              <a:t>can be use </a:t>
            </a:r>
            <a:r>
              <a:rPr sz="1200" spc="-10" dirty="0">
                <a:latin typeface="Calibri"/>
                <a:cs typeface="Calibri"/>
              </a:rPr>
              <a:t>to </a:t>
            </a:r>
            <a:r>
              <a:rPr sz="1200" spc="-5" dirty="0">
                <a:latin typeface="Calibri"/>
                <a:cs typeface="Calibri"/>
              </a:rPr>
              <a:t>implememt service  </a:t>
            </a:r>
            <a:r>
              <a:rPr sz="1200" spc="-10" dirty="0">
                <a:latin typeface="Calibri"/>
                <a:cs typeface="Calibri"/>
              </a:rPr>
              <a:t>tracing.</a:t>
            </a:r>
            <a:endParaRPr sz="1200">
              <a:latin typeface="Calibri"/>
              <a:cs typeface="Calibri"/>
            </a:endParaRPr>
          </a:p>
          <a:p>
            <a:pPr marL="12700" marR="60960">
              <a:lnSpc>
                <a:spcPct val="100000"/>
              </a:lnSpc>
              <a:spcBef>
                <a:spcPts val="720"/>
              </a:spcBef>
            </a:pPr>
            <a:r>
              <a:rPr sz="1200" spc="-15" dirty="0">
                <a:latin typeface="Calibri"/>
                <a:cs typeface="Calibri"/>
              </a:rPr>
              <a:t>Java </a:t>
            </a:r>
            <a:r>
              <a:rPr sz="1200" spc="-5" dirty="0">
                <a:latin typeface="Calibri"/>
                <a:cs typeface="Calibri"/>
              </a:rPr>
              <a:t>Spring </a:t>
            </a:r>
            <a:r>
              <a:rPr sz="1200" spc="-20" dirty="0">
                <a:latin typeface="Calibri"/>
                <a:cs typeface="Calibri"/>
              </a:rPr>
              <a:t>Web </a:t>
            </a:r>
            <a:r>
              <a:rPr sz="1200" spc="-10" dirty="0">
                <a:latin typeface="Calibri"/>
                <a:cs typeface="Calibri"/>
              </a:rPr>
              <a:t>provides </a:t>
            </a:r>
            <a:r>
              <a:rPr sz="1200" spc="-5" dirty="0">
                <a:latin typeface="Calibri"/>
                <a:cs typeface="Calibri"/>
              </a:rPr>
              <a:t>the </a:t>
            </a:r>
            <a:r>
              <a:rPr sz="1200" spc="-10" dirty="0">
                <a:latin typeface="Calibri"/>
                <a:cs typeface="Calibri"/>
              </a:rPr>
              <a:t>filters construct </a:t>
            </a:r>
            <a:r>
              <a:rPr sz="1200" spc="-5" dirty="0">
                <a:latin typeface="Calibri"/>
                <a:cs typeface="Calibri"/>
              </a:rPr>
              <a:t>through which one can </a:t>
            </a:r>
            <a:r>
              <a:rPr sz="1200" spc="-10" dirty="0">
                <a:latin typeface="Calibri"/>
                <a:cs typeface="Calibri"/>
              </a:rPr>
              <a:t>define </a:t>
            </a:r>
            <a:r>
              <a:rPr sz="1200" spc="-5" dirty="0">
                <a:latin typeface="Calibri"/>
                <a:cs typeface="Calibri"/>
              </a:rPr>
              <a:t>code </a:t>
            </a:r>
            <a:r>
              <a:rPr sz="1200" spc="-10" dirty="0">
                <a:latin typeface="Calibri"/>
                <a:cs typeface="Calibri"/>
              </a:rPr>
              <a:t>that </a:t>
            </a:r>
            <a:r>
              <a:rPr sz="1200" spc="-5" dirty="0">
                <a:latin typeface="Calibri"/>
                <a:cs typeface="Calibri"/>
              </a:rPr>
              <a:t>can run </a:t>
            </a:r>
            <a:r>
              <a:rPr sz="1200" spc="-15" dirty="0">
                <a:latin typeface="Calibri"/>
                <a:cs typeface="Calibri"/>
              </a:rPr>
              <a:t>before  </a:t>
            </a:r>
            <a:r>
              <a:rPr sz="1200" spc="-5" dirty="0">
                <a:latin typeface="Calibri"/>
                <a:cs typeface="Calibri"/>
              </a:rPr>
              <a:t>and </a:t>
            </a:r>
            <a:r>
              <a:rPr sz="1200" spc="-10" dirty="0">
                <a:latin typeface="Calibri"/>
                <a:cs typeface="Calibri"/>
              </a:rPr>
              <a:t>after </a:t>
            </a:r>
            <a:r>
              <a:rPr sz="1200" spc="-5" dirty="0">
                <a:latin typeface="Calibri"/>
                <a:cs typeface="Calibri"/>
              </a:rPr>
              <a:t>the </a:t>
            </a:r>
            <a:r>
              <a:rPr sz="1200" dirty="0">
                <a:latin typeface="Calibri"/>
                <a:cs typeface="Calibri"/>
              </a:rPr>
              <a:t>HTTP </a:t>
            </a:r>
            <a:r>
              <a:rPr sz="1200" spc="-10" dirty="0">
                <a:latin typeface="Calibri"/>
                <a:cs typeface="Calibri"/>
              </a:rPr>
              <a:t>request. </a:t>
            </a:r>
            <a:r>
              <a:rPr sz="1200" spc="-15" dirty="0">
                <a:latin typeface="Calibri"/>
                <a:cs typeface="Calibri"/>
              </a:rPr>
              <a:t>Similarly, Java </a:t>
            </a:r>
            <a:r>
              <a:rPr sz="1200" spc="-5" dirty="0">
                <a:latin typeface="Calibri"/>
                <a:cs typeface="Calibri"/>
              </a:rPr>
              <a:t>Spring Security </a:t>
            </a:r>
            <a:r>
              <a:rPr sz="1200" spc="-10" dirty="0">
                <a:latin typeface="Calibri"/>
                <a:cs typeface="Calibri"/>
              </a:rPr>
              <a:t>provides </a:t>
            </a:r>
            <a:r>
              <a:rPr sz="1200" dirty="0">
                <a:latin typeface="Calibri"/>
                <a:cs typeface="Calibri"/>
              </a:rPr>
              <a:t>a </a:t>
            </a:r>
            <a:r>
              <a:rPr sz="1200" spc="-10" dirty="0">
                <a:latin typeface="Calibri"/>
                <a:cs typeface="Calibri"/>
              </a:rPr>
              <a:t>filter </a:t>
            </a:r>
            <a:r>
              <a:rPr sz="1200" spc="-5" dirty="0">
                <a:latin typeface="Calibri"/>
                <a:cs typeface="Calibri"/>
              </a:rPr>
              <a:t>chain </a:t>
            </a:r>
            <a:r>
              <a:rPr sz="1200" spc="-10" dirty="0">
                <a:latin typeface="Calibri"/>
                <a:cs typeface="Calibri"/>
              </a:rPr>
              <a:t>that </a:t>
            </a:r>
            <a:r>
              <a:rPr sz="1200" spc="-5" dirty="0">
                <a:latin typeface="Calibri"/>
                <a:cs typeface="Calibri"/>
              </a:rPr>
              <a:t>can be use </a:t>
            </a:r>
            <a:r>
              <a:rPr sz="1200" spc="-10" dirty="0">
                <a:latin typeface="Calibri"/>
                <a:cs typeface="Calibri"/>
              </a:rPr>
              <a:t>to  define </a:t>
            </a:r>
            <a:r>
              <a:rPr sz="1200" spc="-5" dirty="0">
                <a:latin typeface="Calibri"/>
                <a:cs typeface="Calibri"/>
              </a:rPr>
              <a:t>authorization policies </a:t>
            </a:r>
            <a:r>
              <a:rPr sz="1200" spc="-15" dirty="0">
                <a:latin typeface="Calibri"/>
                <a:cs typeface="Calibri"/>
              </a:rPr>
              <a:t>for </a:t>
            </a:r>
            <a:r>
              <a:rPr sz="1200" dirty="0">
                <a:latin typeface="Calibri"/>
                <a:cs typeface="Calibri"/>
              </a:rPr>
              <a:t>a</a:t>
            </a:r>
            <a:r>
              <a:rPr sz="1200" spc="10" dirty="0">
                <a:latin typeface="Calibri"/>
                <a:cs typeface="Calibri"/>
              </a:rPr>
              <a:t> </a:t>
            </a:r>
            <a:r>
              <a:rPr sz="1200" spc="-5" dirty="0">
                <a:latin typeface="Calibri"/>
                <a:cs typeface="Calibri"/>
              </a:rPr>
              <a:t>service.</a:t>
            </a:r>
            <a:endParaRPr sz="1200">
              <a:latin typeface="Calibri"/>
              <a:cs typeface="Calibri"/>
            </a:endParaRPr>
          </a:p>
        </p:txBody>
      </p:sp>
      <p:pic>
        <p:nvPicPr>
          <p:cNvPr id="26" name="object 26"/>
          <p:cNvPicPr/>
          <p:nvPr/>
        </p:nvPicPr>
        <p:blipFill>
          <a:blip r:embed="rId4" cstate="print"/>
          <a:stretch>
            <a:fillRect/>
          </a:stretch>
        </p:blipFill>
        <p:spPr>
          <a:xfrm>
            <a:off x="91439" y="5120640"/>
            <a:ext cx="8046720" cy="1280160"/>
          </a:xfrm>
          <a:prstGeom prst="rect">
            <a:avLst/>
          </a:prstGeom>
        </p:spPr>
      </p:pic>
      <p:sp>
        <p:nvSpPr>
          <p:cNvPr id="27" name="object 27"/>
          <p:cNvSpPr txBox="1"/>
          <p:nvPr/>
        </p:nvSpPr>
        <p:spPr>
          <a:xfrm>
            <a:off x="204470" y="5187315"/>
            <a:ext cx="163258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Enabling </a:t>
            </a:r>
            <a:r>
              <a:rPr sz="1800" b="1" spc="-10" dirty="0">
                <a:latin typeface="Calibri"/>
                <a:cs typeface="Calibri"/>
              </a:rPr>
              <a:t>CORS</a:t>
            </a:r>
            <a:r>
              <a:rPr sz="1800" b="1" spc="-75" dirty="0">
                <a:latin typeface="Calibri"/>
                <a:cs typeface="Calibri"/>
              </a:rPr>
              <a:t> </a:t>
            </a:r>
            <a:r>
              <a:rPr sz="1800" b="1" spc="-5" dirty="0">
                <a:latin typeface="Calibri"/>
                <a:cs typeface="Calibri"/>
              </a:rPr>
              <a:t>...</a:t>
            </a:r>
            <a:endParaRPr sz="1800">
              <a:latin typeface="Calibri"/>
              <a:cs typeface="Calibri"/>
            </a:endParaRPr>
          </a:p>
        </p:txBody>
      </p:sp>
      <p:sp>
        <p:nvSpPr>
          <p:cNvPr id="28" name="object 28"/>
          <p:cNvSpPr txBox="1"/>
          <p:nvPr/>
        </p:nvSpPr>
        <p:spPr>
          <a:xfrm>
            <a:off x="204470" y="5466079"/>
            <a:ext cx="7456170" cy="756920"/>
          </a:xfrm>
          <a:prstGeom prst="rect">
            <a:avLst/>
          </a:prstGeom>
        </p:spPr>
        <p:txBody>
          <a:bodyPr vert="horz" wrap="square" lIns="0" tIns="12700" rIns="0" bIns="0" rtlCol="0">
            <a:spAutoFit/>
          </a:bodyPr>
          <a:lstStyle/>
          <a:p>
            <a:pPr marL="298450" marR="5080" indent="-285750">
              <a:lnSpc>
                <a:spcPct val="100000"/>
              </a:lnSpc>
              <a:spcBef>
                <a:spcPts val="100"/>
              </a:spcBef>
              <a:buFont typeface="Arial"/>
              <a:buChar char="•"/>
              <a:tabLst>
                <a:tab pos="297815" algn="l"/>
                <a:tab pos="298450" algn="l"/>
              </a:tabLst>
            </a:pPr>
            <a:r>
              <a:rPr sz="1200" spc="-5" dirty="0">
                <a:latin typeface="Calibri"/>
                <a:cs typeface="Calibri"/>
              </a:rPr>
              <a:t>Cross-Origin </a:t>
            </a:r>
            <a:r>
              <a:rPr sz="1200" spc="-10" dirty="0">
                <a:latin typeface="Calibri"/>
                <a:cs typeface="Calibri"/>
              </a:rPr>
              <a:t>Resource </a:t>
            </a:r>
            <a:r>
              <a:rPr sz="1200" spc="-5" dirty="0">
                <a:latin typeface="Calibri"/>
                <a:cs typeface="Calibri"/>
              </a:rPr>
              <a:t>Sharing </a:t>
            </a:r>
            <a:r>
              <a:rPr sz="1200" spc="-10" dirty="0">
                <a:latin typeface="Calibri"/>
                <a:cs typeface="Calibri"/>
              </a:rPr>
              <a:t>(CORS) </a:t>
            </a:r>
            <a:r>
              <a:rPr sz="1200" spc="-5" dirty="0">
                <a:latin typeface="Calibri"/>
                <a:cs typeface="Calibri"/>
              </a:rPr>
              <a:t>is </a:t>
            </a:r>
            <a:r>
              <a:rPr sz="1200" dirty="0">
                <a:latin typeface="Calibri"/>
                <a:cs typeface="Calibri"/>
              </a:rPr>
              <a:t>a </a:t>
            </a:r>
            <a:r>
              <a:rPr sz="1200" spc="-5" dirty="0">
                <a:latin typeface="Calibri"/>
                <a:cs typeface="Calibri"/>
              </a:rPr>
              <a:t>security </a:t>
            </a:r>
            <a:r>
              <a:rPr sz="1200" spc="-10" dirty="0">
                <a:latin typeface="Calibri"/>
                <a:cs typeface="Calibri"/>
              </a:rPr>
              <a:t>concept that </a:t>
            </a:r>
            <a:r>
              <a:rPr sz="1200" spc="-5" dirty="0">
                <a:latin typeface="Calibri"/>
                <a:cs typeface="Calibri"/>
              </a:rPr>
              <a:t>allows </a:t>
            </a:r>
            <a:r>
              <a:rPr sz="1200" spc="-10" dirty="0">
                <a:latin typeface="Calibri"/>
                <a:cs typeface="Calibri"/>
              </a:rPr>
              <a:t>restricting </a:t>
            </a:r>
            <a:r>
              <a:rPr sz="1200" spc="-5" dirty="0">
                <a:latin typeface="Calibri"/>
                <a:cs typeface="Calibri"/>
              </a:rPr>
              <a:t>the </a:t>
            </a:r>
            <a:r>
              <a:rPr sz="1200" spc="-10" dirty="0">
                <a:latin typeface="Calibri"/>
                <a:cs typeface="Calibri"/>
              </a:rPr>
              <a:t>resources implemented </a:t>
            </a:r>
            <a:r>
              <a:rPr sz="1200" spc="-5" dirty="0">
                <a:latin typeface="Calibri"/>
                <a:cs typeface="Calibri"/>
              </a:rPr>
              <a:t>in </a:t>
            </a:r>
            <a:r>
              <a:rPr sz="1200" spc="-10" dirty="0">
                <a:latin typeface="Calibri"/>
                <a:cs typeface="Calibri"/>
              </a:rPr>
              <a:t>web  browsers. </a:t>
            </a:r>
            <a:r>
              <a:rPr sz="1200" spc="-5" dirty="0">
                <a:latin typeface="Calibri"/>
                <a:cs typeface="Calibri"/>
              </a:rPr>
              <a:t>It </a:t>
            </a:r>
            <a:r>
              <a:rPr sz="1200" spc="-15" dirty="0">
                <a:latin typeface="Calibri"/>
                <a:cs typeface="Calibri"/>
              </a:rPr>
              <a:t>prevents </a:t>
            </a:r>
            <a:r>
              <a:rPr sz="1200" spc="-5" dirty="0">
                <a:latin typeface="Calibri"/>
                <a:cs typeface="Calibri"/>
              </a:rPr>
              <a:t>the </a:t>
            </a:r>
            <a:r>
              <a:rPr sz="1200" spc="-10" dirty="0">
                <a:latin typeface="Calibri"/>
                <a:cs typeface="Calibri"/>
              </a:rPr>
              <a:t>JavaScript </a:t>
            </a:r>
            <a:r>
              <a:rPr sz="1200" spc="-5" dirty="0">
                <a:latin typeface="Calibri"/>
                <a:cs typeface="Calibri"/>
              </a:rPr>
              <a:t>code </a:t>
            </a:r>
            <a:r>
              <a:rPr sz="1200" spc="-10" dirty="0">
                <a:latin typeface="Calibri"/>
                <a:cs typeface="Calibri"/>
              </a:rPr>
              <a:t>producing </a:t>
            </a:r>
            <a:r>
              <a:rPr sz="1200" dirty="0">
                <a:latin typeface="Calibri"/>
                <a:cs typeface="Calibri"/>
              </a:rPr>
              <a:t>or </a:t>
            </a:r>
            <a:r>
              <a:rPr sz="1200" spc="-5" dirty="0">
                <a:latin typeface="Calibri"/>
                <a:cs typeface="Calibri"/>
              </a:rPr>
              <a:t>consuming the </a:t>
            </a:r>
            <a:r>
              <a:rPr sz="1200" spc="-10" dirty="0">
                <a:latin typeface="Calibri"/>
                <a:cs typeface="Calibri"/>
              </a:rPr>
              <a:t>requests against </a:t>
            </a:r>
            <a:r>
              <a:rPr sz="1200" spc="-15" dirty="0">
                <a:latin typeface="Calibri"/>
                <a:cs typeface="Calibri"/>
              </a:rPr>
              <a:t>different</a:t>
            </a:r>
            <a:r>
              <a:rPr sz="1200" spc="70" dirty="0">
                <a:latin typeface="Calibri"/>
                <a:cs typeface="Calibri"/>
              </a:rPr>
              <a:t> </a:t>
            </a:r>
            <a:r>
              <a:rPr sz="1200" spc="-5" dirty="0">
                <a:latin typeface="Calibri"/>
                <a:cs typeface="Calibri"/>
              </a:rPr>
              <a:t>origin.</a:t>
            </a:r>
            <a:endParaRPr sz="1200">
              <a:latin typeface="Calibri"/>
              <a:cs typeface="Calibri"/>
            </a:endParaRPr>
          </a:p>
          <a:p>
            <a:pPr marL="298450" indent="-285750">
              <a:lnSpc>
                <a:spcPct val="100000"/>
              </a:lnSpc>
              <a:buFont typeface="Arial"/>
              <a:buChar char="•"/>
              <a:tabLst>
                <a:tab pos="297815" algn="l"/>
                <a:tab pos="298450" algn="l"/>
              </a:tabLst>
            </a:pPr>
            <a:r>
              <a:rPr sz="1200" spc="-5" dirty="0">
                <a:latin typeface="Calibri"/>
                <a:cs typeface="Calibri"/>
              </a:rPr>
              <a:t>Spring Security has the </a:t>
            </a:r>
            <a:r>
              <a:rPr sz="1200" spc="-10" dirty="0">
                <a:latin typeface="Calibri"/>
                <a:cs typeface="Calibri"/>
              </a:rPr>
              <a:t>proper implementation </a:t>
            </a:r>
            <a:r>
              <a:rPr sz="1200" dirty="0">
                <a:latin typeface="Calibri"/>
                <a:cs typeface="Calibri"/>
              </a:rPr>
              <a:t>of </a:t>
            </a:r>
            <a:r>
              <a:rPr sz="1200" spc="-10" dirty="0">
                <a:latin typeface="Calibri"/>
                <a:cs typeface="Calibri"/>
              </a:rPr>
              <a:t>CORS, </a:t>
            </a:r>
            <a:r>
              <a:rPr sz="1200" spc="-5" dirty="0">
                <a:latin typeface="Calibri"/>
                <a:cs typeface="Calibri"/>
              </a:rPr>
              <a:t>and it is disabled </a:t>
            </a:r>
            <a:r>
              <a:rPr sz="1200" spc="-10" dirty="0">
                <a:latin typeface="Calibri"/>
                <a:cs typeface="Calibri"/>
              </a:rPr>
              <a:t>by</a:t>
            </a:r>
            <a:r>
              <a:rPr sz="1200" spc="30" dirty="0">
                <a:latin typeface="Calibri"/>
                <a:cs typeface="Calibri"/>
              </a:rPr>
              <a:t> </a:t>
            </a:r>
            <a:r>
              <a:rPr sz="1200" spc="-10" dirty="0">
                <a:latin typeface="Calibri"/>
                <a:cs typeface="Calibri"/>
              </a:rPr>
              <a:t>default.</a:t>
            </a:r>
            <a:endParaRPr sz="1200">
              <a:latin typeface="Calibri"/>
              <a:cs typeface="Calibri"/>
            </a:endParaRPr>
          </a:p>
          <a:p>
            <a:pPr marL="298450" indent="-285750">
              <a:lnSpc>
                <a:spcPct val="100000"/>
              </a:lnSpc>
              <a:buFont typeface="Arial"/>
              <a:buChar char="•"/>
              <a:tabLst>
                <a:tab pos="297815" algn="l"/>
                <a:tab pos="298450" algn="l"/>
              </a:tabLst>
            </a:pPr>
            <a:r>
              <a:rPr sz="1200" spc="-5" dirty="0">
                <a:latin typeface="Calibri"/>
                <a:cs typeface="Calibri"/>
              </a:rPr>
              <a:t>In </a:t>
            </a:r>
            <a:r>
              <a:rPr sz="1200" spc="-10" dirty="0">
                <a:latin typeface="Calibri"/>
                <a:cs typeface="Calibri"/>
              </a:rPr>
              <a:t>order to </a:t>
            </a:r>
            <a:r>
              <a:rPr sz="1200" spc="-5" dirty="0">
                <a:latin typeface="Calibri"/>
                <a:cs typeface="Calibri"/>
              </a:rPr>
              <a:t>use </a:t>
            </a:r>
            <a:r>
              <a:rPr sz="1200" spc="-10" dirty="0">
                <a:latin typeface="Calibri"/>
                <a:cs typeface="Calibri"/>
              </a:rPr>
              <a:t>CORS, </a:t>
            </a:r>
            <a:r>
              <a:rPr sz="1200" spc="-5" dirty="0">
                <a:latin typeface="Calibri"/>
                <a:cs typeface="Calibri"/>
              </a:rPr>
              <a:t>either </a:t>
            </a:r>
            <a:r>
              <a:rPr sz="1200" spc="-10" dirty="0">
                <a:latin typeface="Calibri"/>
                <a:cs typeface="Calibri"/>
              </a:rPr>
              <a:t>declare </a:t>
            </a:r>
            <a:r>
              <a:rPr sz="1200" spc="-5" dirty="0">
                <a:latin typeface="Calibri"/>
                <a:cs typeface="Calibri"/>
              </a:rPr>
              <a:t>it </a:t>
            </a:r>
            <a:r>
              <a:rPr sz="1200" dirty="0">
                <a:latin typeface="Calibri"/>
                <a:cs typeface="Calibri"/>
              </a:rPr>
              <a:t>on </a:t>
            </a:r>
            <a:r>
              <a:rPr sz="1200" spc="-5" dirty="0">
                <a:latin typeface="Calibri"/>
                <a:cs typeface="Calibri"/>
              </a:rPr>
              <a:t>the </a:t>
            </a:r>
            <a:r>
              <a:rPr sz="1200" spc="-10" dirty="0">
                <a:latin typeface="Calibri"/>
                <a:cs typeface="Calibri"/>
              </a:rPr>
              <a:t>resource </a:t>
            </a:r>
            <a:r>
              <a:rPr sz="1200" spc="-20" dirty="0">
                <a:latin typeface="Calibri"/>
                <a:cs typeface="Calibri"/>
              </a:rPr>
              <a:t>controller, </a:t>
            </a:r>
            <a:r>
              <a:rPr sz="1200" dirty="0">
                <a:latin typeface="Calibri"/>
                <a:cs typeface="Calibri"/>
              </a:rPr>
              <a:t>or </a:t>
            </a:r>
            <a:r>
              <a:rPr sz="1200" spc="-10" dirty="0">
                <a:latin typeface="Calibri"/>
                <a:cs typeface="Calibri"/>
              </a:rPr>
              <a:t>configure </a:t>
            </a:r>
            <a:r>
              <a:rPr sz="1200" spc="-5" dirty="0">
                <a:latin typeface="Calibri"/>
                <a:cs typeface="Calibri"/>
              </a:rPr>
              <a:t>it in the global </a:t>
            </a:r>
            <a:r>
              <a:rPr sz="1200" spc="-10" dirty="0">
                <a:latin typeface="Calibri"/>
                <a:cs typeface="Calibri"/>
              </a:rPr>
              <a:t>CORS</a:t>
            </a:r>
            <a:r>
              <a:rPr sz="1200" spc="155" dirty="0">
                <a:latin typeface="Calibri"/>
                <a:cs typeface="Calibri"/>
              </a:rPr>
              <a:t> </a:t>
            </a:r>
            <a:r>
              <a:rPr sz="1200" spc="-10" dirty="0">
                <a:latin typeface="Calibri"/>
                <a:cs typeface="Calibri"/>
              </a:rPr>
              <a:t>configuration.</a:t>
            </a:r>
            <a:endParaRPr sz="1200">
              <a:latin typeface="Calibri"/>
              <a:cs typeface="Calibri"/>
            </a:endParaRPr>
          </a:p>
        </p:txBody>
      </p:sp>
      <p:sp>
        <p:nvSpPr>
          <p:cNvPr id="29" name="object 2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30" name="object 30"/>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70</a:t>
            </a:fld>
            <a:endParaRPr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02082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Security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Best practices</a:t>
            </a:r>
            <a:r>
              <a:rPr sz="2400" b="1" spc="-2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80670" y="880110"/>
            <a:ext cx="5700395" cy="5145405"/>
          </a:xfrm>
          <a:prstGeom prst="rect">
            <a:avLst/>
          </a:prstGeom>
        </p:spPr>
        <p:txBody>
          <a:bodyPr vert="horz" wrap="square" lIns="0" tIns="12065" rIns="0" bIns="0" rtlCol="0">
            <a:spAutoFit/>
          </a:bodyPr>
          <a:lstStyle/>
          <a:p>
            <a:pPr marL="298450" indent="-285750">
              <a:lnSpc>
                <a:spcPct val="100000"/>
              </a:lnSpc>
              <a:spcBef>
                <a:spcPts val="95"/>
              </a:spcBef>
              <a:buFont typeface="Arial"/>
              <a:buChar char="•"/>
              <a:tabLst>
                <a:tab pos="297815" algn="l"/>
                <a:tab pos="298450" algn="l"/>
              </a:tabLst>
            </a:pPr>
            <a:r>
              <a:rPr sz="1600" spc="-15" dirty="0">
                <a:latin typeface="Calibri"/>
                <a:cs typeface="Calibri"/>
              </a:rPr>
              <a:t>Always </a:t>
            </a:r>
            <a:r>
              <a:rPr sz="1600" spc="-5" dirty="0">
                <a:latin typeface="Calibri"/>
                <a:cs typeface="Calibri"/>
              </a:rPr>
              <a:t>use </a:t>
            </a:r>
            <a:r>
              <a:rPr sz="1600" b="1" spc="-5" dirty="0">
                <a:latin typeface="Calibri"/>
                <a:cs typeface="Calibri"/>
              </a:rPr>
              <a:t>API </a:t>
            </a:r>
            <a:r>
              <a:rPr sz="1600" b="1" spc="-25" dirty="0">
                <a:latin typeface="Calibri"/>
                <a:cs typeface="Calibri"/>
              </a:rPr>
              <a:t>gateway </a:t>
            </a:r>
            <a:r>
              <a:rPr sz="1600" spc="-15" dirty="0">
                <a:latin typeface="Calibri"/>
                <a:cs typeface="Calibri"/>
              </a:rPr>
              <a:t>to </a:t>
            </a:r>
            <a:r>
              <a:rPr sz="1600" spc="-5" dirty="0">
                <a:latin typeface="Calibri"/>
                <a:cs typeface="Calibri"/>
              </a:rPr>
              <a:t>limit </a:t>
            </a:r>
            <a:r>
              <a:rPr sz="1600" spc="-20" dirty="0">
                <a:latin typeface="Calibri"/>
                <a:cs typeface="Calibri"/>
              </a:rPr>
              <a:t>system </a:t>
            </a:r>
            <a:r>
              <a:rPr sz="1600" spc="-5" dirty="0">
                <a:latin typeface="Calibri"/>
                <a:cs typeface="Calibri"/>
              </a:rPr>
              <a:t>access </a:t>
            </a:r>
            <a:r>
              <a:rPr sz="1600" spc="-10" dirty="0">
                <a:latin typeface="Calibri"/>
                <a:cs typeface="Calibri"/>
              </a:rPr>
              <a:t>through </a:t>
            </a:r>
            <a:r>
              <a:rPr sz="1600" spc="-5" dirty="0">
                <a:latin typeface="Calibri"/>
                <a:cs typeface="Calibri"/>
              </a:rPr>
              <a:t>one</a:t>
            </a:r>
            <a:r>
              <a:rPr sz="1600" spc="114" dirty="0">
                <a:latin typeface="Calibri"/>
                <a:cs typeface="Calibri"/>
              </a:rPr>
              <a:t> </a:t>
            </a:r>
            <a:r>
              <a:rPr sz="1600" spc="-5" dirty="0">
                <a:latin typeface="Calibri"/>
                <a:cs typeface="Calibri"/>
              </a:rPr>
              <a:t>node.</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marR="503555" indent="-285750">
              <a:lnSpc>
                <a:spcPct val="100000"/>
              </a:lnSpc>
              <a:buFont typeface="Arial"/>
              <a:buChar char="•"/>
              <a:tabLst>
                <a:tab pos="297815" algn="l"/>
                <a:tab pos="298450" algn="l"/>
              </a:tabLst>
            </a:pPr>
            <a:r>
              <a:rPr sz="1600" spc="-15" dirty="0">
                <a:latin typeface="Calibri"/>
                <a:cs typeface="Calibri"/>
              </a:rPr>
              <a:t>Always </a:t>
            </a:r>
            <a:r>
              <a:rPr sz="1600" spc="-5" dirty="0">
                <a:latin typeface="Calibri"/>
                <a:cs typeface="Calibri"/>
              </a:rPr>
              <a:t>use </a:t>
            </a:r>
            <a:r>
              <a:rPr sz="1600" b="1" spc="-5" dirty="0">
                <a:latin typeface="Calibri"/>
                <a:cs typeface="Calibri"/>
              </a:rPr>
              <a:t>SSL </a:t>
            </a:r>
            <a:r>
              <a:rPr sz="1600" spc="-5" dirty="0">
                <a:latin typeface="Calibri"/>
                <a:cs typeface="Calibri"/>
              </a:rPr>
              <a:t>with </a:t>
            </a:r>
            <a:r>
              <a:rPr sz="1600" spc="-15" dirty="0">
                <a:latin typeface="Calibri"/>
                <a:cs typeface="Calibri"/>
              </a:rPr>
              <a:t>REST </a:t>
            </a:r>
            <a:r>
              <a:rPr sz="1600" spc="-5" dirty="0">
                <a:latin typeface="Calibri"/>
                <a:cs typeface="Calibri"/>
              </a:rPr>
              <a:t>APIs whether </a:t>
            </a:r>
            <a:r>
              <a:rPr sz="1600" spc="-10" dirty="0">
                <a:latin typeface="Calibri"/>
                <a:cs typeface="Calibri"/>
              </a:rPr>
              <a:t>they </a:t>
            </a:r>
            <a:r>
              <a:rPr sz="1600" spc="-15" dirty="0">
                <a:latin typeface="Calibri"/>
                <a:cs typeface="Calibri"/>
              </a:rPr>
              <a:t>are </a:t>
            </a:r>
            <a:r>
              <a:rPr sz="1600" spc="-10" dirty="0">
                <a:latin typeface="Calibri"/>
                <a:cs typeface="Calibri"/>
              </a:rPr>
              <a:t>external </a:t>
            </a:r>
            <a:r>
              <a:rPr sz="1600" spc="-5" dirty="0">
                <a:latin typeface="Calibri"/>
                <a:cs typeface="Calibri"/>
              </a:rPr>
              <a:t>or  </a:t>
            </a:r>
            <a:r>
              <a:rPr sz="1600" spc="-10" dirty="0">
                <a:latin typeface="Calibri"/>
                <a:cs typeface="Calibri"/>
              </a:rPr>
              <a:t>internal.</a:t>
            </a:r>
            <a:endParaRPr sz="1600">
              <a:latin typeface="Calibri"/>
              <a:cs typeface="Calibri"/>
            </a:endParaRPr>
          </a:p>
          <a:p>
            <a:pPr>
              <a:lnSpc>
                <a:spcPct val="100000"/>
              </a:lnSpc>
              <a:spcBef>
                <a:spcPts val="30"/>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15" dirty="0">
                <a:latin typeface="Calibri"/>
                <a:cs typeface="Calibri"/>
              </a:rPr>
              <a:t>Always </a:t>
            </a:r>
            <a:r>
              <a:rPr sz="1600" spc="-5" dirty="0">
                <a:latin typeface="Calibri"/>
                <a:cs typeface="Calibri"/>
              </a:rPr>
              <a:t>use </a:t>
            </a:r>
            <a:r>
              <a:rPr sz="1600" b="1" spc="-5" dirty="0">
                <a:latin typeface="Calibri"/>
                <a:cs typeface="Calibri"/>
              </a:rPr>
              <a:t>TLS 1.2 </a:t>
            </a:r>
            <a:r>
              <a:rPr sz="1600" spc="-5" dirty="0">
                <a:latin typeface="Calibri"/>
                <a:cs typeface="Calibri"/>
              </a:rPr>
              <a:t>as the </a:t>
            </a:r>
            <a:r>
              <a:rPr sz="1600" spc="-10" dirty="0">
                <a:latin typeface="Calibri"/>
                <a:cs typeface="Calibri"/>
              </a:rPr>
              <a:t>version </a:t>
            </a:r>
            <a:r>
              <a:rPr sz="1600" spc="-15" dirty="0">
                <a:latin typeface="Calibri"/>
                <a:cs typeface="Calibri"/>
              </a:rPr>
              <a:t>for </a:t>
            </a:r>
            <a:r>
              <a:rPr sz="1600" spc="-5" dirty="0">
                <a:latin typeface="Calibri"/>
                <a:cs typeface="Calibri"/>
              </a:rPr>
              <a:t>the</a:t>
            </a:r>
            <a:r>
              <a:rPr sz="1600" spc="20" dirty="0">
                <a:latin typeface="Calibri"/>
                <a:cs typeface="Calibri"/>
              </a:rPr>
              <a:t> </a:t>
            </a:r>
            <a:r>
              <a:rPr sz="1600" spc="-5" dirty="0">
                <a:latin typeface="Calibri"/>
                <a:cs typeface="Calibri"/>
              </a:rPr>
              <a:t>SSL.</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marR="777875" indent="-285750">
              <a:lnSpc>
                <a:spcPct val="100000"/>
              </a:lnSpc>
              <a:buFont typeface="Arial"/>
              <a:buChar char="•"/>
              <a:tabLst>
                <a:tab pos="297815" algn="l"/>
                <a:tab pos="298450" algn="l"/>
              </a:tabLst>
            </a:pPr>
            <a:r>
              <a:rPr sz="1600" spc="-5" dirty="0">
                <a:latin typeface="Calibri"/>
                <a:cs typeface="Calibri"/>
              </a:rPr>
              <a:t>If possible, also use </a:t>
            </a:r>
            <a:r>
              <a:rPr sz="1600" b="1" spc="-5" dirty="0">
                <a:latin typeface="Calibri"/>
                <a:cs typeface="Calibri"/>
              </a:rPr>
              <a:t>client side authentication </a:t>
            </a:r>
            <a:r>
              <a:rPr sz="1600" spc="-5" dirty="0">
                <a:latin typeface="Calibri"/>
                <a:cs typeface="Calibri"/>
              </a:rPr>
              <a:t>in the SSL  </a:t>
            </a:r>
            <a:r>
              <a:rPr sz="1600" spc="-10" dirty="0">
                <a:latin typeface="Calibri"/>
                <a:cs typeface="Calibri"/>
              </a:rPr>
              <a:t>communication.</a:t>
            </a:r>
            <a:endParaRPr sz="1600">
              <a:latin typeface="Calibri"/>
              <a:cs typeface="Calibri"/>
            </a:endParaRPr>
          </a:p>
          <a:p>
            <a:pPr marL="755650" lvl="1" indent="-285750">
              <a:lnSpc>
                <a:spcPct val="100000"/>
              </a:lnSpc>
              <a:buFont typeface="Arial"/>
              <a:buChar char="•"/>
              <a:tabLst>
                <a:tab pos="755015" algn="l"/>
                <a:tab pos="755650" algn="l"/>
              </a:tabLst>
            </a:pPr>
            <a:r>
              <a:rPr sz="1600" spc="-5" dirty="0">
                <a:latin typeface="Calibri"/>
                <a:cs typeface="Calibri"/>
              </a:rPr>
              <a:t>This will also </a:t>
            </a:r>
            <a:r>
              <a:rPr sz="1600" spc="-10" dirty="0">
                <a:latin typeface="Calibri"/>
                <a:cs typeface="Calibri"/>
              </a:rPr>
              <a:t>authenticate </a:t>
            </a:r>
            <a:r>
              <a:rPr sz="1600" spc="-5" dirty="0">
                <a:latin typeface="Calibri"/>
                <a:cs typeface="Calibri"/>
              </a:rPr>
              <a:t>the </a:t>
            </a:r>
            <a:r>
              <a:rPr sz="1600" spc="-10" dirty="0">
                <a:latin typeface="Calibri"/>
                <a:cs typeface="Calibri"/>
              </a:rPr>
              <a:t>client </a:t>
            </a:r>
            <a:r>
              <a:rPr sz="1600" spc="-15" dirty="0">
                <a:latin typeface="Calibri"/>
                <a:cs typeface="Calibri"/>
              </a:rPr>
              <a:t>to </a:t>
            </a:r>
            <a:r>
              <a:rPr sz="1600" spc="-5" dirty="0">
                <a:latin typeface="Calibri"/>
                <a:cs typeface="Calibri"/>
              </a:rPr>
              <a:t>the</a:t>
            </a:r>
            <a:r>
              <a:rPr sz="1600" spc="25" dirty="0">
                <a:latin typeface="Calibri"/>
                <a:cs typeface="Calibri"/>
              </a:rPr>
              <a:t> </a:t>
            </a:r>
            <a:r>
              <a:rPr sz="1600" spc="-30" dirty="0">
                <a:latin typeface="Calibri"/>
                <a:cs typeface="Calibri"/>
              </a:rPr>
              <a:t>server.</a:t>
            </a:r>
            <a:endParaRPr sz="1600">
              <a:latin typeface="Calibri"/>
              <a:cs typeface="Calibri"/>
            </a:endParaRPr>
          </a:p>
          <a:p>
            <a:pPr lvl="1">
              <a:lnSpc>
                <a:spcPct val="100000"/>
              </a:lnSpc>
              <a:spcBef>
                <a:spcPts val="30"/>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15" dirty="0">
                <a:latin typeface="Calibri"/>
                <a:cs typeface="Calibri"/>
              </a:rPr>
              <a:t>Always </a:t>
            </a:r>
            <a:r>
              <a:rPr sz="1600" spc="-5" dirty="0">
                <a:latin typeface="Calibri"/>
                <a:cs typeface="Calibri"/>
              </a:rPr>
              <a:t>build </a:t>
            </a:r>
            <a:r>
              <a:rPr sz="1600" b="1" spc="-5" dirty="0">
                <a:latin typeface="Calibri"/>
                <a:cs typeface="Calibri"/>
              </a:rPr>
              <a:t>authentication server </a:t>
            </a:r>
            <a:r>
              <a:rPr sz="1600" spc="-5" dirty="0">
                <a:latin typeface="Calibri"/>
                <a:cs typeface="Calibri"/>
              </a:rPr>
              <a:t>as a </a:t>
            </a:r>
            <a:r>
              <a:rPr sz="1600" spc="-15" dirty="0">
                <a:latin typeface="Calibri"/>
                <a:cs typeface="Calibri"/>
              </a:rPr>
              <a:t>separate</a:t>
            </a:r>
            <a:r>
              <a:rPr sz="1600" spc="15" dirty="0">
                <a:latin typeface="Calibri"/>
                <a:cs typeface="Calibri"/>
              </a:rPr>
              <a:t> </a:t>
            </a:r>
            <a:r>
              <a:rPr sz="1600" spc="-5" dirty="0">
                <a:latin typeface="Calibri"/>
                <a:cs typeface="Calibri"/>
              </a:rPr>
              <a:t>service.</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indent="-285750">
              <a:lnSpc>
                <a:spcPct val="100000"/>
              </a:lnSpc>
              <a:spcBef>
                <a:spcPts val="5"/>
              </a:spcBef>
              <a:buFont typeface="Arial"/>
              <a:buChar char="•"/>
              <a:tabLst>
                <a:tab pos="297815" algn="l"/>
                <a:tab pos="298450" algn="l"/>
              </a:tabLst>
            </a:pPr>
            <a:r>
              <a:rPr sz="1600" b="1" spc="-10" dirty="0">
                <a:latin typeface="Calibri"/>
                <a:cs typeface="Calibri"/>
              </a:rPr>
              <a:t>OAuth2 </a:t>
            </a:r>
            <a:r>
              <a:rPr sz="1600" b="1" spc="-5" dirty="0">
                <a:latin typeface="Calibri"/>
                <a:cs typeface="Calibri"/>
              </a:rPr>
              <a:t>with JWT </a:t>
            </a:r>
            <a:r>
              <a:rPr sz="1600" spc="-10" dirty="0">
                <a:latin typeface="Calibri"/>
                <a:cs typeface="Calibri"/>
              </a:rPr>
              <a:t>can </a:t>
            </a:r>
            <a:r>
              <a:rPr sz="1600" spc="-5" dirty="0">
                <a:latin typeface="Calibri"/>
                <a:cs typeface="Calibri"/>
              </a:rPr>
              <a:t>be used in </a:t>
            </a:r>
            <a:r>
              <a:rPr sz="1600" spc="-10" dirty="0">
                <a:latin typeface="Calibri"/>
                <a:cs typeface="Calibri"/>
              </a:rPr>
              <a:t>most </a:t>
            </a:r>
            <a:r>
              <a:rPr sz="1600" spc="-5" dirty="0">
                <a:latin typeface="Calibri"/>
                <a:cs typeface="Calibri"/>
              </a:rPr>
              <a:t>of the</a:t>
            </a:r>
            <a:r>
              <a:rPr sz="1600" spc="55" dirty="0">
                <a:latin typeface="Calibri"/>
                <a:cs typeface="Calibri"/>
              </a:rPr>
              <a:t> </a:t>
            </a:r>
            <a:r>
              <a:rPr sz="1600" spc="-10" dirty="0">
                <a:latin typeface="Calibri"/>
                <a:cs typeface="Calibri"/>
              </a:rPr>
              <a:t>applications.</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marR="65405" indent="-285750">
              <a:lnSpc>
                <a:spcPct val="100000"/>
              </a:lnSpc>
              <a:buFont typeface="Arial"/>
              <a:buChar char="•"/>
              <a:tabLst>
                <a:tab pos="297815" algn="l"/>
                <a:tab pos="298450" algn="l"/>
              </a:tabLst>
            </a:pPr>
            <a:r>
              <a:rPr sz="1600" spc="-15" dirty="0">
                <a:latin typeface="Calibri"/>
                <a:cs typeface="Calibri"/>
              </a:rPr>
              <a:t>Always </a:t>
            </a:r>
            <a:r>
              <a:rPr sz="1600" spc="-5" dirty="0">
                <a:latin typeface="Calibri"/>
                <a:cs typeface="Calibri"/>
              </a:rPr>
              <a:t>check </a:t>
            </a:r>
            <a:r>
              <a:rPr sz="1600" b="1" spc="-5" dirty="0">
                <a:latin typeface="Calibri"/>
                <a:cs typeface="Calibri"/>
              </a:rPr>
              <a:t>user </a:t>
            </a:r>
            <a:r>
              <a:rPr sz="1600" b="1" spc="-10" dirty="0">
                <a:latin typeface="Calibri"/>
                <a:cs typeface="Calibri"/>
              </a:rPr>
              <a:t>authorization </a:t>
            </a:r>
            <a:r>
              <a:rPr sz="1600" spc="-5" dirty="0">
                <a:latin typeface="Calibri"/>
                <a:cs typeface="Calibri"/>
              </a:rPr>
              <a:t>and capabilities in </a:t>
            </a:r>
            <a:r>
              <a:rPr sz="1600" spc="-10" dirty="0">
                <a:latin typeface="Calibri"/>
                <a:cs typeface="Calibri"/>
              </a:rPr>
              <a:t>every </a:t>
            </a:r>
            <a:r>
              <a:rPr sz="1600" spc="-5" dirty="0">
                <a:latin typeface="Calibri"/>
                <a:cs typeface="Calibri"/>
              </a:rPr>
              <a:t>service  so as </a:t>
            </a:r>
            <a:r>
              <a:rPr sz="1600" spc="-15" dirty="0">
                <a:latin typeface="Calibri"/>
                <a:cs typeface="Calibri"/>
              </a:rPr>
              <a:t>to </a:t>
            </a:r>
            <a:r>
              <a:rPr sz="1600" spc="-10" dirty="0">
                <a:latin typeface="Calibri"/>
                <a:cs typeface="Calibri"/>
              </a:rPr>
              <a:t>verify </a:t>
            </a:r>
            <a:r>
              <a:rPr sz="1600" spc="-5" dirty="0">
                <a:latin typeface="Calibri"/>
                <a:cs typeface="Calibri"/>
              </a:rPr>
              <a:t>whether the </a:t>
            </a:r>
            <a:r>
              <a:rPr sz="1600" spc="-10" dirty="0">
                <a:latin typeface="Calibri"/>
                <a:cs typeface="Calibri"/>
              </a:rPr>
              <a:t>call can </a:t>
            </a:r>
            <a:r>
              <a:rPr sz="1600" spc="-5" dirty="0">
                <a:latin typeface="Calibri"/>
                <a:cs typeface="Calibri"/>
              </a:rPr>
              <a:t>be </a:t>
            </a:r>
            <a:r>
              <a:rPr sz="1600" spc="-15" dirty="0">
                <a:latin typeface="Calibri"/>
                <a:cs typeface="Calibri"/>
              </a:rPr>
              <a:t>executed </a:t>
            </a:r>
            <a:r>
              <a:rPr sz="1600" spc="-5" dirty="0">
                <a:latin typeface="Calibri"/>
                <a:cs typeface="Calibri"/>
              </a:rPr>
              <a:t>in this user  </a:t>
            </a:r>
            <a:r>
              <a:rPr sz="1600" spc="-15" dirty="0">
                <a:latin typeface="Calibri"/>
                <a:cs typeface="Calibri"/>
              </a:rPr>
              <a:t>context.</a:t>
            </a:r>
            <a:endParaRPr sz="1600">
              <a:latin typeface="Calibri"/>
              <a:cs typeface="Calibri"/>
            </a:endParaRPr>
          </a:p>
          <a:p>
            <a:pPr>
              <a:lnSpc>
                <a:spcPct val="100000"/>
              </a:lnSpc>
              <a:spcBef>
                <a:spcPts val="30"/>
              </a:spcBef>
              <a:buFont typeface="Arial"/>
              <a:buChar char="•"/>
            </a:pPr>
            <a:endParaRPr sz="1550">
              <a:latin typeface="Calibri"/>
              <a:cs typeface="Calibri"/>
            </a:endParaRPr>
          </a:p>
          <a:p>
            <a:pPr marL="298450" marR="255904" indent="-285750">
              <a:lnSpc>
                <a:spcPct val="100000"/>
              </a:lnSpc>
              <a:buFont typeface="Arial"/>
              <a:buChar char="•"/>
              <a:tabLst>
                <a:tab pos="297815" algn="l"/>
                <a:tab pos="298450" algn="l"/>
              </a:tabLst>
            </a:pPr>
            <a:r>
              <a:rPr sz="1600" spc="-15" dirty="0">
                <a:latin typeface="Calibri"/>
                <a:cs typeface="Calibri"/>
              </a:rPr>
              <a:t>Store </a:t>
            </a:r>
            <a:r>
              <a:rPr sz="1600" spc="-10" dirty="0">
                <a:latin typeface="Calibri"/>
                <a:cs typeface="Calibri"/>
              </a:rPr>
              <a:t>sensitive information </a:t>
            </a:r>
            <a:r>
              <a:rPr sz="1600" spc="-20" dirty="0">
                <a:latin typeface="Calibri"/>
                <a:cs typeface="Calibri"/>
              </a:rPr>
              <a:t>like system </a:t>
            </a:r>
            <a:r>
              <a:rPr sz="1600" spc="-5" dirty="0">
                <a:latin typeface="Calibri"/>
                <a:cs typeface="Calibri"/>
              </a:rPr>
              <a:t>access </a:t>
            </a:r>
            <a:r>
              <a:rPr sz="1600" spc="-10" dirty="0">
                <a:latin typeface="Calibri"/>
                <a:cs typeface="Calibri"/>
              </a:rPr>
              <a:t>credentials, </a:t>
            </a:r>
            <a:r>
              <a:rPr sz="1600" spc="-5" dirty="0">
                <a:latin typeface="Calibri"/>
                <a:cs typeface="Calibri"/>
              </a:rPr>
              <a:t>user  </a:t>
            </a:r>
            <a:r>
              <a:rPr sz="1600" spc="-10" dirty="0">
                <a:latin typeface="Calibri"/>
                <a:cs typeface="Calibri"/>
              </a:rPr>
              <a:t>passwords, </a:t>
            </a:r>
            <a:r>
              <a:rPr sz="1600" spc="-5" dirty="0">
                <a:latin typeface="Calibri"/>
                <a:cs typeface="Calibri"/>
              </a:rPr>
              <a:t>pins, </a:t>
            </a:r>
            <a:r>
              <a:rPr sz="1600" spc="-25" dirty="0">
                <a:latin typeface="Calibri"/>
                <a:cs typeface="Calibri"/>
              </a:rPr>
              <a:t>keys </a:t>
            </a:r>
            <a:r>
              <a:rPr sz="1600" spc="-5" dirty="0">
                <a:latin typeface="Calibri"/>
                <a:cs typeface="Calibri"/>
              </a:rPr>
              <a:t>and other </a:t>
            </a:r>
            <a:r>
              <a:rPr sz="1600" spc="-10" dirty="0">
                <a:latin typeface="Calibri"/>
                <a:cs typeface="Calibri"/>
              </a:rPr>
              <a:t>secretes </a:t>
            </a:r>
            <a:r>
              <a:rPr sz="1600" spc="-5" dirty="0">
                <a:latin typeface="Calibri"/>
                <a:cs typeface="Calibri"/>
              </a:rPr>
              <a:t>in </a:t>
            </a:r>
            <a:r>
              <a:rPr sz="1600" b="1" spc="-25" dirty="0">
                <a:latin typeface="Calibri"/>
                <a:cs typeface="Calibri"/>
              </a:rPr>
              <a:t>Vault </a:t>
            </a:r>
            <a:r>
              <a:rPr sz="1600" spc="-20" dirty="0">
                <a:latin typeface="Calibri"/>
                <a:cs typeface="Calibri"/>
              </a:rPr>
              <a:t>like</a:t>
            </a:r>
            <a:r>
              <a:rPr sz="1600" spc="90" dirty="0">
                <a:latin typeface="Calibri"/>
                <a:cs typeface="Calibri"/>
              </a:rPr>
              <a:t> </a:t>
            </a:r>
            <a:r>
              <a:rPr sz="1600" spc="-15" dirty="0">
                <a:latin typeface="Calibri"/>
                <a:cs typeface="Calibri"/>
              </a:rPr>
              <a:t>systems.</a:t>
            </a:r>
            <a:endParaRPr sz="1600">
              <a:latin typeface="Calibri"/>
              <a:cs typeface="Calibri"/>
            </a:endParaRPr>
          </a:p>
        </p:txBody>
      </p:sp>
      <p:sp>
        <p:nvSpPr>
          <p:cNvPr id="9" name="object 9"/>
          <p:cNvSpPr txBox="1"/>
          <p:nvPr/>
        </p:nvSpPr>
        <p:spPr>
          <a:xfrm>
            <a:off x="6188709" y="880110"/>
            <a:ext cx="5681345" cy="3438525"/>
          </a:xfrm>
          <a:prstGeom prst="rect">
            <a:avLst/>
          </a:prstGeom>
        </p:spPr>
        <p:txBody>
          <a:bodyPr vert="horz" wrap="square" lIns="0" tIns="12065" rIns="0" bIns="0" rtlCol="0">
            <a:spAutoFit/>
          </a:bodyPr>
          <a:lstStyle/>
          <a:p>
            <a:pPr marL="298450" marR="5080" indent="-285750">
              <a:lnSpc>
                <a:spcPct val="100000"/>
              </a:lnSpc>
              <a:spcBef>
                <a:spcPts val="95"/>
              </a:spcBef>
              <a:buFont typeface="Arial"/>
              <a:buChar char="•"/>
              <a:tabLst>
                <a:tab pos="297815" algn="l"/>
                <a:tab pos="298450" algn="l"/>
              </a:tabLst>
            </a:pPr>
            <a:r>
              <a:rPr sz="1600" spc="-5" dirty="0">
                <a:latin typeface="Calibri"/>
                <a:cs typeface="Calibri"/>
              </a:rPr>
              <a:t>Use </a:t>
            </a:r>
            <a:r>
              <a:rPr sz="1600" spc="-10" dirty="0">
                <a:latin typeface="Calibri"/>
                <a:cs typeface="Calibri"/>
              </a:rPr>
              <a:t>third </a:t>
            </a:r>
            <a:r>
              <a:rPr sz="1600" spc="-5" dirty="0">
                <a:latin typeface="Calibri"/>
                <a:cs typeface="Calibri"/>
              </a:rPr>
              <a:t>party </a:t>
            </a:r>
            <a:r>
              <a:rPr sz="1600" b="1" spc="-5" dirty="0">
                <a:latin typeface="Calibri"/>
                <a:cs typeface="Calibri"/>
              </a:rPr>
              <a:t>identity access </a:t>
            </a:r>
            <a:r>
              <a:rPr sz="1600" b="1" spc="-10" dirty="0">
                <a:latin typeface="Calibri"/>
                <a:cs typeface="Calibri"/>
              </a:rPr>
              <a:t>management </a:t>
            </a:r>
            <a:r>
              <a:rPr sz="1600" b="1" spc="-15" dirty="0">
                <a:latin typeface="Calibri"/>
                <a:cs typeface="Calibri"/>
              </a:rPr>
              <a:t>systems </a:t>
            </a:r>
            <a:r>
              <a:rPr sz="1600" spc="-15" dirty="0">
                <a:latin typeface="Calibri"/>
                <a:cs typeface="Calibri"/>
              </a:rPr>
              <a:t>rather </a:t>
            </a:r>
            <a:r>
              <a:rPr sz="1600" spc="-5" dirty="0">
                <a:latin typeface="Calibri"/>
                <a:cs typeface="Calibri"/>
              </a:rPr>
              <a:t>than  </a:t>
            </a:r>
            <a:r>
              <a:rPr sz="1600" spc="-10" dirty="0">
                <a:latin typeface="Calibri"/>
                <a:cs typeface="Calibri"/>
              </a:rPr>
              <a:t>creating your</a:t>
            </a:r>
            <a:r>
              <a:rPr sz="1600" spc="5" dirty="0">
                <a:latin typeface="Calibri"/>
                <a:cs typeface="Calibri"/>
              </a:rPr>
              <a:t> </a:t>
            </a:r>
            <a:r>
              <a:rPr sz="1600" spc="-5" dirty="0">
                <a:latin typeface="Calibri"/>
                <a:cs typeface="Calibri"/>
              </a:rPr>
              <a:t>own.</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20" dirty="0">
                <a:latin typeface="Calibri"/>
                <a:cs typeface="Calibri"/>
              </a:rPr>
              <a:t>Make </a:t>
            </a:r>
            <a:r>
              <a:rPr sz="1600" spc="-10" dirty="0">
                <a:latin typeface="Calibri"/>
                <a:cs typeface="Calibri"/>
              </a:rPr>
              <a:t>sure </a:t>
            </a:r>
            <a:r>
              <a:rPr sz="1600" spc="-15" dirty="0">
                <a:latin typeface="Calibri"/>
                <a:cs typeface="Calibri"/>
              </a:rPr>
              <a:t>to </a:t>
            </a:r>
            <a:r>
              <a:rPr sz="1600" spc="-20" dirty="0">
                <a:latin typeface="Calibri"/>
                <a:cs typeface="Calibri"/>
              </a:rPr>
              <a:t>keep </a:t>
            </a:r>
            <a:r>
              <a:rPr sz="1600" spc="-10" dirty="0">
                <a:latin typeface="Calibri"/>
                <a:cs typeface="Calibri"/>
              </a:rPr>
              <a:t>your </a:t>
            </a:r>
            <a:r>
              <a:rPr sz="1600" spc="-5" dirty="0">
                <a:latin typeface="Calibri"/>
                <a:cs typeface="Calibri"/>
              </a:rPr>
              <a:t>services </a:t>
            </a:r>
            <a:r>
              <a:rPr sz="1600" spc="-10" dirty="0">
                <a:latin typeface="Calibri"/>
                <a:cs typeface="Calibri"/>
              </a:rPr>
              <a:t>environment </a:t>
            </a:r>
            <a:r>
              <a:rPr sz="1600" spc="-5" dirty="0">
                <a:latin typeface="Calibri"/>
                <a:cs typeface="Calibri"/>
              </a:rPr>
              <a:t>up </a:t>
            </a:r>
            <a:r>
              <a:rPr sz="1600" spc="-15" dirty="0">
                <a:latin typeface="Calibri"/>
                <a:cs typeface="Calibri"/>
              </a:rPr>
              <a:t>to date </a:t>
            </a:r>
            <a:r>
              <a:rPr sz="1600" spc="-5" dirty="0">
                <a:latin typeface="Calibri"/>
                <a:cs typeface="Calibri"/>
              </a:rPr>
              <a:t>with</a:t>
            </a:r>
            <a:r>
              <a:rPr sz="1600" spc="120" dirty="0">
                <a:latin typeface="Calibri"/>
                <a:cs typeface="Calibri"/>
              </a:rPr>
              <a:t> </a:t>
            </a:r>
            <a:r>
              <a:rPr sz="1600" spc="-5" dirty="0">
                <a:latin typeface="Calibri"/>
                <a:cs typeface="Calibri"/>
              </a:rPr>
              <a:t>the</a:t>
            </a:r>
            <a:endParaRPr sz="1600">
              <a:latin typeface="Calibri"/>
              <a:cs typeface="Calibri"/>
            </a:endParaRPr>
          </a:p>
          <a:p>
            <a:pPr marL="298450">
              <a:lnSpc>
                <a:spcPct val="100000"/>
              </a:lnSpc>
            </a:pPr>
            <a:r>
              <a:rPr sz="1600" b="1" spc="-15" dirty="0">
                <a:latin typeface="Calibri"/>
                <a:cs typeface="Calibri"/>
              </a:rPr>
              <a:t>latest </a:t>
            </a:r>
            <a:r>
              <a:rPr sz="1600" b="1" spc="-5" dirty="0">
                <a:latin typeface="Calibri"/>
                <a:cs typeface="Calibri"/>
              </a:rPr>
              <a:t>security</a:t>
            </a:r>
            <a:r>
              <a:rPr sz="1600" b="1" spc="10" dirty="0">
                <a:latin typeface="Calibri"/>
                <a:cs typeface="Calibri"/>
              </a:rPr>
              <a:t> </a:t>
            </a:r>
            <a:r>
              <a:rPr sz="1600" b="1" spc="-10" dirty="0">
                <a:latin typeface="Calibri"/>
                <a:cs typeface="Calibri"/>
              </a:rPr>
              <a:t>upgrades</a:t>
            </a:r>
            <a:r>
              <a:rPr sz="1600" spc="-10" dirty="0">
                <a:latin typeface="Calibri"/>
                <a:cs typeface="Calibri"/>
              </a:rPr>
              <a:t>.</a:t>
            </a:r>
            <a:endParaRPr sz="1600">
              <a:latin typeface="Calibri"/>
              <a:cs typeface="Calibri"/>
            </a:endParaRPr>
          </a:p>
          <a:p>
            <a:pPr marL="755650" lvl="1" indent="-286385">
              <a:lnSpc>
                <a:spcPct val="100000"/>
              </a:lnSpc>
              <a:buFont typeface="Arial"/>
              <a:buChar char="•"/>
              <a:tabLst>
                <a:tab pos="755015" algn="l"/>
                <a:tab pos="755650" algn="l"/>
              </a:tabLst>
            </a:pPr>
            <a:r>
              <a:rPr sz="1600" spc="-5" dirty="0">
                <a:latin typeface="Calibri"/>
                <a:cs typeface="Calibri"/>
              </a:rPr>
              <a:t>Use </a:t>
            </a:r>
            <a:r>
              <a:rPr sz="1600" spc="-10" dirty="0">
                <a:latin typeface="Calibri"/>
                <a:cs typeface="Calibri"/>
              </a:rPr>
              <a:t>automatic </a:t>
            </a:r>
            <a:r>
              <a:rPr sz="1600" spc="-5" dirty="0">
                <a:latin typeface="Calibri"/>
                <a:cs typeface="Calibri"/>
              </a:rPr>
              <a:t>security</a:t>
            </a:r>
            <a:r>
              <a:rPr sz="1600" dirty="0">
                <a:latin typeface="Calibri"/>
                <a:cs typeface="Calibri"/>
              </a:rPr>
              <a:t> </a:t>
            </a:r>
            <a:r>
              <a:rPr sz="1600" spc="-10" dirty="0">
                <a:latin typeface="Calibri"/>
                <a:cs typeface="Calibri"/>
              </a:rPr>
              <a:t>updates.</a:t>
            </a:r>
            <a:endParaRPr sz="1600">
              <a:latin typeface="Calibri"/>
              <a:cs typeface="Calibri"/>
            </a:endParaRPr>
          </a:p>
          <a:p>
            <a:pPr lvl="1">
              <a:lnSpc>
                <a:spcPct val="100000"/>
              </a:lnSpc>
              <a:spcBef>
                <a:spcPts val="30"/>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Use a </a:t>
            </a:r>
            <a:r>
              <a:rPr sz="1600" b="1" spc="-10" dirty="0">
                <a:latin typeface="Calibri"/>
                <a:cs typeface="Calibri"/>
              </a:rPr>
              <a:t>distributed firewall </a:t>
            </a:r>
            <a:r>
              <a:rPr sz="1600" spc="-5" dirty="0">
                <a:latin typeface="Calibri"/>
                <a:cs typeface="Calibri"/>
              </a:rPr>
              <a:t>with </a:t>
            </a:r>
            <a:r>
              <a:rPr sz="1600" spc="-15" dirty="0">
                <a:latin typeface="Calibri"/>
                <a:cs typeface="Calibri"/>
              </a:rPr>
              <a:t>centralized</a:t>
            </a:r>
            <a:r>
              <a:rPr sz="1600" spc="30" dirty="0">
                <a:latin typeface="Calibri"/>
                <a:cs typeface="Calibri"/>
              </a:rPr>
              <a:t> </a:t>
            </a:r>
            <a:r>
              <a:rPr sz="1600" spc="-15" dirty="0">
                <a:latin typeface="Calibri"/>
                <a:cs typeface="Calibri"/>
              </a:rPr>
              <a:t>control.</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10" dirty="0">
                <a:latin typeface="Calibri"/>
                <a:cs typeface="Calibri"/>
              </a:rPr>
              <a:t>Get your </a:t>
            </a:r>
            <a:r>
              <a:rPr sz="1600" spc="-15" dirty="0">
                <a:latin typeface="Calibri"/>
                <a:cs typeface="Calibri"/>
              </a:rPr>
              <a:t>containers </a:t>
            </a:r>
            <a:r>
              <a:rPr sz="1600" spc="-5" dirty="0">
                <a:latin typeface="Calibri"/>
                <a:cs typeface="Calibri"/>
              </a:rPr>
              <a:t>out of the public</a:t>
            </a:r>
            <a:r>
              <a:rPr sz="1600" spc="25" dirty="0">
                <a:latin typeface="Calibri"/>
                <a:cs typeface="Calibri"/>
              </a:rPr>
              <a:t> </a:t>
            </a:r>
            <a:r>
              <a:rPr sz="1600" spc="-10" dirty="0">
                <a:latin typeface="Calibri"/>
                <a:cs typeface="Calibri"/>
              </a:rPr>
              <a:t>network.</a:t>
            </a:r>
            <a:endParaRPr sz="1600">
              <a:latin typeface="Calibri"/>
              <a:cs typeface="Calibri"/>
            </a:endParaRPr>
          </a:p>
          <a:p>
            <a:pPr>
              <a:lnSpc>
                <a:spcPct val="100000"/>
              </a:lnSpc>
              <a:spcBef>
                <a:spcPts val="30"/>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Use </a:t>
            </a:r>
            <a:r>
              <a:rPr sz="1600" b="1" spc="-5" dirty="0">
                <a:latin typeface="Calibri"/>
                <a:cs typeface="Calibri"/>
              </a:rPr>
              <a:t>security </a:t>
            </a:r>
            <a:r>
              <a:rPr sz="1600" b="1" spc="-10" dirty="0">
                <a:latin typeface="Calibri"/>
                <a:cs typeface="Calibri"/>
              </a:rPr>
              <a:t>scanners </a:t>
            </a:r>
            <a:r>
              <a:rPr sz="1600" spc="-15" dirty="0">
                <a:latin typeface="Calibri"/>
                <a:cs typeface="Calibri"/>
              </a:rPr>
              <a:t>for </a:t>
            </a:r>
            <a:r>
              <a:rPr sz="1600" spc="-10" dirty="0">
                <a:latin typeface="Calibri"/>
                <a:cs typeface="Calibri"/>
              </a:rPr>
              <a:t>your</a:t>
            </a:r>
            <a:r>
              <a:rPr sz="1600" spc="25" dirty="0">
                <a:latin typeface="Calibri"/>
                <a:cs typeface="Calibri"/>
              </a:rPr>
              <a:t> </a:t>
            </a:r>
            <a:r>
              <a:rPr sz="1600" spc="-10" dirty="0">
                <a:latin typeface="Calibri"/>
                <a:cs typeface="Calibri"/>
              </a:rPr>
              <a:t>containers.</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indent="-285750">
              <a:lnSpc>
                <a:spcPct val="100000"/>
              </a:lnSpc>
              <a:spcBef>
                <a:spcPts val="5"/>
              </a:spcBef>
              <a:buFont typeface="Arial"/>
              <a:buChar char="•"/>
              <a:tabLst>
                <a:tab pos="297815" algn="l"/>
                <a:tab pos="298450" algn="l"/>
              </a:tabLst>
            </a:pPr>
            <a:r>
              <a:rPr sz="1600" b="1" spc="-5" dirty="0">
                <a:latin typeface="Calibri"/>
                <a:cs typeface="Calibri"/>
              </a:rPr>
              <a:t>Monitor </a:t>
            </a:r>
            <a:r>
              <a:rPr sz="1600" spc="-5" dirty="0">
                <a:latin typeface="Calibri"/>
                <a:cs typeface="Calibri"/>
              </a:rPr>
              <a:t>everything with a</a:t>
            </a:r>
            <a:r>
              <a:rPr sz="1600" spc="5" dirty="0">
                <a:latin typeface="Calibri"/>
                <a:cs typeface="Calibri"/>
              </a:rPr>
              <a:t> </a:t>
            </a:r>
            <a:r>
              <a:rPr sz="1600" spc="-10" dirty="0">
                <a:latin typeface="Calibri"/>
                <a:cs typeface="Calibri"/>
              </a:rPr>
              <a:t>tool.</a:t>
            </a:r>
            <a:endParaRPr sz="1600">
              <a:latin typeface="Calibri"/>
              <a:cs typeface="Calibri"/>
            </a:endParaRPr>
          </a:p>
        </p:txBody>
      </p:sp>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71</a:t>
            </a:fld>
            <a:endParaRPr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3529329"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Designing </a:t>
            </a:r>
            <a:r>
              <a:rPr sz="2400" b="1" spc="-15" dirty="0">
                <a:solidFill>
                  <a:srgbClr val="FFFFFF"/>
                </a:solidFill>
                <a:latin typeface="Microsoft YaHei"/>
                <a:cs typeface="Microsoft YaHei"/>
              </a:rPr>
              <a:t>Resilience</a:t>
            </a:r>
            <a:r>
              <a:rPr sz="2400" b="1" spc="-3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sp>
          <p:nvSpPr>
            <p:cNvPr id="8" name="object 8"/>
            <p:cNvSpPr/>
            <p:nvPr/>
          </p:nvSpPr>
          <p:spPr>
            <a:xfrm>
              <a:off x="1301750"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9" name="object 9"/>
          <p:cNvSpPr txBox="1"/>
          <p:nvPr/>
        </p:nvSpPr>
        <p:spPr>
          <a:xfrm>
            <a:off x="1594561" y="5292168"/>
            <a:ext cx="8735060" cy="755650"/>
          </a:xfrm>
          <a:prstGeom prst="rect">
            <a:avLst/>
          </a:prstGeom>
        </p:spPr>
        <p:txBody>
          <a:bodyPr vert="horz" wrap="square" lIns="0" tIns="10795" rIns="0" bIns="0" rtlCol="0">
            <a:spAutoFit/>
          </a:bodyPr>
          <a:lstStyle/>
          <a:p>
            <a:pPr algn="just">
              <a:lnSpc>
                <a:spcPct val="100000"/>
              </a:lnSpc>
              <a:spcBef>
                <a:spcPts val="85"/>
              </a:spcBef>
            </a:pPr>
            <a:r>
              <a:rPr sz="1600" spc="5" dirty="0">
                <a:latin typeface="Microsoft YaHei"/>
                <a:cs typeface="Microsoft YaHei"/>
              </a:rPr>
              <a:t>我们本着实用美观的原则</a:t>
            </a:r>
            <a:r>
              <a:rPr sz="1600" dirty="0">
                <a:latin typeface="Microsoft YaHei"/>
                <a:cs typeface="Microsoft YaHei"/>
              </a:rPr>
              <a:t>,</a:t>
            </a:r>
            <a:r>
              <a:rPr sz="1600" spc="5" dirty="0">
                <a:latin typeface="Microsoft YaHei"/>
                <a:cs typeface="Microsoft YaHei"/>
              </a:rPr>
              <a:t>为您精心设计</a:t>
            </a:r>
            <a:r>
              <a:rPr sz="1600" spc="10" dirty="0">
                <a:latin typeface="Microsoft YaHei"/>
                <a:cs typeface="Microsoft YaHei"/>
              </a:rPr>
              <a:t>最专业的</a:t>
            </a:r>
            <a:r>
              <a:rPr sz="1600" spc="5" dirty="0">
                <a:latin typeface="Microsoft YaHei"/>
                <a:cs typeface="Microsoft YaHei"/>
              </a:rPr>
              <a:t>PPT</a:t>
            </a:r>
            <a:r>
              <a:rPr sz="1600" spc="10" dirty="0">
                <a:latin typeface="Microsoft YaHei"/>
                <a:cs typeface="Microsoft YaHei"/>
              </a:rPr>
              <a:t>作品</a:t>
            </a:r>
            <a:r>
              <a:rPr sz="1600" spc="5" dirty="0">
                <a:latin typeface="Microsoft YaHei"/>
                <a:cs typeface="Microsoft YaHei"/>
              </a:rPr>
              <a:t>.</a:t>
            </a:r>
            <a:r>
              <a:rPr sz="1600" spc="10" dirty="0">
                <a:latin typeface="Microsoft YaHei"/>
                <a:cs typeface="Microsoft YaHei"/>
              </a:rPr>
              <a:t>模板内页图表的文字</a:t>
            </a:r>
            <a:r>
              <a:rPr sz="1600" spc="5" dirty="0">
                <a:latin typeface="Microsoft YaHei"/>
                <a:cs typeface="Microsoft YaHei"/>
              </a:rPr>
              <a:t>.</a:t>
            </a:r>
            <a:r>
              <a:rPr sz="1600" spc="10" dirty="0">
                <a:latin typeface="Microsoft YaHei"/>
                <a:cs typeface="Microsoft YaHei"/>
              </a:rPr>
              <a:t>色块</a:t>
            </a:r>
            <a:r>
              <a:rPr sz="1600" spc="5" dirty="0">
                <a:latin typeface="Microsoft YaHei"/>
                <a:cs typeface="Microsoft YaHei"/>
              </a:rPr>
              <a:t>.</a:t>
            </a:r>
            <a:r>
              <a:rPr sz="1600" spc="10" dirty="0">
                <a:latin typeface="Microsoft YaHei"/>
                <a:cs typeface="Microsoft YaHei"/>
              </a:rPr>
              <a:t>图片均可自</a:t>
            </a:r>
            <a:r>
              <a:rPr sz="1600" spc="-5" dirty="0">
                <a:latin typeface="Microsoft YaHei"/>
                <a:cs typeface="Microsoft YaHei"/>
              </a:rPr>
              <a:t>由 </a:t>
            </a:r>
            <a:r>
              <a:rPr sz="1600" spc="25" dirty="0">
                <a:latin typeface="Microsoft YaHei"/>
                <a:cs typeface="Microsoft YaHei"/>
              </a:rPr>
              <a:t>编辑</a:t>
            </a:r>
            <a:r>
              <a:rPr sz="1600" spc="20" dirty="0">
                <a:latin typeface="Microsoft YaHei"/>
                <a:cs typeface="Microsoft YaHei"/>
              </a:rPr>
              <a:t>.</a:t>
            </a:r>
            <a:r>
              <a:rPr sz="1600" spc="25" dirty="0">
                <a:latin typeface="Microsoft YaHei"/>
                <a:cs typeface="Microsoft YaHei"/>
              </a:rPr>
              <a:t>改色</a:t>
            </a:r>
            <a:r>
              <a:rPr sz="1600" spc="20" dirty="0">
                <a:latin typeface="Microsoft YaHei"/>
                <a:cs typeface="Microsoft YaHei"/>
              </a:rPr>
              <a:t>.</a:t>
            </a:r>
            <a:r>
              <a:rPr sz="1600" spc="25" dirty="0">
                <a:latin typeface="Microsoft YaHei"/>
                <a:cs typeface="Microsoft YaHei"/>
              </a:rPr>
              <a:t>替换</a:t>
            </a:r>
            <a:r>
              <a:rPr sz="1600" spc="20" dirty="0">
                <a:latin typeface="Microsoft YaHei"/>
                <a:cs typeface="Microsoft YaHei"/>
              </a:rPr>
              <a:t>.</a:t>
            </a:r>
            <a:r>
              <a:rPr sz="1600" spc="25" dirty="0">
                <a:latin typeface="Microsoft YaHei"/>
                <a:cs typeface="Microsoft YaHei"/>
              </a:rPr>
              <a:t>我们本着实用美观的原则</a:t>
            </a:r>
            <a:r>
              <a:rPr sz="1600" spc="20" dirty="0">
                <a:latin typeface="Microsoft YaHei"/>
                <a:cs typeface="Microsoft YaHei"/>
              </a:rPr>
              <a:t>,</a:t>
            </a:r>
            <a:r>
              <a:rPr sz="1600" spc="25" dirty="0">
                <a:latin typeface="Microsoft YaHei"/>
                <a:cs typeface="Microsoft YaHei"/>
              </a:rPr>
              <a:t>为您精心设计最专业的</a:t>
            </a:r>
            <a:r>
              <a:rPr sz="1600" spc="20" dirty="0">
                <a:latin typeface="Microsoft YaHei"/>
                <a:cs typeface="Microsoft YaHei"/>
              </a:rPr>
              <a:t>PPT</a:t>
            </a:r>
            <a:r>
              <a:rPr sz="1600" spc="25" dirty="0">
                <a:latin typeface="Microsoft YaHei"/>
                <a:cs typeface="Microsoft YaHei"/>
              </a:rPr>
              <a:t>作品</a:t>
            </a:r>
            <a:r>
              <a:rPr sz="1600" spc="20" dirty="0">
                <a:latin typeface="Microsoft YaHei"/>
                <a:cs typeface="Microsoft YaHei"/>
              </a:rPr>
              <a:t>.</a:t>
            </a:r>
            <a:r>
              <a:rPr sz="1600" spc="25" dirty="0">
                <a:latin typeface="Microsoft YaHei"/>
                <a:cs typeface="Microsoft YaHei"/>
              </a:rPr>
              <a:t>模板内页图</a:t>
            </a:r>
            <a:r>
              <a:rPr sz="1600" spc="30" dirty="0">
                <a:latin typeface="Microsoft YaHei"/>
                <a:cs typeface="Microsoft YaHei"/>
              </a:rPr>
              <a:t>表的文字</a:t>
            </a:r>
            <a:r>
              <a:rPr sz="1600" spc="25" dirty="0">
                <a:latin typeface="Microsoft YaHei"/>
                <a:cs typeface="Microsoft YaHei"/>
              </a:rPr>
              <a:t>.</a:t>
            </a:r>
            <a:r>
              <a:rPr sz="1600" spc="-5" dirty="0">
                <a:latin typeface="Microsoft YaHei"/>
                <a:cs typeface="Microsoft YaHei"/>
              </a:rPr>
              <a:t>色 </a:t>
            </a:r>
            <a:r>
              <a:rPr sz="1600" dirty="0">
                <a:latin typeface="Microsoft YaHei"/>
                <a:cs typeface="Microsoft YaHei"/>
              </a:rPr>
              <a:t>块</a:t>
            </a:r>
            <a:r>
              <a:rPr sz="1600" spc="-5" dirty="0">
                <a:latin typeface="Microsoft YaHei"/>
                <a:cs typeface="Microsoft YaHei"/>
              </a:rPr>
              <a:t>.</a:t>
            </a:r>
            <a:r>
              <a:rPr sz="1600" dirty="0">
                <a:latin typeface="Microsoft YaHei"/>
                <a:cs typeface="Microsoft YaHei"/>
              </a:rPr>
              <a:t>图片均可自由编辑</a:t>
            </a:r>
            <a:r>
              <a:rPr sz="1600" spc="-5" dirty="0">
                <a:latin typeface="Microsoft YaHei"/>
                <a:cs typeface="Microsoft YaHei"/>
              </a:rPr>
              <a:t>.</a:t>
            </a:r>
            <a:r>
              <a:rPr sz="1600" dirty="0">
                <a:latin typeface="Microsoft YaHei"/>
                <a:cs typeface="Microsoft YaHei"/>
              </a:rPr>
              <a:t>改色</a:t>
            </a:r>
            <a:r>
              <a:rPr sz="1600" spc="-5" dirty="0">
                <a:latin typeface="Microsoft YaHei"/>
                <a:cs typeface="Microsoft YaHei"/>
              </a:rPr>
              <a:t>.</a:t>
            </a:r>
            <a:r>
              <a:rPr sz="1600" dirty="0">
                <a:latin typeface="Microsoft YaHei"/>
                <a:cs typeface="Microsoft YaHei"/>
              </a:rPr>
              <a:t>替换</a:t>
            </a:r>
            <a:r>
              <a:rPr sz="1600" spc="-5" dirty="0">
                <a:latin typeface="Microsoft YaHei"/>
                <a:cs typeface="Microsoft YaHei"/>
              </a:rPr>
              <a:t>.</a:t>
            </a:r>
            <a:endParaRPr sz="1600">
              <a:latin typeface="Microsoft YaHei"/>
              <a:cs typeface="Microsoft YaHei"/>
            </a:endParaRPr>
          </a:p>
        </p:txBody>
      </p:sp>
      <p:grpSp>
        <p:nvGrpSpPr>
          <p:cNvPr id="10" name="object 10"/>
          <p:cNvGrpSpPr/>
          <p:nvPr/>
        </p:nvGrpSpPr>
        <p:grpSpPr>
          <a:xfrm>
            <a:off x="153923" y="509016"/>
            <a:ext cx="11617960" cy="5829935"/>
            <a:chOff x="153923" y="509016"/>
            <a:chExt cx="11617960" cy="5829935"/>
          </a:xfrm>
        </p:grpSpPr>
        <p:pic>
          <p:nvPicPr>
            <p:cNvPr id="11" name="object 11"/>
            <p:cNvPicPr/>
            <p:nvPr/>
          </p:nvPicPr>
          <p:blipFill>
            <a:blip r:embed="rId2" cstate="print"/>
            <a:stretch>
              <a:fillRect/>
            </a:stretch>
          </p:blipFill>
          <p:spPr>
            <a:xfrm>
              <a:off x="153923" y="509016"/>
              <a:ext cx="11617452" cy="3468624"/>
            </a:xfrm>
            <a:prstGeom prst="rect">
              <a:avLst/>
            </a:prstGeom>
          </p:spPr>
        </p:pic>
        <p:sp>
          <p:nvSpPr>
            <p:cNvPr id="12" name="object 12"/>
            <p:cNvSpPr/>
            <p:nvPr/>
          </p:nvSpPr>
          <p:spPr>
            <a:xfrm>
              <a:off x="1307591" y="5023104"/>
              <a:ext cx="9310370" cy="1309370"/>
            </a:xfrm>
            <a:custGeom>
              <a:avLst/>
              <a:gdLst/>
              <a:ahLst/>
              <a:cxnLst/>
              <a:rect l="l" t="t" r="r" b="b"/>
              <a:pathLst>
                <a:path w="9310370" h="1309370">
                  <a:moveTo>
                    <a:pt x="9310116" y="1309115"/>
                  </a:moveTo>
                  <a:lnTo>
                    <a:pt x="0" y="1309115"/>
                  </a:lnTo>
                  <a:lnTo>
                    <a:pt x="0" y="0"/>
                  </a:lnTo>
                  <a:lnTo>
                    <a:pt x="9310116" y="0"/>
                  </a:lnTo>
                  <a:lnTo>
                    <a:pt x="9310116" y="1309115"/>
                  </a:lnTo>
                  <a:close/>
                </a:path>
              </a:pathLst>
            </a:custGeom>
            <a:solidFill>
              <a:srgbClr val="FFFFFF"/>
            </a:solidFill>
          </p:spPr>
          <p:txBody>
            <a:bodyPr wrap="square" lIns="0" tIns="0" rIns="0" bIns="0" rtlCol="0"/>
            <a:lstStyle/>
            <a:p>
              <a:endParaRPr/>
            </a:p>
          </p:txBody>
        </p:sp>
        <p:sp>
          <p:nvSpPr>
            <p:cNvPr id="13" name="object 13"/>
            <p:cNvSpPr/>
            <p:nvPr/>
          </p:nvSpPr>
          <p:spPr>
            <a:xfrm>
              <a:off x="1301749"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14" name="object 14"/>
          <p:cNvSpPr txBox="1"/>
          <p:nvPr/>
        </p:nvSpPr>
        <p:spPr>
          <a:xfrm>
            <a:off x="1307591" y="5023103"/>
            <a:ext cx="9310370" cy="1309370"/>
          </a:xfrm>
          <a:prstGeom prst="rect">
            <a:avLst/>
          </a:prstGeom>
        </p:spPr>
        <p:txBody>
          <a:bodyPr vert="horz" wrap="square" lIns="0" tIns="216535" rIns="0" bIns="0" rtlCol="0">
            <a:spAutoFit/>
          </a:bodyPr>
          <a:lstStyle/>
          <a:p>
            <a:pPr marL="308610" marR="300355" algn="ctr">
              <a:lnSpc>
                <a:spcPct val="100000"/>
              </a:lnSpc>
              <a:spcBef>
                <a:spcPts val="1705"/>
              </a:spcBef>
            </a:pPr>
            <a:r>
              <a:rPr sz="1600" spc="-5" dirty="0">
                <a:latin typeface="Microsoft YaHei"/>
                <a:cs typeface="Microsoft YaHei"/>
              </a:rPr>
              <a:t>A </a:t>
            </a:r>
            <a:r>
              <a:rPr sz="1600" dirty="0">
                <a:latin typeface="Microsoft YaHei"/>
                <a:cs typeface="Microsoft YaHei"/>
              </a:rPr>
              <a:t>microservice </a:t>
            </a:r>
            <a:r>
              <a:rPr sz="1600" spc="-10" dirty="0">
                <a:latin typeface="Microsoft YaHei"/>
                <a:cs typeface="Microsoft YaHei"/>
              </a:rPr>
              <a:t>architecture </a:t>
            </a:r>
            <a:r>
              <a:rPr sz="1600" spc="-5" dirty="0">
                <a:latin typeface="Microsoft YaHei"/>
                <a:cs typeface="Microsoft YaHei"/>
              </a:rPr>
              <a:t>most essential function besides being secure, is </a:t>
            </a:r>
            <a:r>
              <a:rPr sz="1600" spc="-10" dirty="0">
                <a:latin typeface="Microsoft YaHei"/>
                <a:cs typeface="Microsoft YaHei"/>
              </a:rPr>
              <a:t>to </a:t>
            </a:r>
            <a:r>
              <a:rPr sz="1600" spc="-5" dirty="0">
                <a:latin typeface="Microsoft YaHei"/>
                <a:cs typeface="Microsoft YaHei"/>
              </a:rPr>
              <a:t>be resilient  in all the cases. </a:t>
            </a:r>
            <a:r>
              <a:rPr sz="1600" spc="-20" dirty="0">
                <a:latin typeface="Microsoft YaHei"/>
                <a:cs typeface="Microsoft YaHei"/>
              </a:rPr>
              <a:t>Fault </a:t>
            </a:r>
            <a:r>
              <a:rPr sz="1600" spc="-5" dirty="0">
                <a:latin typeface="Microsoft YaHei"/>
                <a:cs typeface="Microsoft YaHei"/>
              </a:rPr>
              <a:t>tolerance is </a:t>
            </a:r>
            <a:r>
              <a:rPr sz="1600" spc="-10" dirty="0">
                <a:latin typeface="Microsoft YaHei"/>
                <a:cs typeface="Microsoft YaHei"/>
              </a:rPr>
              <a:t>more </a:t>
            </a:r>
            <a:r>
              <a:rPr sz="1600" dirty="0">
                <a:latin typeface="Microsoft YaHei"/>
                <a:cs typeface="Microsoft YaHei"/>
              </a:rPr>
              <a:t>important </a:t>
            </a:r>
            <a:r>
              <a:rPr sz="1600" spc="-5" dirty="0">
                <a:latin typeface="Microsoft YaHei"/>
                <a:cs typeface="Microsoft YaHei"/>
              </a:rPr>
              <a:t>than the ability </a:t>
            </a:r>
            <a:r>
              <a:rPr sz="1600" spc="-10" dirty="0">
                <a:latin typeface="Microsoft YaHei"/>
                <a:cs typeface="Microsoft YaHei"/>
              </a:rPr>
              <a:t>to </a:t>
            </a:r>
            <a:r>
              <a:rPr sz="1600" spc="-5" dirty="0">
                <a:latin typeface="Microsoft YaHei"/>
                <a:cs typeface="Microsoft YaHei"/>
              </a:rPr>
              <a:t>be scalable and  efficient. Thus many businesses </a:t>
            </a:r>
            <a:r>
              <a:rPr sz="1600" spc="-10" dirty="0">
                <a:latin typeface="Microsoft YaHei"/>
                <a:cs typeface="Microsoft YaHei"/>
              </a:rPr>
              <a:t>often </a:t>
            </a:r>
            <a:r>
              <a:rPr sz="1600" spc="-5" dirty="0">
                <a:latin typeface="Microsoft YaHei"/>
                <a:cs typeface="Microsoft YaHei"/>
              </a:rPr>
              <a:t>use </a:t>
            </a:r>
            <a:r>
              <a:rPr sz="1600" dirty="0">
                <a:latin typeface="Microsoft YaHei"/>
                <a:cs typeface="Microsoft YaHei"/>
              </a:rPr>
              <a:t>microservice </a:t>
            </a:r>
            <a:r>
              <a:rPr sz="1600" spc="-10" dirty="0">
                <a:latin typeface="Microsoft YaHei"/>
                <a:cs typeface="Microsoft YaHei"/>
              </a:rPr>
              <a:t>architecture </a:t>
            </a:r>
            <a:r>
              <a:rPr sz="1600" spc="-5" dirty="0">
                <a:latin typeface="Microsoft YaHei"/>
                <a:cs typeface="Microsoft YaHei"/>
              </a:rPr>
              <a:t>in their on-premise  systems </a:t>
            </a:r>
            <a:r>
              <a:rPr sz="1600" spc="-10" dirty="0">
                <a:latin typeface="Microsoft YaHei"/>
                <a:cs typeface="Microsoft YaHei"/>
              </a:rPr>
              <a:t>to have </a:t>
            </a:r>
            <a:r>
              <a:rPr sz="1600" spc="-5" dirty="0">
                <a:latin typeface="Microsoft YaHei"/>
                <a:cs typeface="Microsoft YaHei"/>
              </a:rPr>
              <a:t>a highly resilient distirbuted system that can withstand</a:t>
            </a:r>
            <a:r>
              <a:rPr sz="1600" spc="95" dirty="0">
                <a:latin typeface="Microsoft YaHei"/>
                <a:cs typeface="Microsoft YaHei"/>
              </a:rPr>
              <a:t> </a:t>
            </a:r>
            <a:r>
              <a:rPr sz="1600" spc="-5" dirty="0">
                <a:latin typeface="Microsoft YaHei"/>
                <a:cs typeface="Microsoft YaHei"/>
              </a:rPr>
              <a:t>failures.</a:t>
            </a:r>
            <a:endParaRPr sz="1600">
              <a:latin typeface="Microsoft YaHei"/>
              <a:cs typeface="Microsoft YaHei"/>
            </a:endParaRPr>
          </a:p>
        </p:txBody>
      </p:sp>
      <p:sp>
        <p:nvSpPr>
          <p:cNvPr id="15" name="object 1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72</a:t>
            </a:fld>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82498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20" dirty="0">
                <a:solidFill>
                  <a:srgbClr val="FFFFFF"/>
                </a:solidFill>
                <a:latin typeface="Microsoft YaHei"/>
                <a:cs typeface="Microsoft YaHei"/>
              </a:rPr>
              <a:t>Failures </a:t>
            </a:r>
            <a:r>
              <a:rPr sz="2400" b="1" spc="-5" dirty="0">
                <a:solidFill>
                  <a:srgbClr val="FFFFFF"/>
                </a:solidFill>
                <a:latin typeface="Microsoft YaHei"/>
                <a:cs typeface="Microsoft YaHei"/>
              </a:rPr>
              <a:t>in distributed systems</a:t>
            </a:r>
            <a:r>
              <a:rPr sz="2400" b="1" spc="5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6687589" y="810490"/>
              <a:ext cx="5394959" cy="1296785"/>
            </a:xfrm>
            <a:prstGeom prst="rect">
              <a:avLst/>
            </a:prstGeom>
          </p:spPr>
        </p:pic>
      </p:grpSp>
      <p:sp>
        <p:nvSpPr>
          <p:cNvPr id="9" name="object 9"/>
          <p:cNvSpPr txBox="1"/>
          <p:nvPr/>
        </p:nvSpPr>
        <p:spPr>
          <a:xfrm>
            <a:off x="6773544" y="862965"/>
            <a:ext cx="4423410" cy="1122680"/>
          </a:xfrm>
          <a:prstGeom prst="rect">
            <a:avLst/>
          </a:prstGeom>
        </p:spPr>
        <p:txBody>
          <a:bodyPr vert="horz" wrap="square" lIns="0" tIns="12700" rIns="0" bIns="0" rtlCol="0">
            <a:spAutoFit/>
          </a:bodyPr>
          <a:lstStyle/>
          <a:p>
            <a:pPr marL="12700" marR="5080">
              <a:lnSpc>
                <a:spcPct val="100000"/>
              </a:lnSpc>
              <a:spcBef>
                <a:spcPts val="100"/>
              </a:spcBef>
            </a:pPr>
            <a:r>
              <a:rPr sz="1800" spc="-15" dirty="0">
                <a:solidFill>
                  <a:srgbClr val="FFFFFF"/>
                </a:solidFill>
                <a:latin typeface="Calibri"/>
                <a:cs typeface="Calibri"/>
              </a:rPr>
              <a:t>Failures </a:t>
            </a:r>
            <a:r>
              <a:rPr sz="1800" dirty="0">
                <a:solidFill>
                  <a:srgbClr val="FFFFFF"/>
                </a:solidFill>
                <a:latin typeface="Calibri"/>
                <a:cs typeface="Calibri"/>
              </a:rPr>
              <a:t>in </a:t>
            </a:r>
            <a:r>
              <a:rPr sz="1800" spc="-15" dirty="0">
                <a:solidFill>
                  <a:srgbClr val="FFFFFF"/>
                </a:solidFill>
                <a:latin typeface="Calibri"/>
                <a:cs typeface="Calibri"/>
              </a:rPr>
              <a:t>todays </a:t>
            </a:r>
            <a:r>
              <a:rPr sz="1800" spc="-10" dirty="0">
                <a:solidFill>
                  <a:srgbClr val="FFFFFF"/>
                </a:solidFill>
                <a:latin typeface="Calibri"/>
                <a:cs typeface="Calibri"/>
              </a:rPr>
              <a:t>complex, distributed </a:t>
            </a:r>
            <a:r>
              <a:rPr sz="1800" spc="-5" dirty="0">
                <a:solidFill>
                  <a:srgbClr val="FFFFFF"/>
                </a:solidFill>
                <a:latin typeface="Calibri"/>
                <a:cs typeface="Calibri"/>
              </a:rPr>
              <a:t>and  </a:t>
            </a:r>
            <a:r>
              <a:rPr sz="1800" spc="-15" dirty="0">
                <a:solidFill>
                  <a:srgbClr val="FFFFFF"/>
                </a:solidFill>
                <a:latin typeface="Calibri"/>
                <a:cs typeface="Calibri"/>
              </a:rPr>
              <a:t>interconnected systems </a:t>
            </a:r>
            <a:r>
              <a:rPr sz="1800" spc="-10" dirty="0">
                <a:solidFill>
                  <a:srgbClr val="FFFFFF"/>
                </a:solidFill>
                <a:latin typeface="Calibri"/>
                <a:cs typeface="Calibri"/>
              </a:rPr>
              <a:t>are </a:t>
            </a:r>
            <a:r>
              <a:rPr sz="1800" spc="-5" dirty="0">
                <a:solidFill>
                  <a:srgbClr val="FFFFFF"/>
                </a:solidFill>
                <a:latin typeface="Calibri"/>
                <a:cs typeface="Calibri"/>
              </a:rPr>
              <a:t>not the</a:t>
            </a:r>
            <a:r>
              <a:rPr sz="1800" spc="55" dirty="0">
                <a:solidFill>
                  <a:srgbClr val="FFFFFF"/>
                </a:solidFill>
                <a:latin typeface="Calibri"/>
                <a:cs typeface="Calibri"/>
              </a:rPr>
              <a:t> </a:t>
            </a:r>
            <a:r>
              <a:rPr sz="1800" b="1" u="sng" spc="-15" dirty="0">
                <a:solidFill>
                  <a:srgbClr val="FFFFFF"/>
                </a:solidFill>
                <a:uFill>
                  <a:solidFill>
                    <a:srgbClr val="FFFFFF"/>
                  </a:solidFill>
                </a:uFill>
                <a:latin typeface="Calibri"/>
                <a:cs typeface="Calibri"/>
              </a:rPr>
              <a:t>exceptions</a:t>
            </a:r>
            <a:r>
              <a:rPr sz="1800" spc="-15" dirty="0">
                <a:solidFill>
                  <a:srgbClr val="FFFFFF"/>
                </a:solidFill>
                <a:latin typeface="Calibri"/>
                <a:cs typeface="Calibri"/>
              </a:rPr>
              <a:t>.</a:t>
            </a:r>
            <a:endParaRPr sz="1800">
              <a:latin typeface="Calibri"/>
              <a:cs typeface="Calibri"/>
            </a:endParaRPr>
          </a:p>
          <a:p>
            <a:pPr marL="177800" indent="-165100">
              <a:lnSpc>
                <a:spcPct val="100000"/>
              </a:lnSpc>
              <a:buChar char="•"/>
              <a:tabLst>
                <a:tab pos="177800" algn="l"/>
              </a:tabLst>
            </a:pPr>
            <a:r>
              <a:rPr sz="1800" spc="-10" dirty="0">
                <a:solidFill>
                  <a:srgbClr val="FFFFFF"/>
                </a:solidFill>
                <a:latin typeface="Calibri"/>
                <a:cs typeface="Calibri"/>
              </a:rPr>
              <a:t>They are </a:t>
            </a:r>
            <a:r>
              <a:rPr sz="1800" spc="-5" dirty="0">
                <a:solidFill>
                  <a:srgbClr val="FFFFFF"/>
                </a:solidFill>
                <a:latin typeface="Calibri"/>
                <a:cs typeface="Calibri"/>
              </a:rPr>
              <a:t>the normal</a:t>
            </a:r>
            <a:r>
              <a:rPr sz="1800" spc="5" dirty="0">
                <a:solidFill>
                  <a:srgbClr val="FFFFFF"/>
                </a:solidFill>
                <a:latin typeface="Calibri"/>
                <a:cs typeface="Calibri"/>
              </a:rPr>
              <a:t> </a:t>
            </a:r>
            <a:r>
              <a:rPr sz="1800" spc="-10" dirty="0">
                <a:solidFill>
                  <a:srgbClr val="FFFFFF"/>
                </a:solidFill>
                <a:latin typeface="Calibri"/>
                <a:cs typeface="Calibri"/>
              </a:rPr>
              <a:t>case</a:t>
            </a:r>
            <a:endParaRPr sz="1800">
              <a:latin typeface="Calibri"/>
              <a:cs typeface="Calibri"/>
            </a:endParaRPr>
          </a:p>
          <a:p>
            <a:pPr marL="177800" indent="-165100">
              <a:lnSpc>
                <a:spcPct val="100000"/>
              </a:lnSpc>
              <a:buChar char="•"/>
              <a:tabLst>
                <a:tab pos="177800" algn="l"/>
              </a:tabLst>
            </a:pPr>
            <a:r>
              <a:rPr sz="1800" spc="-10" dirty="0">
                <a:solidFill>
                  <a:srgbClr val="FFFFFF"/>
                </a:solidFill>
                <a:latin typeface="Calibri"/>
                <a:cs typeface="Calibri"/>
              </a:rPr>
              <a:t>They are </a:t>
            </a:r>
            <a:r>
              <a:rPr sz="1800" spc="-5" dirty="0">
                <a:solidFill>
                  <a:srgbClr val="FFFFFF"/>
                </a:solidFill>
                <a:latin typeface="Calibri"/>
                <a:cs typeface="Calibri"/>
              </a:rPr>
              <a:t>not</a:t>
            </a:r>
            <a:r>
              <a:rPr sz="1800" spc="5" dirty="0">
                <a:solidFill>
                  <a:srgbClr val="FFFFFF"/>
                </a:solidFill>
                <a:latin typeface="Calibri"/>
                <a:cs typeface="Calibri"/>
              </a:rPr>
              <a:t> </a:t>
            </a:r>
            <a:r>
              <a:rPr sz="1800" spc="-10" dirty="0">
                <a:solidFill>
                  <a:srgbClr val="FFFFFF"/>
                </a:solidFill>
                <a:latin typeface="Calibri"/>
                <a:cs typeface="Calibri"/>
              </a:rPr>
              <a:t>predictable</a:t>
            </a:r>
            <a:endParaRPr sz="1800">
              <a:latin typeface="Calibri"/>
              <a:cs typeface="Calibri"/>
            </a:endParaRPr>
          </a:p>
        </p:txBody>
      </p:sp>
      <p:grpSp>
        <p:nvGrpSpPr>
          <p:cNvPr id="10" name="object 10"/>
          <p:cNvGrpSpPr/>
          <p:nvPr/>
        </p:nvGrpSpPr>
        <p:grpSpPr>
          <a:xfrm>
            <a:off x="6687589" y="2340032"/>
            <a:ext cx="5399405" cy="4027804"/>
            <a:chOff x="6687589" y="2340032"/>
            <a:chExt cx="5399405" cy="4027804"/>
          </a:xfrm>
        </p:grpSpPr>
        <p:pic>
          <p:nvPicPr>
            <p:cNvPr id="11" name="object 11"/>
            <p:cNvPicPr/>
            <p:nvPr/>
          </p:nvPicPr>
          <p:blipFill>
            <a:blip r:embed="rId3" cstate="print"/>
            <a:stretch>
              <a:fillRect/>
            </a:stretch>
          </p:blipFill>
          <p:spPr>
            <a:xfrm>
              <a:off x="6687589" y="2340032"/>
              <a:ext cx="5399116" cy="477981"/>
            </a:xfrm>
            <a:prstGeom prst="rect">
              <a:avLst/>
            </a:prstGeom>
          </p:spPr>
        </p:pic>
        <p:pic>
          <p:nvPicPr>
            <p:cNvPr id="12" name="object 12"/>
            <p:cNvPicPr/>
            <p:nvPr/>
          </p:nvPicPr>
          <p:blipFill>
            <a:blip r:embed="rId4" cstate="print"/>
            <a:stretch>
              <a:fillRect/>
            </a:stretch>
          </p:blipFill>
          <p:spPr>
            <a:xfrm>
              <a:off x="6687589" y="3108960"/>
              <a:ext cx="5394959" cy="3258589"/>
            </a:xfrm>
            <a:prstGeom prst="rect">
              <a:avLst/>
            </a:prstGeom>
          </p:spPr>
        </p:pic>
      </p:grpSp>
      <p:sp>
        <p:nvSpPr>
          <p:cNvPr id="13" name="object 13"/>
          <p:cNvSpPr txBox="1">
            <a:spLocks noGrp="1"/>
          </p:cNvSpPr>
          <p:nvPr>
            <p:ph sz="half" idx="3"/>
          </p:nvPr>
        </p:nvSpPr>
        <p:spPr>
          <a:prstGeom prst="rect">
            <a:avLst/>
          </a:prstGeom>
        </p:spPr>
        <p:txBody>
          <a:bodyPr vert="horz" wrap="square" lIns="0" tIns="13335" rIns="0" bIns="0" rtlCol="0">
            <a:spAutoFit/>
          </a:bodyPr>
          <a:lstStyle/>
          <a:p>
            <a:pPr marL="314325">
              <a:lnSpc>
                <a:spcPct val="100000"/>
              </a:lnSpc>
              <a:spcBef>
                <a:spcPts val="105"/>
              </a:spcBef>
            </a:pPr>
            <a:r>
              <a:rPr dirty="0"/>
              <a:t>Do </a:t>
            </a:r>
            <a:r>
              <a:rPr spc="-5" dirty="0"/>
              <a:t>not </a:t>
            </a:r>
            <a:r>
              <a:rPr dirty="0"/>
              <a:t>try </a:t>
            </a:r>
            <a:r>
              <a:rPr spc="-15" dirty="0"/>
              <a:t>to avoid </a:t>
            </a:r>
            <a:r>
              <a:rPr spc="-10" dirty="0"/>
              <a:t>failures. Embrace</a:t>
            </a:r>
            <a:r>
              <a:rPr spc="-15" dirty="0"/>
              <a:t> </a:t>
            </a:r>
            <a:r>
              <a:rPr spc="-5" dirty="0"/>
              <a:t>them.</a:t>
            </a:r>
          </a:p>
          <a:p>
            <a:pPr>
              <a:lnSpc>
                <a:spcPct val="100000"/>
              </a:lnSpc>
            </a:pPr>
            <a:endParaRPr spc="-5" dirty="0"/>
          </a:p>
          <a:p>
            <a:pPr marL="12700" marR="5080">
              <a:lnSpc>
                <a:spcPct val="100000"/>
              </a:lnSpc>
              <a:spcBef>
                <a:spcPts val="1510"/>
              </a:spcBef>
            </a:pPr>
            <a:r>
              <a:rPr sz="1800" b="0" spc="-5" dirty="0">
                <a:latin typeface="Calibri"/>
                <a:cs typeface="Calibri"/>
              </a:rPr>
              <a:t>The functional </a:t>
            </a:r>
            <a:r>
              <a:rPr sz="1800" b="0" spc="-10" dirty="0">
                <a:latin typeface="Calibri"/>
                <a:cs typeface="Calibri"/>
              </a:rPr>
              <a:t>requirements </a:t>
            </a:r>
            <a:r>
              <a:rPr sz="1800" b="0" dirty="0">
                <a:latin typeface="Calibri"/>
                <a:cs typeface="Calibri"/>
              </a:rPr>
              <a:t>of a </a:t>
            </a:r>
            <a:r>
              <a:rPr sz="1800" b="0" spc="-10" dirty="0">
                <a:latin typeface="Calibri"/>
                <a:cs typeface="Calibri"/>
              </a:rPr>
              <a:t>distributed </a:t>
            </a:r>
            <a:r>
              <a:rPr sz="1800" b="0" spc="-20" dirty="0">
                <a:latin typeface="Calibri"/>
                <a:cs typeface="Calibri"/>
              </a:rPr>
              <a:t>system  </a:t>
            </a:r>
            <a:r>
              <a:rPr sz="1800" b="0" spc="-5" dirty="0">
                <a:latin typeface="Calibri"/>
                <a:cs typeface="Calibri"/>
              </a:rPr>
              <a:t>should also </a:t>
            </a:r>
            <a:r>
              <a:rPr sz="1800" b="0" spc="-10" dirty="0">
                <a:latin typeface="Calibri"/>
                <a:cs typeface="Calibri"/>
              </a:rPr>
              <a:t>contains requirements to </a:t>
            </a:r>
            <a:r>
              <a:rPr sz="1800" b="0" spc="-15" dirty="0">
                <a:latin typeface="Calibri"/>
                <a:cs typeface="Calibri"/>
              </a:rPr>
              <a:t>overcome</a:t>
            </a:r>
            <a:r>
              <a:rPr sz="1800" b="0" spc="10" dirty="0">
                <a:latin typeface="Calibri"/>
                <a:cs typeface="Calibri"/>
              </a:rPr>
              <a:t> </a:t>
            </a:r>
            <a:r>
              <a:rPr sz="1800" b="0" spc="-10" dirty="0">
                <a:latin typeface="Calibri"/>
                <a:cs typeface="Calibri"/>
              </a:rPr>
              <a:t>failures.</a:t>
            </a:r>
            <a:endParaRPr sz="1800">
              <a:latin typeface="Calibri"/>
              <a:cs typeface="Calibri"/>
            </a:endParaRPr>
          </a:p>
          <a:p>
            <a:pPr marL="298450" marR="116205" indent="-285750">
              <a:lnSpc>
                <a:spcPct val="100000"/>
              </a:lnSpc>
            </a:pPr>
            <a:r>
              <a:rPr sz="1800" b="0" dirty="0">
                <a:latin typeface="Arial"/>
                <a:cs typeface="Arial"/>
              </a:rPr>
              <a:t>→ </a:t>
            </a:r>
            <a:r>
              <a:rPr sz="1800" b="0" spc="-10" dirty="0">
                <a:latin typeface="Calibri"/>
                <a:cs typeface="Calibri"/>
              </a:rPr>
              <a:t>For that, </a:t>
            </a:r>
            <a:r>
              <a:rPr sz="1800" b="0" spc="-5" dirty="0">
                <a:latin typeface="Calibri"/>
                <a:cs typeface="Calibri"/>
              </a:rPr>
              <a:t>one has </a:t>
            </a:r>
            <a:r>
              <a:rPr sz="1800" b="0" spc="-10" dirty="0">
                <a:latin typeface="Calibri"/>
                <a:cs typeface="Calibri"/>
              </a:rPr>
              <a:t>to </a:t>
            </a:r>
            <a:r>
              <a:rPr sz="1800" b="0" spc="-15" dirty="0">
                <a:latin typeface="Calibri"/>
                <a:cs typeface="Calibri"/>
              </a:rPr>
              <a:t>have </a:t>
            </a:r>
            <a:r>
              <a:rPr sz="1800" b="0" spc="-10" dirty="0">
                <a:latin typeface="Calibri"/>
                <a:cs typeface="Calibri"/>
              </a:rPr>
              <a:t>complete understanding  </a:t>
            </a:r>
            <a:r>
              <a:rPr sz="1800" b="0" dirty="0">
                <a:latin typeface="Calibri"/>
                <a:cs typeface="Calibri"/>
              </a:rPr>
              <a:t>of </a:t>
            </a:r>
            <a:r>
              <a:rPr sz="1800" b="0" spc="-5" dirty="0">
                <a:latin typeface="Calibri"/>
                <a:cs typeface="Calibri"/>
              </a:rPr>
              <a:t>the type </a:t>
            </a:r>
            <a:r>
              <a:rPr sz="1800" b="0" dirty="0">
                <a:latin typeface="Calibri"/>
                <a:cs typeface="Calibri"/>
              </a:rPr>
              <a:t>of </a:t>
            </a:r>
            <a:r>
              <a:rPr sz="1800" b="0" spc="-5" dirty="0">
                <a:latin typeface="Calibri"/>
                <a:cs typeface="Calibri"/>
              </a:rPr>
              <a:t>possible </a:t>
            </a:r>
            <a:r>
              <a:rPr sz="1800" b="0" spc="-15" dirty="0">
                <a:latin typeface="Calibri"/>
                <a:cs typeface="Calibri"/>
              </a:rPr>
              <a:t>failure </a:t>
            </a:r>
            <a:r>
              <a:rPr sz="1800" b="0" spc="-5" dirty="0">
                <a:latin typeface="Calibri"/>
                <a:cs typeface="Calibri"/>
              </a:rPr>
              <a:t>scenarios, and how </a:t>
            </a:r>
            <a:r>
              <a:rPr sz="1800" b="0" spc="-10" dirty="0">
                <a:latin typeface="Calibri"/>
                <a:cs typeface="Calibri"/>
              </a:rPr>
              <a:t>to  </a:t>
            </a:r>
            <a:r>
              <a:rPr sz="1800" b="0" spc="-5" dirty="0">
                <a:latin typeface="Calibri"/>
                <a:cs typeface="Calibri"/>
              </a:rPr>
              <a:t>deal with them.</a:t>
            </a:r>
            <a:endParaRPr sz="1800">
              <a:latin typeface="Calibri"/>
              <a:cs typeface="Calibri"/>
            </a:endParaRPr>
          </a:p>
          <a:p>
            <a:pPr marL="298450" marR="558165" indent="-285750">
              <a:lnSpc>
                <a:spcPct val="100000"/>
              </a:lnSpc>
            </a:pPr>
            <a:r>
              <a:rPr sz="1800" b="0" dirty="0">
                <a:latin typeface="Arial"/>
                <a:cs typeface="Arial"/>
              </a:rPr>
              <a:t>→ </a:t>
            </a:r>
            <a:r>
              <a:rPr sz="1800" b="0" spc="-5" dirty="0">
                <a:latin typeface="Calibri"/>
                <a:cs typeface="Calibri"/>
              </a:rPr>
              <a:t>None </a:t>
            </a:r>
            <a:r>
              <a:rPr sz="1800" b="0" dirty="0">
                <a:latin typeface="Calibri"/>
                <a:cs typeface="Calibri"/>
              </a:rPr>
              <a:t>of </a:t>
            </a:r>
            <a:r>
              <a:rPr sz="1800" b="0" spc="-5" dirty="0">
                <a:latin typeface="Calibri"/>
                <a:cs typeface="Calibri"/>
              </a:rPr>
              <a:t>the </a:t>
            </a:r>
            <a:r>
              <a:rPr sz="1800" b="0" spc="-10" dirty="0">
                <a:latin typeface="Calibri"/>
                <a:cs typeface="Calibri"/>
              </a:rPr>
              <a:t>requirements </a:t>
            </a:r>
            <a:r>
              <a:rPr sz="1800" b="0" spc="-5" dirty="0">
                <a:latin typeface="Calibri"/>
                <a:cs typeface="Calibri"/>
              </a:rPr>
              <a:t>should not based </a:t>
            </a:r>
            <a:r>
              <a:rPr sz="1800" b="0" dirty="0">
                <a:latin typeface="Calibri"/>
                <a:cs typeface="Calibri"/>
              </a:rPr>
              <a:t>on  </a:t>
            </a:r>
            <a:r>
              <a:rPr sz="1800" b="0" spc="-5" dirty="0">
                <a:latin typeface="Calibri"/>
                <a:cs typeface="Calibri"/>
              </a:rPr>
              <a:t>assumptions (discussed </a:t>
            </a:r>
            <a:r>
              <a:rPr sz="1800" b="0" dirty="0">
                <a:latin typeface="Calibri"/>
                <a:cs typeface="Calibri"/>
              </a:rPr>
              <a:t>in </a:t>
            </a:r>
            <a:r>
              <a:rPr sz="1800" b="0" spc="-5" dirty="0">
                <a:latin typeface="Calibri"/>
                <a:cs typeface="Calibri"/>
              </a:rPr>
              <a:t>the </a:t>
            </a:r>
            <a:r>
              <a:rPr sz="1800" b="0" spc="-10" dirty="0">
                <a:latin typeface="Calibri"/>
                <a:cs typeface="Calibri"/>
              </a:rPr>
              <a:t>left </a:t>
            </a:r>
            <a:r>
              <a:rPr sz="1800" b="0" spc="-5" dirty="0">
                <a:latin typeface="Calibri"/>
                <a:cs typeface="Calibri"/>
              </a:rPr>
              <a:t>--</a:t>
            </a:r>
            <a:r>
              <a:rPr sz="1800" b="0" spc="15" dirty="0">
                <a:latin typeface="Calibri"/>
                <a:cs typeface="Calibri"/>
              </a:rPr>
              <a:t> </a:t>
            </a:r>
            <a:r>
              <a:rPr sz="1800" b="0" spc="-10" dirty="0">
                <a:latin typeface="Calibri"/>
                <a:cs typeface="Calibri"/>
              </a:rPr>
              <a:t>fallicies).</a:t>
            </a:r>
            <a:endParaRPr sz="1800">
              <a:latin typeface="Calibri"/>
              <a:cs typeface="Calibri"/>
            </a:endParaRPr>
          </a:p>
          <a:p>
            <a:pPr marL="298450" marR="300355" indent="-285750">
              <a:lnSpc>
                <a:spcPct val="100000"/>
              </a:lnSpc>
            </a:pPr>
            <a:r>
              <a:rPr sz="1800" b="0" dirty="0">
                <a:latin typeface="Arial"/>
                <a:cs typeface="Arial"/>
              </a:rPr>
              <a:t>→ </a:t>
            </a:r>
            <a:r>
              <a:rPr sz="1800" b="0" spc="-5" dirty="0">
                <a:latin typeface="Calibri"/>
                <a:cs typeface="Calibri"/>
              </a:rPr>
              <a:t>Has </a:t>
            </a:r>
            <a:r>
              <a:rPr sz="1800" b="0" spc="-10" dirty="0">
                <a:latin typeface="Calibri"/>
                <a:cs typeface="Calibri"/>
              </a:rPr>
              <a:t>to define </a:t>
            </a:r>
            <a:r>
              <a:rPr sz="1800" b="0" spc="-5" dirty="0">
                <a:latin typeface="Calibri"/>
                <a:cs typeface="Calibri"/>
              </a:rPr>
              <a:t>functions </a:t>
            </a:r>
            <a:r>
              <a:rPr sz="1800" b="0" spc="-10" dirty="0">
                <a:latin typeface="Calibri"/>
                <a:cs typeface="Calibri"/>
              </a:rPr>
              <a:t>that </a:t>
            </a:r>
            <a:r>
              <a:rPr sz="1800" b="0" spc="-20" dirty="0">
                <a:latin typeface="Calibri"/>
                <a:cs typeface="Calibri"/>
              </a:rPr>
              <a:t>keep </a:t>
            </a:r>
            <a:r>
              <a:rPr sz="1800" b="0" spc="-5" dirty="0">
                <a:latin typeface="Calibri"/>
                <a:cs typeface="Calibri"/>
              </a:rPr>
              <a:t>the </a:t>
            </a:r>
            <a:r>
              <a:rPr sz="1800" b="0" spc="-20" dirty="0">
                <a:latin typeface="Calibri"/>
                <a:cs typeface="Calibri"/>
              </a:rPr>
              <a:t>system </a:t>
            </a:r>
            <a:r>
              <a:rPr sz="1800" b="0" spc="-5" dirty="0">
                <a:latin typeface="Calibri"/>
                <a:cs typeface="Calibri"/>
              </a:rPr>
              <a:t>alive  </a:t>
            </a:r>
            <a:r>
              <a:rPr sz="1800" b="0" spc="-10" dirty="0">
                <a:latin typeface="Calibri"/>
                <a:cs typeface="Calibri"/>
              </a:rPr>
              <a:t>even </a:t>
            </a:r>
            <a:r>
              <a:rPr sz="1800" b="0" spc="-5" dirty="0">
                <a:latin typeface="Calibri"/>
                <a:cs typeface="Calibri"/>
              </a:rPr>
              <a:t>with dead/disabled modules.</a:t>
            </a:r>
            <a:endParaRPr sz="1800">
              <a:latin typeface="Calibri"/>
              <a:cs typeface="Calibri"/>
            </a:endParaRPr>
          </a:p>
          <a:p>
            <a:pPr marL="298450" marR="259715" indent="-285750">
              <a:lnSpc>
                <a:spcPct val="100000"/>
              </a:lnSpc>
            </a:pPr>
            <a:r>
              <a:rPr sz="1800" b="0" dirty="0">
                <a:latin typeface="Arial"/>
                <a:cs typeface="Arial"/>
              </a:rPr>
              <a:t>→ </a:t>
            </a:r>
            <a:r>
              <a:rPr sz="1800" b="0" spc="-5" dirty="0">
                <a:latin typeface="Calibri"/>
                <a:cs typeface="Calibri"/>
              </a:rPr>
              <a:t>Has </a:t>
            </a:r>
            <a:r>
              <a:rPr sz="1800" b="0" spc="-10" dirty="0">
                <a:latin typeface="Calibri"/>
                <a:cs typeface="Calibri"/>
              </a:rPr>
              <a:t>to define </a:t>
            </a:r>
            <a:r>
              <a:rPr sz="1800" b="0" spc="-5" dirty="0">
                <a:latin typeface="Calibri"/>
                <a:cs typeface="Calibri"/>
              </a:rPr>
              <a:t>functions </a:t>
            </a:r>
            <a:r>
              <a:rPr sz="1800" b="0" spc="-10" dirty="0">
                <a:latin typeface="Calibri"/>
                <a:cs typeface="Calibri"/>
              </a:rPr>
              <a:t>that degrades gracefully </a:t>
            </a:r>
            <a:r>
              <a:rPr sz="1800" b="0" dirty="0">
                <a:latin typeface="Calibri"/>
                <a:cs typeface="Calibri"/>
              </a:rPr>
              <a:t>in  </a:t>
            </a:r>
            <a:r>
              <a:rPr sz="1800" b="0" spc="-5" dirty="0">
                <a:latin typeface="Calibri"/>
                <a:cs typeface="Calibri"/>
              </a:rPr>
              <a:t>the </a:t>
            </a:r>
            <a:r>
              <a:rPr sz="1800" b="0" spc="-20" dirty="0">
                <a:latin typeface="Calibri"/>
                <a:cs typeface="Calibri"/>
              </a:rPr>
              <a:t>worst </a:t>
            </a:r>
            <a:r>
              <a:rPr sz="1800" b="0" spc="-10" dirty="0">
                <a:latin typeface="Calibri"/>
                <a:cs typeface="Calibri"/>
              </a:rPr>
              <a:t>case</a:t>
            </a:r>
            <a:r>
              <a:rPr sz="1800" b="0" spc="10" dirty="0">
                <a:latin typeface="Calibri"/>
                <a:cs typeface="Calibri"/>
              </a:rPr>
              <a:t> </a:t>
            </a:r>
            <a:r>
              <a:rPr sz="1800" b="0" spc="-5" dirty="0">
                <a:latin typeface="Calibri"/>
                <a:cs typeface="Calibri"/>
              </a:rPr>
              <a:t>scenarios.</a:t>
            </a:r>
            <a:endParaRPr sz="1800">
              <a:latin typeface="Calibri"/>
              <a:cs typeface="Calibri"/>
            </a:endParaRPr>
          </a:p>
        </p:txBody>
      </p:sp>
      <p:pic>
        <p:nvPicPr>
          <p:cNvPr id="14" name="object 14"/>
          <p:cNvPicPr/>
          <p:nvPr/>
        </p:nvPicPr>
        <p:blipFill>
          <a:blip r:embed="rId5" cstate="print"/>
          <a:stretch>
            <a:fillRect/>
          </a:stretch>
        </p:blipFill>
        <p:spPr>
          <a:xfrm>
            <a:off x="195349" y="4617720"/>
            <a:ext cx="6425738" cy="1762298"/>
          </a:xfrm>
          <a:prstGeom prst="rect">
            <a:avLst/>
          </a:prstGeom>
        </p:spPr>
      </p:pic>
      <p:sp>
        <p:nvSpPr>
          <p:cNvPr id="15" name="object 15"/>
          <p:cNvSpPr txBox="1"/>
          <p:nvPr/>
        </p:nvSpPr>
        <p:spPr>
          <a:xfrm>
            <a:off x="280670" y="862965"/>
            <a:ext cx="6019165" cy="538734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The </a:t>
            </a:r>
            <a:r>
              <a:rPr sz="1800" spc="-10" dirty="0">
                <a:latin typeface="Calibri"/>
                <a:cs typeface="Calibri"/>
              </a:rPr>
              <a:t>eight fallacies </a:t>
            </a:r>
            <a:r>
              <a:rPr sz="1800" dirty="0">
                <a:latin typeface="Calibri"/>
                <a:cs typeface="Calibri"/>
              </a:rPr>
              <a:t>of a </a:t>
            </a:r>
            <a:r>
              <a:rPr sz="1800" spc="-10" dirty="0">
                <a:latin typeface="Calibri"/>
                <a:cs typeface="Calibri"/>
              </a:rPr>
              <a:t>distributed </a:t>
            </a:r>
            <a:r>
              <a:rPr sz="1800" spc="-20" dirty="0">
                <a:latin typeface="Calibri"/>
                <a:cs typeface="Calibri"/>
              </a:rPr>
              <a:t>system</a:t>
            </a:r>
            <a:r>
              <a:rPr sz="1800" spc="10" dirty="0">
                <a:latin typeface="Calibri"/>
                <a:cs typeface="Calibri"/>
              </a:rPr>
              <a:t> </a:t>
            </a:r>
            <a:r>
              <a:rPr sz="1800" dirty="0">
                <a:latin typeface="Calibri"/>
                <a:cs typeface="Calibri"/>
              </a:rPr>
              <a:t>...</a:t>
            </a:r>
            <a:endParaRPr sz="1800">
              <a:latin typeface="Calibri"/>
              <a:cs typeface="Calibri"/>
            </a:endParaRPr>
          </a:p>
          <a:p>
            <a:pPr marL="355600" indent="-342900">
              <a:lnSpc>
                <a:spcPct val="100000"/>
              </a:lnSpc>
              <a:buAutoNum type="arabicPeriod"/>
              <a:tabLst>
                <a:tab pos="354965" algn="l"/>
                <a:tab pos="355600" algn="l"/>
              </a:tabLst>
            </a:pPr>
            <a:r>
              <a:rPr sz="1800" spc="-5" dirty="0">
                <a:latin typeface="Calibri"/>
                <a:cs typeface="Calibri"/>
              </a:rPr>
              <a:t>The </a:t>
            </a:r>
            <a:r>
              <a:rPr sz="1800" spc="-10" dirty="0">
                <a:latin typeface="Calibri"/>
                <a:cs typeface="Calibri"/>
              </a:rPr>
              <a:t>network </a:t>
            </a:r>
            <a:r>
              <a:rPr sz="1800" dirty="0">
                <a:latin typeface="Calibri"/>
                <a:cs typeface="Calibri"/>
              </a:rPr>
              <a:t>is</a:t>
            </a:r>
            <a:r>
              <a:rPr sz="1800" spc="-5" dirty="0">
                <a:latin typeface="Calibri"/>
                <a:cs typeface="Calibri"/>
              </a:rPr>
              <a:t> reliable</a:t>
            </a:r>
            <a:endParaRPr sz="1800">
              <a:latin typeface="Calibri"/>
              <a:cs typeface="Calibri"/>
            </a:endParaRPr>
          </a:p>
          <a:p>
            <a:pPr marL="355600" indent="-342900">
              <a:lnSpc>
                <a:spcPct val="100000"/>
              </a:lnSpc>
              <a:buAutoNum type="arabicPeriod"/>
              <a:tabLst>
                <a:tab pos="354965" algn="l"/>
                <a:tab pos="355600" algn="l"/>
              </a:tabLst>
            </a:pPr>
            <a:r>
              <a:rPr sz="1800" spc="-10" dirty="0">
                <a:latin typeface="Calibri"/>
                <a:cs typeface="Calibri"/>
              </a:rPr>
              <a:t>Latency </a:t>
            </a:r>
            <a:r>
              <a:rPr sz="1800" dirty="0">
                <a:latin typeface="Calibri"/>
                <a:cs typeface="Calibri"/>
              </a:rPr>
              <a:t>is</a:t>
            </a:r>
            <a:r>
              <a:rPr sz="1800" spc="-5" dirty="0">
                <a:latin typeface="Calibri"/>
                <a:cs typeface="Calibri"/>
              </a:rPr>
              <a:t> </a:t>
            </a:r>
            <a:r>
              <a:rPr sz="1800" spc="-25" dirty="0">
                <a:latin typeface="Calibri"/>
                <a:cs typeface="Calibri"/>
              </a:rPr>
              <a:t>zero</a:t>
            </a:r>
            <a:endParaRPr sz="1800">
              <a:latin typeface="Calibri"/>
              <a:cs typeface="Calibri"/>
            </a:endParaRPr>
          </a:p>
          <a:p>
            <a:pPr marL="355600" indent="-342900">
              <a:lnSpc>
                <a:spcPct val="100000"/>
              </a:lnSpc>
              <a:buAutoNum type="arabicPeriod"/>
              <a:tabLst>
                <a:tab pos="354965" algn="l"/>
                <a:tab pos="355600" algn="l"/>
              </a:tabLst>
            </a:pPr>
            <a:r>
              <a:rPr sz="1800" spc="-5" dirty="0">
                <a:latin typeface="Calibri"/>
                <a:cs typeface="Calibri"/>
              </a:rPr>
              <a:t>Bandwidth </a:t>
            </a:r>
            <a:r>
              <a:rPr sz="1800" dirty="0">
                <a:latin typeface="Calibri"/>
                <a:cs typeface="Calibri"/>
              </a:rPr>
              <a:t>is</a:t>
            </a:r>
            <a:r>
              <a:rPr sz="1800" spc="-10" dirty="0">
                <a:latin typeface="Calibri"/>
                <a:cs typeface="Calibri"/>
              </a:rPr>
              <a:t> infinite</a:t>
            </a:r>
            <a:endParaRPr sz="1800">
              <a:latin typeface="Calibri"/>
              <a:cs typeface="Calibri"/>
            </a:endParaRPr>
          </a:p>
          <a:p>
            <a:pPr marL="355600" indent="-342900">
              <a:lnSpc>
                <a:spcPct val="100000"/>
              </a:lnSpc>
              <a:buAutoNum type="arabicPeriod"/>
              <a:tabLst>
                <a:tab pos="354965" algn="l"/>
                <a:tab pos="355600" algn="l"/>
              </a:tabLst>
            </a:pPr>
            <a:r>
              <a:rPr sz="1800" spc="-5" dirty="0">
                <a:latin typeface="Calibri"/>
                <a:cs typeface="Calibri"/>
              </a:rPr>
              <a:t>The </a:t>
            </a:r>
            <a:r>
              <a:rPr sz="1800" spc="-10" dirty="0">
                <a:latin typeface="Calibri"/>
                <a:cs typeface="Calibri"/>
              </a:rPr>
              <a:t>network </a:t>
            </a:r>
            <a:r>
              <a:rPr sz="1800" dirty="0">
                <a:latin typeface="Calibri"/>
                <a:cs typeface="Calibri"/>
              </a:rPr>
              <a:t>is</a:t>
            </a:r>
            <a:r>
              <a:rPr sz="1800" spc="-5" dirty="0">
                <a:latin typeface="Calibri"/>
                <a:cs typeface="Calibri"/>
              </a:rPr>
              <a:t> </a:t>
            </a:r>
            <a:r>
              <a:rPr sz="1800" spc="-10" dirty="0">
                <a:latin typeface="Calibri"/>
                <a:cs typeface="Calibri"/>
              </a:rPr>
              <a:t>secure</a:t>
            </a:r>
            <a:endParaRPr sz="1800">
              <a:latin typeface="Calibri"/>
              <a:cs typeface="Calibri"/>
            </a:endParaRPr>
          </a:p>
          <a:p>
            <a:pPr marL="355600" indent="-342900">
              <a:lnSpc>
                <a:spcPct val="100000"/>
              </a:lnSpc>
              <a:buAutoNum type="arabicPeriod"/>
              <a:tabLst>
                <a:tab pos="354965" algn="l"/>
                <a:tab pos="355600" algn="l"/>
              </a:tabLst>
            </a:pPr>
            <a:r>
              <a:rPr sz="1800" spc="-25" dirty="0">
                <a:latin typeface="Calibri"/>
                <a:cs typeface="Calibri"/>
              </a:rPr>
              <a:t>Topology </a:t>
            </a:r>
            <a:r>
              <a:rPr sz="1800" spc="-5" dirty="0">
                <a:latin typeface="Calibri"/>
                <a:cs typeface="Calibri"/>
              </a:rPr>
              <a:t>doesn't</a:t>
            </a:r>
            <a:r>
              <a:rPr sz="1800" spc="15" dirty="0">
                <a:latin typeface="Calibri"/>
                <a:cs typeface="Calibri"/>
              </a:rPr>
              <a:t> </a:t>
            </a:r>
            <a:r>
              <a:rPr sz="1800" spc="-10" dirty="0">
                <a:latin typeface="Calibri"/>
                <a:cs typeface="Calibri"/>
              </a:rPr>
              <a:t>change</a:t>
            </a:r>
            <a:endParaRPr sz="1800">
              <a:latin typeface="Calibri"/>
              <a:cs typeface="Calibri"/>
            </a:endParaRPr>
          </a:p>
          <a:p>
            <a:pPr marL="355600" indent="-342900">
              <a:lnSpc>
                <a:spcPct val="100000"/>
              </a:lnSpc>
              <a:buAutoNum type="arabicPeriod"/>
              <a:tabLst>
                <a:tab pos="354965" algn="l"/>
                <a:tab pos="355600" algn="l"/>
              </a:tabLst>
            </a:pPr>
            <a:r>
              <a:rPr sz="1800" spc="-10" dirty="0">
                <a:latin typeface="Calibri"/>
                <a:cs typeface="Calibri"/>
              </a:rPr>
              <a:t>There </a:t>
            </a:r>
            <a:r>
              <a:rPr sz="1800" dirty="0">
                <a:latin typeface="Calibri"/>
                <a:cs typeface="Calibri"/>
              </a:rPr>
              <a:t>is </a:t>
            </a:r>
            <a:r>
              <a:rPr sz="1800" spc="-5" dirty="0">
                <a:latin typeface="Calibri"/>
                <a:cs typeface="Calibri"/>
              </a:rPr>
              <a:t>one</a:t>
            </a:r>
            <a:r>
              <a:rPr sz="1800" spc="-10" dirty="0">
                <a:latin typeface="Calibri"/>
                <a:cs typeface="Calibri"/>
              </a:rPr>
              <a:t> administrator</a:t>
            </a:r>
            <a:endParaRPr sz="1800">
              <a:latin typeface="Calibri"/>
              <a:cs typeface="Calibri"/>
            </a:endParaRPr>
          </a:p>
          <a:p>
            <a:pPr marL="355600" indent="-342900">
              <a:lnSpc>
                <a:spcPct val="100000"/>
              </a:lnSpc>
              <a:buAutoNum type="arabicPeriod"/>
              <a:tabLst>
                <a:tab pos="354965" algn="l"/>
                <a:tab pos="355600" algn="l"/>
              </a:tabLst>
            </a:pPr>
            <a:r>
              <a:rPr sz="1800" spc="-20" dirty="0">
                <a:latin typeface="Calibri"/>
                <a:cs typeface="Calibri"/>
              </a:rPr>
              <a:t>Transport </a:t>
            </a:r>
            <a:r>
              <a:rPr sz="1800" spc="-15" dirty="0">
                <a:latin typeface="Calibri"/>
                <a:cs typeface="Calibri"/>
              </a:rPr>
              <a:t>cost </a:t>
            </a:r>
            <a:r>
              <a:rPr sz="1800" dirty="0">
                <a:latin typeface="Calibri"/>
                <a:cs typeface="Calibri"/>
              </a:rPr>
              <a:t>is</a:t>
            </a:r>
            <a:r>
              <a:rPr sz="1800" spc="25" dirty="0">
                <a:latin typeface="Calibri"/>
                <a:cs typeface="Calibri"/>
              </a:rPr>
              <a:t> </a:t>
            </a:r>
            <a:r>
              <a:rPr sz="1800" spc="-25" dirty="0">
                <a:latin typeface="Calibri"/>
                <a:cs typeface="Calibri"/>
              </a:rPr>
              <a:t>zero</a:t>
            </a:r>
            <a:endParaRPr sz="1800">
              <a:latin typeface="Calibri"/>
              <a:cs typeface="Calibri"/>
            </a:endParaRPr>
          </a:p>
          <a:p>
            <a:pPr marL="355600" indent="-342900">
              <a:lnSpc>
                <a:spcPct val="100000"/>
              </a:lnSpc>
              <a:buAutoNum type="arabicPeriod"/>
              <a:tabLst>
                <a:tab pos="354965" algn="l"/>
                <a:tab pos="355600" algn="l"/>
              </a:tabLst>
            </a:pPr>
            <a:r>
              <a:rPr sz="1800" spc="-5" dirty="0">
                <a:latin typeface="Calibri"/>
                <a:cs typeface="Calibri"/>
              </a:rPr>
              <a:t>The </a:t>
            </a:r>
            <a:r>
              <a:rPr sz="1800" spc="-10" dirty="0">
                <a:latin typeface="Calibri"/>
                <a:cs typeface="Calibri"/>
              </a:rPr>
              <a:t>network </a:t>
            </a:r>
            <a:r>
              <a:rPr sz="1800" dirty="0">
                <a:latin typeface="Calibri"/>
                <a:cs typeface="Calibri"/>
              </a:rPr>
              <a:t>is</a:t>
            </a:r>
            <a:r>
              <a:rPr sz="1800" spc="-5" dirty="0">
                <a:latin typeface="Calibri"/>
                <a:cs typeface="Calibri"/>
              </a:rPr>
              <a:t> homogeneous</a:t>
            </a:r>
            <a:endParaRPr sz="1800">
              <a:latin typeface="Calibri"/>
              <a:cs typeface="Calibri"/>
            </a:endParaRPr>
          </a:p>
          <a:p>
            <a:pPr>
              <a:lnSpc>
                <a:spcPct val="100000"/>
              </a:lnSpc>
              <a:spcBef>
                <a:spcPts val="20"/>
              </a:spcBef>
            </a:pPr>
            <a:endParaRPr sz="1750">
              <a:latin typeface="Calibri"/>
              <a:cs typeface="Calibri"/>
            </a:endParaRPr>
          </a:p>
          <a:p>
            <a:pPr marL="12700" marR="10160">
              <a:lnSpc>
                <a:spcPct val="100000"/>
              </a:lnSpc>
            </a:pPr>
            <a:r>
              <a:rPr sz="1800" spc="-5" dirty="0">
                <a:latin typeface="Calibri"/>
                <a:cs typeface="Calibri"/>
              </a:rPr>
              <a:t>Belief </a:t>
            </a:r>
            <a:r>
              <a:rPr sz="1800" dirty="0">
                <a:latin typeface="Calibri"/>
                <a:cs typeface="Calibri"/>
              </a:rPr>
              <a:t>in </a:t>
            </a:r>
            <a:r>
              <a:rPr sz="1800" spc="-15" dirty="0">
                <a:latin typeface="Calibri"/>
                <a:cs typeface="Calibri"/>
              </a:rPr>
              <a:t>any </a:t>
            </a:r>
            <a:r>
              <a:rPr sz="1800" dirty="0">
                <a:latin typeface="Calibri"/>
                <a:cs typeface="Calibri"/>
              </a:rPr>
              <a:t>of </a:t>
            </a:r>
            <a:r>
              <a:rPr sz="1800" spc="-5" dirty="0">
                <a:latin typeface="Calibri"/>
                <a:cs typeface="Calibri"/>
              </a:rPr>
              <a:t>the </a:t>
            </a:r>
            <a:r>
              <a:rPr sz="1800" spc="-10" dirty="0">
                <a:latin typeface="Calibri"/>
                <a:cs typeface="Calibri"/>
              </a:rPr>
              <a:t>above fallacies </a:t>
            </a:r>
            <a:r>
              <a:rPr sz="1800" spc="-5" dirty="0">
                <a:latin typeface="Calibri"/>
                <a:cs typeface="Calibri"/>
              </a:rPr>
              <a:t>open up the </a:t>
            </a:r>
            <a:r>
              <a:rPr sz="1800" spc="-20" dirty="0">
                <a:latin typeface="Calibri"/>
                <a:cs typeface="Calibri"/>
              </a:rPr>
              <a:t>system </a:t>
            </a:r>
            <a:r>
              <a:rPr sz="1800" spc="-15" dirty="0">
                <a:latin typeface="Calibri"/>
                <a:cs typeface="Calibri"/>
              </a:rPr>
              <a:t>for </a:t>
            </a:r>
            <a:r>
              <a:rPr sz="1800" spc="-5" dirty="0">
                <a:latin typeface="Calibri"/>
                <a:cs typeface="Calibri"/>
              </a:rPr>
              <a:t>one </a:t>
            </a:r>
            <a:r>
              <a:rPr sz="1800" dirty="0">
                <a:latin typeface="Calibri"/>
                <a:cs typeface="Calibri"/>
              </a:rPr>
              <a:t>or  </a:t>
            </a:r>
            <a:r>
              <a:rPr sz="1800" spc="-10" dirty="0">
                <a:latin typeface="Calibri"/>
                <a:cs typeface="Calibri"/>
              </a:rPr>
              <a:t>more </a:t>
            </a:r>
            <a:r>
              <a:rPr sz="1800" spc="-15" dirty="0">
                <a:latin typeface="Calibri"/>
                <a:cs typeface="Calibri"/>
              </a:rPr>
              <a:t>failure </a:t>
            </a:r>
            <a:r>
              <a:rPr sz="1800" spc="-5" dirty="0">
                <a:latin typeface="Calibri"/>
                <a:cs typeface="Calibri"/>
              </a:rPr>
              <a:t>cases. Hence the </a:t>
            </a:r>
            <a:r>
              <a:rPr sz="1800" spc="-20" dirty="0">
                <a:latin typeface="Calibri"/>
                <a:cs typeface="Calibri"/>
              </a:rPr>
              <a:t>system </a:t>
            </a:r>
            <a:r>
              <a:rPr sz="1800" spc="-10" dirty="0">
                <a:latin typeface="Calibri"/>
                <a:cs typeface="Calibri"/>
              </a:rPr>
              <a:t>must </a:t>
            </a:r>
            <a:r>
              <a:rPr sz="1800" spc="-5" dirty="0">
                <a:latin typeface="Calibri"/>
                <a:cs typeface="Calibri"/>
              </a:rPr>
              <a:t>be design with  considering all the </a:t>
            </a:r>
            <a:r>
              <a:rPr sz="1800" spc="-10" dirty="0">
                <a:latin typeface="Calibri"/>
                <a:cs typeface="Calibri"/>
              </a:rPr>
              <a:t>above</a:t>
            </a:r>
            <a:r>
              <a:rPr sz="1800" spc="-5" dirty="0">
                <a:latin typeface="Calibri"/>
                <a:cs typeface="Calibri"/>
              </a:rPr>
              <a:t> cases.</a:t>
            </a:r>
            <a:endParaRPr sz="1800">
              <a:latin typeface="Calibri"/>
              <a:cs typeface="Calibri"/>
            </a:endParaRPr>
          </a:p>
          <a:p>
            <a:pPr>
              <a:lnSpc>
                <a:spcPct val="100000"/>
              </a:lnSpc>
            </a:pPr>
            <a:endParaRPr sz="1750">
              <a:latin typeface="Calibri"/>
              <a:cs typeface="Calibri"/>
            </a:endParaRPr>
          </a:p>
          <a:p>
            <a:pPr marL="1492885" marR="1303655" algn="ctr">
              <a:lnSpc>
                <a:spcPct val="100000"/>
              </a:lnSpc>
            </a:pPr>
            <a:r>
              <a:rPr sz="2000" b="1" spc="-15" dirty="0">
                <a:solidFill>
                  <a:srgbClr val="FFFFFF"/>
                </a:solidFill>
                <a:latin typeface="Calibri"/>
                <a:cs typeface="Calibri"/>
              </a:rPr>
              <a:t>Failures </a:t>
            </a:r>
            <a:r>
              <a:rPr sz="2000" b="1" spc="-10" dirty="0">
                <a:solidFill>
                  <a:srgbClr val="FFFFFF"/>
                </a:solidFill>
                <a:latin typeface="Calibri"/>
                <a:cs typeface="Calibri"/>
              </a:rPr>
              <a:t>are </a:t>
            </a:r>
            <a:r>
              <a:rPr sz="2000" b="1" spc="-5" dirty="0">
                <a:solidFill>
                  <a:srgbClr val="FFFFFF"/>
                </a:solidFill>
                <a:latin typeface="Calibri"/>
                <a:cs typeface="Calibri"/>
              </a:rPr>
              <a:t>normal cases ...  but </a:t>
            </a:r>
            <a:r>
              <a:rPr sz="2000" b="1" spc="-10" dirty="0">
                <a:solidFill>
                  <a:srgbClr val="FFFFFF"/>
                </a:solidFill>
                <a:latin typeface="Calibri"/>
                <a:cs typeface="Calibri"/>
              </a:rPr>
              <a:t>they are </a:t>
            </a:r>
            <a:r>
              <a:rPr sz="2000" b="1" spc="-5" dirty="0">
                <a:solidFill>
                  <a:srgbClr val="FFFFFF"/>
                </a:solidFill>
                <a:latin typeface="Calibri"/>
                <a:cs typeface="Calibri"/>
              </a:rPr>
              <a:t>not </a:t>
            </a:r>
            <a:r>
              <a:rPr sz="2000" b="1" spc="-10" dirty="0">
                <a:solidFill>
                  <a:srgbClr val="FFFFFF"/>
                </a:solidFill>
                <a:latin typeface="Calibri"/>
                <a:cs typeface="Calibri"/>
              </a:rPr>
              <a:t>predictable</a:t>
            </a:r>
            <a:r>
              <a:rPr sz="2000" b="1" spc="-25" dirty="0">
                <a:solidFill>
                  <a:srgbClr val="FFFFFF"/>
                </a:solidFill>
                <a:latin typeface="Calibri"/>
                <a:cs typeface="Calibri"/>
              </a:rPr>
              <a:t> </a:t>
            </a:r>
            <a:r>
              <a:rPr sz="2000" b="1" spc="-5" dirty="0">
                <a:solidFill>
                  <a:srgbClr val="FFFFFF"/>
                </a:solidFill>
                <a:latin typeface="Calibri"/>
                <a:cs typeface="Calibri"/>
              </a:rPr>
              <a:t>...</a:t>
            </a:r>
            <a:endParaRPr sz="2000">
              <a:latin typeface="Calibri"/>
              <a:cs typeface="Calibri"/>
            </a:endParaRPr>
          </a:p>
          <a:p>
            <a:pPr marL="194945" marR="5080" indent="-635" algn="ctr">
              <a:lnSpc>
                <a:spcPct val="100000"/>
              </a:lnSpc>
            </a:pPr>
            <a:r>
              <a:rPr sz="2000" b="1" spc="-5" dirty="0">
                <a:solidFill>
                  <a:srgbClr val="FFFFFF"/>
                </a:solidFill>
                <a:latin typeface="Calibri"/>
                <a:cs typeface="Calibri"/>
              </a:rPr>
              <a:t>means </a:t>
            </a:r>
            <a:r>
              <a:rPr sz="2000" b="1" dirty="0">
                <a:solidFill>
                  <a:srgbClr val="FFFFFF"/>
                </a:solidFill>
                <a:latin typeface="Calibri"/>
                <a:cs typeface="Calibri"/>
              </a:rPr>
              <a:t>a </a:t>
            </a:r>
            <a:r>
              <a:rPr sz="2000" b="1" spc="-20" dirty="0">
                <a:solidFill>
                  <a:srgbClr val="FFFFFF"/>
                </a:solidFill>
                <a:latin typeface="Calibri"/>
                <a:cs typeface="Calibri"/>
              </a:rPr>
              <a:t>system </a:t>
            </a:r>
            <a:r>
              <a:rPr sz="2000" b="1" spc="-5" dirty="0">
                <a:solidFill>
                  <a:srgbClr val="FFFFFF"/>
                </a:solidFill>
                <a:latin typeface="Calibri"/>
                <a:cs typeface="Calibri"/>
              </a:rPr>
              <a:t>should </a:t>
            </a:r>
            <a:r>
              <a:rPr sz="2000" b="1" dirty="0">
                <a:solidFill>
                  <a:srgbClr val="FFFFFF"/>
                </a:solidFill>
                <a:latin typeface="Calibri"/>
                <a:cs typeface="Calibri"/>
              </a:rPr>
              <a:t>be </a:t>
            </a:r>
            <a:r>
              <a:rPr sz="2000" b="1" spc="-5" dirty="0">
                <a:solidFill>
                  <a:srgbClr val="FFFFFF"/>
                </a:solidFill>
                <a:latin typeface="Calibri"/>
                <a:cs typeface="Calibri"/>
              </a:rPr>
              <a:t>designed and </a:t>
            </a:r>
            <a:r>
              <a:rPr sz="2000" b="1" spc="-10" dirty="0">
                <a:solidFill>
                  <a:srgbClr val="FFFFFF"/>
                </a:solidFill>
                <a:latin typeface="Calibri"/>
                <a:cs typeface="Calibri"/>
              </a:rPr>
              <a:t>implemented  </a:t>
            </a:r>
            <a:r>
              <a:rPr sz="2000" b="1" spc="-5" dirty="0">
                <a:solidFill>
                  <a:srgbClr val="FFFFFF"/>
                </a:solidFill>
                <a:latin typeface="Calibri"/>
                <a:cs typeface="Calibri"/>
              </a:rPr>
              <a:t>with functions </a:t>
            </a:r>
            <a:r>
              <a:rPr sz="2000" b="1" spc="-10" dirty="0">
                <a:solidFill>
                  <a:srgbClr val="FFFFFF"/>
                </a:solidFill>
                <a:latin typeface="Calibri"/>
                <a:cs typeface="Calibri"/>
              </a:rPr>
              <a:t>that can </a:t>
            </a:r>
            <a:r>
              <a:rPr sz="2000" b="1" spc="-5" dirty="0">
                <a:solidFill>
                  <a:srgbClr val="FFFFFF"/>
                </a:solidFill>
                <a:latin typeface="Calibri"/>
                <a:cs typeface="Calibri"/>
              </a:rPr>
              <a:t>act upon </a:t>
            </a:r>
            <a:r>
              <a:rPr sz="2000" b="1" spc="-15" dirty="0">
                <a:solidFill>
                  <a:srgbClr val="FFFFFF"/>
                </a:solidFill>
                <a:latin typeface="Calibri"/>
                <a:cs typeface="Calibri"/>
              </a:rPr>
              <a:t>any </a:t>
            </a:r>
            <a:r>
              <a:rPr sz="2000" b="1" spc="-5" dirty="0">
                <a:solidFill>
                  <a:srgbClr val="FFFFFF"/>
                </a:solidFill>
                <a:latin typeface="Calibri"/>
                <a:cs typeface="Calibri"/>
              </a:rPr>
              <a:t>time and </a:t>
            </a:r>
            <a:r>
              <a:rPr sz="2000" b="1" spc="-10" dirty="0">
                <a:solidFill>
                  <a:srgbClr val="FFFFFF"/>
                </a:solidFill>
                <a:latin typeface="Calibri"/>
                <a:cs typeface="Calibri"/>
              </a:rPr>
              <a:t>can  </a:t>
            </a:r>
            <a:r>
              <a:rPr sz="2000" b="1" spc="-15" dirty="0">
                <a:solidFill>
                  <a:srgbClr val="FFFFFF"/>
                </a:solidFill>
                <a:latin typeface="Calibri"/>
                <a:cs typeface="Calibri"/>
              </a:rPr>
              <a:t>collaborate </a:t>
            </a:r>
            <a:r>
              <a:rPr sz="2000" b="1" spc="-5" dirty="0">
                <a:solidFill>
                  <a:srgbClr val="FFFFFF"/>
                </a:solidFill>
                <a:latin typeface="Calibri"/>
                <a:cs typeface="Calibri"/>
              </a:rPr>
              <a:t>with </a:t>
            </a:r>
            <a:r>
              <a:rPr sz="2000" b="1" spc="-10" dirty="0">
                <a:solidFill>
                  <a:srgbClr val="FFFFFF"/>
                </a:solidFill>
                <a:latin typeface="Calibri"/>
                <a:cs typeface="Calibri"/>
              </a:rPr>
              <a:t>others </a:t>
            </a:r>
            <a:r>
              <a:rPr sz="2000" b="1" spc="-15" dirty="0">
                <a:solidFill>
                  <a:srgbClr val="FFFFFF"/>
                </a:solidFill>
                <a:latin typeface="Calibri"/>
                <a:cs typeface="Calibri"/>
              </a:rPr>
              <a:t>to prevent, </a:t>
            </a:r>
            <a:r>
              <a:rPr sz="2000" b="1" spc="-10" dirty="0">
                <a:solidFill>
                  <a:srgbClr val="FFFFFF"/>
                </a:solidFill>
                <a:latin typeface="Calibri"/>
                <a:cs typeface="Calibri"/>
              </a:rPr>
              <a:t>detect, </a:t>
            </a:r>
            <a:r>
              <a:rPr sz="2000" b="1" spc="-5" dirty="0">
                <a:solidFill>
                  <a:srgbClr val="FFFFFF"/>
                </a:solidFill>
                <a:latin typeface="Calibri"/>
                <a:cs typeface="Calibri"/>
              </a:rPr>
              <a:t>and</a:t>
            </a:r>
            <a:r>
              <a:rPr sz="2000" b="1" spc="85" dirty="0">
                <a:solidFill>
                  <a:srgbClr val="FFFFFF"/>
                </a:solidFill>
                <a:latin typeface="Calibri"/>
                <a:cs typeface="Calibri"/>
              </a:rPr>
              <a:t> </a:t>
            </a:r>
            <a:r>
              <a:rPr sz="2000" b="1" spc="-35" dirty="0">
                <a:solidFill>
                  <a:srgbClr val="FFFFFF"/>
                </a:solidFill>
                <a:latin typeface="Calibri"/>
                <a:cs typeface="Calibri"/>
              </a:rPr>
              <a:t>recover.</a:t>
            </a:r>
            <a:endParaRPr sz="2000">
              <a:latin typeface="Calibri"/>
              <a:cs typeface="Calibri"/>
            </a:endParaRPr>
          </a:p>
        </p:txBody>
      </p:sp>
      <p:sp>
        <p:nvSpPr>
          <p:cNvPr id="16" name="object 16"/>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73</a:t>
            </a:fld>
            <a:endParaRPr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352425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What it is</a:t>
            </a:r>
            <a:r>
              <a:rPr sz="2400" b="1" spc="-10" dirty="0">
                <a:solidFill>
                  <a:srgbClr val="FFFFFF"/>
                </a:solidFill>
                <a:latin typeface="Microsoft YaHei"/>
                <a:cs typeface="Microsoft YaHei"/>
              </a:rPr>
              <a:t> </a:t>
            </a:r>
            <a:r>
              <a:rPr sz="2400" b="1"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69240" y="1913255"/>
            <a:ext cx="327723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Calibri"/>
                <a:cs typeface="Calibri"/>
              </a:rPr>
              <a:t>In a </a:t>
            </a:r>
            <a:r>
              <a:rPr sz="1400" b="1" spc="-5" dirty="0">
                <a:latin typeface="Calibri"/>
                <a:cs typeface="Calibri"/>
              </a:rPr>
              <a:t>microservice </a:t>
            </a:r>
            <a:r>
              <a:rPr sz="1400" b="1" spc="-10" dirty="0">
                <a:latin typeface="Calibri"/>
                <a:cs typeface="Calibri"/>
              </a:rPr>
              <a:t>architecture </a:t>
            </a:r>
            <a:r>
              <a:rPr sz="1400" b="1" spc="-5" dirty="0">
                <a:latin typeface="Calibri"/>
                <a:cs typeface="Calibri"/>
              </a:rPr>
              <a:t>... this means:</a:t>
            </a:r>
            <a:endParaRPr sz="1400">
              <a:latin typeface="Calibri"/>
              <a:cs typeface="Calibri"/>
            </a:endParaRPr>
          </a:p>
        </p:txBody>
      </p:sp>
      <p:sp>
        <p:nvSpPr>
          <p:cNvPr id="9" name="object 9"/>
          <p:cNvSpPr txBox="1"/>
          <p:nvPr/>
        </p:nvSpPr>
        <p:spPr>
          <a:xfrm>
            <a:off x="269240" y="2126614"/>
            <a:ext cx="4756150" cy="1093470"/>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a:cs typeface="Arial"/>
              </a:rPr>
              <a:t>→ </a:t>
            </a:r>
            <a:r>
              <a:rPr sz="1400" spc="-5" dirty="0">
                <a:latin typeface="Calibri"/>
                <a:cs typeface="Calibri"/>
              </a:rPr>
              <a:t>Ability </a:t>
            </a:r>
            <a:r>
              <a:rPr sz="1400" spc="-10" dirty="0">
                <a:latin typeface="Calibri"/>
                <a:cs typeface="Calibri"/>
              </a:rPr>
              <a:t>to </a:t>
            </a:r>
            <a:r>
              <a:rPr sz="1400" spc="-15" dirty="0">
                <a:latin typeface="Calibri"/>
                <a:cs typeface="Calibri"/>
              </a:rPr>
              <a:t>make </a:t>
            </a:r>
            <a:r>
              <a:rPr sz="1400" spc="-5" dirty="0">
                <a:latin typeface="Calibri"/>
                <a:cs typeface="Calibri"/>
              </a:rPr>
              <a:t>sure, the </a:t>
            </a:r>
            <a:r>
              <a:rPr sz="1400" spc="-15" dirty="0">
                <a:latin typeface="Calibri"/>
                <a:cs typeface="Calibri"/>
              </a:rPr>
              <a:t>system </a:t>
            </a:r>
            <a:r>
              <a:rPr sz="1400" spc="-10" dirty="0">
                <a:latin typeface="Calibri"/>
                <a:cs typeface="Calibri"/>
              </a:rPr>
              <a:t>works </a:t>
            </a:r>
            <a:r>
              <a:rPr sz="1400" spc="-5" dirty="0">
                <a:latin typeface="Calibri"/>
                <a:cs typeface="Calibri"/>
              </a:rPr>
              <a:t>with </a:t>
            </a:r>
            <a:r>
              <a:rPr sz="1400" spc="-10" dirty="0">
                <a:latin typeface="Calibri"/>
                <a:cs typeface="Calibri"/>
              </a:rPr>
              <a:t>severed</a:t>
            </a:r>
            <a:r>
              <a:rPr sz="1400" spc="90" dirty="0">
                <a:latin typeface="Calibri"/>
                <a:cs typeface="Calibri"/>
              </a:rPr>
              <a:t> </a:t>
            </a:r>
            <a:r>
              <a:rPr sz="1400" spc="-5" dirty="0">
                <a:latin typeface="Calibri"/>
                <a:cs typeface="Calibri"/>
              </a:rPr>
              <a:t>functions</a:t>
            </a:r>
            <a:endParaRPr sz="1400">
              <a:latin typeface="Calibri"/>
              <a:cs typeface="Calibri"/>
            </a:endParaRPr>
          </a:p>
          <a:p>
            <a:pPr marL="12700">
              <a:lnSpc>
                <a:spcPct val="100000"/>
              </a:lnSpc>
            </a:pPr>
            <a:r>
              <a:rPr sz="1400" spc="5" dirty="0">
                <a:latin typeface="Arial"/>
                <a:cs typeface="Arial"/>
              </a:rPr>
              <a:t>→ </a:t>
            </a:r>
            <a:r>
              <a:rPr sz="1400" spc="-5" dirty="0">
                <a:latin typeface="Calibri"/>
                <a:cs typeface="Calibri"/>
              </a:rPr>
              <a:t>Ability </a:t>
            </a:r>
            <a:r>
              <a:rPr sz="1400" spc="-10" dirty="0">
                <a:latin typeface="Calibri"/>
                <a:cs typeface="Calibri"/>
              </a:rPr>
              <a:t>to revive </a:t>
            </a:r>
            <a:r>
              <a:rPr sz="1400" spc="-5" dirty="0">
                <a:latin typeface="Calibri"/>
                <a:cs typeface="Calibri"/>
              </a:rPr>
              <a:t>the </a:t>
            </a:r>
            <a:r>
              <a:rPr sz="1400" spc="-10" dirty="0">
                <a:latin typeface="Calibri"/>
                <a:cs typeface="Calibri"/>
              </a:rPr>
              <a:t>failed</a:t>
            </a:r>
            <a:r>
              <a:rPr sz="1400" spc="45" dirty="0">
                <a:latin typeface="Calibri"/>
                <a:cs typeface="Calibri"/>
              </a:rPr>
              <a:t> </a:t>
            </a:r>
            <a:r>
              <a:rPr sz="1400" spc="-5" dirty="0">
                <a:latin typeface="Calibri"/>
                <a:cs typeface="Calibri"/>
              </a:rPr>
              <a:t>functions</a:t>
            </a:r>
            <a:endParaRPr sz="1400">
              <a:latin typeface="Calibri"/>
              <a:cs typeface="Calibri"/>
            </a:endParaRPr>
          </a:p>
          <a:p>
            <a:pPr marL="12700">
              <a:lnSpc>
                <a:spcPct val="100000"/>
              </a:lnSpc>
            </a:pPr>
            <a:r>
              <a:rPr sz="1400" spc="5" dirty="0">
                <a:latin typeface="Arial"/>
                <a:cs typeface="Arial"/>
              </a:rPr>
              <a:t>→ </a:t>
            </a:r>
            <a:r>
              <a:rPr sz="1400" spc="-5" dirty="0">
                <a:latin typeface="Calibri"/>
                <a:cs typeface="Calibri"/>
              </a:rPr>
              <a:t>Ability </a:t>
            </a:r>
            <a:r>
              <a:rPr sz="1400" spc="-10" dirty="0">
                <a:latin typeface="Calibri"/>
                <a:cs typeface="Calibri"/>
              </a:rPr>
              <a:t>to detect</a:t>
            </a:r>
            <a:r>
              <a:rPr sz="1400" spc="50" dirty="0">
                <a:latin typeface="Calibri"/>
                <a:cs typeface="Calibri"/>
              </a:rPr>
              <a:t> </a:t>
            </a:r>
            <a:r>
              <a:rPr sz="1400" spc="-10" dirty="0">
                <a:latin typeface="Calibri"/>
                <a:cs typeface="Calibri"/>
              </a:rPr>
              <a:t>failures</a:t>
            </a:r>
            <a:endParaRPr sz="1400">
              <a:latin typeface="Calibri"/>
              <a:cs typeface="Calibri"/>
            </a:endParaRPr>
          </a:p>
          <a:p>
            <a:pPr marL="12700">
              <a:lnSpc>
                <a:spcPct val="100000"/>
              </a:lnSpc>
            </a:pPr>
            <a:r>
              <a:rPr sz="1400" spc="5" dirty="0">
                <a:latin typeface="Arial"/>
                <a:cs typeface="Arial"/>
              </a:rPr>
              <a:t>→ </a:t>
            </a:r>
            <a:r>
              <a:rPr sz="1400" spc="-5" dirty="0">
                <a:latin typeface="Calibri"/>
                <a:cs typeface="Calibri"/>
              </a:rPr>
              <a:t>Ability </a:t>
            </a:r>
            <a:r>
              <a:rPr sz="1400" spc="-10" dirty="0">
                <a:latin typeface="Calibri"/>
                <a:cs typeface="Calibri"/>
              </a:rPr>
              <a:t>to detect events that </a:t>
            </a:r>
            <a:r>
              <a:rPr sz="1400" spc="-5" dirty="0">
                <a:latin typeface="Calibri"/>
                <a:cs typeface="Calibri"/>
              </a:rPr>
              <a:t>leads </a:t>
            </a:r>
            <a:r>
              <a:rPr sz="1400" spc="-10" dirty="0">
                <a:latin typeface="Calibri"/>
                <a:cs typeface="Calibri"/>
              </a:rPr>
              <a:t>to</a:t>
            </a:r>
            <a:r>
              <a:rPr sz="1400" spc="70" dirty="0">
                <a:latin typeface="Calibri"/>
                <a:cs typeface="Calibri"/>
              </a:rPr>
              <a:t> </a:t>
            </a:r>
            <a:r>
              <a:rPr sz="1400" spc="-10" dirty="0">
                <a:latin typeface="Calibri"/>
                <a:cs typeface="Calibri"/>
              </a:rPr>
              <a:t>failures</a:t>
            </a:r>
            <a:endParaRPr sz="1400">
              <a:latin typeface="Calibri"/>
              <a:cs typeface="Calibri"/>
            </a:endParaRPr>
          </a:p>
          <a:p>
            <a:pPr marL="12700">
              <a:lnSpc>
                <a:spcPct val="100000"/>
              </a:lnSpc>
            </a:pPr>
            <a:r>
              <a:rPr sz="1400" spc="5" dirty="0">
                <a:latin typeface="Arial"/>
                <a:cs typeface="Arial"/>
              </a:rPr>
              <a:t>→ </a:t>
            </a:r>
            <a:r>
              <a:rPr sz="1400" spc="-5" dirty="0">
                <a:latin typeface="Calibri"/>
                <a:cs typeface="Calibri"/>
              </a:rPr>
              <a:t>Ability </a:t>
            </a:r>
            <a:r>
              <a:rPr sz="1400" spc="-10" dirty="0">
                <a:latin typeface="Calibri"/>
                <a:cs typeface="Calibri"/>
              </a:rPr>
              <a:t>to </a:t>
            </a:r>
            <a:r>
              <a:rPr sz="1400" spc="-15" dirty="0">
                <a:latin typeface="Calibri"/>
                <a:cs typeface="Calibri"/>
              </a:rPr>
              <a:t>make </a:t>
            </a:r>
            <a:r>
              <a:rPr sz="1400" spc="-5" dirty="0">
                <a:latin typeface="Calibri"/>
                <a:cs typeface="Calibri"/>
              </a:rPr>
              <a:t>sure </a:t>
            </a:r>
            <a:r>
              <a:rPr sz="1400" spc="-10" dirty="0">
                <a:latin typeface="Calibri"/>
                <a:cs typeface="Calibri"/>
              </a:rPr>
              <a:t>availability </a:t>
            </a:r>
            <a:r>
              <a:rPr sz="1400" spc="-5" dirty="0">
                <a:latin typeface="Calibri"/>
                <a:cs typeface="Calibri"/>
              </a:rPr>
              <a:t>of</a:t>
            </a:r>
            <a:r>
              <a:rPr sz="1400" spc="55" dirty="0">
                <a:latin typeface="Calibri"/>
                <a:cs typeface="Calibri"/>
              </a:rPr>
              <a:t> </a:t>
            </a:r>
            <a:r>
              <a:rPr sz="1400" spc="-5" dirty="0">
                <a:latin typeface="Calibri"/>
                <a:cs typeface="Calibri"/>
              </a:rPr>
              <a:t>functions</a:t>
            </a:r>
            <a:endParaRPr sz="1400">
              <a:latin typeface="Calibri"/>
              <a:cs typeface="Calibri"/>
            </a:endParaRPr>
          </a:p>
        </p:txBody>
      </p:sp>
      <p:sp>
        <p:nvSpPr>
          <p:cNvPr id="10" name="object 10"/>
          <p:cNvSpPr txBox="1"/>
          <p:nvPr/>
        </p:nvSpPr>
        <p:spPr>
          <a:xfrm>
            <a:off x="269240" y="3406775"/>
            <a:ext cx="2470150" cy="453390"/>
          </a:xfrm>
          <a:prstGeom prst="rect">
            <a:avLst/>
          </a:prstGeom>
        </p:spPr>
        <p:txBody>
          <a:bodyPr vert="horz" wrap="square" lIns="0" tIns="13335" rIns="0" bIns="0" rtlCol="0">
            <a:spAutoFit/>
          </a:bodyPr>
          <a:lstStyle/>
          <a:p>
            <a:pPr marL="52705">
              <a:lnSpc>
                <a:spcPct val="100000"/>
              </a:lnSpc>
              <a:spcBef>
                <a:spcPts val="105"/>
              </a:spcBef>
            </a:pPr>
            <a:r>
              <a:rPr sz="1400" b="1" spc="-5" dirty="0">
                <a:latin typeface="Calibri"/>
                <a:cs typeface="Calibri"/>
              </a:rPr>
              <a:t>Approaches </a:t>
            </a:r>
            <a:r>
              <a:rPr sz="1400" b="1" spc="-10" dirty="0">
                <a:latin typeface="Calibri"/>
                <a:cs typeface="Calibri"/>
              </a:rPr>
              <a:t>to Fault </a:t>
            </a:r>
            <a:r>
              <a:rPr sz="1400" b="1" spc="-20" dirty="0">
                <a:latin typeface="Calibri"/>
                <a:cs typeface="Calibri"/>
              </a:rPr>
              <a:t>Tolerance</a:t>
            </a:r>
            <a:r>
              <a:rPr sz="1400" b="1" spc="-50" dirty="0">
                <a:latin typeface="Calibri"/>
                <a:cs typeface="Calibri"/>
              </a:rPr>
              <a:t> </a:t>
            </a:r>
            <a:r>
              <a:rPr sz="1400" b="1" spc="-5" dirty="0">
                <a:latin typeface="Calibri"/>
                <a:cs typeface="Calibri"/>
              </a:rPr>
              <a:t>...</a:t>
            </a:r>
            <a:endParaRPr sz="1400">
              <a:latin typeface="Calibri"/>
              <a:cs typeface="Calibri"/>
            </a:endParaRPr>
          </a:p>
          <a:p>
            <a:pPr marL="12700">
              <a:lnSpc>
                <a:spcPct val="100000"/>
              </a:lnSpc>
              <a:tabLst>
                <a:tab pos="354965" algn="l"/>
              </a:tabLst>
            </a:pPr>
            <a:r>
              <a:rPr sz="1400" spc="-5" dirty="0">
                <a:latin typeface="Calibri"/>
                <a:cs typeface="Calibri"/>
              </a:rPr>
              <a:t>1.	</a:t>
            </a:r>
            <a:r>
              <a:rPr sz="1400" spc="-10" dirty="0">
                <a:latin typeface="Calibri"/>
                <a:cs typeface="Calibri"/>
              </a:rPr>
              <a:t>Proactive</a:t>
            </a:r>
            <a:endParaRPr sz="1400">
              <a:latin typeface="Calibri"/>
              <a:cs typeface="Calibri"/>
            </a:endParaRPr>
          </a:p>
        </p:txBody>
      </p:sp>
      <p:sp>
        <p:nvSpPr>
          <p:cNvPr id="11" name="object 11"/>
          <p:cNvSpPr txBox="1"/>
          <p:nvPr/>
        </p:nvSpPr>
        <p:spPr>
          <a:xfrm>
            <a:off x="726440" y="3835400"/>
            <a:ext cx="6944995" cy="1122680"/>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4965" algn="l"/>
                <a:tab pos="355600" algn="l"/>
              </a:tabLst>
            </a:pPr>
            <a:r>
              <a:rPr sz="1200" spc="15" dirty="0">
                <a:latin typeface="Calibri"/>
                <a:cs typeface="Calibri"/>
              </a:rPr>
              <a:t>Predicts/infers failure </a:t>
            </a:r>
            <a:r>
              <a:rPr sz="1200" spc="20" dirty="0">
                <a:latin typeface="Calibri"/>
                <a:cs typeface="Calibri"/>
              </a:rPr>
              <a:t>through </a:t>
            </a:r>
            <a:r>
              <a:rPr sz="1200" spc="15" dirty="0">
                <a:latin typeface="Calibri"/>
                <a:cs typeface="Calibri"/>
              </a:rPr>
              <a:t>constant </a:t>
            </a:r>
            <a:r>
              <a:rPr sz="1200" spc="20" dirty="0">
                <a:latin typeface="Calibri"/>
                <a:cs typeface="Calibri"/>
              </a:rPr>
              <a:t>performance </a:t>
            </a:r>
            <a:r>
              <a:rPr sz="1200" spc="15" dirty="0">
                <a:latin typeface="Calibri"/>
                <a:cs typeface="Calibri"/>
              </a:rPr>
              <a:t>and </a:t>
            </a:r>
            <a:r>
              <a:rPr sz="1200" spc="20" dirty="0">
                <a:latin typeface="Calibri"/>
                <a:cs typeface="Calibri"/>
              </a:rPr>
              <a:t>activity monitoring; </a:t>
            </a:r>
            <a:r>
              <a:rPr sz="1200" spc="25" dirty="0">
                <a:latin typeface="Calibri"/>
                <a:cs typeface="Calibri"/>
              </a:rPr>
              <a:t>identifying </a:t>
            </a:r>
            <a:r>
              <a:rPr sz="1200" spc="15" dirty="0">
                <a:latin typeface="Calibri"/>
                <a:cs typeface="Calibri"/>
              </a:rPr>
              <a:t>events </a:t>
            </a:r>
            <a:r>
              <a:rPr sz="1200" spc="20" dirty="0">
                <a:latin typeface="Calibri"/>
                <a:cs typeface="Calibri"/>
              </a:rPr>
              <a:t>that  </a:t>
            </a:r>
            <a:r>
              <a:rPr sz="1200" spc="-5" dirty="0">
                <a:latin typeface="Calibri"/>
                <a:cs typeface="Calibri"/>
              </a:rPr>
              <a:t>usually leads </a:t>
            </a:r>
            <a:r>
              <a:rPr sz="1200" spc="-10" dirty="0">
                <a:latin typeface="Calibri"/>
                <a:cs typeface="Calibri"/>
              </a:rPr>
              <a:t>to</a:t>
            </a:r>
            <a:r>
              <a:rPr sz="1200" dirty="0">
                <a:latin typeface="Calibri"/>
                <a:cs typeface="Calibri"/>
              </a:rPr>
              <a:t> </a:t>
            </a:r>
            <a:r>
              <a:rPr sz="1200" spc="-10" dirty="0">
                <a:latin typeface="Calibri"/>
                <a:cs typeface="Calibri"/>
              </a:rPr>
              <a:t>failures.</a:t>
            </a:r>
            <a:endParaRPr sz="1200">
              <a:latin typeface="Calibri"/>
              <a:cs typeface="Calibri"/>
            </a:endParaRPr>
          </a:p>
          <a:p>
            <a:pPr marL="355600" marR="5080" indent="-342900">
              <a:lnSpc>
                <a:spcPct val="100000"/>
              </a:lnSpc>
              <a:buFont typeface="Arial"/>
              <a:buChar char="•"/>
              <a:tabLst>
                <a:tab pos="354965" algn="l"/>
                <a:tab pos="355600" algn="l"/>
              </a:tabLst>
            </a:pPr>
            <a:r>
              <a:rPr sz="1200" b="1" spc="5" dirty="0">
                <a:latin typeface="Calibri"/>
                <a:cs typeface="Calibri"/>
              </a:rPr>
              <a:t>Software Rejuvenation </a:t>
            </a:r>
            <a:r>
              <a:rPr sz="1200" b="1" dirty="0">
                <a:latin typeface="Calibri"/>
                <a:cs typeface="Calibri"/>
              </a:rPr>
              <a:t>→ </a:t>
            </a:r>
            <a:r>
              <a:rPr sz="1200" spc="5" dirty="0">
                <a:latin typeface="Calibri"/>
                <a:cs typeface="Calibri"/>
              </a:rPr>
              <a:t>Purge </a:t>
            </a:r>
            <a:r>
              <a:rPr sz="1200" spc="10" dirty="0">
                <a:latin typeface="Calibri"/>
                <a:cs typeface="Calibri"/>
              </a:rPr>
              <a:t>services' </a:t>
            </a:r>
            <a:r>
              <a:rPr sz="1200" spc="5" dirty="0">
                <a:latin typeface="Calibri"/>
                <a:cs typeface="Calibri"/>
              </a:rPr>
              <a:t>processes/threads in question, and restarting them, failing </a:t>
            </a:r>
            <a:r>
              <a:rPr sz="1200" spc="10" dirty="0">
                <a:latin typeface="Calibri"/>
                <a:cs typeface="Calibri"/>
              </a:rPr>
              <a:t>all  </a:t>
            </a:r>
            <a:r>
              <a:rPr sz="1200" spc="-5" dirty="0">
                <a:latin typeface="Calibri"/>
                <a:cs typeface="Calibri"/>
              </a:rPr>
              <a:t>the </a:t>
            </a:r>
            <a:r>
              <a:rPr sz="1200" spc="-10" dirty="0">
                <a:latin typeface="Calibri"/>
                <a:cs typeface="Calibri"/>
              </a:rPr>
              <a:t>requests </a:t>
            </a:r>
            <a:r>
              <a:rPr sz="1200" spc="-5" dirty="0">
                <a:latin typeface="Calibri"/>
                <a:cs typeface="Calibri"/>
              </a:rPr>
              <a:t>processing in the process, and </a:t>
            </a:r>
            <a:r>
              <a:rPr sz="1200" spc="-10" dirty="0">
                <a:latin typeface="Calibri"/>
                <a:cs typeface="Calibri"/>
              </a:rPr>
              <a:t>restarting </a:t>
            </a:r>
            <a:r>
              <a:rPr sz="1200" spc="-5" dirty="0">
                <a:latin typeface="Calibri"/>
                <a:cs typeface="Calibri"/>
              </a:rPr>
              <a:t>them</a:t>
            </a:r>
            <a:r>
              <a:rPr sz="1200" spc="10" dirty="0">
                <a:latin typeface="Calibri"/>
                <a:cs typeface="Calibri"/>
              </a:rPr>
              <a:t> </a:t>
            </a:r>
            <a:r>
              <a:rPr sz="1200" spc="-10" dirty="0">
                <a:latin typeface="Calibri"/>
                <a:cs typeface="Calibri"/>
              </a:rPr>
              <a:t>again.</a:t>
            </a:r>
            <a:endParaRPr sz="1200">
              <a:latin typeface="Calibri"/>
              <a:cs typeface="Calibri"/>
            </a:endParaRPr>
          </a:p>
          <a:p>
            <a:pPr marL="355600" marR="5080" indent="-342900">
              <a:lnSpc>
                <a:spcPct val="100000"/>
              </a:lnSpc>
              <a:buFont typeface="Arial"/>
              <a:buChar char="•"/>
              <a:tabLst>
                <a:tab pos="354965" algn="l"/>
                <a:tab pos="355600" algn="l"/>
              </a:tabLst>
            </a:pPr>
            <a:r>
              <a:rPr sz="1200" b="1" spc="25" dirty="0">
                <a:latin typeface="Calibri"/>
                <a:cs typeface="Calibri"/>
              </a:rPr>
              <a:t>Self Healing </a:t>
            </a:r>
            <a:r>
              <a:rPr sz="1200" b="1" dirty="0">
                <a:latin typeface="Calibri"/>
                <a:cs typeface="Calibri"/>
              </a:rPr>
              <a:t>→ </a:t>
            </a:r>
            <a:r>
              <a:rPr sz="1200" spc="25" dirty="0">
                <a:latin typeface="Calibri"/>
                <a:cs typeface="Calibri"/>
              </a:rPr>
              <a:t>Cornering culpirt resources, requests, and </a:t>
            </a:r>
            <a:r>
              <a:rPr sz="1200" spc="30" dirty="0">
                <a:latin typeface="Calibri"/>
                <a:cs typeface="Calibri"/>
              </a:rPr>
              <a:t>terminating </a:t>
            </a:r>
            <a:r>
              <a:rPr sz="1200" spc="25" dirty="0">
                <a:latin typeface="Calibri"/>
                <a:cs typeface="Calibri"/>
              </a:rPr>
              <a:t>them </a:t>
            </a:r>
            <a:r>
              <a:rPr sz="1200" spc="20" dirty="0">
                <a:latin typeface="Calibri"/>
                <a:cs typeface="Calibri"/>
              </a:rPr>
              <a:t>that </a:t>
            </a:r>
            <a:r>
              <a:rPr sz="1200" spc="25" dirty="0">
                <a:latin typeface="Calibri"/>
                <a:cs typeface="Calibri"/>
              </a:rPr>
              <a:t>leads </a:t>
            </a:r>
            <a:r>
              <a:rPr sz="1200" spc="20" dirty="0">
                <a:latin typeface="Calibri"/>
                <a:cs typeface="Calibri"/>
              </a:rPr>
              <a:t>the </a:t>
            </a:r>
            <a:r>
              <a:rPr sz="1200" spc="30" dirty="0">
                <a:latin typeface="Calibri"/>
                <a:cs typeface="Calibri"/>
              </a:rPr>
              <a:t>services' </a:t>
            </a:r>
            <a:r>
              <a:rPr sz="1200" spc="330" dirty="0">
                <a:latin typeface="Calibri"/>
                <a:cs typeface="Calibri"/>
              </a:rPr>
              <a:t> </a:t>
            </a:r>
            <a:r>
              <a:rPr sz="1200" spc="-5" dirty="0">
                <a:latin typeface="Calibri"/>
                <a:cs typeface="Calibri"/>
              </a:rPr>
              <a:t>processes/threads </a:t>
            </a:r>
            <a:r>
              <a:rPr sz="1200" spc="-10" dirty="0">
                <a:latin typeface="Calibri"/>
                <a:cs typeface="Calibri"/>
              </a:rPr>
              <a:t>to </a:t>
            </a:r>
            <a:r>
              <a:rPr sz="1200" spc="-5" dirty="0">
                <a:latin typeface="Calibri"/>
                <a:cs typeface="Calibri"/>
              </a:rPr>
              <a:t>the original</a:t>
            </a:r>
            <a:r>
              <a:rPr sz="1200" dirty="0">
                <a:latin typeface="Calibri"/>
                <a:cs typeface="Calibri"/>
              </a:rPr>
              <a:t> </a:t>
            </a:r>
            <a:r>
              <a:rPr sz="1200" spc="-15" dirty="0">
                <a:latin typeface="Calibri"/>
                <a:cs typeface="Calibri"/>
              </a:rPr>
              <a:t>state.</a:t>
            </a:r>
            <a:endParaRPr sz="1200">
              <a:latin typeface="Calibri"/>
              <a:cs typeface="Calibri"/>
            </a:endParaRPr>
          </a:p>
        </p:txBody>
      </p:sp>
      <p:sp>
        <p:nvSpPr>
          <p:cNvPr id="12" name="object 12"/>
          <p:cNvSpPr txBox="1"/>
          <p:nvPr/>
        </p:nvSpPr>
        <p:spPr>
          <a:xfrm>
            <a:off x="269240" y="4930775"/>
            <a:ext cx="977265" cy="240029"/>
          </a:xfrm>
          <a:prstGeom prst="rect">
            <a:avLst/>
          </a:prstGeom>
        </p:spPr>
        <p:txBody>
          <a:bodyPr vert="horz" wrap="square" lIns="0" tIns="13335" rIns="0" bIns="0" rtlCol="0">
            <a:spAutoFit/>
          </a:bodyPr>
          <a:lstStyle/>
          <a:p>
            <a:pPr marL="12700">
              <a:lnSpc>
                <a:spcPct val="100000"/>
              </a:lnSpc>
              <a:spcBef>
                <a:spcPts val="105"/>
              </a:spcBef>
              <a:tabLst>
                <a:tab pos="354965" algn="l"/>
              </a:tabLst>
            </a:pPr>
            <a:r>
              <a:rPr sz="1400" spc="-5" dirty="0">
                <a:latin typeface="Calibri"/>
                <a:cs typeface="Calibri"/>
              </a:rPr>
              <a:t>2.	</a:t>
            </a:r>
            <a:r>
              <a:rPr sz="1400" spc="-10" dirty="0">
                <a:latin typeface="Calibri"/>
                <a:cs typeface="Calibri"/>
              </a:rPr>
              <a:t>Reactive</a:t>
            </a:r>
            <a:endParaRPr sz="1400">
              <a:latin typeface="Calibri"/>
              <a:cs typeface="Calibri"/>
            </a:endParaRPr>
          </a:p>
        </p:txBody>
      </p:sp>
      <p:sp>
        <p:nvSpPr>
          <p:cNvPr id="13" name="object 13"/>
          <p:cNvSpPr txBox="1"/>
          <p:nvPr/>
        </p:nvSpPr>
        <p:spPr>
          <a:xfrm>
            <a:off x="726440" y="5146040"/>
            <a:ext cx="6944995" cy="1488440"/>
          </a:xfrm>
          <a:prstGeom prst="rect">
            <a:avLst/>
          </a:prstGeom>
        </p:spPr>
        <p:txBody>
          <a:bodyPr vert="horz" wrap="square" lIns="0" tIns="12700" rIns="0" bIns="0" rtlCol="0">
            <a:spAutoFit/>
          </a:bodyPr>
          <a:lstStyle/>
          <a:p>
            <a:pPr marL="355600" marR="5080" indent="-342900">
              <a:lnSpc>
                <a:spcPct val="100000"/>
              </a:lnSpc>
              <a:spcBef>
                <a:spcPts val="100"/>
              </a:spcBef>
              <a:buFont typeface="Arial"/>
              <a:buChar char="•"/>
              <a:tabLst>
                <a:tab pos="354965" algn="l"/>
                <a:tab pos="355600" algn="l"/>
              </a:tabLst>
            </a:pPr>
            <a:r>
              <a:rPr sz="1200" spc="20" dirty="0">
                <a:latin typeface="Calibri"/>
                <a:cs typeface="Calibri"/>
              </a:rPr>
              <a:t>Detect failures </a:t>
            </a:r>
            <a:r>
              <a:rPr sz="1200" spc="30" dirty="0">
                <a:latin typeface="Calibri"/>
                <a:cs typeface="Calibri"/>
              </a:rPr>
              <a:t>quickly </a:t>
            </a:r>
            <a:r>
              <a:rPr sz="1200" spc="25" dirty="0">
                <a:latin typeface="Calibri"/>
                <a:cs typeface="Calibri"/>
              </a:rPr>
              <a:t>through </a:t>
            </a:r>
            <a:r>
              <a:rPr sz="1200" spc="30" dirty="0">
                <a:latin typeface="Calibri"/>
                <a:cs typeface="Calibri"/>
              </a:rPr>
              <a:t>availability monitoring, </a:t>
            </a:r>
            <a:r>
              <a:rPr sz="1200" spc="25" dirty="0">
                <a:latin typeface="Calibri"/>
                <a:cs typeface="Calibri"/>
              </a:rPr>
              <a:t>and then </a:t>
            </a:r>
            <a:r>
              <a:rPr sz="1200" spc="20" dirty="0">
                <a:latin typeface="Calibri"/>
                <a:cs typeface="Calibri"/>
              </a:rPr>
              <a:t>restores the system </a:t>
            </a:r>
            <a:r>
              <a:rPr sz="1200" spc="25" dirty="0">
                <a:latin typeface="Calibri"/>
                <a:cs typeface="Calibri"/>
              </a:rPr>
              <a:t>back </a:t>
            </a:r>
            <a:r>
              <a:rPr sz="1200" spc="10" dirty="0">
                <a:latin typeface="Calibri"/>
                <a:cs typeface="Calibri"/>
              </a:rPr>
              <a:t>to </a:t>
            </a:r>
            <a:r>
              <a:rPr sz="1200" dirty="0">
                <a:latin typeface="Calibri"/>
                <a:cs typeface="Calibri"/>
              </a:rPr>
              <a:t>a </a:t>
            </a:r>
            <a:r>
              <a:rPr sz="1200" spc="25" dirty="0">
                <a:latin typeface="Calibri"/>
                <a:cs typeface="Calibri"/>
              </a:rPr>
              <a:t>sane  </a:t>
            </a:r>
            <a:r>
              <a:rPr sz="1200" spc="-10" dirty="0">
                <a:latin typeface="Calibri"/>
                <a:cs typeface="Calibri"/>
              </a:rPr>
              <a:t>state/condition.</a:t>
            </a:r>
            <a:endParaRPr sz="1200">
              <a:latin typeface="Calibri"/>
              <a:cs typeface="Calibri"/>
            </a:endParaRPr>
          </a:p>
          <a:p>
            <a:pPr marL="355600" marR="5080" indent="-342900">
              <a:lnSpc>
                <a:spcPct val="100000"/>
              </a:lnSpc>
              <a:buFont typeface="Arial"/>
              <a:buChar char="•"/>
              <a:tabLst>
                <a:tab pos="354965" algn="l"/>
                <a:tab pos="355600" algn="l"/>
              </a:tabLst>
            </a:pPr>
            <a:r>
              <a:rPr sz="1200" b="1" spc="5" dirty="0">
                <a:latin typeface="Calibri"/>
                <a:cs typeface="Calibri"/>
              </a:rPr>
              <a:t>Checkpoint </a:t>
            </a:r>
            <a:r>
              <a:rPr sz="1200" b="1" dirty="0">
                <a:latin typeface="Calibri"/>
                <a:cs typeface="Calibri"/>
              </a:rPr>
              <a:t>→ </a:t>
            </a:r>
            <a:r>
              <a:rPr sz="1200" spc="5" dirty="0">
                <a:latin typeface="Calibri"/>
                <a:cs typeface="Calibri"/>
              </a:rPr>
              <a:t>Saving </a:t>
            </a:r>
            <a:r>
              <a:rPr sz="1200" dirty="0">
                <a:latin typeface="Calibri"/>
                <a:cs typeface="Calibri"/>
              </a:rPr>
              <a:t>system's </a:t>
            </a:r>
            <a:r>
              <a:rPr sz="1200" spc="5" dirty="0">
                <a:latin typeface="Calibri"/>
                <a:cs typeface="Calibri"/>
              </a:rPr>
              <a:t>state/database </a:t>
            </a:r>
            <a:r>
              <a:rPr sz="1200" dirty="0">
                <a:latin typeface="Calibri"/>
                <a:cs typeface="Calibri"/>
              </a:rPr>
              <a:t>periodically, </a:t>
            </a:r>
            <a:r>
              <a:rPr sz="1200" spc="5" dirty="0">
                <a:latin typeface="Calibri"/>
                <a:cs typeface="Calibri"/>
              </a:rPr>
              <a:t>and upon </a:t>
            </a:r>
            <a:r>
              <a:rPr sz="1200" dirty="0">
                <a:latin typeface="Calibri"/>
                <a:cs typeface="Calibri"/>
              </a:rPr>
              <a:t>failure restores </a:t>
            </a:r>
            <a:r>
              <a:rPr sz="1200" spc="5" dirty="0">
                <a:latin typeface="Calibri"/>
                <a:cs typeface="Calibri"/>
              </a:rPr>
              <a:t>the last checkpoint  </a:t>
            </a:r>
            <a:r>
              <a:rPr sz="1200" spc="-15" dirty="0">
                <a:latin typeface="Calibri"/>
                <a:cs typeface="Calibri"/>
              </a:rPr>
              <a:t>state.</a:t>
            </a:r>
            <a:endParaRPr sz="1200">
              <a:latin typeface="Calibri"/>
              <a:cs typeface="Calibri"/>
            </a:endParaRPr>
          </a:p>
          <a:p>
            <a:pPr marL="355600" marR="5080" indent="-342900">
              <a:lnSpc>
                <a:spcPct val="100000"/>
              </a:lnSpc>
              <a:buFont typeface="Arial"/>
              <a:buChar char="•"/>
              <a:tabLst>
                <a:tab pos="354965" algn="l"/>
                <a:tab pos="355600" algn="l"/>
              </a:tabLst>
            </a:pPr>
            <a:r>
              <a:rPr sz="1200" b="1" spc="5" dirty="0">
                <a:latin typeface="Calibri"/>
                <a:cs typeface="Calibri"/>
              </a:rPr>
              <a:t>Restart </a:t>
            </a:r>
            <a:r>
              <a:rPr sz="1200" b="1" dirty="0">
                <a:latin typeface="Calibri"/>
                <a:cs typeface="Calibri"/>
              </a:rPr>
              <a:t>→ </a:t>
            </a:r>
            <a:r>
              <a:rPr sz="1200" spc="10" dirty="0">
                <a:latin typeface="Calibri"/>
                <a:cs typeface="Calibri"/>
              </a:rPr>
              <a:t>Making </a:t>
            </a:r>
            <a:r>
              <a:rPr sz="1200" spc="15" dirty="0">
                <a:latin typeface="Calibri"/>
                <a:cs typeface="Calibri"/>
              </a:rPr>
              <a:t>microservices </a:t>
            </a:r>
            <a:r>
              <a:rPr sz="1200" spc="5" dirty="0">
                <a:latin typeface="Calibri"/>
                <a:cs typeface="Calibri"/>
              </a:rPr>
              <a:t>stateless </a:t>
            </a:r>
            <a:r>
              <a:rPr sz="1200" spc="10" dirty="0">
                <a:latin typeface="Calibri"/>
                <a:cs typeface="Calibri"/>
              </a:rPr>
              <a:t>so </a:t>
            </a:r>
            <a:r>
              <a:rPr sz="1200" spc="5" dirty="0">
                <a:latin typeface="Calibri"/>
                <a:cs typeface="Calibri"/>
              </a:rPr>
              <a:t>that </a:t>
            </a:r>
            <a:r>
              <a:rPr sz="1200" spc="15" dirty="0">
                <a:latin typeface="Calibri"/>
                <a:cs typeface="Calibri"/>
              </a:rPr>
              <a:t>when </a:t>
            </a:r>
            <a:r>
              <a:rPr sz="1200" spc="10" dirty="0">
                <a:latin typeface="Calibri"/>
                <a:cs typeface="Calibri"/>
              </a:rPr>
              <a:t>they fails, </a:t>
            </a:r>
            <a:r>
              <a:rPr sz="1200" spc="15" dirty="0">
                <a:latin typeface="Calibri"/>
                <a:cs typeface="Calibri"/>
              </a:rPr>
              <a:t>simply </a:t>
            </a:r>
            <a:r>
              <a:rPr sz="1200" spc="10" dirty="0">
                <a:latin typeface="Calibri"/>
                <a:cs typeface="Calibri"/>
              </a:rPr>
              <a:t>restart </a:t>
            </a:r>
            <a:r>
              <a:rPr sz="1200" spc="15" dirty="0">
                <a:latin typeface="Calibri"/>
                <a:cs typeface="Calibri"/>
              </a:rPr>
              <a:t>them, </a:t>
            </a:r>
            <a:r>
              <a:rPr sz="1200" dirty="0">
                <a:latin typeface="Calibri"/>
                <a:cs typeface="Calibri"/>
              </a:rPr>
              <a:t>to </a:t>
            </a:r>
            <a:r>
              <a:rPr sz="1200" spc="15" dirty="0">
                <a:latin typeface="Calibri"/>
                <a:cs typeface="Calibri"/>
              </a:rPr>
              <a:t>deploy them  </a:t>
            </a:r>
            <a:r>
              <a:rPr sz="1200" spc="-10" dirty="0">
                <a:latin typeface="Calibri"/>
                <a:cs typeface="Calibri"/>
              </a:rPr>
              <a:t>again.</a:t>
            </a:r>
            <a:endParaRPr sz="1200">
              <a:latin typeface="Calibri"/>
              <a:cs typeface="Calibri"/>
            </a:endParaRPr>
          </a:p>
          <a:p>
            <a:pPr marL="355600" marR="26670" indent="-342900">
              <a:lnSpc>
                <a:spcPct val="100000"/>
              </a:lnSpc>
              <a:buFont typeface="Arial"/>
              <a:buChar char="•"/>
              <a:tabLst>
                <a:tab pos="354965" algn="l"/>
                <a:tab pos="355600" algn="l"/>
              </a:tabLst>
            </a:pPr>
            <a:r>
              <a:rPr sz="1200" b="1" spc="-10" dirty="0">
                <a:latin typeface="Calibri"/>
                <a:cs typeface="Calibri"/>
              </a:rPr>
              <a:t>Retry </a:t>
            </a:r>
            <a:r>
              <a:rPr sz="1200" b="1" dirty="0">
                <a:latin typeface="Calibri"/>
                <a:cs typeface="Calibri"/>
              </a:rPr>
              <a:t>→ </a:t>
            </a:r>
            <a:r>
              <a:rPr sz="1200" spc="-5" dirty="0">
                <a:latin typeface="Calibri"/>
                <a:cs typeface="Calibri"/>
              </a:rPr>
              <a:t>Upon </a:t>
            </a:r>
            <a:r>
              <a:rPr sz="1200" spc="-10" dirty="0">
                <a:latin typeface="Calibri"/>
                <a:cs typeface="Calibri"/>
              </a:rPr>
              <a:t>failure, </a:t>
            </a:r>
            <a:r>
              <a:rPr sz="1200" spc="-5" dirty="0">
                <a:latin typeface="Calibri"/>
                <a:cs typeface="Calibri"/>
              </a:rPr>
              <a:t>do </a:t>
            </a:r>
            <a:r>
              <a:rPr sz="1200" spc="-10" dirty="0">
                <a:latin typeface="Calibri"/>
                <a:cs typeface="Calibri"/>
              </a:rPr>
              <a:t>retry </a:t>
            </a:r>
            <a:r>
              <a:rPr sz="1200" dirty="0">
                <a:latin typeface="Calibri"/>
                <a:cs typeface="Calibri"/>
              </a:rPr>
              <a:t>of </a:t>
            </a:r>
            <a:r>
              <a:rPr sz="1200" spc="-5" dirty="0">
                <a:latin typeface="Calibri"/>
                <a:cs typeface="Calibri"/>
              </a:rPr>
              <a:t>the call, message. </a:t>
            </a:r>
            <a:r>
              <a:rPr sz="1200" spc="-20" dirty="0">
                <a:latin typeface="Calibri"/>
                <a:cs typeface="Calibri"/>
              </a:rPr>
              <a:t>Moreover, </a:t>
            </a:r>
            <a:r>
              <a:rPr sz="1200" spc="-10" dirty="0">
                <a:latin typeface="Calibri"/>
                <a:cs typeface="Calibri"/>
              </a:rPr>
              <a:t>saving requests </a:t>
            </a:r>
            <a:r>
              <a:rPr sz="1200" dirty="0">
                <a:latin typeface="Calibri"/>
                <a:cs typeface="Calibri"/>
              </a:rPr>
              <a:t>as </a:t>
            </a:r>
            <a:r>
              <a:rPr sz="1200" spc="-10" dirty="0">
                <a:latin typeface="Calibri"/>
                <a:cs typeface="Calibri"/>
              </a:rPr>
              <a:t>they </a:t>
            </a:r>
            <a:r>
              <a:rPr sz="1200" spc="-5" dirty="0">
                <a:latin typeface="Calibri"/>
                <a:cs typeface="Calibri"/>
              </a:rPr>
              <a:t>can be </a:t>
            </a:r>
            <a:r>
              <a:rPr sz="1200" spc="-10" dirty="0">
                <a:latin typeface="Calibri"/>
                <a:cs typeface="Calibri"/>
              </a:rPr>
              <a:t>retried again  </a:t>
            </a:r>
            <a:r>
              <a:rPr sz="1200" spc="-5" dirty="0">
                <a:latin typeface="Calibri"/>
                <a:cs typeface="Calibri"/>
              </a:rPr>
              <a:t>if the </a:t>
            </a:r>
            <a:r>
              <a:rPr sz="1200" spc="-10" dirty="0">
                <a:latin typeface="Calibri"/>
                <a:cs typeface="Calibri"/>
              </a:rPr>
              <a:t>previous </a:t>
            </a:r>
            <a:r>
              <a:rPr sz="1200" spc="-5" dirty="0">
                <a:latin typeface="Calibri"/>
                <a:cs typeface="Calibri"/>
              </a:rPr>
              <a:t>one </a:t>
            </a:r>
            <a:r>
              <a:rPr sz="1200" spc="-10" dirty="0">
                <a:latin typeface="Calibri"/>
                <a:cs typeface="Calibri"/>
              </a:rPr>
              <a:t>fails.</a:t>
            </a:r>
            <a:endParaRPr sz="1200">
              <a:latin typeface="Calibri"/>
              <a:cs typeface="Calibri"/>
            </a:endParaRPr>
          </a:p>
        </p:txBody>
      </p:sp>
      <p:sp>
        <p:nvSpPr>
          <p:cNvPr id="14" name="object 14"/>
          <p:cNvSpPr txBox="1"/>
          <p:nvPr/>
        </p:nvSpPr>
        <p:spPr>
          <a:xfrm>
            <a:off x="11094719" y="6425565"/>
            <a:ext cx="18034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77</a:t>
            </a:r>
            <a:endParaRPr sz="1200">
              <a:latin typeface="Calibri"/>
              <a:cs typeface="Calibri"/>
            </a:endParaRPr>
          </a:p>
        </p:txBody>
      </p:sp>
      <p:pic>
        <p:nvPicPr>
          <p:cNvPr id="15" name="object 15"/>
          <p:cNvPicPr/>
          <p:nvPr/>
        </p:nvPicPr>
        <p:blipFill>
          <a:blip r:embed="rId2" cstate="print"/>
          <a:stretch>
            <a:fillRect/>
          </a:stretch>
        </p:blipFill>
        <p:spPr>
          <a:xfrm>
            <a:off x="5087389" y="1645920"/>
            <a:ext cx="2734887" cy="2194560"/>
          </a:xfrm>
          <a:prstGeom prst="rect">
            <a:avLst/>
          </a:prstGeom>
        </p:spPr>
      </p:pic>
      <p:sp>
        <p:nvSpPr>
          <p:cNvPr id="16" name="object 16"/>
          <p:cNvSpPr txBox="1"/>
          <p:nvPr/>
        </p:nvSpPr>
        <p:spPr>
          <a:xfrm>
            <a:off x="5189854" y="1725930"/>
            <a:ext cx="2463800" cy="1978025"/>
          </a:xfrm>
          <a:prstGeom prst="rect">
            <a:avLst/>
          </a:prstGeom>
        </p:spPr>
        <p:txBody>
          <a:bodyPr vert="horz" wrap="square" lIns="0" tIns="13335" rIns="0" bIns="0" rtlCol="0">
            <a:spAutoFit/>
          </a:bodyPr>
          <a:lstStyle/>
          <a:p>
            <a:pPr marL="12700" marR="5080" algn="ctr">
              <a:lnSpc>
                <a:spcPct val="100000"/>
              </a:lnSpc>
              <a:spcBef>
                <a:spcPts val="105"/>
              </a:spcBef>
            </a:pPr>
            <a:r>
              <a:rPr sz="2000" b="1" spc="-5" dirty="0">
                <a:solidFill>
                  <a:srgbClr val="FFFFFF"/>
                </a:solidFill>
                <a:latin typeface="Calibri"/>
                <a:cs typeface="Calibri"/>
              </a:rPr>
              <a:t>Resilience </a:t>
            </a:r>
            <a:r>
              <a:rPr sz="2000" dirty="0">
                <a:solidFill>
                  <a:srgbClr val="FFFFFF"/>
                </a:solidFill>
                <a:latin typeface="Calibri"/>
                <a:cs typeface="Calibri"/>
              </a:rPr>
              <a:t>→ </a:t>
            </a:r>
            <a:r>
              <a:rPr sz="1800" spc="-25" dirty="0">
                <a:solidFill>
                  <a:srgbClr val="FFFFFF"/>
                </a:solidFill>
                <a:latin typeface="Calibri"/>
                <a:cs typeface="Calibri"/>
              </a:rPr>
              <a:t>“Ability </a:t>
            </a:r>
            <a:r>
              <a:rPr sz="1800" spc="-10" dirty="0">
                <a:solidFill>
                  <a:srgbClr val="FFFFFF"/>
                </a:solidFill>
                <a:latin typeface="Calibri"/>
                <a:cs typeface="Calibri"/>
              </a:rPr>
              <a:t>to  </a:t>
            </a:r>
            <a:r>
              <a:rPr sz="1800" b="1" spc="-5" dirty="0">
                <a:solidFill>
                  <a:srgbClr val="FFFFFF"/>
                </a:solidFill>
                <a:latin typeface="Calibri"/>
                <a:cs typeface="Calibri"/>
              </a:rPr>
              <a:t>handle </a:t>
            </a:r>
            <a:r>
              <a:rPr sz="1800" b="1" spc="-10" dirty="0">
                <a:solidFill>
                  <a:srgbClr val="FFFFFF"/>
                </a:solidFill>
                <a:latin typeface="Calibri"/>
                <a:cs typeface="Calibri"/>
              </a:rPr>
              <a:t>unexpected  </a:t>
            </a:r>
            <a:r>
              <a:rPr sz="1800" b="1" spc="-5" dirty="0">
                <a:solidFill>
                  <a:srgbClr val="FFFFFF"/>
                </a:solidFill>
                <a:latin typeface="Calibri"/>
                <a:cs typeface="Calibri"/>
              </a:rPr>
              <a:t>situations</a:t>
            </a:r>
            <a:r>
              <a:rPr sz="1800" spc="-5" dirty="0">
                <a:solidFill>
                  <a:srgbClr val="FFFFFF"/>
                </a:solidFill>
                <a:latin typeface="Calibri"/>
                <a:cs typeface="Calibri"/>
              </a:rPr>
              <a:t>, </a:t>
            </a:r>
            <a:r>
              <a:rPr sz="1800" spc="-10" dirty="0">
                <a:solidFill>
                  <a:srgbClr val="FFFFFF"/>
                </a:solidFill>
                <a:latin typeface="Calibri"/>
                <a:cs typeface="Calibri"/>
              </a:rPr>
              <a:t>withstanding  </a:t>
            </a:r>
            <a:r>
              <a:rPr sz="1800" b="1" spc="-10" dirty="0">
                <a:solidFill>
                  <a:srgbClr val="FFFFFF"/>
                </a:solidFill>
                <a:latin typeface="Calibri"/>
                <a:cs typeface="Calibri"/>
              </a:rPr>
              <a:t>environmental </a:t>
            </a:r>
            <a:r>
              <a:rPr sz="1800" b="1" spc="-5" dirty="0">
                <a:solidFill>
                  <a:srgbClr val="FFFFFF"/>
                </a:solidFill>
                <a:latin typeface="Calibri"/>
                <a:cs typeface="Calibri"/>
              </a:rPr>
              <a:t>changes</a:t>
            </a:r>
            <a:r>
              <a:rPr sz="1800" spc="-5" dirty="0">
                <a:solidFill>
                  <a:srgbClr val="FFFFFF"/>
                </a:solidFill>
                <a:latin typeface="Calibri"/>
                <a:cs typeface="Calibri"/>
              </a:rPr>
              <a:t>,  </a:t>
            </a:r>
            <a:r>
              <a:rPr sz="1800" spc="-10" dirty="0">
                <a:solidFill>
                  <a:srgbClr val="FFFFFF"/>
                </a:solidFill>
                <a:latin typeface="Calibri"/>
                <a:cs typeface="Calibri"/>
              </a:rPr>
              <a:t>embrace </a:t>
            </a:r>
            <a:r>
              <a:rPr sz="1800" b="1" spc="-5" dirty="0">
                <a:solidFill>
                  <a:srgbClr val="FFFFFF"/>
                </a:solidFill>
                <a:latin typeface="Calibri"/>
                <a:cs typeface="Calibri"/>
              </a:rPr>
              <a:t>load</a:t>
            </a:r>
            <a:r>
              <a:rPr sz="1800" b="1" spc="-65" dirty="0">
                <a:solidFill>
                  <a:srgbClr val="FFFFFF"/>
                </a:solidFill>
                <a:latin typeface="Calibri"/>
                <a:cs typeface="Calibri"/>
              </a:rPr>
              <a:t> </a:t>
            </a:r>
            <a:r>
              <a:rPr sz="1800" b="1" spc="-5" dirty="0">
                <a:solidFill>
                  <a:srgbClr val="FFFFFF"/>
                </a:solidFill>
                <a:latin typeface="Calibri"/>
                <a:cs typeface="Calibri"/>
              </a:rPr>
              <a:t>distribution  </a:t>
            </a:r>
            <a:r>
              <a:rPr sz="1800" spc="-5" dirty="0">
                <a:solidFill>
                  <a:srgbClr val="FFFFFF"/>
                </a:solidFill>
                <a:latin typeface="Calibri"/>
                <a:cs typeface="Calibri"/>
              </a:rPr>
              <a:t>and upon </a:t>
            </a:r>
            <a:r>
              <a:rPr sz="1800" spc="-15" dirty="0">
                <a:solidFill>
                  <a:srgbClr val="FFFFFF"/>
                </a:solidFill>
                <a:latin typeface="Calibri"/>
                <a:cs typeface="Calibri"/>
              </a:rPr>
              <a:t>failure </a:t>
            </a:r>
            <a:r>
              <a:rPr sz="1800" spc="-5" dirty="0">
                <a:solidFill>
                  <a:srgbClr val="FFFFFF"/>
                </a:solidFill>
                <a:latin typeface="Calibri"/>
                <a:cs typeface="Calibri"/>
              </a:rPr>
              <a:t>do quick  </a:t>
            </a:r>
            <a:r>
              <a:rPr sz="1800" b="1" spc="-25" dirty="0">
                <a:solidFill>
                  <a:srgbClr val="FFFFFF"/>
                </a:solidFill>
                <a:latin typeface="Calibri"/>
                <a:cs typeface="Calibri"/>
              </a:rPr>
              <a:t>failovers</a:t>
            </a:r>
            <a:r>
              <a:rPr sz="1800" spc="-25" dirty="0">
                <a:solidFill>
                  <a:srgbClr val="FFFFFF"/>
                </a:solidFill>
                <a:latin typeface="Calibri"/>
                <a:cs typeface="Calibri"/>
              </a:rPr>
              <a:t>.”</a:t>
            </a:r>
            <a:endParaRPr sz="1800">
              <a:latin typeface="Calibri"/>
              <a:cs typeface="Calibri"/>
            </a:endParaRPr>
          </a:p>
        </p:txBody>
      </p:sp>
      <p:pic>
        <p:nvPicPr>
          <p:cNvPr id="17" name="object 17"/>
          <p:cNvPicPr/>
          <p:nvPr/>
        </p:nvPicPr>
        <p:blipFill>
          <a:blip r:embed="rId3" cstate="print"/>
          <a:stretch>
            <a:fillRect/>
          </a:stretch>
        </p:blipFill>
        <p:spPr>
          <a:xfrm>
            <a:off x="7863840" y="1679170"/>
            <a:ext cx="4218709" cy="4721629"/>
          </a:xfrm>
          <a:prstGeom prst="rect">
            <a:avLst/>
          </a:prstGeom>
        </p:spPr>
      </p:pic>
      <p:sp>
        <p:nvSpPr>
          <p:cNvPr id="18" name="object 18"/>
          <p:cNvSpPr txBox="1"/>
          <p:nvPr/>
        </p:nvSpPr>
        <p:spPr>
          <a:xfrm>
            <a:off x="269240" y="895350"/>
            <a:ext cx="11757025" cy="1106805"/>
          </a:xfrm>
          <a:prstGeom prst="rect">
            <a:avLst/>
          </a:prstGeom>
        </p:spPr>
        <p:txBody>
          <a:bodyPr vert="horz" wrap="square" lIns="0" tIns="12700" rIns="0" bIns="0" rtlCol="0">
            <a:spAutoFit/>
          </a:bodyPr>
          <a:lstStyle/>
          <a:p>
            <a:pPr marL="12700" marR="5080" algn="just">
              <a:lnSpc>
                <a:spcPct val="100000"/>
              </a:lnSpc>
              <a:spcBef>
                <a:spcPts val="100"/>
              </a:spcBef>
            </a:pPr>
            <a:r>
              <a:rPr sz="1800" b="1" spc="20" dirty="0">
                <a:latin typeface="Calibri"/>
                <a:cs typeface="Calibri"/>
              </a:rPr>
              <a:t>Fault </a:t>
            </a:r>
            <a:r>
              <a:rPr sz="1800" b="1" spc="15" dirty="0">
                <a:latin typeface="Calibri"/>
                <a:cs typeface="Calibri"/>
              </a:rPr>
              <a:t>Tolerance </a:t>
            </a:r>
            <a:r>
              <a:rPr sz="1800" b="1" spc="20" dirty="0">
                <a:latin typeface="Calibri"/>
                <a:cs typeface="Calibri"/>
              </a:rPr>
              <a:t>?? </a:t>
            </a:r>
            <a:r>
              <a:rPr sz="1800" spc="30" dirty="0">
                <a:latin typeface="Calibri"/>
                <a:cs typeface="Calibri"/>
              </a:rPr>
              <a:t>... means </a:t>
            </a:r>
            <a:r>
              <a:rPr sz="1800" spc="25" dirty="0">
                <a:latin typeface="Calibri"/>
                <a:cs typeface="Calibri"/>
              </a:rPr>
              <a:t>the </a:t>
            </a:r>
            <a:r>
              <a:rPr sz="1800" spc="35" dirty="0">
                <a:latin typeface="Calibri"/>
                <a:cs typeface="Calibri"/>
              </a:rPr>
              <a:t>ability </a:t>
            </a:r>
            <a:r>
              <a:rPr sz="1800" spc="20" dirty="0">
                <a:latin typeface="Calibri"/>
                <a:cs typeface="Calibri"/>
              </a:rPr>
              <a:t>of an </a:t>
            </a:r>
            <a:r>
              <a:rPr sz="1800" spc="35" dirty="0">
                <a:latin typeface="Calibri"/>
                <a:cs typeface="Calibri"/>
              </a:rPr>
              <a:t>architecture </a:t>
            </a:r>
            <a:r>
              <a:rPr sz="1800" spc="15" dirty="0">
                <a:latin typeface="Calibri"/>
                <a:cs typeface="Calibri"/>
              </a:rPr>
              <a:t>to </a:t>
            </a:r>
            <a:r>
              <a:rPr sz="1800" spc="40" dirty="0">
                <a:latin typeface="Calibri"/>
                <a:cs typeface="Calibri"/>
              </a:rPr>
              <a:t>survive </a:t>
            </a:r>
            <a:r>
              <a:rPr sz="1800" spc="30" dirty="0">
                <a:latin typeface="Calibri"/>
                <a:cs typeface="Calibri"/>
              </a:rPr>
              <a:t>(tolerate) when </a:t>
            </a:r>
            <a:r>
              <a:rPr sz="1800" spc="20" dirty="0">
                <a:latin typeface="Calibri"/>
                <a:cs typeface="Calibri"/>
              </a:rPr>
              <a:t>an </a:t>
            </a:r>
            <a:r>
              <a:rPr sz="1800" spc="35" dirty="0">
                <a:latin typeface="Calibri"/>
                <a:cs typeface="Calibri"/>
              </a:rPr>
              <a:t>environment, </a:t>
            </a:r>
            <a:r>
              <a:rPr sz="1800" spc="25" dirty="0">
                <a:latin typeface="Calibri"/>
                <a:cs typeface="Calibri"/>
              </a:rPr>
              <a:t>or </a:t>
            </a:r>
            <a:r>
              <a:rPr sz="1800" spc="40" dirty="0">
                <a:latin typeface="Calibri"/>
                <a:cs typeface="Calibri"/>
              </a:rPr>
              <a:t>sibling services  </a:t>
            </a:r>
            <a:r>
              <a:rPr sz="1800" spc="-5" dirty="0">
                <a:latin typeface="Calibri"/>
                <a:cs typeface="Calibri"/>
              </a:rPr>
              <a:t>misbehaves by taking corrective </a:t>
            </a:r>
            <a:r>
              <a:rPr sz="1800" dirty="0">
                <a:latin typeface="Calibri"/>
                <a:cs typeface="Calibri"/>
              </a:rPr>
              <a:t>actions, </a:t>
            </a:r>
            <a:r>
              <a:rPr sz="1800" spc="10" dirty="0">
                <a:latin typeface="Calibri"/>
                <a:cs typeface="Calibri"/>
              </a:rPr>
              <a:t>e.g, </a:t>
            </a:r>
            <a:r>
              <a:rPr sz="1800" spc="5" dirty="0">
                <a:latin typeface="Calibri"/>
                <a:cs typeface="Calibri"/>
              </a:rPr>
              <a:t>surviving </a:t>
            </a:r>
            <a:r>
              <a:rPr sz="1800" dirty="0">
                <a:latin typeface="Calibri"/>
                <a:cs typeface="Calibri"/>
              </a:rPr>
              <a:t>a server </a:t>
            </a:r>
            <a:r>
              <a:rPr sz="1800" spc="-10" dirty="0">
                <a:latin typeface="Calibri"/>
                <a:cs typeface="Calibri"/>
              </a:rPr>
              <a:t>crash </a:t>
            </a:r>
            <a:r>
              <a:rPr sz="1800" dirty="0">
                <a:latin typeface="Calibri"/>
                <a:cs typeface="Calibri"/>
              </a:rPr>
              <a:t>or </a:t>
            </a:r>
            <a:r>
              <a:rPr sz="1800" spc="-10" dirty="0">
                <a:latin typeface="Calibri"/>
                <a:cs typeface="Calibri"/>
              </a:rPr>
              <a:t>preventing </a:t>
            </a:r>
            <a:r>
              <a:rPr sz="1800" dirty="0">
                <a:latin typeface="Calibri"/>
                <a:cs typeface="Calibri"/>
              </a:rPr>
              <a:t>a misbehaving </a:t>
            </a:r>
            <a:r>
              <a:rPr sz="1800" spc="5" dirty="0">
                <a:latin typeface="Calibri"/>
                <a:cs typeface="Calibri"/>
              </a:rPr>
              <a:t>API </a:t>
            </a:r>
            <a:r>
              <a:rPr sz="1800" dirty="0">
                <a:latin typeface="Calibri"/>
                <a:cs typeface="Calibri"/>
              </a:rPr>
              <a:t>from </a:t>
            </a:r>
            <a:r>
              <a:rPr sz="1800" spc="5" dirty="0">
                <a:latin typeface="Calibri"/>
                <a:cs typeface="Calibri"/>
              </a:rPr>
              <a:t>bringing </a:t>
            </a:r>
            <a:r>
              <a:rPr sz="1800" dirty="0">
                <a:latin typeface="Calibri"/>
                <a:cs typeface="Calibri"/>
              </a:rPr>
              <a:t>down </a:t>
            </a:r>
            <a:r>
              <a:rPr sz="1800" spc="5" dirty="0">
                <a:latin typeface="Calibri"/>
                <a:cs typeface="Calibri"/>
              </a:rPr>
              <a:t>the  </a:t>
            </a:r>
            <a:r>
              <a:rPr sz="1800" spc="-5" dirty="0">
                <a:latin typeface="Calibri"/>
                <a:cs typeface="Calibri"/>
              </a:rPr>
              <a:t>whole</a:t>
            </a:r>
            <a:r>
              <a:rPr sz="1800" spc="-10" dirty="0">
                <a:latin typeface="Calibri"/>
                <a:cs typeface="Calibri"/>
              </a:rPr>
              <a:t> </a:t>
            </a:r>
            <a:r>
              <a:rPr sz="1800" spc="-15" dirty="0">
                <a:latin typeface="Calibri"/>
                <a:cs typeface="Calibri"/>
              </a:rPr>
              <a:t>system.</a:t>
            </a:r>
            <a:endParaRPr sz="1800">
              <a:latin typeface="Calibri"/>
              <a:cs typeface="Calibri"/>
            </a:endParaRPr>
          </a:p>
          <a:p>
            <a:pPr marL="7743825" algn="just">
              <a:lnSpc>
                <a:spcPct val="100000"/>
              </a:lnSpc>
              <a:spcBef>
                <a:spcPts val="114"/>
              </a:spcBef>
            </a:pPr>
            <a:r>
              <a:rPr sz="1600" b="1" spc="-5" dirty="0">
                <a:solidFill>
                  <a:srgbClr val="FFFFFF"/>
                </a:solidFill>
                <a:latin typeface="Calibri"/>
                <a:cs typeface="Calibri"/>
              </a:rPr>
              <a:t>Stability </a:t>
            </a:r>
            <a:r>
              <a:rPr sz="1600" b="1" spc="-15" dirty="0">
                <a:solidFill>
                  <a:srgbClr val="FFFFFF"/>
                </a:solidFill>
                <a:latin typeface="Calibri"/>
                <a:cs typeface="Calibri"/>
              </a:rPr>
              <a:t>Patterns</a:t>
            </a:r>
            <a:r>
              <a:rPr sz="1600" b="1" dirty="0">
                <a:solidFill>
                  <a:srgbClr val="FFFFFF"/>
                </a:solidFill>
                <a:latin typeface="Calibri"/>
                <a:cs typeface="Calibri"/>
              </a:rPr>
              <a:t> </a:t>
            </a:r>
            <a:r>
              <a:rPr sz="1600" b="1" spc="-5" dirty="0">
                <a:solidFill>
                  <a:srgbClr val="FFFFFF"/>
                </a:solidFill>
                <a:latin typeface="Calibri"/>
                <a:cs typeface="Calibri"/>
              </a:rPr>
              <a:t>...</a:t>
            </a:r>
            <a:endParaRPr sz="1600">
              <a:latin typeface="Calibri"/>
              <a:cs typeface="Calibri"/>
            </a:endParaRPr>
          </a:p>
        </p:txBody>
      </p:sp>
      <p:sp>
        <p:nvSpPr>
          <p:cNvPr id="19" name="object 19"/>
          <p:cNvSpPr txBox="1"/>
          <p:nvPr/>
        </p:nvSpPr>
        <p:spPr>
          <a:xfrm>
            <a:off x="8000365" y="2071370"/>
            <a:ext cx="3940175" cy="574040"/>
          </a:xfrm>
          <a:prstGeom prst="rect">
            <a:avLst/>
          </a:prstGeom>
        </p:spPr>
        <p:txBody>
          <a:bodyPr vert="horz" wrap="square" lIns="0" tIns="12700" rIns="0" bIns="0" rtlCol="0">
            <a:spAutoFit/>
          </a:bodyPr>
          <a:lstStyle/>
          <a:p>
            <a:pPr marL="12700" marR="5080" algn="just">
              <a:lnSpc>
                <a:spcPct val="100000"/>
              </a:lnSpc>
              <a:spcBef>
                <a:spcPts val="100"/>
              </a:spcBef>
            </a:pPr>
            <a:r>
              <a:rPr sz="1200" dirty="0">
                <a:solidFill>
                  <a:srgbClr val="FFFFFF"/>
                </a:solidFill>
                <a:latin typeface="Calibri"/>
                <a:cs typeface="Calibri"/>
              </a:rPr>
              <a:t>Stability </a:t>
            </a:r>
            <a:r>
              <a:rPr sz="1200" spc="-5" dirty="0">
                <a:solidFill>
                  <a:srgbClr val="FFFFFF"/>
                </a:solidFill>
                <a:latin typeface="Calibri"/>
                <a:cs typeface="Calibri"/>
              </a:rPr>
              <a:t>patterns </a:t>
            </a:r>
            <a:r>
              <a:rPr sz="1200" dirty="0">
                <a:solidFill>
                  <a:srgbClr val="FFFFFF"/>
                </a:solidFill>
                <a:latin typeface="Calibri"/>
                <a:cs typeface="Calibri"/>
              </a:rPr>
              <a:t>are </a:t>
            </a:r>
            <a:r>
              <a:rPr sz="1200" spc="5" dirty="0">
                <a:solidFill>
                  <a:srgbClr val="FFFFFF"/>
                </a:solidFill>
                <a:latin typeface="Calibri"/>
                <a:cs typeface="Calibri"/>
              </a:rPr>
              <a:t>used </a:t>
            </a:r>
            <a:r>
              <a:rPr sz="1200" spc="-5" dirty="0">
                <a:solidFill>
                  <a:srgbClr val="FFFFFF"/>
                </a:solidFill>
                <a:latin typeface="Calibri"/>
                <a:cs typeface="Calibri"/>
              </a:rPr>
              <a:t>to </a:t>
            </a:r>
            <a:r>
              <a:rPr sz="1200" dirty="0">
                <a:solidFill>
                  <a:srgbClr val="FFFFFF"/>
                </a:solidFill>
                <a:latin typeface="Calibri"/>
                <a:cs typeface="Calibri"/>
              </a:rPr>
              <a:t>promote </a:t>
            </a:r>
            <a:r>
              <a:rPr sz="1200" spc="5" dirty="0">
                <a:solidFill>
                  <a:srgbClr val="FFFFFF"/>
                </a:solidFill>
                <a:latin typeface="Calibri"/>
                <a:cs typeface="Calibri"/>
              </a:rPr>
              <a:t>resiliency in distributed  </a:t>
            </a:r>
            <a:r>
              <a:rPr sz="1200" dirty="0">
                <a:solidFill>
                  <a:srgbClr val="FFFFFF"/>
                </a:solidFill>
                <a:latin typeface="Calibri"/>
                <a:cs typeface="Calibri"/>
              </a:rPr>
              <a:t>systems, </a:t>
            </a:r>
            <a:r>
              <a:rPr sz="1200" spc="5" dirty="0">
                <a:solidFill>
                  <a:srgbClr val="FFFFFF"/>
                </a:solidFill>
                <a:latin typeface="Calibri"/>
                <a:cs typeface="Calibri"/>
              </a:rPr>
              <a:t>using what </a:t>
            </a:r>
            <a:r>
              <a:rPr sz="1200" dirty="0">
                <a:solidFill>
                  <a:srgbClr val="FFFFFF"/>
                </a:solidFill>
                <a:latin typeface="Calibri"/>
                <a:cs typeface="Calibri"/>
              </a:rPr>
              <a:t>we </a:t>
            </a:r>
            <a:r>
              <a:rPr sz="1200" spc="5" dirty="0">
                <a:solidFill>
                  <a:srgbClr val="FFFFFF"/>
                </a:solidFill>
                <a:latin typeface="Calibri"/>
                <a:cs typeface="Calibri"/>
              </a:rPr>
              <a:t>know </a:t>
            </a:r>
            <a:r>
              <a:rPr sz="1200" spc="10" dirty="0">
                <a:solidFill>
                  <a:srgbClr val="FFFFFF"/>
                </a:solidFill>
                <a:latin typeface="Calibri"/>
                <a:cs typeface="Calibri"/>
              </a:rPr>
              <a:t>about </a:t>
            </a:r>
            <a:r>
              <a:rPr sz="1200" spc="5" dirty="0">
                <a:solidFill>
                  <a:srgbClr val="FFFFFF"/>
                </a:solidFill>
                <a:latin typeface="Calibri"/>
                <a:cs typeface="Calibri"/>
              </a:rPr>
              <a:t>the </a:t>
            </a:r>
            <a:r>
              <a:rPr sz="1200" spc="10" dirty="0">
                <a:solidFill>
                  <a:srgbClr val="FFFFFF"/>
                </a:solidFill>
                <a:latin typeface="Calibri"/>
                <a:cs typeface="Calibri"/>
              </a:rPr>
              <a:t>hot-spots of network  </a:t>
            </a:r>
            <a:r>
              <a:rPr sz="1200" spc="-10" dirty="0">
                <a:solidFill>
                  <a:srgbClr val="FFFFFF"/>
                </a:solidFill>
                <a:latin typeface="Calibri"/>
                <a:cs typeface="Calibri"/>
              </a:rPr>
              <a:t>behavior to protect </a:t>
            </a:r>
            <a:r>
              <a:rPr sz="1200" spc="-5" dirty="0">
                <a:solidFill>
                  <a:srgbClr val="FFFFFF"/>
                </a:solidFill>
                <a:latin typeface="Calibri"/>
                <a:cs typeface="Calibri"/>
              </a:rPr>
              <a:t>our </a:t>
            </a:r>
            <a:r>
              <a:rPr sz="1200" spc="-15" dirty="0">
                <a:solidFill>
                  <a:srgbClr val="FFFFFF"/>
                </a:solidFill>
                <a:latin typeface="Calibri"/>
                <a:cs typeface="Calibri"/>
              </a:rPr>
              <a:t>systems </a:t>
            </a:r>
            <a:r>
              <a:rPr sz="1200" spc="-10" dirty="0">
                <a:solidFill>
                  <a:srgbClr val="FFFFFF"/>
                </a:solidFill>
                <a:latin typeface="Calibri"/>
                <a:cs typeface="Calibri"/>
              </a:rPr>
              <a:t>against</a:t>
            </a:r>
            <a:r>
              <a:rPr sz="1200" spc="35" dirty="0">
                <a:solidFill>
                  <a:srgbClr val="FFFFFF"/>
                </a:solidFill>
                <a:latin typeface="Calibri"/>
                <a:cs typeface="Calibri"/>
              </a:rPr>
              <a:t> </a:t>
            </a:r>
            <a:r>
              <a:rPr sz="1200" spc="-10" dirty="0">
                <a:solidFill>
                  <a:srgbClr val="FFFFFF"/>
                </a:solidFill>
                <a:latin typeface="Calibri"/>
                <a:cs typeface="Calibri"/>
              </a:rPr>
              <a:t>failure.</a:t>
            </a:r>
            <a:endParaRPr sz="1200">
              <a:latin typeface="Calibri"/>
              <a:cs typeface="Calibri"/>
            </a:endParaRPr>
          </a:p>
        </p:txBody>
      </p:sp>
      <p:sp>
        <p:nvSpPr>
          <p:cNvPr id="20" name="object 20"/>
          <p:cNvSpPr txBox="1"/>
          <p:nvPr/>
        </p:nvSpPr>
        <p:spPr>
          <a:xfrm>
            <a:off x="8000365" y="2802890"/>
            <a:ext cx="3940175" cy="1488440"/>
          </a:xfrm>
          <a:prstGeom prst="rect">
            <a:avLst/>
          </a:prstGeom>
        </p:spPr>
        <p:txBody>
          <a:bodyPr vert="horz" wrap="square" lIns="0" tIns="12700" rIns="0" bIns="0" rtlCol="0">
            <a:spAutoFit/>
          </a:bodyPr>
          <a:lstStyle/>
          <a:p>
            <a:pPr marL="12700" marR="5080" algn="just">
              <a:lnSpc>
                <a:spcPct val="100000"/>
              </a:lnSpc>
              <a:spcBef>
                <a:spcPts val="100"/>
              </a:spcBef>
            </a:pPr>
            <a:r>
              <a:rPr sz="1200" spc="25" dirty="0">
                <a:solidFill>
                  <a:srgbClr val="FFFFFF"/>
                </a:solidFill>
                <a:latin typeface="Calibri"/>
                <a:cs typeface="Calibri"/>
              </a:rPr>
              <a:t>The </a:t>
            </a:r>
            <a:r>
              <a:rPr sz="1200" spc="30" dirty="0">
                <a:solidFill>
                  <a:srgbClr val="FFFFFF"/>
                </a:solidFill>
                <a:latin typeface="Calibri"/>
                <a:cs typeface="Calibri"/>
              </a:rPr>
              <a:t>following patterns </a:t>
            </a:r>
            <a:r>
              <a:rPr sz="1200" spc="20" dirty="0">
                <a:solidFill>
                  <a:srgbClr val="FFFFFF"/>
                </a:solidFill>
                <a:latin typeface="Calibri"/>
                <a:cs typeface="Calibri"/>
              </a:rPr>
              <a:t>are </a:t>
            </a:r>
            <a:r>
              <a:rPr sz="1200" spc="40" dirty="0">
                <a:solidFill>
                  <a:srgbClr val="FFFFFF"/>
                </a:solidFill>
                <a:latin typeface="Calibri"/>
                <a:cs typeface="Calibri"/>
              </a:rPr>
              <a:t>designed </a:t>
            </a:r>
            <a:r>
              <a:rPr sz="1200" spc="15" dirty="0">
                <a:solidFill>
                  <a:srgbClr val="FFFFFF"/>
                </a:solidFill>
                <a:latin typeface="Calibri"/>
                <a:cs typeface="Calibri"/>
              </a:rPr>
              <a:t>to </a:t>
            </a:r>
            <a:r>
              <a:rPr sz="1200" spc="35" dirty="0">
                <a:solidFill>
                  <a:srgbClr val="FFFFFF"/>
                </a:solidFill>
                <a:latin typeface="Calibri"/>
                <a:cs typeface="Calibri"/>
              </a:rPr>
              <a:t>protect distributed  </a:t>
            </a:r>
            <a:r>
              <a:rPr sz="1200" spc="5" dirty="0">
                <a:solidFill>
                  <a:srgbClr val="FFFFFF"/>
                </a:solidFill>
                <a:latin typeface="Calibri"/>
                <a:cs typeface="Calibri"/>
              </a:rPr>
              <a:t>systems </a:t>
            </a:r>
            <a:r>
              <a:rPr sz="1200" spc="10" dirty="0">
                <a:solidFill>
                  <a:srgbClr val="FFFFFF"/>
                </a:solidFill>
                <a:latin typeface="Calibri"/>
                <a:cs typeface="Calibri"/>
              </a:rPr>
              <a:t>against common </a:t>
            </a:r>
            <a:r>
              <a:rPr sz="1200" spc="5" dirty="0">
                <a:solidFill>
                  <a:srgbClr val="FFFFFF"/>
                </a:solidFill>
                <a:latin typeface="Calibri"/>
                <a:cs typeface="Calibri"/>
              </a:rPr>
              <a:t>failures in </a:t>
            </a:r>
            <a:r>
              <a:rPr sz="1200" spc="10" dirty="0">
                <a:solidFill>
                  <a:srgbClr val="FFFFFF"/>
                </a:solidFill>
                <a:latin typeface="Calibri"/>
                <a:cs typeface="Calibri"/>
              </a:rPr>
              <a:t>network </a:t>
            </a:r>
            <a:r>
              <a:rPr sz="1200" spc="15" dirty="0">
                <a:solidFill>
                  <a:srgbClr val="FFFFFF"/>
                </a:solidFill>
                <a:latin typeface="Calibri"/>
                <a:cs typeface="Calibri"/>
              </a:rPr>
              <a:t>communication,  where integration points </a:t>
            </a:r>
            <a:r>
              <a:rPr sz="1200" spc="20" dirty="0">
                <a:solidFill>
                  <a:srgbClr val="FFFFFF"/>
                </a:solidFill>
                <a:latin typeface="Calibri"/>
                <a:cs typeface="Calibri"/>
              </a:rPr>
              <a:t>such </a:t>
            </a:r>
            <a:r>
              <a:rPr sz="1200" spc="15" dirty="0">
                <a:solidFill>
                  <a:srgbClr val="FFFFFF"/>
                </a:solidFill>
                <a:latin typeface="Calibri"/>
                <a:cs typeface="Calibri"/>
              </a:rPr>
              <a:t>as sockets, remote </a:t>
            </a:r>
            <a:r>
              <a:rPr sz="1200" spc="20" dirty="0">
                <a:solidFill>
                  <a:srgbClr val="FFFFFF"/>
                </a:solidFill>
                <a:latin typeface="Calibri"/>
                <a:cs typeface="Calibri"/>
              </a:rPr>
              <a:t>procedure  </a:t>
            </a:r>
            <a:r>
              <a:rPr sz="1200" spc="10" dirty="0">
                <a:solidFill>
                  <a:srgbClr val="FFFFFF"/>
                </a:solidFill>
                <a:latin typeface="Calibri"/>
                <a:cs typeface="Calibri"/>
              </a:rPr>
              <a:t>calls, and database calls (that is, remote </a:t>
            </a:r>
            <a:r>
              <a:rPr sz="1200" spc="15" dirty="0">
                <a:solidFill>
                  <a:srgbClr val="FFFFFF"/>
                </a:solidFill>
                <a:latin typeface="Calibri"/>
                <a:cs typeface="Calibri"/>
              </a:rPr>
              <a:t>calls </a:t>
            </a:r>
            <a:r>
              <a:rPr sz="1200" spc="10" dirty="0">
                <a:solidFill>
                  <a:srgbClr val="FFFFFF"/>
                </a:solidFill>
                <a:latin typeface="Calibri"/>
                <a:cs typeface="Calibri"/>
              </a:rPr>
              <a:t>that are </a:t>
            </a:r>
            <a:r>
              <a:rPr sz="1200" spc="15" dirty="0">
                <a:solidFill>
                  <a:srgbClr val="FFFFFF"/>
                </a:solidFill>
                <a:latin typeface="Calibri"/>
                <a:cs typeface="Calibri"/>
              </a:rPr>
              <a:t>hidden  </a:t>
            </a:r>
            <a:r>
              <a:rPr sz="1200" spc="10" dirty="0">
                <a:solidFill>
                  <a:srgbClr val="FFFFFF"/>
                </a:solidFill>
                <a:latin typeface="Calibri"/>
                <a:cs typeface="Calibri"/>
              </a:rPr>
              <a:t>by </a:t>
            </a:r>
            <a:r>
              <a:rPr sz="1200" spc="20" dirty="0">
                <a:solidFill>
                  <a:srgbClr val="FFFFFF"/>
                </a:solidFill>
                <a:latin typeface="Calibri"/>
                <a:cs typeface="Calibri"/>
              </a:rPr>
              <a:t>the </a:t>
            </a:r>
            <a:r>
              <a:rPr sz="1200" spc="25" dirty="0">
                <a:solidFill>
                  <a:srgbClr val="FFFFFF"/>
                </a:solidFill>
                <a:latin typeface="Calibri"/>
                <a:cs typeface="Calibri"/>
              </a:rPr>
              <a:t>database driver) </a:t>
            </a:r>
            <a:r>
              <a:rPr sz="1200" spc="20" dirty="0">
                <a:solidFill>
                  <a:srgbClr val="FFFFFF"/>
                </a:solidFill>
                <a:latin typeface="Calibri"/>
                <a:cs typeface="Calibri"/>
              </a:rPr>
              <a:t>are the first </a:t>
            </a:r>
            <a:r>
              <a:rPr sz="1200" spc="25" dirty="0">
                <a:solidFill>
                  <a:srgbClr val="FFFFFF"/>
                </a:solidFill>
                <a:latin typeface="Calibri"/>
                <a:cs typeface="Calibri"/>
              </a:rPr>
              <a:t>risk </a:t>
            </a:r>
            <a:r>
              <a:rPr sz="1200" spc="10" dirty="0">
                <a:solidFill>
                  <a:srgbClr val="FFFFFF"/>
                </a:solidFill>
                <a:latin typeface="Calibri"/>
                <a:cs typeface="Calibri"/>
              </a:rPr>
              <a:t>to </a:t>
            </a:r>
            <a:r>
              <a:rPr sz="1200" spc="20" dirty="0">
                <a:solidFill>
                  <a:srgbClr val="FFFFFF"/>
                </a:solidFill>
                <a:latin typeface="Calibri"/>
                <a:cs typeface="Calibri"/>
              </a:rPr>
              <a:t>system stability.  </a:t>
            </a:r>
            <a:r>
              <a:rPr sz="1200" spc="30" dirty="0">
                <a:solidFill>
                  <a:srgbClr val="FFFFFF"/>
                </a:solidFill>
                <a:latin typeface="Calibri"/>
                <a:cs typeface="Calibri"/>
              </a:rPr>
              <a:t>Using these patterns </a:t>
            </a:r>
            <a:r>
              <a:rPr sz="1200" spc="25" dirty="0">
                <a:solidFill>
                  <a:srgbClr val="FFFFFF"/>
                </a:solidFill>
                <a:latin typeface="Calibri"/>
                <a:cs typeface="Calibri"/>
              </a:rPr>
              <a:t>one can prevent </a:t>
            </a:r>
            <a:r>
              <a:rPr sz="1200" dirty="0">
                <a:solidFill>
                  <a:srgbClr val="FFFFFF"/>
                </a:solidFill>
                <a:latin typeface="Calibri"/>
                <a:cs typeface="Calibri"/>
              </a:rPr>
              <a:t>a </a:t>
            </a:r>
            <a:r>
              <a:rPr sz="1200" spc="35" dirty="0">
                <a:solidFill>
                  <a:srgbClr val="FFFFFF"/>
                </a:solidFill>
                <a:latin typeface="Calibri"/>
                <a:cs typeface="Calibri"/>
              </a:rPr>
              <a:t>distributed </a:t>
            </a:r>
            <a:r>
              <a:rPr sz="1200" spc="25" dirty="0">
                <a:solidFill>
                  <a:srgbClr val="FFFFFF"/>
                </a:solidFill>
                <a:latin typeface="Calibri"/>
                <a:cs typeface="Calibri"/>
              </a:rPr>
              <a:t>system  </a:t>
            </a:r>
            <a:r>
              <a:rPr sz="1200" spc="5" dirty="0">
                <a:solidFill>
                  <a:srgbClr val="FFFFFF"/>
                </a:solidFill>
                <a:latin typeface="Calibri"/>
                <a:cs typeface="Calibri"/>
              </a:rPr>
              <a:t>from shutting down just because </a:t>
            </a:r>
            <a:r>
              <a:rPr sz="1200" spc="10" dirty="0">
                <a:solidFill>
                  <a:srgbClr val="FFFFFF"/>
                </a:solidFill>
                <a:latin typeface="Calibri"/>
                <a:cs typeface="Calibri"/>
              </a:rPr>
              <a:t>some part </a:t>
            </a:r>
            <a:r>
              <a:rPr sz="1200" spc="5" dirty="0">
                <a:solidFill>
                  <a:srgbClr val="FFFFFF"/>
                </a:solidFill>
                <a:latin typeface="Calibri"/>
                <a:cs typeface="Calibri"/>
              </a:rPr>
              <a:t>of the </a:t>
            </a:r>
            <a:r>
              <a:rPr sz="1200" dirty="0">
                <a:solidFill>
                  <a:srgbClr val="FFFFFF"/>
                </a:solidFill>
                <a:latin typeface="Calibri"/>
                <a:cs typeface="Calibri"/>
              </a:rPr>
              <a:t>system </a:t>
            </a:r>
            <a:r>
              <a:rPr sz="1200" spc="10" dirty="0">
                <a:solidFill>
                  <a:srgbClr val="FFFFFF"/>
                </a:solidFill>
                <a:latin typeface="Calibri"/>
                <a:cs typeface="Calibri"/>
              </a:rPr>
              <a:t>has  </a:t>
            </a:r>
            <a:r>
              <a:rPr sz="1200" spc="-10" dirty="0">
                <a:solidFill>
                  <a:srgbClr val="FFFFFF"/>
                </a:solidFill>
                <a:latin typeface="Calibri"/>
                <a:cs typeface="Calibri"/>
              </a:rPr>
              <a:t>failed.</a:t>
            </a:r>
            <a:endParaRPr sz="1200">
              <a:latin typeface="Calibri"/>
              <a:cs typeface="Calibri"/>
            </a:endParaRPr>
          </a:p>
        </p:txBody>
      </p:sp>
      <p:sp>
        <p:nvSpPr>
          <p:cNvPr id="21" name="object 21"/>
          <p:cNvSpPr txBox="1"/>
          <p:nvPr/>
        </p:nvSpPr>
        <p:spPr>
          <a:xfrm>
            <a:off x="8000365" y="4448809"/>
            <a:ext cx="1977389" cy="1671320"/>
          </a:xfrm>
          <a:prstGeom prst="rect">
            <a:avLst/>
          </a:prstGeom>
        </p:spPr>
        <p:txBody>
          <a:bodyPr vert="horz" wrap="square" lIns="0" tIns="12700" rIns="0" bIns="0" rtlCol="0">
            <a:spAutoFit/>
          </a:bodyPr>
          <a:lstStyle/>
          <a:p>
            <a:pPr marL="355600" indent="-342900">
              <a:lnSpc>
                <a:spcPct val="100000"/>
              </a:lnSpc>
              <a:spcBef>
                <a:spcPts val="100"/>
              </a:spcBef>
              <a:buAutoNum type="alphaUcPeriod"/>
              <a:tabLst>
                <a:tab pos="354965" algn="l"/>
                <a:tab pos="355600" algn="l"/>
              </a:tabLst>
            </a:pPr>
            <a:r>
              <a:rPr sz="1200" spc="-10" dirty="0">
                <a:solidFill>
                  <a:srgbClr val="FFFFFF"/>
                </a:solidFill>
                <a:latin typeface="Calibri"/>
                <a:cs typeface="Calibri"/>
              </a:rPr>
              <a:t>Client </a:t>
            </a:r>
            <a:r>
              <a:rPr sz="1200" spc="-5" dirty="0">
                <a:solidFill>
                  <a:srgbClr val="FFFFFF"/>
                </a:solidFill>
                <a:latin typeface="Calibri"/>
                <a:cs typeface="Calibri"/>
              </a:rPr>
              <a:t>side load</a:t>
            </a:r>
            <a:r>
              <a:rPr sz="1200" spc="-35" dirty="0">
                <a:solidFill>
                  <a:srgbClr val="FFFFFF"/>
                </a:solidFill>
                <a:latin typeface="Calibri"/>
                <a:cs typeface="Calibri"/>
              </a:rPr>
              <a:t> </a:t>
            </a:r>
            <a:r>
              <a:rPr sz="1200" spc="-5" dirty="0">
                <a:solidFill>
                  <a:srgbClr val="FFFFFF"/>
                </a:solidFill>
                <a:latin typeface="Calibri"/>
                <a:cs typeface="Calibri"/>
              </a:rPr>
              <a:t>balancing</a:t>
            </a:r>
            <a:endParaRPr sz="1200">
              <a:latin typeface="Calibri"/>
              <a:cs typeface="Calibri"/>
            </a:endParaRPr>
          </a:p>
          <a:p>
            <a:pPr marL="355600" indent="-342900">
              <a:lnSpc>
                <a:spcPct val="100000"/>
              </a:lnSpc>
              <a:buAutoNum type="alphaUcPeriod"/>
              <a:tabLst>
                <a:tab pos="354965" algn="l"/>
                <a:tab pos="355600" algn="l"/>
              </a:tabLst>
            </a:pPr>
            <a:r>
              <a:rPr sz="1200" spc="-5" dirty="0">
                <a:solidFill>
                  <a:srgbClr val="FFFFFF"/>
                </a:solidFill>
                <a:latin typeface="Calibri"/>
                <a:cs typeface="Calibri"/>
              </a:rPr>
              <a:t>Server side load</a:t>
            </a:r>
            <a:r>
              <a:rPr sz="1200" spc="-55" dirty="0">
                <a:solidFill>
                  <a:srgbClr val="FFFFFF"/>
                </a:solidFill>
                <a:latin typeface="Calibri"/>
                <a:cs typeface="Calibri"/>
              </a:rPr>
              <a:t> </a:t>
            </a:r>
            <a:r>
              <a:rPr sz="1200" spc="-5" dirty="0">
                <a:solidFill>
                  <a:srgbClr val="FFFFFF"/>
                </a:solidFill>
                <a:latin typeface="Calibri"/>
                <a:cs typeface="Calibri"/>
              </a:rPr>
              <a:t>balancing</a:t>
            </a:r>
            <a:endParaRPr sz="1200">
              <a:latin typeface="Calibri"/>
              <a:cs typeface="Calibri"/>
            </a:endParaRPr>
          </a:p>
          <a:p>
            <a:pPr marL="355600" indent="-342900">
              <a:lnSpc>
                <a:spcPct val="100000"/>
              </a:lnSpc>
              <a:buAutoNum type="alphaUcPeriod"/>
              <a:tabLst>
                <a:tab pos="354965" algn="l"/>
                <a:tab pos="355600" algn="l"/>
              </a:tabLst>
            </a:pPr>
            <a:r>
              <a:rPr sz="1200" spc="-5" dirty="0">
                <a:solidFill>
                  <a:srgbClr val="FFFFFF"/>
                </a:solidFill>
                <a:latin typeface="Calibri"/>
                <a:cs typeface="Calibri"/>
              </a:rPr>
              <a:t>Communication</a:t>
            </a:r>
            <a:r>
              <a:rPr sz="1200" spc="-15" dirty="0">
                <a:solidFill>
                  <a:srgbClr val="FFFFFF"/>
                </a:solidFill>
                <a:latin typeface="Calibri"/>
                <a:cs typeface="Calibri"/>
              </a:rPr>
              <a:t> </a:t>
            </a:r>
            <a:r>
              <a:rPr sz="1200" spc="-10" dirty="0">
                <a:solidFill>
                  <a:srgbClr val="FFFFFF"/>
                </a:solidFill>
                <a:latin typeface="Calibri"/>
                <a:cs typeface="Calibri"/>
              </a:rPr>
              <a:t>retry</a:t>
            </a:r>
            <a:endParaRPr sz="1200">
              <a:latin typeface="Calibri"/>
              <a:cs typeface="Calibri"/>
            </a:endParaRPr>
          </a:p>
          <a:p>
            <a:pPr marL="355600" indent="-342900">
              <a:lnSpc>
                <a:spcPct val="100000"/>
              </a:lnSpc>
              <a:buAutoNum type="alphaUcPeriod"/>
              <a:tabLst>
                <a:tab pos="354965" algn="l"/>
                <a:tab pos="355600" algn="l"/>
              </a:tabLst>
            </a:pPr>
            <a:r>
              <a:rPr sz="1200" spc="-5" dirty="0">
                <a:solidFill>
                  <a:srgbClr val="FFFFFF"/>
                </a:solidFill>
                <a:latin typeface="Calibri"/>
                <a:cs typeface="Calibri"/>
              </a:rPr>
              <a:t>Communication</a:t>
            </a:r>
            <a:r>
              <a:rPr sz="1200" spc="-25" dirty="0">
                <a:solidFill>
                  <a:srgbClr val="FFFFFF"/>
                </a:solidFill>
                <a:latin typeface="Calibri"/>
                <a:cs typeface="Calibri"/>
              </a:rPr>
              <a:t> </a:t>
            </a:r>
            <a:r>
              <a:rPr sz="1200" spc="-5" dirty="0">
                <a:solidFill>
                  <a:srgbClr val="FFFFFF"/>
                </a:solidFill>
                <a:latin typeface="Calibri"/>
                <a:cs typeface="Calibri"/>
              </a:rPr>
              <a:t>timeout</a:t>
            </a:r>
            <a:endParaRPr sz="1200">
              <a:latin typeface="Calibri"/>
              <a:cs typeface="Calibri"/>
            </a:endParaRPr>
          </a:p>
          <a:p>
            <a:pPr marL="355600" indent="-342900">
              <a:lnSpc>
                <a:spcPct val="100000"/>
              </a:lnSpc>
              <a:buAutoNum type="alphaUcPeriod"/>
              <a:tabLst>
                <a:tab pos="354965" algn="l"/>
                <a:tab pos="355600" algn="l"/>
              </a:tabLst>
            </a:pPr>
            <a:r>
              <a:rPr sz="1200" spc="-10" dirty="0">
                <a:solidFill>
                  <a:srgbClr val="FFFFFF"/>
                </a:solidFill>
                <a:latin typeface="Calibri"/>
                <a:cs typeface="Calibri"/>
              </a:rPr>
              <a:t>Circuit </a:t>
            </a:r>
            <a:r>
              <a:rPr sz="1200" spc="-15" dirty="0">
                <a:solidFill>
                  <a:srgbClr val="FFFFFF"/>
                </a:solidFill>
                <a:latin typeface="Calibri"/>
                <a:cs typeface="Calibri"/>
              </a:rPr>
              <a:t>breaker</a:t>
            </a:r>
            <a:r>
              <a:rPr sz="1200" spc="-10" dirty="0">
                <a:solidFill>
                  <a:srgbClr val="FFFFFF"/>
                </a:solidFill>
                <a:latin typeface="Calibri"/>
                <a:cs typeface="Calibri"/>
              </a:rPr>
              <a:t> pattern</a:t>
            </a:r>
            <a:endParaRPr sz="1200">
              <a:latin typeface="Calibri"/>
              <a:cs typeface="Calibri"/>
            </a:endParaRPr>
          </a:p>
          <a:p>
            <a:pPr marL="355600" indent="-342900">
              <a:lnSpc>
                <a:spcPct val="100000"/>
              </a:lnSpc>
              <a:buAutoNum type="alphaUcPeriod"/>
              <a:tabLst>
                <a:tab pos="354965" algn="l"/>
                <a:tab pos="355600" algn="l"/>
              </a:tabLst>
            </a:pPr>
            <a:r>
              <a:rPr sz="1200" spc="-5" dirty="0">
                <a:solidFill>
                  <a:srgbClr val="FFFFFF"/>
                </a:solidFill>
                <a:latin typeface="Calibri"/>
                <a:cs typeface="Calibri"/>
              </a:rPr>
              <a:t>Bulkheads</a:t>
            </a:r>
            <a:r>
              <a:rPr sz="1200" spc="-15" dirty="0">
                <a:solidFill>
                  <a:srgbClr val="FFFFFF"/>
                </a:solidFill>
                <a:latin typeface="Calibri"/>
                <a:cs typeface="Calibri"/>
              </a:rPr>
              <a:t> </a:t>
            </a:r>
            <a:r>
              <a:rPr sz="1200" spc="-10" dirty="0">
                <a:solidFill>
                  <a:srgbClr val="FFFFFF"/>
                </a:solidFill>
                <a:latin typeface="Calibri"/>
                <a:cs typeface="Calibri"/>
              </a:rPr>
              <a:t>pattern</a:t>
            </a:r>
            <a:endParaRPr sz="1200">
              <a:latin typeface="Calibri"/>
              <a:cs typeface="Calibri"/>
            </a:endParaRPr>
          </a:p>
          <a:p>
            <a:pPr marL="355600" indent="-342900">
              <a:lnSpc>
                <a:spcPct val="100000"/>
              </a:lnSpc>
              <a:buAutoNum type="alphaUcPeriod"/>
              <a:tabLst>
                <a:tab pos="354965" algn="l"/>
                <a:tab pos="355600" algn="l"/>
              </a:tabLst>
            </a:pPr>
            <a:r>
              <a:rPr sz="1200" spc="-10" dirty="0">
                <a:solidFill>
                  <a:srgbClr val="FFFFFF"/>
                </a:solidFill>
                <a:latin typeface="Calibri"/>
                <a:cs typeface="Calibri"/>
              </a:rPr>
              <a:t>Stress feedback</a:t>
            </a:r>
            <a:endParaRPr sz="1200">
              <a:latin typeface="Calibri"/>
              <a:cs typeface="Calibri"/>
            </a:endParaRPr>
          </a:p>
          <a:p>
            <a:pPr marL="355600" indent="-342900">
              <a:lnSpc>
                <a:spcPct val="100000"/>
              </a:lnSpc>
              <a:buAutoNum type="alphaUcPeriod"/>
              <a:tabLst>
                <a:tab pos="354965" algn="l"/>
                <a:tab pos="355600" algn="l"/>
              </a:tabLst>
            </a:pPr>
            <a:r>
              <a:rPr sz="1200" spc="-5" dirty="0">
                <a:solidFill>
                  <a:srgbClr val="FFFFFF"/>
                </a:solidFill>
                <a:latin typeface="Calibri"/>
                <a:cs typeface="Calibri"/>
              </a:rPr>
              <a:t>Service</a:t>
            </a:r>
            <a:r>
              <a:rPr sz="1200" spc="-10" dirty="0">
                <a:solidFill>
                  <a:srgbClr val="FFFFFF"/>
                </a:solidFill>
                <a:latin typeface="Calibri"/>
                <a:cs typeface="Calibri"/>
              </a:rPr>
              <a:t> </a:t>
            </a:r>
            <a:r>
              <a:rPr sz="1200" spc="-5" dirty="0">
                <a:solidFill>
                  <a:srgbClr val="FFFFFF"/>
                </a:solidFill>
                <a:latin typeface="Calibri"/>
                <a:cs typeface="Calibri"/>
              </a:rPr>
              <a:t>mesh</a:t>
            </a:r>
            <a:endParaRPr sz="1200">
              <a:latin typeface="Calibri"/>
              <a:cs typeface="Calibri"/>
            </a:endParaRPr>
          </a:p>
          <a:p>
            <a:pPr marL="355600" indent="-342900">
              <a:lnSpc>
                <a:spcPct val="100000"/>
              </a:lnSpc>
              <a:buAutoNum type="alphaUcPeriod"/>
              <a:tabLst>
                <a:tab pos="354965" algn="l"/>
                <a:tab pos="355600" algn="l"/>
              </a:tabLst>
            </a:pPr>
            <a:r>
              <a:rPr sz="1200" spc="-10" dirty="0">
                <a:solidFill>
                  <a:srgbClr val="FFFFFF"/>
                </a:solidFill>
                <a:latin typeface="Calibri"/>
                <a:cs typeface="Calibri"/>
              </a:rPr>
              <a:t>Others </a:t>
            </a:r>
            <a:r>
              <a:rPr sz="1200" dirty="0">
                <a:solidFill>
                  <a:srgbClr val="FFFFFF"/>
                </a:solidFill>
                <a:latin typeface="Calibri"/>
                <a:cs typeface="Calibri"/>
              </a:rPr>
              <a:t>...</a:t>
            </a:r>
            <a:endParaRPr sz="1200">
              <a:latin typeface="Calibri"/>
              <a:cs typeface="Calibri"/>
            </a:endParaRPr>
          </a:p>
        </p:txBody>
      </p:sp>
      <p:sp>
        <p:nvSpPr>
          <p:cNvPr id="22" name="object 2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249284"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15" dirty="0">
                <a:solidFill>
                  <a:srgbClr val="FFFFFF"/>
                </a:solidFill>
                <a:latin typeface="Microsoft YaHei"/>
                <a:cs typeface="Microsoft YaHei"/>
              </a:rPr>
              <a:t>Resilience </a:t>
            </a:r>
            <a:r>
              <a:rPr sz="2400" b="1" spc="-10" dirty="0">
                <a:solidFill>
                  <a:srgbClr val="FFFFFF"/>
                </a:solidFill>
                <a:latin typeface="Microsoft YaHei"/>
                <a:cs typeface="Microsoft YaHei"/>
              </a:rPr>
              <a:t>patterns </a:t>
            </a:r>
            <a:r>
              <a:rPr sz="2400" b="1" dirty="0">
                <a:solidFill>
                  <a:srgbClr val="FFFFFF"/>
                </a:solidFill>
                <a:latin typeface="Microsoft YaHei"/>
                <a:cs typeface="Microsoft YaHei"/>
              </a:rPr>
              <a:t>by </a:t>
            </a:r>
            <a:r>
              <a:rPr sz="2400" b="1" spc="-5" dirty="0">
                <a:solidFill>
                  <a:srgbClr val="FFFFFF"/>
                </a:solidFill>
                <a:latin typeface="Microsoft YaHei"/>
                <a:cs typeface="Microsoft YaHei"/>
              </a:rPr>
              <a:t>Uwe Friedrichsen</a:t>
            </a:r>
            <a:r>
              <a:rPr sz="2400" b="1" spc="8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sp>
        <p:nvSpPr>
          <p:cNvPr id="3" name="object 3"/>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grpSp>
        <p:nvGrpSpPr>
          <p:cNvPr id="4" name="object 4"/>
          <p:cNvGrpSpPr/>
          <p:nvPr/>
        </p:nvGrpSpPr>
        <p:grpSpPr>
          <a:xfrm>
            <a:off x="0" y="6742176"/>
            <a:ext cx="12192000" cy="116205"/>
            <a:chOff x="0" y="6742176"/>
            <a:chExt cx="12192000" cy="116205"/>
          </a:xfrm>
        </p:grpSpPr>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pSp>
        <p:nvGrpSpPr>
          <p:cNvPr id="8" name="object 8"/>
          <p:cNvGrpSpPr/>
          <p:nvPr/>
        </p:nvGrpSpPr>
        <p:grpSpPr>
          <a:xfrm>
            <a:off x="761" y="761"/>
            <a:ext cx="12190730" cy="6856730"/>
            <a:chOff x="761" y="761"/>
            <a:chExt cx="12190730" cy="6856730"/>
          </a:xfrm>
        </p:grpSpPr>
        <p:pic>
          <p:nvPicPr>
            <p:cNvPr id="9" name="object 9"/>
            <p:cNvPicPr/>
            <p:nvPr/>
          </p:nvPicPr>
          <p:blipFill>
            <a:blip r:embed="rId2" cstate="print"/>
            <a:stretch>
              <a:fillRect/>
            </a:stretch>
          </p:blipFill>
          <p:spPr>
            <a:xfrm>
              <a:off x="1806622" y="857186"/>
              <a:ext cx="8172529" cy="5678812"/>
            </a:xfrm>
            <a:prstGeom prst="rect">
              <a:avLst/>
            </a:prstGeom>
          </p:spPr>
        </p:pic>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75</a:t>
            </a:fld>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1059180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15" dirty="0">
                <a:solidFill>
                  <a:srgbClr val="FFFFFF"/>
                </a:solidFill>
                <a:latin typeface="Microsoft YaHei"/>
                <a:cs typeface="Microsoft YaHei"/>
              </a:rPr>
              <a:t>Resilience </a:t>
            </a:r>
            <a:r>
              <a:rPr sz="2400" b="1" spc="-10" dirty="0">
                <a:solidFill>
                  <a:srgbClr val="FFFFFF"/>
                </a:solidFill>
                <a:latin typeface="Microsoft YaHei"/>
                <a:cs typeface="Microsoft YaHei"/>
              </a:rPr>
              <a:t>patterns </a:t>
            </a:r>
            <a:r>
              <a:rPr sz="2400" b="1" dirty="0">
                <a:solidFill>
                  <a:srgbClr val="FFFFFF"/>
                </a:solidFill>
                <a:latin typeface="Microsoft YaHei"/>
                <a:cs typeface="Microsoft YaHei"/>
              </a:rPr>
              <a:t>by </a:t>
            </a:r>
            <a:r>
              <a:rPr sz="2400" b="1" spc="-5" dirty="0">
                <a:solidFill>
                  <a:srgbClr val="FFFFFF"/>
                </a:solidFill>
                <a:latin typeface="Microsoft YaHei"/>
                <a:cs typeface="Microsoft YaHei"/>
              </a:rPr>
              <a:t>Uwe Friedrichsen (small </a:t>
            </a:r>
            <a:r>
              <a:rPr sz="2400" b="1" spc="-10" dirty="0">
                <a:solidFill>
                  <a:srgbClr val="FFFFFF"/>
                </a:solidFill>
                <a:latin typeface="Microsoft YaHei"/>
                <a:cs typeface="Microsoft YaHei"/>
              </a:rPr>
              <a:t>version)</a:t>
            </a:r>
            <a:r>
              <a:rPr sz="2400" b="1" spc="13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sp>
        <p:nvSpPr>
          <p:cNvPr id="3" name="object 3"/>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grpSp>
        <p:nvGrpSpPr>
          <p:cNvPr id="4" name="object 4"/>
          <p:cNvGrpSpPr/>
          <p:nvPr/>
        </p:nvGrpSpPr>
        <p:grpSpPr>
          <a:xfrm>
            <a:off x="0" y="6742176"/>
            <a:ext cx="12192000" cy="116205"/>
            <a:chOff x="0" y="6742176"/>
            <a:chExt cx="12192000" cy="116205"/>
          </a:xfrm>
        </p:grpSpPr>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pSp>
        <p:nvGrpSpPr>
          <p:cNvPr id="8" name="object 8"/>
          <p:cNvGrpSpPr/>
          <p:nvPr/>
        </p:nvGrpSpPr>
        <p:grpSpPr>
          <a:xfrm>
            <a:off x="761" y="761"/>
            <a:ext cx="12190730" cy="6856730"/>
            <a:chOff x="761" y="761"/>
            <a:chExt cx="12190730" cy="6856730"/>
          </a:xfrm>
        </p:grpSpPr>
        <p:pic>
          <p:nvPicPr>
            <p:cNvPr id="9" name="object 9"/>
            <p:cNvPicPr/>
            <p:nvPr/>
          </p:nvPicPr>
          <p:blipFill>
            <a:blip r:embed="rId2" cstate="print"/>
            <a:stretch>
              <a:fillRect/>
            </a:stretch>
          </p:blipFill>
          <p:spPr>
            <a:xfrm>
              <a:off x="1336960" y="924789"/>
              <a:ext cx="9040324" cy="5599404"/>
            </a:xfrm>
            <a:prstGeom prst="rect">
              <a:avLst/>
            </a:prstGeom>
          </p:spPr>
        </p:pic>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76</a:t>
            </a:fld>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3859529"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Definitions</a:t>
            </a:r>
            <a:r>
              <a:rPr sz="2400" b="1" spc="-2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aphicFrame>
        <p:nvGraphicFramePr>
          <p:cNvPr id="8" name="object 8"/>
          <p:cNvGraphicFramePr>
            <a:graphicFrameLocks noGrp="1"/>
          </p:cNvGraphicFramePr>
          <p:nvPr/>
        </p:nvGraphicFramePr>
        <p:xfrm>
          <a:off x="201929" y="871855"/>
          <a:ext cx="11818618" cy="5669276"/>
        </p:xfrm>
        <a:graphic>
          <a:graphicData uri="http://schemas.openxmlformats.org/drawingml/2006/table">
            <a:tbl>
              <a:tblPr firstRow="1" bandRow="1">
                <a:tableStyleId>{2D5ABB26-0587-4C30-8999-92F81FD0307C}</a:tableStyleId>
              </a:tblPr>
              <a:tblGrid>
                <a:gridCol w="1457960">
                  <a:extLst>
                    <a:ext uri="{9D8B030D-6E8A-4147-A177-3AD203B41FA5}">
                      <a16:colId xmlns:a16="http://schemas.microsoft.com/office/drawing/2014/main" val="20000"/>
                    </a:ext>
                  </a:extLst>
                </a:gridCol>
                <a:gridCol w="4451350">
                  <a:extLst>
                    <a:ext uri="{9D8B030D-6E8A-4147-A177-3AD203B41FA5}">
                      <a16:colId xmlns:a16="http://schemas.microsoft.com/office/drawing/2014/main" val="20001"/>
                    </a:ext>
                  </a:extLst>
                </a:gridCol>
                <a:gridCol w="1371599">
                  <a:extLst>
                    <a:ext uri="{9D8B030D-6E8A-4147-A177-3AD203B41FA5}">
                      <a16:colId xmlns:a16="http://schemas.microsoft.com/office/drawing/2014/main" val="20002"/>
                    </a:ext>
                  </a:extLst>
                </a:gridCol>
                <a:gridCol w="4537709">
                  <a:extLst>
                    <a:ext uri="{9D8B030D-6E8A-4147-A177-3AD203B41FA5}">
                      <a16:colId xmlns:a16="http://schemas.microsoft.com/office/drawing/2014/main" val="20003"/>
                    </a:ext>
                  </a:extLst>
                </a:gridCol>
              </a:tblGrid>
              <a:tr h="457200">
                <a:tc>
                  <a:txBody>
                    <a:bodyPr/>
                    <a:lstStyle/>
                    <a:p>
                      <a:pPr marL="91440">
                        <a:lnSpc>
                          <a:spcPct val="100000"/>
                        </a:lnSpc>
                        <a:spcBef>
                          <a:spcPts val="285"/>
                        </a:spcBef>
                      </a:pPr>
                      <a:r>
                        <a:rPr sz="1400" spc="-5" dirty="0">
                          <a:latin typeface="Calibri"/>
                          <a:cs typeface="Calibri"/>
                        </a:rPr>
                        <a:t>Isolation</a:t>
                      </a:r>
                      <a:endParaRPr sz="1400">
                        <a:latin typeface="Calibri"/>
                        <a:cs typeface="Calibri"/>
                      </a:endParaRPr>
                    </a:p>
                  </a:txBody>
                  <a:tcPr marL="0" marR="0" marT="36195" marB="0">
                    <a:lnR w="12700">
                      <a:solidFill>
                        <a:srgbClr val="BEBEBE"/>
                      </a:solidFill>
                      <a:prstDash val="solid"/>
                    </a:lnR>
                    <a:lnB w="12700">
                      <a:solidFill>
                        <a:srgbClr val="BEBEBE"/>
                      </a:solidFill>
                      <a:prstDash val="solid"/>
                    </a:lnB>
                  </a:tcPr>
                </a:tc>
                <a:tc>
                  <a:txBody>
                    <a:bodyPr/>
                    <a:lstStyle/>
                    <a:p>
                      <a:pPr marL="91440">
                        <a:lnSpc>
                          <a:spcPct val="100000"/>
                        </a:lnSpc>
                        <a:spcBef>
                          <a:spcPts val="295"/>
                        </a:spcBef>
                      </a:pPr>
                      <a:r>
                        <a:rPr sz="1200" spc="-10" dirty="0">
                          <a:latin typeface="Calibri"/>
                          <a:cs typeface="Calibri"/>
                        </a:rPr>
                        <a:t>Partition </a:t>
                      </a:r>
                      <a:r>
                        <a:rPr sz="1200" spc="-15" dirty="0">
                          <a:latin typeface="Calibri"/>
                          <a:cs typeface="Calibri"/>
                        </a:rPr>
                        <a:t>system </a:t>
                      </a:r>
                      <a:r>
                        <a:rPr sz="1200" spc="-5" dirty="0">
                          <a:latin typeface="Calibri"/>
                          <a:cs typeface="Calibri"/>
                        </a:rPr>
                        <a:t>such </a:t>
                      </a:r>
                      <a:r>
                        <a:rPr sz="1200" spc="-10" dirty="0">
                          <a:latin typeface="Calibri"/>
                          <a:cs typeface="Calibri"/>
                        </a:rPr>
                        <a:t>that </a:t>
                      </a:r>
                      <a:r>
                        <a:rPr sz="1200" spc="-5" dirty="0">
                          <a:latin typeface="Calibri"/>
                          <a:cs typeface="Calibri"/>
                        </a:rPr>
                        <a:t>it </a:t>
                      </a:r>
                      <a:r>
                        <a:rPr sz="1200" spc="-15" dirty="0">
                          <a:latin typeface="Calibri"/>
                          <a:cs typeface="Calibri"/>
                        </a:rPr>
                        <a:t>prevents </a:t>
                      </a:r>
                      <a:r>
                        <a:rPr sz="1200" spc="-5" dirty="0">
                          <a:latin typeface="Calibri"/>
                          <a:cs typeface="Calibri"/>
                        </a:rPr>
                        <a:t>cascade</a:t>
                      </a:r>
                      <a:r>
                        <a:rPr sz="1200" spc="35" dirty="0">
                          <a:latin typeface="Calibri"/>
                          <a:cs typeface="Calibri"/>
                        </a:rPr>
                        <a:t> </a:t>
                      </a:r>
                      <a:r>
                        <a:rPr sz="1200" spc="-10" dirty="0">
                          <a:latin typeface="Calibri"/>
                          <a:cs typeface="Calibri"/>
                        </a:rPr>
                        <a:t>failures.</a:t>
                      </a:r>
                      <a:endParaRPr sz="1200">
                        <a:latin typeface="Calibri"/>
                        <a:cs typeface="Calibri"/>
                      </a:endParaRPr>
                    </a:p>
                  </a:txBody>
                  <a:tcPr marL="0" marR="0" marT="37465" marB="0">
                    <a:lnL w="12700">
                      <a:solidFill>
                        <a:srgbClr val="BEBEBE"/>
                      </a:solidFill>
                      <a:prstDash val="solid"/>
                    </a:lnL>
                    <a:lnR w="12700">
                      <a:solidFill>
                        <a:srgbClr val="BEBEBE"/>
                      </a:solidFill>
                      <a:prstDash val="solid"/>
                    </a:lnR>
                    <a:lnB w="12700">
                      <a:solidFill>
                        <a:srgbClr val="BEBEBE"/>
                      </a:solidFill>
                      <a:prstDash val="solid"/>
                    </a:lnB>
                  </a:tcPr>
                </a:tc>
                <a:tc>
                  <a:txBody>
                    <a:bodyPr/>
                    <a:lstStyle/>
                    <a:p>
                      <a:pPr marL="90805">
                        <a:lnSpc>
                          <a:spcPct val="100000"/>
                        </a:lnSpc>
                        <a:spcBef>
                          <a:spcPts val="285"/>
                        </a:spcBef>
                      </a:pPr>
                      <a:r>
                        <a:rPr sz="1400" spc="-10" dirty="0">
                          <a:latin typeface="Calibri"/>
                          <a:cs typeface="Calibri"/>
                        </a:rPr>
                        <a:t>Latency</a:t>
                      </a:r>
                      <a:r>
                        <a:rPr sz="1400" spc="-20" dirty="0">
                          <a:latin typeface="Calibri"/>
                          <a:cs typeface="Calibri"/>
                        </a:rPr>
                        <a:t> </a:t>
                      </a:r>
                      <a:r>
                        <a:rPr sz="1400" spc="-10" dirty="0">
                          <a:latin typeface="Calibri"/>
                          <a:cs typeface="Calibri"/>
                        </a:rPr>
                        <a:t>control</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B w="12700">
                      <a:solidFill>
                        <a:srgbClr val="BEBEBE"/>
                      </a:solidFill>
                      <a:prstDash val="solid"/>
                    </a:lnB>
                  </a:tcPr>
                </a:tc>
                <a:tc>
                  <a:txBody>
                    <a:bodyPr/>
                    <a:lstStyle/>
                    <a:p>
                      <a:pPr marL="90805" marR="375285">
                        <a:lnSpc>
                          <a:spcPct val="100000"/>
                        </a:lnSpc>
                        <a:spcBef>
                          <a:spcPts val="295"/>
                        </a:spcBef>
                      </a:pPr>
                      <a:r>
                        <a:rPr sz="1200" spc="-10" dirty="0">
                          <a:latin typeface="Calibri"/>
                          <a:cs typeface="Calibri"/>
                        </a:rPr>
                        <a:t>Detecting </a:t>
                      </a:r>
                      <a:r>
                        <a:rPr sz="1200" spc="-5" dirty="0">
                          <a:latin typeface="Calibri"/>
                          <a:cs typeface="Calibri"/>
                        </a:rPr>
                        <a:t>and handling </a:t>
                      </a:r>
                      <a:r>
                        <a:rPr sz="1200" dirty="0">
                          <a:latin typeface="Calibri"/>
                          <a:cs typeface="Calibri"/>
                        </a:rPr>
                        <a:t>of </a:t>
                      </a:r>
                      <a:r>
                        <a:rPr sz="1200" spc="-5" dirty="0">
                          <a:latin typeface="Calibri"/>
                          <a:cs typeface="Calibri"/>
                        </a:rPr>
                        <a:t>non-timely responses; </a:t>
                      </a:r>
                      <a:r>
                        <a:rPr sz="1200" spc="-10" dirty="0">
                          <a:latin typeface="Calibri"/>
                          <a:cs typeface="Calibri"/>
                        </a:rPr>
                        <a:t>helps </a:t>
                      </a:r>
                      <a:r>
                        <a:rPr sz="1200" spc="-5" dirty="0">
                          <a:latin typeface="Calibri"/>
                          <a:cs typeface="Calibri"/>
                        </a:rPr>
                        <a:t>in </a:t>
                      </a:r>
                      <a:r>
                        <a:rPr sz="1200" spc="-10" dirty="0">
                          <a:latin typeface="Calibri"/>
                          <a:cs typeface="Calibri"/>
                        </a:rPr>
                        <a:t>avoiding  temporal failures.</a:t>
                      </a:r>
                      <a:endParaRPr sz="1200">
                        <a:latin typeface="Calibri"/>
                        <a:cs typeface="Calibri"/>
                      </a:endParaRPr>
                    </a:p>
                  </a:txBody>
                  <a:tcPr marL="0" marR="0" marT="37465" marB="0">
                    <a:lnL w="12700">
                      <a:solidFill>
                        <a:srgbClr val="BEBEBE"/>
                      </a:solidFill>
                      <a:prstDash val="solid"/>
                    </a:lnL>
                    <a:lnB w="12700">
                      <a:solidFill>
                        <a:srgbClr val="BEBEBE"/>
                      </a:solidFill>
                      <a:prstDash val="solid"/>
                    </a:lnB>
                  </a:tcPr>
                </a:tc>
                <a:extLst>
                  <a:ext uri="{0D108BD9-81ED-4DB2-BD59-A6C34878D82A}">
                    <a16:rowId xmlns:a16="http://schemas.microsoft.com/office/drawing/2014/main" val="10000"/>
                  </a:ext>
                </a:extLst>
              </a:tr>
              <a:tr h="640080">
                <a:tc>
                  <a:txBody>
                    <a:bodyPr/>
                    <a:lstStyle/>
                    <a:p>
                      <a:pPr marL="91440" marR="605790">
                        <a:lnSpc>
                          <a:spcPct val="100000"/>
                        </a:lnSpc>
                        <a:spcBef>
                          <a:spcPts val="285"/>
                        </a:spcBef>
                      </a:pPr>
                      <a:r>
                        <a:rPr sz="1400" spc="-40" dirty="0">
                          <a:latin typeface="Calibri"/>
                          <a:cs typeface="Calibri"/>
                        </a:rPr>
                        <a:t>P</a:t>
                      </a:r>
                      <a:r>
                        <a:rPr sz="1400" spc="-5" dirty="0">
                          <a:latin typeface="Calibri"/>
                          <a:cs typeface="Calibri"/>
                        </a:rPr>
                        <a:t>a</a:t>
                      </a:r>
                      <a:r>
                        <a:rPr sz="1400" spc="-30" dirty="0">
                          <a:latin typeface="Calibri"/>
                          <a:cs typeface="Calibri"/>
                        </a:rPr>
                        <a:t>r</a:t>
                      </a:r>
                      <a:r>
                        <a:rPr sz="1400" spc="-5" dirty="0">
                          <a:latin typeface="Calibri"/>
                          <a:cs typeface="Calibri"/>
                        </a:rPr>
                        <a:t>am</a:t>
                      </a:r>
                      <a:r>
                        <a:rPr sz="1400" spc="-15" dirty="0">
                          <a:latin typeface="Calibri"/>
                          <a:cs typeface="Calibri"/>
                        </a:rPr>
                        <a:t>e</a:t>
                      </a:r>
                      <a:r>
                        <a:rPr sz="1400" spc="-25" dirty="0">
                          <a:latin typeface="Calibri"/>
                          <a:cs typeface="Calibri"/>
                        </a:rPr>
                        <a:t>t</a:t>
                      </a:r>
                      <a:r>
                        <a:rPr sz="1400" spc="-5" dirty="0">
                          <a:latin typeface="Calibri"/>
                          <a:cs typeface="Calibri"/>
                        </a:rPr>
                        <a:t>e</a:t>
                      </a:r>
                      <a:r>
                        <a:rPr sz="1400" dirty="0">
                          <a:latin typeface="Calibri"/>
                          <a:cs typeface="Calibri"/>
                        </a:rPr>
                        <a:t>r  </a:t>
                      </a:r>
                      <a:r>
                        <a:rPr sz="1400" spc="-5" dirty="0">
                          <a:latin typeface="Calibri"/>
                          <a:cs typeface="Calibri"/>
                        </a:rPr>
                        <a:t>checking</a:t>
                      </a:r>
                      <a:endParaRPr sz="1400">
                        <a:latin typeface="Calibri"/>
                        <a:cs typeface="Calibri"/>
                      </a:endParaRPr>
                    </a:p>
                  </a:txBody>
                  <a:tcPr marL="0" marR="0" marT="36195"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1440" marR="495934">
                        <a:lnSpc>
                          <a:spcPct val="100000"/>
                        </a:lnSpc>
                        <a:spcBef>
                          <a:spcPts val="295"/>
                        </a:spcBef>
                      </a:pPr>
                      <a:r>
                        <a:rPr sz="1200" dirty="0">
                          <a:latin typeface="Calibri"/>
                          <a:cs typeface="Calibri"/>
                        </a:rPr>
                        <a:t>Do </a:t>
                      </a:r>
                      <a:r>
                        <a:rPr sz="1200" spc="-10" dirty="0">
                          <a:latin typeface="Calibri"/>
                          <a:cs typeface="Calibri"/>
                        </a:rPr>
                        <a:t>request parameter </a:t>
                      </a:r>
                      <a:r>
                        <a:rPr sz="1200" spc="-15" dirty="0">
                          <a:latin typeface="Calibri"/>
                          <a:cs typeface="Calibri"/>
                        </a:rPr>
                        <a:t>syntatic </a:t>
                      </a:r>
                      <a:r>
                        <a:rPr sz="1200" spc="-5" dirty="0">
                          <a:latin typeface="Calibri"/>
                          <a:cs typeface="Calibri"/>
                        </a:rPr>
                        <a:t>and semmetic checking </a:t>
                      </a:r>
                      <a:r>
                        <a:rPr sz="1200" dirty="0">
                          <a:latin typeface="Calibri"/>
                          <a:cs typeface="Calibri"/>
                        </a:rPr>
                        <a:t>so as </a:t>
                      </a:r>
                      <a:r>
                        <a:rPr sz="1200" spc="-10" dirty="0">
                          <a:latin typeface="Calibri"/>
                          <a:cs typeface="Calibri"/>
                        </a:rPr>
                        <a:t>to  detect broken/malicious</a:t>
                      </a:r>
                      <a:r>
                        <a:rPr sz="1200" spc="-5" dirty="0">
                          <a:latin typeface="Calibri"/>
                          <a:cs typeface="Calibri"/>
                        </a:rPr>
                        <a:t> calls.</a:t>
                      </a:r>
                      <a:endParaRPr sz="1200">
                        <a:latin typeface="Calibri"/>
                        <a:cs typeface="Calibri"/>
                      </a:endParaRPr>
                    </a:p>
                  </a:txBody>
                  <a:tcPr marL="0" marR="0" marT="3746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a:lnSpc>
                          <a:spcPct val="100000"/>
                        </a:lnSpc>
                        <a:spcBef>
                          <a:spcPts val="285"/>
                        </a:spcBef>
                      </a:pPr>
                      <a:r>
                        <a:rPr sz="1400" spc="-15" dirty="0">
                          <a:latin typeface="Calibri"/>
                          <a:cs typeface="Calibri"/>
                        </a:rPr>
                        <a:t>Fail</a:t>
                      </a:r>
                      <a:r>
                        <a:rPr sz="1400" spc="-10" dirty="0">
                          <a:latin typeface="Calibri"/>
                          <a:cs typeface="Calibri"/>
                        </a:rPr>
                        <a:t> </a:t>
                      </a:r>
                      <a:r>
                        <a:rPr sz="1400" spc="-15" dirty="0">
                          <a:latin typeface="Calibri"/>
                          <a:cs typeface="Calibri"/>
                        </a:rPr>
                        <a:t>fast</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418465" algn="just">
                        <a:lnSpc>
                          <a:spcPct val="100000"/>
                        </a:lnSpc>
                        <a:spcBef>
                          <a:spcPts val="295"/>
                        </a:spcBef>
                      </a:pPr>
                      <a:r>
                        <a:rPr sz="1200" spc="-5" dirty="0">
                          <a:latin typeface="Calibri"/>
                          <a:cs typeface="Calibri"/>
                        </a:rPr>
                        <a:t>Ability </a:t>
                      </a:r>
                      <a:r>
                        <a:rPr sz="1200" spc="-10" dirty="0">
                          <a:latin typeface="Calibri"/>
                          <a:cs typeface="Calibri"/>
                        </a:rPr>
                        <a:t>to fail immediately </a:t>
                      </a:r>
                      <a:r>
                        <a:rPr sz="1200" dirty="0">
                          <a:latin typeface="Calibri"/>
                          <a:cs typeface="Calibri"/>
                        </a:rPr>
                        <a:t>or </a:t>
                      </a:r>
                      <a:r>
                        <a:rPr sz="1200" spc="-10" dirty="0">
                          <a:latin typeface="Calibri"/>
                          <a:cs typeface="Calibri"/>
                        </a:rPr>
                        <a:t>at </a:t>
                      </a:r>
                      <a:r>
                        <a:rPr sz="1200" spc="-5" dirty="0">
                          <a:latin typeface="Calibri"/>
                          <a:cs typeface="Calibri"/>
                        </a:rPr>
                        <a:t>the earliest if it is known </a:t>
                      </a:r>
                      <a:r>
                        <a:rPr sz="1200" spc="-10" dirty="0">
                          <a:latin typeface="Calibri"/>
                          <a:cs typeface="Calibri"/>
                        </a:rPr>
                        <a:t>that </a:t>
                      </a:r>
                      <a:r>
                        <a:rPr sz="1200" spc="-5" dirty="0">
                          <a:latin typeface="Calibri"/>
                          <a:cs typeface="Calibri"/>
                        </a:rPr>
                        <a:t>the  </a:t>
                      </a:r>
                      <a:r>
                        <a:rPr sz="1200" spc="-10" dirty="0">
                          <a:latin typeface="Calibri"/>
                          <a:cs typeface="Calibri"/>
                        </a:rPr>
                        <a:t>operation </a:t>
                      </a:r>
                      <a:r>
                        <a:rPr sz="1200" spc="-5" dirty="0">
                          <a:latin typeface="Calibri"/>
                          <a:cs typeface="Calibri"/>
                        </a:rPr>
                        <a:t>will gonna </a:t>
                      </a:r>
                      <a:r>
                        <a:rPr sz="1200" spc="-10" dirty="0">
                          <a:latin typeface="Calibri"/>
                          <a:cs typeface="Calibri"/>
                        </a:rPr>
                        <a:t>fail </a:t>
                      </a:r>
                      <a:r>
                        <a:rPr sz="1200" spc="-15" dirty="0">
                          <a:latin typeface="Calibri"/>
                          <a:cs typeface="Calibri"/>
                        </a:rPr>
                        <a:t>definitely, </a:t>
                      </a:r>
                      <a:r>
                        <a:rPr sz="1200" dirty="0">
                          <a:latin typeface="Calibri"/>
                          <a:cs typeface="Calibri"/>
                        </a:rPr>
                        <a:t>so </a:t>
                      </a:r>
                      <a:r>
                        <a:rPr sz="1200" spc="-10" dirty="0">
                          <a:latin typeface="Calibri"/>
                          <a:cs typeface="Calibri"/>
                        </a:rPr>
                        <a:t>that </a:t>
                      </a:r>
                      <a:r>
                        <a:rPr sz="1200" spc="-5" dirty="0">
                          <a:latin typeface="Calibri"/>
                          <a:cs typeface="Calibri"/>
                        </a:rPr>
                        <a:t>the caller can </a:t>
                      </a:r>
                      <a:r>
                        <a:rPr sz="1200" spc="-15" dirty="0">
                          <a:latin typeface="Calibri"/>
                          <a:cs typeface="Calibri"/>
                        </a:rPr>
                        <a:t>have </a:t>
                      </a:r>
                      <a:r>
                        <a:rPr sz="1200" spc="-5" dirty="0">
                          <a:latin typeface="Calibri"/>
                          <a:cs typeface="Calibri"/>
                        </a:rPr>
                        <a:t>the  </a:t>
                      </a:r>
                      <a:r>
                        <a:rPr sz="1200" spc="-10" dirty="0">
                          <a:latin typeface="Calibri"/>
                          <a:cs typeface="Calibri"/>
                        </a:rPr>
                        <a:t>result </a:t>
                      </a:r>
                      <a:r>
                        <a:rPr sz="1200" spc="-20" dirty="0">
                          <a:latin typeface="Calibri"/>
                          <a:cs typeface="Calibri"/>
                        </a:rPr>
                        <a:t>(error, </a:t>
                      </a:r>
                      <a:r>
                        <a:rPr sz="1200" dirty="0">
                          <a:latin typeface="Calibri"/>
                          <a:cs typeface="Calibri"/>
                        </a:rPr>
                        <a:t>or </a:t>
                      </a:r>
                      <a:r>
                        <a:rPr sz="1200" spc="-10" dirty="0">
                          <a:latin typeface="Calibri"/>
                          <a:cs typeface="Calibri"/>
                        </a:rPr>
                        <a:t>detail </a:t>
                      </a:r>
                      <a:r>
                        <a:rPr sz="1200" spc="-5" dirty="0">
                          <a:latin typeface="Calibri"/>
                          <a:cs typeface="Calibri"/>
                        </a:rPr>
                        <a:t>response) </a:t>
                      </a:r>
                      <a:r>
                        <a:rPr sz="1200" spc="-10" dirty="0">
                          <a:latin typeface="Calibri"/>
                          <a:cs typeface="Calibri"/>
                        </a:rPr>
                        <a:t>at </a:t>
                      </a:r>
                      <a:r>
                        <a:rPr sz="1200" spc="-5" dirty="0">
                          <a:latin typeface="Calibri"/>
                          <a:cs typeface="Calibri"/>
                        </a:rPr>
                        <a:t>the</a:t>
                      </a:r>
                      <a:r>
                        <a:rPr sz="1200" spc="15" dirty="0">
                          <a:latin typeface="Calibri"/>
                          <a:cs typeface="Calibri"/>
                        </a:rPr>
                        <a:t> </a:t>
                      </a:r>
                      <a:r>
                        <a:rPr sz="1200" spc="-5" dirty="0">
                          <a:latin typeface="Calibri"/>
                          <a:cs typeface="Calibri"/>
                        </a:rPr>
                        <a:t>earliest.</a:t>
                      </a:r>
                      <a:endParaRPr sz="1200">
                        <a:latin typeface="Calibri"/>
                        <a:cs typeface="Calibri"/>
                      </a:endParaRPr>
                    </a:p>
                  </a:txBody>
                  <a:tcPr marL="0" marR="0" marT="37465"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1"/>
                  </a:ext>
                </a:extLst>
              </a:tr>
              <a:tr h="640079">
                <a:tc>
                  <a:txBody>
                    <a:bodyPr/>
                    <a:lstStyle/>
                    <a:p>
                      <a:pPr marL="91440">
                        <a:lnSpc>
                          <a:spcPct val="100000"/>
                        </a:lnSpc>
                        <a:spcBef>
                          <a:spcPts val="284"/>
                        </a:spcBef>
                      </a:pPr>
                      <a:r>
                        <a:rPr sz="1400" spc="-5" dirty="0">
                          <a:latin typeface="Calibri"/>
                          <a:cs typeface="Calibri"/>
                        </a:rPr>
                        <a:t>Loose</a:t>
                      </a:r>
                      <a:r>
                        <a:rPr sz="1400" spc="-20" dirty="0">
                          <a:latin typeface="Calibri"/>
                          <a:cs typeface="Calibri"/>
                        </a:rPr>
                        <a:t> </a:t>
                      </a:r>
                      <a:r>
                        <a:rPr sz="1400" spc="-5" dirty="0">
                          <a:latin typeface="Calibri"/>
                          <a:cs typeface="Calibri"/>
                        </a:rPr>
                        <a:t>coupling</a:t>
                      </a:r>
                      <a:endParaRPr sz="1400">
                        <a:latin typeface="Calibri"/>
                        <a:cs typeface="Calibri"/>
                      </a:endParaRPr>
                    </a:p>
                  </a:txBody>
                  <a:tcPr marL="0" marR="0" marT="36194"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1440" marR="191770">
                        <a:lnSpc>
                          <a:spcPct val="100000"/>
                        </a:lnSpc>
                        <a:spcBef>
                          <a:spcPts val="295"/>
                        </a:spcBef>
                      </a:pPr>
                      <a:r>
                        <a:rPr sz="1200" spc="-10" dirty="0">
                          <a:latin typeface="Calibri"/>
                          <a:cs typeface="Calibri"/>
                        </a:rPr>
                        <a:t>Have </a:t>
                      </a:r>
                      <a:r>
                        <a:rPr sz="1200" spc="-5" dirty="0">
                          <a:latin typeface="Calibri"/>
                          <a:cs typeface="Calibri"/>
                        </a:rPr>
                        <a:t>least possible dependencies </a:t>
                      </a:r>
                      <a:r>
                        <a:rPr sz="1200" spc="-10" dirty="0">
                          <a:latin typeface="Calibri"/>
                          <a:cs typeface="Calibri"/>
                        </a:rPr>
                        <a:t>between </a:t>
                      </a:r>
                      <a:r>
                        <a:rPr sz="1200" spc="-5" dirty="0">
                          <a:latin typeface="Calibri"/>
                          <a:cs typeface="Calibri"/>
                        </a:rPr>
                        <a:t>the partitions/modules  </a:t>
                      </a:r>
                      <a:r>
                        <a:rPr sz="1200" dirty="0">
                          <a:latin typeface="Calibri"/>
                          <a:cs typeface="Calibri"/>
                        </a:rPr>
                        <a:t>so </a:t>
                      </a:r>
                      <a:r>
                        <a:rPr sz="1200" spc="-10" dirty="0">
                          <a:latin typeface="Calibri"/>
                          <a:cs typeface="Calibri"/>
                        </a:rPr>
                        <a:t>that any failure </a:t>
                      </a:r>
                      <a:r>
                        <a:rPr sz="1200" spc="-5" dirty="0">
                          <a:latin typeface="Calibri"/>
                          <a:cs typeface="Calibri"/>
                        </a:rPr>
                        <a:t>can be </a:t>
                      </a:r>
                      <a:r>
                        <a:rPr sz="1200" spc="-10" dirty="0">
                          <a:latin typeface="Calibri"/>
                          <a:cs typeface="Calibri"/>
                        </a:rPr>
                        <a:t>isolated from affecting </a:t>
                      </a:r>
                      <a:r>
                        <a:rPr sz="1200" spc="-5" dirty="0">
                          <a:latin typeface="Calibri"/>
                          <a:cs typeface="Calibri"/>
                        </a:rPr>
                        <a:t>and impacting the  caller module.</a:t>
                      </a:r>
                      <a:endParaRPr sz="1200">
                        <a:latin typeface="Calibri"/>
                        <a:cs typeface="Calibri"/>
                      </a:endParaRPr>
                    </a:p>
                  </a:txBody>
                  <a:tcPr marL="0" marR="0" marT="3746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145415">
                        <a:lnSpc>
                          <a:spcPct val="100000"/>
                        </a:lnSpc>
                        <a:spcBef>
                          <a:spcPts val="284"/>
                        </a:spcBef>
                      </a:pPr>
                      <a:r>
                        <a:rPr sz="1400" spc="-15" dirty="0">
                          <a:latin typeface="Calibri"/>
                          <a:cs typeface="Calibri"/>
                        </a:rPr>
                        <a:t>Fan </a:t>
                      </a:r>
                      <a:r>
                        <a:rPr sz="1400" spc="-5" dirty="0">
                          <a:latin typeface="Calibri"/>
                          <a:cs typeface="Calibri"/>
                        </a:rPr>
                        <a:t>out </a:t>
                      </a:r>
                      <a:r>
                        <a:rPr sz="1400" dirty="0">
                          <a:latin typeface="Calibri"/>
                          <a:cs typeface="Calibri"/>
                        </a:rPr>
                        <a:t>&amp;</a:t>
                      </a:r>
                      <a:r>
                        <a:rPr sz="1400" spc="-60" dirty="0">
                          <a:latin typeface="Calibri"/>
                          <a:cs typeface="Calibri"/>
                        </a:rPr>
                        <a:t> </a:t>
                      </a:r>
                      <a:r>
                        <a:rPr sz="1400" spc="-5" dirty="0">
                          <a:latin typeface="Calibri"/>
                          <a:cs typeface="Calibri"/>
                        </a:rPr>
                        <a:t>quick  reply</a:t>
                      </a:r>
                      <a:endParaRPr sz="1400">
                        <a:latin typeface="Calibri"/>
                        <a:cs typeface="Calibri"/>
                      </a:endParaRPr>
                    </a:p>
                  </a:txBody>
                  <a:tcPr marL="0" marR="0" marT="36194"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297180">
                        <a:lnSpc>
                          <a:spcPct val="100000"/>
                        </a:lnSpc>
                        <a:spcBef>
                          <a:spcPts val="295"/>
                        </a:spcBef>
                      </a:pPr>
                      <a:r>
                        <a:rPr sz="1200" spc="-5" dirty="0">
                          <a:latin typeface="Calibri"/>
                          <a:cs typeface="Calibri"/>
                        </a:rPr>
                        <a:t>Send </a:t>
                      </a:r>
                      <a:r>
                        <a:rPr sz="1200" spc="-10" dirty="0">
                          <a:latin typeface="Calibri"/>
                          <a:cs typeface="Calibri"/>
                        </a:rPr>
                        <a:t>request to </a:t>
                      </a:r>
                      <a:r>
                        <a:rPr sz="1200" spc="-5" dirty="0">
                          <a:latin typeface="Calibri"/>
                          <a:cs typeface="Calibri"/>
                        </a:rPr>
                        <a:t>multiple </a:t>
                      </a:r>
                      <a:r>
                        <a:rPr sz="1200" spc="-15" dirty="0">
                          <a:latin typeface="Calibri"/>
                          <a:cs typeface="Calibri"/>
                        </a:rPr>
                        <a:t>workers, </a:t>
                      </a:r>
                      <a:r>
                        <a:rPr sz="1200" spc="-5" dirty="0">
                          <a:latin typeface="Calibri"/>
                          <a:cs typeface="Calibri"/>
                        </a:rPr>
                        <a:t>use </a:t>
                      </a:r>
                      <a:r>
                        <a:rPr sz="1200" spc="-15" dirty="0">
                          <a:latin typeface="Calibri"/>
                          <a:cs typeface="Calibri"/>
                        </a:rPr>
                        <a:t>quickest </a:t>
                      </a:r>
                      <a:r>
                        <a:rPr sz="1200" spc="-10" dirty="0">
                          <a:latin typeface="Calibri"/>
                          <a:cs typeface="Calibri"/>
                        </a:rPr>
                        <a:t>reply </a:t>
                      </a:r>
                      <a:r>
                        <a:rPr sz="1200" spc="-5" dirty="0">
                          <a:latin typeface="Calibri"/>
                          <a:cs typeface="Calibri"/>
                        </a:rPr>
                        <a:t>and </a:t>
                      </a:r>
                      <a:r>
                        <a:rPr sz="1200" spc="-10" dirty="0">
                          <a:latin typeface="Calibri"/>
                          <a:cs typeface="Calibri"/>
                        </a:rPr>
                        <a:t>discard </a:t>
                      </a:r>
                      <a:r>
                        <a:rPr sz="1200" spc="-5" dirty="0">
                          <a:latin typeface="Calibri"/>
                          <a:cs typeface="Calibri"/>
                        </a:rPr>
                        <a:t>all  other responses </a:t>
                      </a:r>
                      <a:r>
                        <a:rPr sz="1200" spc="-10" dirty="0">
                          <a:latin typeface="Calibri"/>
                          <a:cs typeface="Calibri"/>
                        </a:rPr>
                        <a:t>to reduce </a:t>
                      </a:r>
                      <a:r>
                        <a:rPr sz="1200" spc="-5" dirty="0">
                          <a:latin typeface="Calibri"/>
                          <a:cs typeface="Calibri"/>
                        </a:rPr>
                        <a:t>probability </a:t>
                      </a:r>
                      <a:r>
                        <a:rPr sz="1200" dirty="0">
                          <a:latin typeface="Calibri"/>
                          <a:cs typeface="Calibri"/>
                        </a:rPr>
                        <a:t>of </a:t>
                      </a:r>
                      <a:r>
                        <a:rPr sz="1200" spc="-15" dirty="0">
                          <a:latin typeface="Calibri"/>
                          <a:cs typeface="Calibri"/>
                        </a:rPr>
                        <a:t>latent</a:t>
                      </a:r>
                      <a:r>
                        <a:rPr sz="1200" spc="5" dirty="0">
                          <a:latin typeface="Calibri"/>
                          <a:cs typeface="Calibri"/>
                        </a:rPr>
                        <a:t> </a:t>
                      </a:r>
                      <a:r>
                        <a:rPr sz="1200" spc="-5" dirty="0">
                          <a:latin typeface="Calibri"/>
                          <a:cs typeface="Calibri"/>
                        </a:rPr>
                        <a:t>responses.</a:t>
                      </a:r>
                      <a:endParaRPr sz="1200">
                        <a:latin typeface="Calibri"/>
                        <a:cs typeface="Calibri"/>
                      </a:endParaRPr>
                    </a:p>
                  </a:txBody>
                  <a:tcPr marL="0" marR="0" marT="37465"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640080">
                <a:tc>
                  <a:txBody>
                    <a:bodyPr/>
                    <a:lstStyle/>
                    <a:p>
                      <a:pPr marL="91440" marR="235585">
                        <a:lnSpc>
                          <a:spcPct val="100000"/>
                        </a:lnSpc>
                        <a:spcBef>
                          <a:spcPts val="284"/>
                        </a:spcBef>
                      </a:pPr>
                      <a:r>
                        <a:rPr sz="1400" spc="-10" dirty="0">
                          <a:latin typeface="Calibri"/>
                          <a:cs typeface="Calibri"/>
                        </a:rPr>
                        <a:t>Asynchronous  </a:t>
                      </a:r>
                      <a:r>
                        <a:rPr sz="1400" spc="-20" dirty="0">
                          <a:latin typeface="Calibri"/>
                          <a:cs typeface="Calibri"/>
                        </a:rPr>
                        <a:t>c</a:t>
                      </a:r>
                      <a:r>
                        <a:rPr sz="1400" spc="-5" dirty="0">
                          <a:latin typeface="Calibri"/>
                          <a:cs typeface="Calibri"/>
                        </a:rPr>
                        <a:t>ommuni</a:t>
                      </a:r>
                      <a:r>
                        <a:rPr sz="1400" spc="-20" dirty="0">
                          <a:latin typeface="Calibri"/>
                          <a:cs typeface="Calibri"/>
                        </a:rPr>
                        <a:t>ca</a:t>
                      </a:r>
                      <a:r>
                        <a:rPr sz="1400" spc="-5" dirty="0">
                          <a:latin typeface="Calibri"/>
                          <a:cs typeface="Calibri"/>
                        </a:rPr>
                        <a:t>tio</a:t>
                      </a:r>
                      <a:r>
                        <a:rPr sz="1400" dirty="0">
                          <a:latin typeface="Calibri"/>
                          <a:cs typeface="Calibri"/>
                        </a:rPr>
                        <a:t>n</a:t>
                      </a:r>
                      <a:endParaRPr sz="1400">
                        <a:latin typeface="Calibri"/>
                        <a:cs typeface="Calibri"/>
                      </a:endParaRPr>
                    </a:p>
                  </a:txBody>
                  <a:tcPr marL="0" marR="0" marT="36194"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1440">
                        <a:lnSpc>
                          <a:spcPct val="100000"/>
                        </a:lnSpc>
                        <a:spcBef>
                          <a:spcPts val="295"/>
                        </a:spcBef>
                      </a:pPr>
                      <a:r>
                        <a:rPr sz="1200" spc="-5" dirty="0">
                          <a:latin typeface="Calibri"/>
                          <a:cs typeface="Calibri"/>
                        </a:rPr>
                        <a:t>Sender does not need </a:t>
                      </a:r>
                      <a:r>
                        <a:rPr sz="1200" spc="-10" dirty="0">
                          <a:latin typeface="Calibri"/>
                          <a:cs typeface="Calibri"/>
                        </a:rPr>
                        <a:t>to </a:t>
                      </a:r>
                      <a:r>
                        <a:rPr sz="1200" spc="-5" dirty="0">
                          <a:latin typeface="Calibri"/>
                          <a:cs typeface="Calibri"/>
                        </a:rPr>
                        <a:t>wait </a:t>
                      </a:r>
                      <a:r>
                        <a:rPr sz="1200" spc="-15" dirty="0">
                          <a:latin typeface="Calibri"/>
                          <a:cs typeface="Calibri"/>
                        </a:rPr>
                        <a:t>for </a:t>
                      </a:r>
                      <a:r>
                        <a:rPr sz="1200" spc="-10" dirty="0">
                          <a:latin typeface="Calibri"/>
                          <a:cs typeface="Calibri"/>
                        </a:rPr>
                        <a:t>receiver’s</a:t>
                      </a:r>
                      <a:r>
                        <a:rPr sz="1200" spc="15" dirty="0">
                          <a:latin typeface="Calibri"/>
                          <a:cs typeface="Calibri"/>
                        </a:rPr>
                        <a:t> </a:t>
                      </a:r>
                      <a:r>
                        <a:rPr sz="1200" spc="-5" dirty="0">
                          <a:latin typeface="Calibri"/>
                          <a:cs typeface="Calibri"/>
                        </a:rPr>
                        <a:t>response.</a:t>
                      </a:r>
                      <a:endParaRPr sz="1200">
                        <a:latin typeface="Calibri"/>
                        <a:cs typeface="Calibri"/>
                      </a:endParaRPr>
                    </a:p>
                  </a:txBody>
                  <a:tcPr marL="0" marR="0" marT="3746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619760">
                        <a:lnSpc>
                          <a:spcPct val="100000"/>
                        </a:lnSpc>
                        <a:spcBef>
                          <a:spcPts val="284"/>
                        </a:spcBef>
                      </a:pPr>
                      <a:r>
                        <a:rPr sz="1400" spc="-5" dirty="0">
                          <a:latin typeface="Calibri"/>
                          <a:cs typeface="Calibri"/>
                        </a:rPr>
                        <a:t>Bounde</a:t>
                      </a:r>
                      <a:r>
                        <a:rPr sz="1400" dirty="0">
                          <a:latin typeface="Calibri"/>
                          <a:cs typeface="Calibri"/>
                        </a:rPr>
                        <a:t>d  </a:t>
                      </a:r>
                      <a:r>
                        <a:rPr sz="1400" spc="-5" dirty="0">
                          <a:latin typeface="Calibri"/>
                          <a:cs typeface="Calibri"/>
                        </a:rPr>
                        <a:t>queues</a:t>
                      </a:r>
                      <a:endParaRPr sz="1400">
                        <a:latin typeface="Calibri"/>
                        <a:cs typeface="Calibri"/>
                      </a:endParaRPr>
                    </a:p>
                  </a:txBody>
                  <a:tcPr marL="0" marR="0" marT="36194"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147320" algn="just">
                        <a:lnSpc>
                          <a:spcPct val="100000"/>
                        </a:lnSpc>
                        <a:spcBef>
                          <a:spcPts val="295"/>
                        </a:spcBef>
                      </a:pPr>
                      <a:r>
                        <a:rPr sz="1200" spc="-5" dirty="0">
                          <a:latin typeface="Calibri"/>
                          <a:cs typeface="Calibri"/>
                        </a:rPr>
                        <a:t>Limit </a:t>
                      </a:r>
                      <a:r>
                        <a:rPr sz="1200" spc="-10" dirty="0">
                          <a:latin typeface="Calibri"/>
                          <a:cs typeface="Calibri"/>
                        </a:rPr>
                        <a:t>request </a:t>
                      </a:r>
                      <a:r>
                        <a:rPr sz="1200" spc="-5" dirty="0">
                          <a:latin typeface="Calibri"/>
                          <a:cs typeface="Calibri"/>
                        </a:rPr>
                        <a:t>queue </a:t>
                      </a:r>
                      <a:r>
                        <a:rPr sz="1200" spc="-10" dirty="0">
                          <a:latin typeface="Calibri"/>
                          <a:cs typeface="Calibri"/>
                        </a:rPr>
                        <a:t>sizes </a:t>
                      </a:r>
                      <a:r>
                        <a:rPr sz="1200" spc="-5" dirty="0">
                          <a:latin typeface="Calibri"/>
                          <a:cs typeface="Calibri"/>
                        </a:rPr>
                        <a:t>in </a:t>
                      </a:r>
                      <a:r>
                        <a:rPr sz="1200" spc="-10" dirty="0">
                          <a:latin typeface="Calibri"/>
                          <a:cs typeface="Calibri"/>
                        </a:rPr>
                        <a:t>front </a:t>
                      </a:r>
                      <a:r>
                        <a:rPr sz="1200" dirty="0">
                          <a:latin typeface="Calibri"/>
                          <a:cs typeface="Calibri"/>
                        </a:rPr>
                        <a:t>of </a:t>
                      </a:r>
                      <a:r>
                        <a:rPr sz="1200" spc="-5" dirty="0">
                          <a:latin typeface="Calibri"/>
                          <a:cs typeface="Calibri"/>
                        </a:rPr>
                        <a:t>highly </a:t>
                      </a:r>
                      <a:r>
                        <a:rPr sz="1200" spc="-10" dirty="0">
                          <a:latin typeface="Calibri"/>
                          <a:cs typeface="Calibri"/>
                        </a:rPr>
                        <a:t>utilized resources to avoid  latency </a:t>
                      </a:r>
                      <a:r>
                        <a:rPr sz="1200" spc="-5" dirty="0">
                          <a:latin typeface="Calibri"/>
                          <a:cs typeface="Calibri"/>
                        </a:rPr>
                        <a:t>due </a:t>
                      </a:r>
                      <a:r>
                        <a:rPr sz="1200" spc="-10" dirty="0">
                          <a:latin typeface="Calibri"/>
                          <a:cs typeface="Calibri"/>
                        </a:rPr>
                        <a:t>to </a:t>
                      </a:r>
                      <a:r>
                        <a:rPr sz="1200" spc="-5" dirty="0">
                          <a:latin typeface="Calibri"/>
                          <a:cs typeface="Calibri"/>
                        </a:rPr>
                        <a:t>overloaded </a:t>
                      </a:r>
                      <a:r>
                        <a:rPr sz="1200" spc="-10" dirty="0">
                          <a:latin typeface="Calibri"/>
                          <a:cs typeface="Calibri"/>
                        </a:rPr>
                        <a:t>resources, </a:t>
                      </a:r>
                      <a:r>
                        <a:rPr sz="1200" spc="-5" dirty="0">
                          <a:latin typeface="Calibri"/>
                          <a:cs typeface="Calibri"/>
                        </a:rPr>
                        <a:t>and </a:t>
                      </a:r>
                      <a:r>
                        <a:rPr sz="1200" spc="-10" dirty="0">
                          <a:latin typeface="Calibri"/>
                          <a:cs typeface="Calibri"/>
                        </a:rPr>
                        <a:t>introduce </a:t>
                      </a:r>
                      <a:r>
                        <a:rPr sz="1200" spc="-5" dirty="0">
                          <a:latin typeface="Calibri"/>
                          <a:cs typeface="Calibri"/>
                        </a:rPr>
                        <a:t>pushbacks </a:t>
                      </a:r>
                      <a:r>
                        <a:rPr sz="1200" dirty="0">
                          <a:latin typeface="Calibri"/>
                          <a:cs typeface="Calibri"/>
                        </a:rPr>
                        <a:t>on </a:t>
                      </a:r>
                      <a:r>
                        <a:rPr sz="1200" spc="-5" dirty="0">
                          <a:latin typeface="Calibri"/>
                          <a:cs typeface="Calibri"/>
                        </a:rPr>
                        <a:t>the  </a:t>
                      </a:r>
                      <a:r>
                        <a:rPr sz="1200" spc="-10" dirty="0">
                          <a:latin typeface="Calibri"/>
                          <a:cs typeface="Calibri"/>
                        </a:rPr>
                        <a:t>callers.</a:t>
                      </a:r>
                      <a:endParaRPr sz="1200">
                        <a:latin typeface="Calibri"/>
                        <a:cs typeface="Calibri"/>
                      </a:endParaRPr>
                    </a:p>
                  </a:txBody>
                  <a:tcPr marL="0" marR="0" marT="37465"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640079">
                <a:tc>
                  <a:txBody>
                    <a:bodyPr/>
                    <a:lstStyle/>
                    <a:p>
                      <a:pPr marL="91440" marR="416559">
                        <a:lnSpc>
                          <a:spcPct val="100000"/>
                        </a:lnSpc>
                        <a:spcBef>
                          <a:spcPts val="285"/>
                        </a:spcBef>
                      </a:pPr>
                      <a:r>
                        <a:rPr sz="1400" spc="-10" dirty="0">
                          <a:latin typeface="Calibri"/>
                          <a:cs typeface="Calibri"/>
                        </a:rPr>
                        <a:t>Location  </a:t>
                      </a:r>
                      <a:r>
                        <a:rPr sz="1400" spc="-5" dirty="0">
                          <a:latin typeface="Calibri"/>
                          <a:cs typeface="Calibri"/>
                        </a:rPr>
                        <a:t>t</a:t>
                      </a:r>
                      <a:r>
                        <a:rPr sz="1400" spc="-30" dirty="0">
                          <a:latin typeface="Calibri"/>
                          <a:cs typeface="Calibri"/>
                        </a:rPr>
                        <a:t>r</a:t>
                      </a:r>
                      <a:r>
                        <a:rPr sz="1400" spc="-5" dirty="0">
                          <a:latin typeface="Calibri"/>
                          <a:cs typeface="Calibri"/>
                        </a:rPr>
                        <a:t>an</a:t>
                      </a:r>
                      <a:r>
                        <a:rPr sz="1400" dirty="0">
                          <a:latin typeface="Calibri"/>
                          <a:cs typeface="Calibri"/>
                        </a:rPr>
                        <a:t>s</a:t>
                      </a:r>
                      <a:r>
                        <a:rPr sz="1400" spc="-5" dirty="0">
                          <a:latin typeface="Calibri"/>
                          <a:cs typeface="Calibri"/>
                        </a:rPr>
                        <a:t>pa</a:t>
                      </a:r>
                      <a:r>
                        <a:rPr sz="1400" spc="-20" dirty="0">
                          <a:latin typeface="Calibri"/>
                          <a:cs typeface="Calibri"/>
                        </a:rPr>
                        <a:t>r</a:t>
                      </a:r>
                      <a:r>
                        <a:rPr sz="1400" spc="-5" dirty="0">
                          <a:latin typeface="Calibri"/>
                          <a:cs typeface="Calibri"/>
                        </a:rPr>
                        <a:t>enc</a:t>
                      </a:r>
                      <a:r>
                        <a:rPr sz="1400" dirty="0">
                          <a:latin typeface="Calibri"/>
                          <a:cs typeface="Calibri"/>
                        </a:rPr>
                        <a:t>y</a:t>
                      </a:r>
                      <a:endParaRPr sz="1400">
                        <a:latin typeface="Calibri"/>
                        <a:cs typeface="Calibri"/>
                      </a:endParaRPr>
                    </a:p>
                  </a:txBody>
                  <a:tcPr marL="0" marR="0" marT="36195"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1440" marR="119380">
                        <a:lnSpc>
                          <a:spcPct val="100000"/>
                        </a:lnSpc>
                        <a:spcBef>
                          <a:spcPts val="295"/>
                        </a:spcBef>
                      </a:pPr>
                      <a:r>
                        <a:rPr sz="1200" spc="-5" dirty="0">
                          <a:latin typeface="Calibri"/>
                          <a:cs typeface="Calibri"/>
                        </a:rPr>
                        <a:t>Sender does not need </a:t>
                      </a:r>
                      <a:r>
                        <a:rPr sz="1200" spc="-10" dirty="0">
                          <a:latin typeface="Calibri"/>
                          <a:cs typeface="Calibri"/>
                        </a:rPr>
                        <a:t>to </a:t>
                      </a:r>
                      <a:r>
                        <a:rPr sz="1200" spc="-5" dirty="0">
                          <a:latin typeface="Calibri"/>
                          <a:cs typeface="Calibri"/>
                        </a:rPr>
                        <a:t>know </a:t>
                      </a:r>
                      <a:r>
                        <a:rPr sz="1200" spc="-10" dirty="0">
                          <a:latin typeface="Calibri"/>
                          <a:cs typeface="Calibri"/>
                        </a:rPr>
                        <a:t>receiver’s concrete location; useful to  </a:t>
                      </a:r>
                      <a:r>
                        <a:rPr sz="1200" spc="-5" dirty="0">
                          <a:latin typeface="Calibri"/>
                          <a:cs typeface="Calibri"/>
                        </a:rPr>
                        <a:t>implement </a:t>
                      </a:r>
                      <a:r>
                        <a:rPr sz="1200" spc="-10" dirty="0">
                          <a:latin typeface="Calibri"/>
                          <a:cs typeface="Calibri"/>
                        </a:rPr>
                        <a:t>redundancy </a:t>
                      </a:r>
                      <a:r>
                        <a:rPr sz="1200" spc="-5" dirty="0">
                          <a:latin typeface="Calibri"/>
                          <a:cs typeface="Calibri"/>
                        </a:rPr>
                        <a:t>and </a:t>
                      </a:r>
                      <a:r>
                        <a:rPr sz="1200" spc="-10" dirty="0">
                          <a:latin typeface="Calibri"/>
                          <a:cs typeface="Calibri"/>
                        </a:rPr>
                        <a:t>failover</a:t>
                      </a:r>
                      <a:r>
                        <a:rPr sz="1200" spc="5" dirty="0">
                          <a:latin typeface="Calibri"/>
                          <a:cs typeface="Calibri"/>
                        </a:rPr>
                        <a:t> </a:t>
                      </a:r>
                      <a:r>
                        <a:rPr sz="1200" spc="-15" dirty="0">
                          <a:latin typeface="Calibri"/>
                          <a:cs typeface="Calibri"/>
                        </a:rPr>
                        <a:t>transparently.</a:t>
                      </a:r>
                      <a:endParaRPr sz="1200">
                        <a:latin typeface="Calibri"/>
                        <a:cs typeface="Calibri"/>
                      </a:endParaRPr>
                    </a:p>
                  </a:txBody>
                  <a:tcPr marL="0" marR="0" marT="3746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a:lnSpc>
                          <a:spcPct val="100000"/>
                        </a:lnSpc>
                        <a:spcBef>
                          <a:spcPts val="285"/>
                        </a:spcBef>
                      </a:pPr>
                      <a:r>
                        <a:rPr sz="1400" spc="-5" dirty="0">
                          <a:latin typeface="Calibri"/>
                          <a:cs typeface="Calibri"/>
                        </a:rPr>
                        <a:t>Shed</a:t>
                      </a:r>
                      <a:r>
                        <a:rPr sz="1400" spc="-10" dirty="0">
                          <a:latin typeface="Calibri"/>
                          <a:cs typeface="Calibri"/>
                        </a:rPr>
                        <a:t> </a:t>
                      </a:r>
                      <a:r>
                        <a:rPr sz="1400" spc="-5" dirty="0">
                          <a:latin typeface="Calibri"/>
                          <a:cs typeface="Calibri"/>
                        </a:rPr>
                        <a:t>load</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147955">
                        <a:lnSpc>
                          <a:spcPct val="100000"/>
                        </a:lnSpc>
                        <a:spcBef>
                          <a:spcPts val="295"/>
                        </a:spcBef>
                      </a:pPr>
                      <a:r>
                        <a:rPr sz="1200" spc="-10" dirty="0">
                          <a:latin typeface="Calibri"/>
                          <a:cs typeface="Calibri"/>
                        </a:rPr>
                        <a:t>Avoid </a:t>
                      </a:r>
                      <a:r>
                        <a:rPr sz="1200" spc="-5" dirty="0">
                          <a:latin typeface="Calibri"/>
                          <a:cs typeface="Calibri"/>
                        </a:rPr>
                        <a:t>becoming overloaded due </a:t>
                      </a:r>
                      <a:r>
                        <a:rPr sz="1200" spc="-10" dirty="0">
                          <a:latin typeface="Calibri"/>
                          <a:cs typeface="Calibri"/>
                        </a:rPr>
                        <a:t>to too many requests by having </a:t>
                      </a:r>
                      <a:r>
                        <a:rPr sz="1200" dirty="0">
                          <a:latin typeface="Calibri"/>
                          <a:cs typeface="Calibri"/>
                        </a:rPr>
                        <a:t>a  </a:t>
                      </a:r>
                      <a:r>
                        <a:rPr sz="1200" spc="-15" dirty="0">
                          <a:latin typeface="Calibri"/>
                          <a:cs typeface="Calibri"/>
                        </a:rPr>
                        <a:t>gatekeeper </a:t>
                      </a:r>
                      <a:r>
                        <a:rPr sz="1200" spc="-5" dirty="0">
                          <a:latin typeface="Calibri"/>
                          <a:cs typeface="Calibri"/>
                        </a:rPr>
                        <a:t>in </a:t>
                      </a:r>
                      <a:r>
                        <a:rPr sz="1200" spc="-10" dirty="0">
                          <a:latin typeface="Calibri"/>
                          <a:cs typeface="Calibri"/>
                        </a:rPr>
                        <a:t>front </a:t>
                      </a:r>
                      <a:r>
                        <a:rPr sz="1200" dirty="0">
                          <a:latin typeface="Calibri"/>
                          <a:cs typeface="Calibri"/>
                        </a:rPr>
                        <a:t>of </a:t>
                      </a:r>
                      <a:r>
                        <a:rPr sz="1200" spc="-5" dirty="0">
                          <a:latin typeface="Calibri"/>
                          <a:cs typeface="Calibri"/>
                        </a:rPr>
                        <a:t>the </a:t>
                      </a:r>
                      <a:r>
                        <a:rPr sz="1200" spc="-10" dirty="0">
                          <a:latin typeface="Calibri"/>
                          <a:cs typeface="Calibri"/>
                        </a:rPr>
                        <a:t>resource </a:t>
                      </a:r>
                      <a:r>
                        <a:rPr sz="1200" spc="-15" dirty="0">
                          <a:latin typeface="Calibri"/>
                          <a:cs typeface="Calibri"/>
                        </a:rPr>
                        <a:t>(reverse </a:t>
                      </a:r>
                      <a:r>
                        <a:rPr sz="1200" spc="-10" dirty="0">
                          <a:latin typeface="Calibri"/>
                          <a:cs typeface="Calibri"/>
                        </a:rPr>
                        <a:t>proxy) that </a:t>
                      </a:r>
                      <a:r>
                        <a:rPr sz="1200" spc="-5" dirty="0">
                          <a:latin typeface="Calibri"/>
                          <a:cs typeface="Calibri"/>
                        </a:rPr>
                        <a:t>shed </a:t>
                      </a:r>
                      <a:r>
                        <a:rPr sz="1200" spc="-10" dirty="0">
                          <a:latin typeface="Calibri"/>
                          <a:cs typeface="Calibri"/>
                        </a:rPr>
                        <a:t>requests  </a:t>
                      </a:r>
                      <a:r>
                        <a:rPr sz="1200" spc="-5" dirty="0">
                          <a:latin typeface="Calibri"/>
                          <a:cs typeface="Calibri"/>
                        </a:rPr>
                        <a:t>based </a:t>
                      </a:r>
                      <a:r>
                        <a:rPr sz="1200" dirty="0">
                          <a:latin typeface="Calibri"/>
                          <a:cs typeface="Calibri"/>
                        </a:rPr>
                        <a:t>on </a:t>
                      </a:r>
                      <a:r>
                        <a:rPr sz="1200" spc="-10" dirty="0">
                          <a:latin typeface="Calibri"/>
                          <a:cs typeface="Calibri"/>
                        </a:rPr>
                        <a:t>resource</a:t>
                      </a:r>
                      <a:r>
                        <a:rPr sz="1200" spc="-15" dirty="0">
                          <a:latin typeface="Calibri"/>
                          <a:cs typeface="Calibri"/>
                        </a:rPr>
                        <a:t> </a:t>
                      </a:r>
                      <a:r>
                        <a:rPr sz="1200" spc="-5" dirty="0">
                          <a:latin typeface="Calibri"/>
                          <a:cs typeface="Calibri"/>
                        </a:rPr>
                        <a:t>load.</a:t>
                      </a:r>
                      <a:endParaRPr sz="1200">
                        <a:latin typeface="Calibri"/>
                        <a:cs typeface="Calibri"/>
                      </a:endParaRPr>
                    </a:p>
                  </a:txBody>
                  <a:tcPr marL="0" marR="0" marT="37465"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640079">
                <a:tc>
                  <a:txBody>
                    <a:bodyPr/>
                    <a:lstStyle/>
                    <a:p>
                      <a:pPr marL="91440">
                        <a:lnSpc>
                          <a:spcPct val="100000"/>
                        </a:lnSpc>
                        <a:spcBef>
                          <a:spcPts val="285"/>
                        </a:spcBef>
                      </a:pPr>
                      <a:r>
                        <a:rPr sz="1400" spc="-15" dirty="0">
                          <a:latin typeface="Calibri"/>
                          <a:cs typeface="Calibri"/>
                        </a:rPr>
                        <a:t>Event </a:t>
                      </a:r>
                      <a:r>
                        <a:rPr sz="1400" spc="-5" dirty="0">
                          <a:latin typeface="Calibri"/>
                          <a:cs typeface="Calibri"/>
                        </a:rPr>
                        <a:t>driven</a:t>
                      </a:r>
                      <a:endParaRPr sz="1400">
                        <a:latin typeface="Calibri"/>
                        <a:cs typeface="Calibri"/>
                      </a:endParaRPr>
                    </a:p>
                  </a:txBody>
                  <a:tcPr marL="0" marR="0" marT="36195"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1440" marR="118110">
                        <a:lnSpc>
                          <a:spcPct val="100000"/>
                        </a:lnSpc>
                        <a:spcBef>
                          <a:spcPts val="295"/>
                        </a:spcBef>
                      </a:pPr>
                      <a:r>
                        <a:rPr sz="1200" spc="-10" dirty="0">
                          <a:latin typeface="Calibri"/>
                          <a:cs typeface="Calibri"/>
                        </a:rPr>
                        <a:t>Instead </a:t>
                      </a:r>
                      <a:r>
                        <a:rPr sz="1200" dirty="0">
                          <a:latin typeface="Calibri"/>
                          <a:cs typeface="Calibri"/>
                        </a:rPr>
                        <a:t>of </a:t>
                      </a:r>
                      <a:r>
                        <a:rPr sz="1200" spc="-5" dirty="0">
                          <a:latin typeface="Calibri"/>
                          <a:cs typeface="Calibri"/>
                        </a:rPr>
                        <a:t>causing process </a:t>
                      </a:r>
                      <a:r>
                        <a:rPr sz="1200" dirty="0">
                          <a:latin typeface="Calibri"/>
                          <a:cs typeface="Calibri"/>
                        </a:rPr>
                        <a:t>on an </a:t>
                      </a:r>
                      <a:r>
                        <a:rPr sz="1200" spc="-5" dirty="0">
                          <a:latin typeface="Calibri"/>
                          <a:cs typeface="Calibri"/>
                        </a:rPr>
                        <a:t>emplicit </a:t>
                      </a:r>
                      <a:r>
                        <a:rPr sz="1200" spc="-10" dirty="0">
                          <a:latin typeface="Calibri"/>
                          <a:cs typeface="Calibri"/>
                        </a:rPr>
                        <a:t>synchronous </a:t>
                      </a:r>
                      <a:r>
                        <a:rPr sz="1200" spc="-5" dirty="0">
                          <a:latin typeface="Calibri"/>
                          <a:cs typeface="Calibri"/>
                        </a:rPr>
                        <a:t>call, </a:t>
                      </a:r>
                      <a:r>
                        <a:rPr sz="1200" spc="-15" dirty="0">
                          <a:latin typeface="Calibri"/>
                          <a:cs typeface="Calibri"/>
                        </a:rPr>
                        <a:t>make </a:t>
                      </a:r>
                      <a:r>
                        <a:rPr sz="1200" spc="-5" dirty="0">
                          <a:latin typeface="Calibri"/>
                          <a:cs typeface="Calibri"/>
                        </a:rPr>
                        <a:t>the  process call implicit </a:t>
                      </a:r>
                      <a:r>
                        <a:rPr sz="1200" spc="-10" dirty="0">
                          <a:latin typeface="Calibri"/>
                          <a:cs typeface="Calibri"/>
                        </a:rPr>
                        <a:t>by </a:t>
                      </a:r>
                      <a:r>
                        <a:rPr sz="1200" spc="-5" dirty="0">
                          <a:latin typeface="Calibri"/>
                          <a:cs typeface="Calibri"/>
                        </a:rPr>
                        <a:t>binding it with </a:t>
                      </a:r>
                      <a:r>
                        <a:rPr sz="1200" dirty="0">
                          <a:latin typeface="Calibri"/>
                          <a:cs typeface="Calibri"/>
                        </a:rPr>
                        <a:t>an </a:t>
                      </a:r>
                      <a:r>
                        <a:rPr sz="1200" spc="-15" dirty="0">
                          <a:latin typeface="Calibri"/>
                          <a:cs typeface="Calibri"/>
                        </a:rPr>
                        <a:t>event; </a:t>
                      </a:r>
                      <a:r>
                        <a:rPr sz="1200" spc="-5" dirty="0">
                          <a:latin typeface="Calibri"/>
                          <a:cs typeface="Calibri"/>
                        </a:rPr>
                        <a:t>making the process  </a:t>
                      </a:r>
                      <a:r>
                        <a:rPr sz="1200" spc="-10" dirty="0">
                          <a:latin typeface="Calibri"/>
                          <a:cs typeface="Calibri"/>
                        </a:rPr>
                        <a:t>execution </a:t>
                      </a:r>
                      <a:r>
                        <a:rPr sz="1200" spc="-5" dirty="0">
                          <a:latin typeface="Calibri"/>
                          <a:cs typeface="Calibri"/>
                        </a:rPr>
                        <a:t>more </a:t>
                      </a:r>
                      <a:r>
                        <a:rPr sz="1200" spc="-10" dirty="0">
                          <a:latin typeface="Calibri"/>
                          <a:cs typeface="Calibri"/>
                        </a:rPr>
                        <a:t>cost</a:t>
                      </a:r>
                      <a:r>
                        <a:rPr sz="1200" spc="-5" dirty="0">
                          <a:latin typeface="Calibri"/>
                          <a:cs typeface="Calibri"/>
                        </a:rPr>
                        <a:t> </a:t>
                      </a:r>
                      <a:r>
                        <a:rPr sz="1200" spc="-10" dirty="0">
                          <a:latin typeface="Calibri"/>
                          <a:cs typeface="Calibri"/>
                        </a:rPr>
                        <a:t>efficient.</a:t>
                      </a:r>
                      <a:endParaRPr sz="1200">
                        <a:latin typeface="Calibri"/>
                        <a:cs typeface="Calibri"/>
                      </a:endParaRPr>
                    </a:p>
                  </a:txBody>
                  <a:tcPr marL="0" marR="0" marT="3746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a:lnSpc>
                          <a:spcPct val="100000"/>
                        </a:lnSpc>
                        <a:spcBef>
                          <a:spcPts val="285"/>
                        </a:spcBef>
                      </a:pPr>
                      <a:r>
                        <a:rPr sz="1400" spc="-5" dirty="0">
                          <a:latin typeface="Calibri"/>
                          <a:cs typeface="Calibri"/>
                        </a:rPr>
                        <a:t>Supervision</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211454">
                        <a:lnSpc>
                          <a:spcPct val="100000"/>
                        </a:lnSpc>
                        <a:spcBef>
                          <a:spcPts val="295"/>
                        </a:spcBef>
                      </a:pPr>
                      <a:r>
                        <a:rPr sz="1200" spc="-10" dirty="0">
                          <a:latin typeface="Calibri"/>
                          <a:cs typeface="Calibri"/>
                        </a:rPr>
                        <a:t>Constant </a:t>
                      </a:r>
                      <a:r>
                        <a:rPr sz="1200" spc="-5" dirty="0">
                          <a:latin typeface="Calibri"/>
                          <a:cs typeface="Calibri"/>
                        </a:rPr>
                        <a:t>monitoring </a:t>
                      </a:r>
                      <a:r>
                        <a:rPr sz="1200" spc="-10" dirty="0">
                          <a:latin typeface="Calibri"/>
                          <a:cs typeface="Calibri"/>
                        </a:rPr>
                        <a:t>to detect </a:t>
                      </a:r>
                      <a:r>
                        <a:rPr sz="1200" spc="-5" dirty="0">
                          <a:latin typeface="Calibri"/>
                          <a:cs typeface="Calibri"/>
                        </a:rPr>
                        <a:t>unit </a:t>
                      </a:r>
                      <a:r>
                        <a:rPr sz="1200" spc="-10" dirty="0">
                          <a:latin typeface="Calibri"/>
                          <a:cs typeface="Calibri"/>
                        </a:rPr>
                        <a:t>failures, provides failure </a:t>
                      </a:r>
                      <a:r>
                        <a:rPr sz="1200" spc="-5" dirty="0">
                          <a:latin typeface="Calibri"/>
                          <a:cs typeface="Calibri"/>
                        </a:rPr>
                        <a:t>handling  and error escalation </a:t>
                      </a:r>
                      <a:r>
                        <a:rPr sz="1200" spc="-10" dirty="0">
                          <a:latin typeface="Calibri"/>
                          <a:cs typeface="Calibri"/>
                        </a:rPr>
                        <a:t>beyond </a:t>
                      </a:r>
                      <a:r>
                        <a:rPr sz="1200" spc="-5" dirty="0">
                          <a:latin typeface="Calibri"/>
                          <a:cs typeface="Calibri"/>
                        </a:rPr>
                        <a:t>the means </a:t>
                      </a:r>
                      <a:r>
                        <a:rPr sz="1200" dirty="0">
                          <a:latin typeface="Calibri"/>
                          <a:cs typeface="Calibri"/>
                        </a:rPr>
                        <a:t>of a </a:t>
                      </a:r>
                      <a:r>
                        <a:rPr sz="1200" spc="-5" dirty="0">
                          <a:latin typeface="Calibri"/>
                          <a:cs typeface="Calibri"/>
                        </a:rPr>
                        <a:t>single</a:t>
                      </a:r>
                      <a:r>
                        <a:rPr sz="1200" spc="-15" dirty="0">
                          <a:latin typeface="Calibri"/>
                          <a:cs typeface="Calibri"/>
                        </a:rPr>
                        <a:t> </a:t>
                      </a:r>
                      <a:r>
                        <a:rPr sz="1200" spc="-5" dirty="0">
                          <a:latin typeface="Calibri"/>
                          <a:cs typeface="Calibri"/>
                        </a:rPr>
                        <a:t>unit.</a:t>
                      </a:r>
                      <a:endParaRPr sz="1200">
                        <a:latin typeface="Calibri"/>
                        <a:cs typeface="Calibri"/>
                      </a:endParaRPr>
                    </a:p>
                  </a:txBody>
                  <a:tcPr marL="0" marR="0" marT="37465"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457200">
                <a:tc>
                  <a:txBody>
                    <a:bodyPr/>
                    <a:lstStyle/>
                    <a:p>
                      <a:pPr marL="91440">
                        <a:lnSpc>
                          <a:spcPct val="100000"/>
                        </a:lnSpc>
                        <a:spcBef>
                          <a:spcPts val="285"/>
                        </a:spcBef>
                      </a:pPr>
                      <a:r>
                        <a:rPr sz="1400" spc="-10" dirty="0">
                          <a:latin typeface="Calibri"/>
                          <a:cs typeface="Calibri"/>
                        </a:rPr>
                        <a:t>Stateless</a:t>
                      </a:r>
                      <a:endParaRPr sz="1400">
                        <a:latin typeface="Calibri"/>
                        <a:cs typeface="Calibri"/>
                      </a:endParaRPr>
                    </a:p>
                  </a:txBody>
                  <a:tcPr marL="0" marR="0" marT="36195"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1440" marR="209550">
                        <a:lnSpc>
                          <a:spcPct val="100000"/>
                        </a:lnSpc>
                        <a:spcBef>
                          <a:spcPts val="295"/>
                        </a:spcBef>
                      </a:pPr>
                      <a:r>
                        <a:rPr sz="1200" spc="-10" dirty="0">
                          <a:latin typeface="Calibri"/>
                          <a:cs typeface="Calibri"/>
                        </a:rPr>
                        <a:t>Having </a:t>
                      </a:r>
                      <a:r>
                        <a:rPr sz="1200" spc="-5" dirty="0">
                          <a:latin typeface="Calibri"/>
                          <a:cs typeface="Calibri"/>
                        </a:rPr>
                        <a:t>no notion </a:t>
                      </a:r>
                      <a:r>
                        <a:rPr sz="1200" dirty="0">
                          <a:latin typeface="Calibri"/>
                          <a:cs typeface="Calibri"/>
                        </a:rPr>
                        <a:t>of </a:t>
                      </a:r>
                      <a:r>
                        <a:rPr sz="1200" spc="-15" dirty="0">
                          <a:latin typeface="Calibri"/>
                          <a:cs typeface="Calibri"/>
                        </a:rPr>
                        <a:t>state </a:t>
                      </a:r>
                      <a:r>
                        <a:rPr sz="1200" dirty="0">
                          <a:latin typeface="Calibri"/>
                          <a:cs typeface="Calibri"/>
                        </a:rPr>
                        <a:t>or </a:t>
                      </a:r>
                      <a:r>
                        <a:rPr sz="1200" spc="-10" dirty="0">
                          <a:latin typeface="Calibri"/>
                          <a:cs typeface="Calibri"/>
                        </a:rPr>
                        <a:t>data </a:t>
                      </a:r>
                      <a:r>
                        <a:rPr sz="1200" spc="-5" dirty="0">
                          <a:latin typeface="Calibri"/>
                          <a:cs typeface="Calibri"/>
                        </a:rPr>
                        <a:t>within the service runtime; hence  </a:t>
                      </a:r>
                      <a:r>
                        <a:rPr sz="1200" spc="-15" dirty="0">
                          <a:latin typeface="Calibri"/>
                          <a:cs typeface="Calibri"/>
                        </a:rPr>
                        <a:t>state </a:t>
                      </a:r>
                      <a:r>
                        <a:rPr sz="1200" spc="-10" dirty="0">
                          <a:latin typeface="Calibri"/>
                          <a:cs typeface="Calibri"/>
                        </a:rPr>
                        <a:t>data </a:t>
                      </a:r>
                      <a:r>
                        <a:rPr sz="1200" spc="-5" dirty="0">
                          <a:latin typeface="Calibri"/>
                          <a:cs typeface="Calibri"/>
                        </a:rPr>
                        <a:t>is </a:t>
                      </a:r>
                      <a:r>
                        <a:rPr sz="1200" spc="-10" dirty="0">
                          <a:latin typeface="Calibri"/>
                          <a:cs typeface="Calibri"/>
                        </a:rPr>
                        <a:t>persisted </a:t>
                      </a:r>
                      <a:r>
                        <a:rPr sz="1200" spc="-5" dirty="0">
                          <a:latin typeface="Calibri"/>
                          <a:cs typeface="Calibri"/>
                        </a:rPr>
                        <a:t>and handled outside service</a:t>
                      </a:r>
                      <a:r>
                        <a:rPr sz="1200" spc="20" dirty="0">
                          <a:latin typeface="Calibri"/>
                          <a:cs typeface="Calibri"/>
                        </a:rPr>
                        <a:t> </a:t>
                      </a:r>
                      <a:r>
                        <a:rPr sz="1200" spc="-15" dirty="0">
                          <a:latin typeface="Calibri"/>
                          <a:cs typeface="Calibri"/>
                        </a:rPr>
                        <a:t>context.</a:t>
                      </a:r>
                      <a:endParaRPr sz="1200">
                        <a:latin typeface="Calibri"/>
                        <a:cs typeface="Calibri"/>
                      </a:endParaRPr>
                    </a:p>
                  </a:txBody>
                  <a:tcPr marL="0" marR="0" marT="3746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a:lnSpc>
                          <a:spcPct val="100000"/>
                        </a:lnSpc>
                        <a:spcBef>
                          <a:spcPts val="285"/>
                        </a:spcBef>
                      </a:pPr>
                      <a:r>
                        <a:rPr sz="1400" spc="-5" dirty="0">
                          <a:latin typeface="Calibri"/>
                          <a:cs typeface="Calibri"/>
                        </a:rPr>
                        <a:t>Monitor</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88900">
                        <a:lnSpc>
                          <a:spcPct val="100000"/>
                        </a:lnSpc>
                        <a:spcBef>
                          <a:spcPts val="295"/>
                        </a:spcBef>
                      </a:pPr>
                      <a:r>
                        <a:rPr sz="1200" spc="-5" dirty="0">
                          <a:latin typeface="Calibri"/>
                          <a:cs typeface="Calibri"/>
                        </a:rPr>
                        <a:t>Ability </a:t>
                      </a:r>
                      <a:r>
                        <a:rPr sz="1200" spc="-10" dirty="0">
                          <a:latin typeface="Calibri"/>
                          <a:cs typeface="Calibri"/>
                        </a:rPr>
                        <a:t>to </a:t>
                      </a:r>
                      <a:r>
                        <a:rPr sz="1200" spc="-5" dirty="0">
                          <a:latin typeface="Calibri"/>
                          <a:cs typeface="Calibri"/>
                        </a:rPr>
                        <a:t>observe unit </a:t>
                      </a:r>
                      <a:r>
                        <a:rPr sz="1200" spc="-10" dirty="0">
                          <a:latin typeface="Calibri"/>
                          <a:cs typeface="Calibri"/>
                        </a:rPr>
                        <a:t>behavior </a:t>
                      </a:r>
                      <a:r>
                        <a:rPr sz="1200" spc="-5" dirty="0">
                          <a:latin typeface="Calibri"/>
                          <a:cs typeface="Calibri"/>
                        </a:rPr>
                        <a:t>and </a:t>
                      </a:r>
                      <a:r>
                        <a:rPr sz="1200" spc="-10" dirty="0">
                          <a:latin typeface="Calibri"/>
                          <a:cs typeface="Calibri"/>
                        </a:rPr>
                        <a:t>interactions from </a:t>
                      </a:r>
                      <a:r>
                        <a:rPr sz="1200" spc="-5" dirty="0">
                          <a:latin typeface="Calibri"/>
                          <a:cs typeface="Calibri"/>
                        </a:rPr>
                        <a:t>the outside, and  </a:t>
                      </a:r>
                      <a:r>
                        <a:rPr sz="1200" spc="-10" dirty="0">
                          <a:latin typeface="Calibri"/>
                          <a:cs typeface="Calibri"/>
                        </a:rPr>
                        <a:t>to automatically </a:t>
                      </a:r>
                      <a:r>
                        <a:rPr sz="1200" spc="-5" dirty="0">
                          <a:latin typeface="Calibri"/>
                          <a:cs typeface="Calibri"/>
                        </a:rPr>
                        <a:t>respond </a:t>
                      </a:r>
                      <a:r>
                        <a:rPr sz="1200" spc="-10" dirty="0">
                          <a:latin typeface="Calibri"/>
                          <a:cs typeface="Calibri"/>
                        </a:rPr>
                        <a:t>to detected</a:t>
                      </a:r>
                      <a:r>
                        <a:rPr sz="1200" spc="20" dirty="0">
                          <a:latin typeface="Calibri"/>
                          <a:cs typeface="Calibri"/>
                        </a:rPr>
                        <a:t> </a:t>
                      </a:r>
                      <a:r>
                        <a:rPr sz="1200" spc="-10" dirty="0">
                          <a:latin typeface="Calibri"/>
                          <a:cs typeface="Calibri"/>
                        </a:rPr>
                        <a:t>failures.</a:t>
                      </a:r>
                      <a:endParaRPr sz="1200">
                        <a:latin typeface="Calibri"/>
                        <a:cs typeface="Calibri"/>
                      </a:endParaRPr>
                    </a:p>
                  </a:txBody>
                  <a:tcPr marL="0" marR="0" marT="37465"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640080">
                <a:tc>
                  <a:txBody>
                    <a:bodyPr/>
                    <a:lstStyle/>
                    <a:p>
                      <a:pPr marL="91440" marR="100330">
                        <a:lnSpc>
                          <a:spcPct val="100000"/>
                        </a:lnSpc>
                        <a:spcBef>
                          <a:spcPts val="285"/>
                        </a:spcBef>
                      </a:pPr>
                      <a:r>
                        <a:rPr sz="1400" spc="-15" dirty="0">
                          <a:latin typeface="Calibri"/>
                          <a:cs typeface="Calibri"/>
                        </a:rPr>
                        <a:t>Relaxed</a:t>
                      </a:r>
                      <a:r>
                        <a:rPr sz="1400" spc="-70" dirty="0">
                          <a:latin typeface="Calibri"/>
                          <a:cs typeface="Calibri"/>
                        </a:rPr>
                        <a:t> </a:t>
                      </a:r>
                      <a:r>
                        <a:rPr sz="1400" spc="-10" dirty="0">
                          <a:latin typeface="Calibri"/>
                          <a:cs typeface="Calibri"/>
                        </a:rPr>
                        <a:t>temporal  constraints</a:t>
                      </a:r>
                      <a:endParaRPr sz="1400">
                        <a:latin typeface="Calibri"/>
                        <a:cs typeface="Calibri"/>
                      </a:endParaRPr>
                    </a:p>
                  </a:txBody>
                  <a:tcPr marL="0" marR="0" marT="36195"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1440" marR="169545">
                        <a:lnSpc>
                          <a:spcPct val="100000"/>
                        </a:lnSpc>
                        <a:spcBef>
                          <a:spcPts val="295"/>
                        </a:spcBef>
                      </a:pPr>
                      <a:r>
                        <a:rPr sz="1200" spc="-5" dirty="0">
                          <a:latin typeface="Calibri"/>
                          <a:cs typeface="Calibri"/>
                        </a:rPr>
                        <a:t>Strict </a:t>
                      </a:r>
                      <a:r>
                        <a:rPr sz="1200" spc="-10" dirty="0">
                          <a:latin typeface="Calibri"/>
                          <a:cs typeface="Calibri"/>
                        </a:rPr>
                        <a:t>consistency requires tight </a:t>
                      </a:r>
                      <a:r>
                        <a:rPr sz="1200" spc="-5" dirty="0">
                          <a:latin typeface="Calibri"/>
                          <a:cs typeface="Calibri"/>
                        </a:rPr>
                        <a:t>coupling </a:t>
                      </a:r>
                      <a:r>
                        <a:rPr sz="1200" dirty="0">
                          <a:latin typeface="Calibri"/>
                          <a:cs typeface="Calibri"/>
                        </a:rPr>
                        <a:t>of </a:t>
                      </a:r>
                      <a:r>
                        <a:rPr sz="1200" spc="-5" dirty="0">
                          <a:latin typeface="Calibri"/>
                          <a:cs typeface="Calibri"/>
                        </a:rPr>
                        <a:t>the </a:t>
                      </a:r>
                      <a:r>
                        <a:rPr sz="1200" spc="-10" dirty="0">
                          <a:latin typeface="Calibri"/>
                          <a:cs typeface="Calibri"/>
                        </a:rPr>
                        <a:t>involved </a:t>
                      </a:r>
                      <a:r>
                        <a:rPr sz="1200" spc="-5" dirty="0">
                          <a:latin typeface="Calibri"/>
                          <a:cs typeface="Calibri"/>
                        </a:rPr>
                        <a:t>nodes, </a:t>
                      </a:r>
                      <a:r>
                        <a:rPr sz="1200" spc="-10" dirty="0">
                          <a:latin typeface="Calibri"/>
                          <a:cs typeface="Calibri"/>
                        </a:rPr>
                        <a:t>that  </a:t>
                      </a:r>
                      <a:r>
                        <a:rPr sz="1200" spc="-5" dirty="0">
                          <a:latin typeface="Calibri"/>
                          <a:cs typeface="Calibri"/>
                        </a:rPr>
                        <a:t>compromises </a:t>
                      </a:r>
                      <a:r>
                        <a:rPr sz="1200" spc="-10" dirty="0">
                          <a:latin typeface="Calibri"/>
                          <a:cs typeface="Calibri"/>
                        </a:rPr>
                        <a:t>availability </a:t>
                      </a:r>
                      <a:r>
                        <a:rPr sz="1200" spc="-5" dirty="0">
                          <a:latin typeface="Calibri"/>
                          <a:cs typeface="Calibri"/>
                        </a:rPr>
                        <a:t>due </a:t>
                      </a:r>
                      <a:r>
                        <a:rPr sz="1200" spc="-10" dirty="0">
                          <a:latin typeface="Calibri"/>
                          <a:cs typeface="Calibri"/>
                        </a:rPr>
                        <a:t>to </a:t>
                      </a:r>
                      <a:r>
                        <a:rPr sz="1200" spc="-5" dirty="0">
                          <a:latin typeface="Calibri"/>
                          <a:cs typeface="Calibri"/>
                        </a:rPr>
                        <a:t>single </a:t>
                      </a:r>
                      <a:r>
                        <a:rPr sz="1200" spc="-10" dirty="0">
                          <a:latin typeface="Calibri"/>
                          <a:cs typeface="Calibri"/>
                        </a:rPr>
                        <a:t>failures; instead </a:t>
                      </a:r>
                      <a:r>
                        <a:rPr sz="1200" spc="-5" dirty="0">
                          <a:latin typeface="Calibri"/>
                          <a:cs typeface="Calibri"/>
                        </a:rPr>
                        <a:t>use </a:t>
                      </a:r>
                      <a:r>
                        <a:rPr sz="1200" dirty="0">
                          <a:latin typeface="Calibri"/>
                          <a:cs typeface="Calibri"/>
                        </a:rPr>
                        <a:t>a </a:t>
                      </a:r>
                      <a:r>
                        <a:rPr sz="1200" spc="-5" dirty="0">
                          <a:latin typeface="Calibri"/>
                          <a:cs typeface="Calibri"/>
                        </a:rPr>
                        <a:t>more  </a:t>
                      </a:r>
                      <a:r>
                        <a:rPr sz="1200" spc="-15" dirty="0">
                          <a:latin typeface="Calibri"/>
                          <a:cs typeface="Calibri"/>
                        </a:rPr>
                        <a:t>relaxed </a:t>
                      </a:r>
                      <a:r>
                        <a:rPr sz="1200" spc="-10" dirty="0">
                          <a:latin typeface="Calibri"/>
                          <a:cs typeface="Calibri"/>
                        </a:rPr>
                        <a:t>consistency </a:t>
                      </a:r>
                      <a:r>
                        <a:rPr sz="1200" spc="-5" dirty="0">
                          <a:latin typeface="Calibri"/>
                          <a:cs typeface="Calibri"/>
                        </a:rPr>
                        <a:t>model </a:t>
                      </a:r>
                      <a:r>
                        <a:rPr sz="1200" spc="-10" dirty="0">
                          <a:latin typeface="Calibri"/>
                          <a:cs typeface="Calibri"/>
                        </a:rPr>
                        <a:t>to reduce</a:t>
                      </a:r>
                      <a:r>
                        <a:rPr sz="1200" spc="20" dirty="0">
                          <a:latin typeface="Calibri"/>
                          <a:cs typeface="Calibri"/>
                        </a:rPr>
                        <a:t> </a:t>
                      </a:r>
                      <a:r>
                        <a:rPr sz="1200" spc="-5" dirty="0">
                          <a:latin typeface="Calibri"/>
                          <a:cs typeface="Calibri"/>
                        </a:rPr>
                        <a:t>coupling.</a:t>
                      </a:r>
                      <a:endParaRPr sz="1200">
                        <a:latin typeface="Calibri"/>
                        <a:cs typeface="Calibri"/>
                      </a:endParaRPr>
                    </a:p>
                  </a:txBody>
                  <a:tcPr marL="0" marR="0" marT="3746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a:lnSpc>
                          <a:spcPct val="100000"/>
                        </a:lnSpc>
                        <a:spcBef>
                          <a:spcPts val="285"/>
                        </a:spcBef>
                      </a:pPr>
                      <a:r>
                        <a:rPr sz="1400" spc="-5" dirty="0">
                          <a:latin typeface="Calibri"/>
                          <a:cs typeface="Calibri"/>
                        </a:rPr>
                        <a:t>Error</a:t>
                      </a:r>
                      <a:r>
                        <a:rPr sz="1400" spc="-15" dirty="0">
                          <a:latin typeface="Calibri"/>
                          <a:cs typeface="Calibri"/>
                        </a:rPr>
                        <a:t> </a:t>
                      </a:r>
                      <a:r>
                        <a:rPr sz="1400" spc="-5" dirty="0">
                          <a:latin typeface="Calibri"/>
                          <a:cs typeface="Calibri"/>
                        </a:rPr>
                        <a:t>handler</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141605">
                        <a:lnSpc>
                          <a:spcPct val="100000"/>
                        </a:lnSpc>
                        <a:spcBef>
                          <a:spcPts val="295"/>
                        </a:spcBef>
                      </a:pPr>
                      <a:r>
                        <a:rPr sz="1200" spc="-10" dirty="0">
                          <a:latin typeface="Calibri"/>
                          <a:cs typeface="Calibri"/>
                        </a:rPr>
                        <a:t>Separate </a:t>
                      </a:r>
                      <a:r>
                        <a:rPr sz="1200" spc="-5" dirty="0">
                          <a:latin typeface="Calibri"/>
                          <a:cs typeface="Calibri"/>
                        </a:rPr>
                        <a:t>modules </a:t>
                      </a:r>
                      <a:r>
                        <a:rPr sz="1200" spc="-10" dirty="0">
                          <a:latin typeface="Calibri"/>
                          <a:cs typeface="Calibri"/>
                        </a:rPr>
                        <a:t>that are </a:t>
                      </a:r>
                      <a:r>
                        <a:rPr sz="1200" spc="-5" dirty="0">
                          <a:latin typeface="Calibri"/>
                          <a:cs typeface="Calibri"/>
                        </a:rPr>
                        <a:t>designed </a:t>
                      </a:r>
                      <a:r>
                        <a:rPr sz="1200" spc="-10" dirty="0">
                          <a:latin typeface="Calibri"/>
                          <a:cs typeface="Calibri"/>
                        </a:rPr>
                        <a:t>to </a:t>
                      </a:r>
                      <a:r>
                        <a:rPr sz="1200" spc="-5" dirty="0">
                          <a:latin typeface="Calibri"/>
                          <a:cs typeface="Calibri"/>
                        </a:rPr>
                        <a:t>handle error(s) </a:t>
                      </a:r>
                      <a:r>
                        <a:rPr sz="1200" spc="-15" dirty="0">
                          <a:latin typeface="Calibri"/>
                          <a:cs typeface="Calibri"/>
                        </a:rPr>
                        <a:t>properly,  </a:t>
                      </a:r>
                      <a:r>
                        <a:rPr sz="1200" spc="-5" dirty="0">
                          <a:latin typeface="Calibri"/>
                          <a:cs typeface="Calibri"/>
                        </a:rPr>
                        <a:t>identifying </a:t>
                      </a:r>
                      <a:r>
                        <a:rPr sz="1200" spc="-15" dirty="0">
                          <a:latin typeface="Calibri"/>
                          <a:cs typeface="Calibri"/>
                        </a:rPr>
                        <a:t>steps for </a:t>
                      </a:r>
                      <a:r>
                        <a:rPr sz="1200" spc="-5" dirty="0">
                          <a:latin typeface="Calibri"/>
                          <a:cs typeface="Calibri"/>
                        </a:rPr>
                        <a:t>the </a:t>
                      </a:r>
                      <a:r>
                        <a:rPr sz="1200" spc="-10" dirty="0">
                          <a:latin typeface="Calibri"/>
                          <a:cs typeface="Calibri"/>
                        </a:rPr>
                        <a:t>failover </a:t>
                      </a:r>
                      <a:r>
                        <a:rPr sz="1200" spc="-5" dirty="0">
                          <a:latin typeface="Calibri"/>
                          <a:cs typeface="Calibri"/>
                        </a:rPr>
                        <a:t>process, </a:t>
                      </a:r>
                      <a:r>
                        <a:rPr sz="1200" dirty="0">
                          <a:latin typeface="Calibri"/>
                          <a:cs typeface="Calibri"/>
                        </a:rPr>
                        <a:t>as </a:t>
                      </a:r>
                      <a:r>
                        <a:rPr sz="1200" spc="-5" dirty="0">
                          <a:latin typeface="Calibri"/>
                          <a:cs typeface="Calibri"/>
                        </a:rPr>
                        <a:t>services themselves </a:t>
                      </a:r>
                      <a:r>
                        <a:rPr sz="1200" spc="-10" dirty="0">
                          <a:latin typeface="Calibri"/>
                          <a:cs typeface="Calibri"/>
                        </a:rPr>
                        <a:t>often  </a:t>
                      </a:r>
                      <a:r>
                        <a:rPr sz="1200" spc="-5" dirty="0">
                          <a:latin typeface="Calibri"/>
                          <a:cs typeface="Calibri"/>
                        </a:rPr>
                        <a:t>only </a:t>
                      </a:r>
                      <a:r>
                        <a:rPr sz="1200" spc="-10" dirty="0">
                          <a:latin typeface="Calibri"/>
                          <a:cs typeface="Calibri"/>
                        </a:rPr>
                        <a:t>focus </a:t>
                      </a:r>
                      <a:r>
                        <a:rPr sz="1200" dirty="0">
                          <a:latin typeface="Calibri"/>
                          <a:cs typeface="Calibri"/>
                        </a:rPr>
                        <a:t>on </a:t>
                      </a:r>
                      <a:r>
                        <a:rPr sz="1200" spc="-5" dirty="0">
                          <a:latin typeface="Calibri"/>
                          <a:cs typeface="Calibri"/>
                        </a:rPr>
                        <a:t>business logic </a:t>
                      </a:r>
                      <a:r>
                        <a:rPr sz="1200" spc="-20" dirty="0">
                          <a:latin typeface="Calibri"/>
                          <a:cs typeface="Calibri"/>
                        </a:rPr>
                        <a:t>only.</a:t>
                      </a:r>
                      <a:endParaRPr sz="1200">
                        <a:latin typeface="Calibri"/>
                        <a:cs typeface="Calibri"/>
                      </a:endParaRPr>
                    </a:p>
                  </a:txBody>
                  <a:tcPr marL="0" marR="0" marT="37465"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457200">
                <a:tc>
                  <a:txBody>
                    <a:bodyPr/>
                    <a:lstStyle/>
                    <a:p>
                      <a:pPr marL="91440">
                        <a:lnSpc>
                          <a:spcPct val="100000"/>
                        </a:lnSpc>
                        <a:spcBef>
                          <a:spcPts val="285"/>
                        </a:spcBef>
                      </a:pPr>
                      <a:r>
                        <a:rPr sz="1400" spc="-5" dirty="0">
                          <a:latin typeface="Calibri"/>
                          <a:cs typeface="Calibri"/>
                        </a:rPr>
                        <a:t>Idempotency</a:t>
                      </a:r>
                      <a:endParaRPr sz="1400">
                        <a:latin typeface="Calibri"/>
                        <a:cs typeface="Calibri"/>
                      </a:endParaRPr>
                    </a:p>
                  </a:txBody>
                  <a:tcPr marL="0" marR="0" marT="36195" marB="0">
                    <a:lnR w="12700">
                      <a:solidFill>
                        <a:srgbClr val="D9D9D9"/>
                      </a:solidFill>
                      <a:prstDash val="solid"/>
                    </a:lnR>
                    <a:lnT w="12700">
                      <a:solidFill>
                        <a:srgbClr val="BEBEBE"/>
                      </a:solidFill>
                      <a:prstDash val="solid"/>
                    </a:lnT>
                    <a:lnB w="12700">
                      <a:solidFill>
                        <a:srgbClr val="D9D9D9"/>
                      </a:solidFill>
                      <a:prstDash val="solid"/>
                    </a:lnB>
                  </a:tcPr>
                </a:tc>
                <a:tc>
                  <a:txBody>
                    <a:bodyPr/>
                    <a:lstStyle/>
                    <a:p>
                      <a:pPr marL="91440" marR="382905">
                        <a:lnSpc>
                          <a:spcPct val="100000"/>
                        </a:lnSpc>
                        <a:spcBef>
                          <a:spcPts val="295"/>
                        </a:spcBef>
                      </a:pPr>
                      <a:r>
                        <a:rPr sz="1200" spc="-10" dirty="0">
                          <a:latin typeface="Calibri"/>
                          <a:cs typeface="Calibri"/>
                        </a:rPr>
                        <a:t>Having idempotent operations, </a:t>
                      </a:r>
                      <a:r>
                        <a:rPr sz="1200" spc="-5" dirty="0">
                          <a:latin typeface="Calibri"/>
                          <a:cs typeface="Calibri"/>
                        </a:rPr>
                        <a:t>with </a:t>
                      </a:r>
                      <a:r>
                        <a:rPr sz="1200" spc="-10" dirty="0">
                          <a:latin typeface="Calibri"/>
                          <a:cs typeface="Calibri"/>
                        </a:rPr>
                        <a:t>deterministic </a:t>
                      </a:r>
                      <a:r>
                        <a:rPr sz="1200" spc="-5" dirty="0">
                          <a:latin typeface="Calibri"/>
                          <a:cs typeface="Calibri"/>
                        </a:rPr>
                        <a:t>results; hence  limiting the </a:t>
                      </a:r>
                      <a:r>
                        <a:rPr sz="1200" spc="-10" dirty="0">
                          <a:latin typeface="Calibri"/>
                          <a:cs typeface="Calibri"/>
                        </a:rPr>
                        <a:t>environment </a:t>
                      </a:r>
                      <a:r>
                        <a:rPr sz="1200" spc="-5" dirty="0">
                          <a:latin typeface="Calibri"/>
                          <a:cs typeface="Calibri"/>
                        </a:rPr>
                        <a:t>impact </a:t>
                      </a:r>
                      <a:r>
                        <a:rPr sz="1200" dirty="0">
                          <a:latin typeface="Calibri"/>
                          <a:cs typeface="Calibri"/>
                        </a:rPr>
                        <a:t>on </a:t>
                      </a:r>
                      <a:r>
                        <a:rPr sz="1200" spc="-5" dirty="0">
                          <a:latin typeface="Calibri"/>
                          <a:cs typeface="Calibri"/>
                        </a:rPr>
                        <a:t>the</a:t>
                      </a:r>
                      <a:r>
                        <a:rPr sz="1200" spc="-15" dirty="0">
                          <a:latin typeface="Calibri"/>
                          <a:cs typeface="Calibri"/>
                        </a:rPr>
                        <a:t> </a:t>
                      </a:r>
                      <a:r>
                        <a:rPr sz="1200" spc="-5" dirty="0">
                          <a:latin typeface="Calibri"/>
                          <a:cs typeface="Calibri"/>
                        </a:rPr>
                        <a:t>results.</a:t>
                      </a:r>
                      <a:endParaRPr sz="1200">
                        <a:latin typeface="Calibri"/>
                        <a:cs typeface="Calibri"/>
                      </a:endParaRPr>
                    </a:p>
                  </a:txBody>
                  <a:tcPr marL="0" marR="0" marT="37465" marB="0">
                    <a:lnL w="12700">
                      <a:solidFill>
                        <a:srgbClr val="D9D9D9"/>
                      </a:solidFill>
                      <a:prstDash val="solid"/>
                    </a:lnL>
                    <a:lnR w="12700">
                      <a:solidFill>
                        <a:srgbClr val="BEBEBE"/>
                      </a:solidFill>
                      <a:prstDash val="solid"/>
                    </a:lnR>
                    <a:lnT w="12700">
                      <a:solidFill>
                        <a:srgbClr val="BEBEBE"/>
                      </a:solidFill>
                      <a:prstDash val="solid"/>
                    </a:lnT>
                    <a:lnB w="12700">
                      <a:solidFill>
                        <a:srgbClr val="D9D9D9"/>
                      </a:solidFill>
                      <a:prstDash val="solid"/>
                    </a:lnB>
                  </a:tcPr>
                </a:tc>
                <a:tc rowSpan="2">
                  <a:txBody>
                    <a:bodyPr/>
                    <a:lstStyle/>
                    <a:p>
                      <a:pPr marL="90805">
                        <a:lnSpc>
                          <a:spcPct val="100000"/>
                        </a:lnSpc>
                        <a:spcBef>
                          <a:spcPts val="285"/>
                        </a:spcBef>
                      </a:pPr>
                      <a:r>
                        <a:rPr sz="1400" spc="-5" dirty="0">
                          <a:latin typeface="Calibri"/>
                          <a:cs typeface="Calibri"/>
                        </a:rPr>
                        <a:t>Escalation</a:t>
                      </a:r>
                      <a:endParaRPr sz="1400">
                        <a:latin typeface="Calibri"/>
                        <a:cs typeface="Calibri"/>
                      </a:endParaRPr>
                    </a:p>
                  </a:txBody>
                  <a:tcPr marL="0" marR="0" marT="36195" marB="0">
                    <a:lnL w="12700" cap="flat" cmpd="sng" algn="ctr">
                      <a:solidFill>
                        <a:srgbClr val="BEBEBE"/>
                      </a:solidFill>
                      <a:prstDash val="solid"/>
                      <a:round/>
                      <a:headEnd type="none" w="med" len="med"/>
                      <a:tailEnd type="none" w="med" len="med"/>
                    </a:lnL>
                    <a:lnR w="12700">
                      <a:solidFill>
                        <a:srgbClr val="BEBEBE"/>
                      </a:solidFill>
                      <a:prstDash val="solid"/>
                    </a:lnR>
                    <a:lnT w="12700">
                      <a:solidFill>
                        <a:srgbClr val="BEBEBE"/>
                      </a:solidFill>
                      <a:prstDash val="solid"/>
                    </a:lnT>
                  </a:tcPr>
                </a:tc>
                <a:tc rowSpan="2">
                  <a:txBody>
                    <a:bodyPr/>
                    <a:lstStyle/>
                    <a:p>
                      <a:pPr marL="90805" marR="195580" algn="just">
                        <a:lnSpc>
                          <a:spcPct val="100000"/>
                        </a:lnSpc>
                        <a:spcBef>
                          <a:spcPts val="295"/>
                        </a:spcBef>
                      </a:pPr>
                      <a:r>
                        <a:rPr sz="1200" spc="-5" dirty="0">
                          <a:latin typeface="Calibri"/>
                          <a:cs typeface="Calibri"/>
                        </a:rPr>
                        <a:t>Ability </a:t>
                      </a:r>
                      <a:r>
                        <a:rPr sz="1200" spc="-10" dirty="0">
                          <a:latin typeface="Calibri"/>
                          <a:cs typeface="Calibri"/>
                        </a:rPr>
                        <a:t>to escalate </a:t>
                      </a:r>
                      <a:r>
                        <a:rPr sz="1200" spc="-5" dirty="0">
                          <a:latin typeface="Calibri"/>
                          <a:cs typeface="Calibri"/>
                        </a:rPr>
                        <a:t>unhandled cases, </a:t>
                      </a:r>
                      <a:r>
                        <a:rPr sz="1200" spc="-10" dirty="0">
                          <a:latin typeface="Calibri"/>
                          <a:cs typeface="Calibri"/>
                        </a:rPr>
                        <a:t>exceptions, errors to designated  </a:t>
                      </a:r>
                      <a:r>
                        <a:rPr sz="1200" spc="-5" dirty="0">
                          <a:latin typeface="Calibri"/>
                          <a:cs typeface="Calibri"/>
                        </a:rPr>
                        <a:t>services along with the </a:t>
                      </a:r>
                      <a:r>
                        <a:rPr sz="1200" spc="-15" dirty="0">
                          <a:latin typeface="Calibri"/>
                          <a:cs typeface="Calibri"/>
                        </a:rPr>
                        <a:t>contexts </a:t>
                      </a:r>
                      <a:r>
                        <a:rPr sz="1200" dirty="0">
                          <a:latin typeface="Calibri"/>
                          <a:cs typeface="Calibri"/>
                        </a:rPr>
                        <a:t>so </a:t>
                      </a:r>
                      <a:r>
                        <a:rPr sz="1200" spc="-10" dirty="0">
                          <a:latin typeface="Calibri"/>
                          <a:cs typeface="Calibri"/>
                        </a:rPr>
                        <a:t>that </a:t>
                      </a:r>
                      <a:r>
                        <a:rPr sz="1200" spc="-5" dirty="0">
                          <a:latin typeface="Calibri"/>
                          <a:cs typeface="Calibri"/>
                        </a:rPr>
                        <a:t>it can be processed properly  and in </a:t>
                      </a:r>
                      <a:r>
                        <a:rPr sz="1200" spc="-10" dirty="0">
                          <a:latin typeface="Calibri"/>
                          <a:cs typeface="Calibri"/>
                        </a:rPr>
                        <a:t>failure </a:t>
                      </a:r>
                      <a:r>
                        <a:rPr sz="1200" spc="-5" dirty="0">
                          <a:latin typeface="Calibri"/>
                          <a:cs typeface="Calibri"/>
                        </a:rPr>
                        <a:t>scenarios </a:t>
                      </a:r>
                      <a:r>
                        <a:rPr sz="1200" spc="-15" dirty="0">
                          <a:latin typeface="Calibri"/>
                          <a:cs typeface="Calibri"/>
                        </a:rPr>
                        <a:t>relevent </a:t>
                      </a:r>
                      <a:r>
                        <a:rPr sz="1200" spc="-10" dirty="0">
                          <a:latin typeface="Calibri"/>
                          <a:cs typeface="Calibri"/>
                        </a:rPr>
                        <a:t>resources </a:t>
                      </a:r>
                      <a:r>
                        <a:rPr sz="1200" spc="-5" dirty="0">
                          <a:latin typeface="Calibri"/>
                          <a:cs typeface="Calibri"/>
                        </a:rPr>
                        <a:t>can be </a:t>
                      </a:r>
                      <a:r>
                        <a:rPr sz="1200" spc="-10" dirty="0">
                          <a:latin typeface="Calibri"/>
                          <a:cs typeface="Calibri"/>
                        </a:rPr>
                        <a:t>failover </a:t>
                      </a:r>
                      <a:r>
                        <a:rPr sz="1200" spc="-5" dirty="0">
                          <a:latin typeface="Calibri"/>
                          <a:cs typeface="Calibri"/>
                        </a:rPr>
                        <a:t>in </a:t>
                      </a:r>
                      <a:r>
                        <a:rPr sz="1200" dirty="0">
                          <a:latin typeface="Calibri"/>
                          <a:cs typeface="Calibri"/>
                        </a:rPr>
                        <a:t>a </a:t>
                      </a:r>
                      <a:r>
                        <a:rPr sz="1200" spc="-10" dirty="0">
                          <a:latin typeface="Calibri"/>
                          <a:cs typeface="Calibri"/>
                        </a:rPr>
                        <a:t>proper  </a:t>
                      </a:r>
                      <a:r>
                        <a:rPr sz="1200" spc="-30" dirty="0">
                          <a:latin typeface="Calibri"/>
                          <a:cs typeface="Calibri"/>
                        </a:rPr>
                        <a:t>way.</a:t>
                      </a:r>
                      <a:endParaRPr sz="1200">
                        <a:latin typeface="Calibri"/>
                        <a:cs typeface="Calibri"/>
                      </a:endParaRPr>
                    </a:p>
                  </a:txBody>
                  <a:tcPr marL="0" marR="0" marT="37465" marB="0">
                    <a:lnL w="12700">
                      <a:solidFill>
                        <a:srgbClr val="BEBEBE"/>
                      </a:solidFill>
                      <a:prstDash val="solid"/>
                    </a:lnL>
                    <a:lnT w="12700">
                      <a:solidFill>
                        <a:srgbClr val="BEBEBE"/>
                      </a:solidFill>
                      <a:prstDash val="solid"/>
                    </a:lnT>
                  </a:tcPr>
                </a:tc>
                <a:extLst>
                  <a:ext uri="{0D108BD9-81ED-4DB2-BD59-A6C34878D82A}">
                    <a16:rowId xmlns:a16="http://schemas.microsoft.com/office/drawing/2014/main" val="10008"/>
                  </a:ext>
                </a:extLst>
              </a:tr>
              <a:tr h="457199">
                <a:tc>
                  <a:txBody>
                    <a:bodyPr/>
                    <a:lstStyle/>
                    <a:p>
                      <a:pPr marL="91440">
                        <a:lnSpc>
                          <a:spcPct val="100000"/>
                        </a:lnSpc>
                        <a:spcBef>
                          <a:spcPts val="285"/>
                        </a:spcBef>
                      </a:pPr>
                      <a:r>
                        <a:rPr sz="1400" spc="-5" dirty="0">
                          <a:latin typeface="Calibri"/>
                          <a:cs typeface="Calibri"/>
                        </a:rPr>
                        <a:t>Self</a:t>
                      </a:r>
                      <a:r>
                        <a:rPr sz="1400" spc="-25" dirty="0">
                          <a:latin typeface="Calibri"/>
                          <a:cs typeface="Calibri"/>
                        </a:rPr>
                        <a:t> </a:t>
                      </a:r>
                      <a:r>
                        <a:rPr sz="1400" spc="-10" dirty="0">
                          <a:latin typeface="Calibri"/>
                          <a:cs typeface="Calibri"/>
                        </a:rPr>
                        <a:t>containment</a:t>
                      </a:r>
                      <a:endParaRPr sz="1400">
                        <a:latin typeface="Calibri"/>
                        <a:cs typeface="Calibri"/>
                      </a:endParaRPr>
                    </a:p>
                  </a:txBody>
                  <a:tcPr marL="0" marR="0" marT="36195" marB="0">
                    <a:lnR w="12700">
                      <a:solidFill>
                        <a:srgbClr val="D9D9D9"/>
                      </a:solidFill>
                      <a:prstDash val="solid"/>
                    </a:lnR>
                    <a:lnT w="12700">
                      <a:solidFill>
                        <a:srgbClr val="D9D9D9"/>
                      </a:solidFill>
                      <a:prstDash val="solid"/>
                    </a:lnT>
                  </a:tcPr>
                </a:tc>
                <a:tc>
                  <a:txBody>
                    <a:bodyPr/>
                    <a:lstStyle/>
                    <a:p>
                      <a:pPr marL="91440" marR="160020">
                        <a:lnSpc>
                          <a:spcPct val="100000"/>
                        </a:lnSpc>
                        <a:spcBef>
                          <a:spcPts val="295"/>
                        </a:spcBef>
                      </a:pPr>
                      <a:r>
                        <a:rPr sz="1200" spc="-10" dirty="0">
                          <a:latin typeface="Calibri"/>
                          <a:cs typeface="Calibri"/>
                        </a:rPr>
                        <a:t>Having </a:t>
                      </a:r>
                      <a:r>
                        <a:rPr sz="1200" spc="-5" dirty="0">
                          <a:latin typeface="Calibri"/>
                          <a:cs typeface="Calibri"/>
                        </a:rPr>
                        <a:t>all the dependencies and </a:t>
                      </a:r>
                      <a:r>
                        <a:rPr sz="1200" spc="-10" dirty="0">
                          <a:latin typeface="Calibri"/>
                          <a:cs typeface="Calibri"/>
                        </a:rPr>
                        <a:t>required </a:t>
                      </a:r>
                      <a:r>
                        <a:rPr sz="1200" spc="-5" dirty="0">
                          <a:latin typeface="Calibri"/>
                          <a:cs typeface="Calibri"/>
                        </a:rPr>
                        <a:t>runtime bundled with the  service </a:t>
                      </a:r>
                      <a:r>
                        <a:rPr sz="1200" spc="-10" dirty="0">
                          <a:latin typeface="Calibri"/>
                          <a:cs typeface="Calibri"/>
                        </a:rPr>
                        <a:t>artifact; </a:t>
                      </a:r>
                      <a:r>
                        <a:rPr sz="1200" spc="-5" dirty="0">
                          <a:latin typeface="Calibri"/>
                          <a:cs typeface="Calibri"/>
                        </a:rPr>
                        <a:t>thus </a:t>
                      </a:r>
                      <a:r>
                        <a:rPr sz="1200" spc="-10" dirty="0">
                          <a:latin typeface="Calibri"/>
                          <a:cs typeface="Calibri"/>
                        </a:rPr>
                        <a:t>having </a:t>
                      </a:r>
                      <a:r>
                        <a:rPr sz="1200" spc="-15" dirty="0">
                          <a:latin typeface="Calibri"/>
                          <a:cs typeface="Calibri"/>
                        </a:rPr>
                        <a:t>zero </a:t>
                      </a:r>
                      <a:r>
                        <a:rPr sz="1200" spc="-5" dirty="0">
                          <a:latin typeface="Calibri"/>
                          <a:cs typeface="Calibri"/>
                        </a:rPr>
                        <a:t>dependency </a:t>
                      </a:r>
                      <a:r>
                        <a:rPr sz="1200" dirty="0">
                          <a:latin typeface="Calibri"/>
                          <a:cs typeface="Calibri"/>
                        </a:rPr>
                        <a:t>on </a:t>
                      </a:r>
                      <a:r>
                        <a:rPr sz="1200" spc="-10" dirty="0">
                          <a:latin typeface="Calibri"/>
                          <a:cs typeface="Calibri"/>
                        </a:rPr>
                        <a:t>external</a:t>
                      </a:r>
                      <a:r>
                        <a:rPr sz="1200" spc="80" dirty="0">
                          <a:latin typeface="Calibri"/>
                          <a:cs typeface="Calibri"/>
                        </a:rPr>
                        <a:t> </a:t>
                      </a:r>
                      <a:r>
                        <a:rPr sz="1200" spc="-10" dirty="0">
                          <a:latin typeface="Calibri"/>
                          <a:cs typeface="Calibri"/>
                        </a:rPr>
                        <a:t>resources.</a:t>
                      </a:r>
                      <a:endParaRPr sz="1200">
                        <a:latin typeface="Calibri"/>
                        <a:cs typeface="Calibri"/>
                      </a:endParaRPr>
                    </a:p>
                  </a:txBody>
                  <a:tcPr marL="0" marR="0" marT="37465" marB="0">
                    <a:lnL w="12700">
                      <a:solidFill>
                        <a:srgbClr val="D9D9D9"/>
                      </a:solidFill>
                      <a:prstDash val="solid"/>
                    </a:lnL>
                    <a:lnR w="12700">
                      <a:solidFill>
                        <a:srgbClr val="D9D9D9"/>
                      </a:solidFill>
                      <a:prstDash val="solid"/>
                    </a:lnR>
                    <a:lnT w="12700">
                      <a:solidFill>
                        <a:srgbClr val="D9D9D9"/>
                      </a:solidFill>
                      <a:prstDash val="solid"/>
                    </a:lnT>
                  </a:tcPr>
                </a:tc>
                <a:tc vMerge="1">
                  <a:txBody>
                    <a:bodyPr/>
                    <a:lstStyle/>
                    <a:p>
                      <a:endParaRPr/>
                    </a:p>
                  </a:txBody>
                  <a:tcPr marL="0" marR="0" marT="36195" marB="0">
                    <a:lnL w="12700">
                      <a:solidFill>
                        <a:srgbClr val="D9D9D9"/>
                      </a:solidFill>
                      <a:prstDash val="solid"/>
                    </a:lnL>
                    <a:lnR w="12700">
                      <a:solidFill>
                        <a:srgbClr val="BEBEBE"/>
                      </a:solidFill>
                      <a:prstDash val="solid"/>
                    </a:lnR>
                    <a:lnT w="12700">
                      <a:solidFill>
                        <a:srgbClr val="BEBEBE"/>
                      </a:solidFill>
                      <a:prstDash val="solid"/>
                    </a:lnT>
                  </a:tcPr>
                </a:tc>
                <a:tc vMerge="1">
                  <a:txBody>
                    <a:bodyPr/>
                    <a:lstStyle/>
                    <a:p>
                      <a:endParaRPr/>
                    </a:p>
                  </a:txBody>
                  <a:tcPr marL="0" marR="0" marT="37465" marB="0">
                    <a:lnL w="12700">
                      <a:solidFill>
                        <a:srgbClr val="BEBEBE"/>
                      </a:solidFill>
                      <a:prstDash val="solid"/>
                    </a:lnL>
                    <a:lnT w="12700">
                      <a:solidFill>
                        <a:srgbClr val="BEBEBE"/>
                      </a:solidFill>
                      <a:prstDash val="solid"/>
                    </a:lnT>
                  </a:tcPr>
                </a:tc>
                <a:extLst>
                  <a:ext uri="{0D108BD9-81ED-4DB2-BD59-A6C34878D82A}">
                    <a16:rowId xmlns:a16="http://schemas.microsoft.com/office/drawing/2014/main" val="10009"/>
                  </a:ext>
                </a:extLst>
              </a:tr>
            </a:tbl>
          </a:graphicData>
        </a:graphic>
      </p:graphicFrame>
      <p:sp>
        <p:nvSpPr>
          <p:cNvPr id="9" name="object 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77</a:t>
            </a:fld>
            <a:endParaRPr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493895"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10" dirty="0">
                <a:solidFill>
                  <a:srgbClr val="FFFFFF"/>
                </a:solidFill>
                <a:latin typeface="Microsoft YaHei"/>
                <a:cs typeface="Microsoft YaHei"/>
              </a:rPr>
              <a:t>Load balancing</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5091545" y="777240"/>
              <a:ext cx="3429000" cy="432261"/>
            </a:xfrm>
            <a:prstGeom prst="rect">
              <a:avLst/>
            </a:prstGeom>
          </p:spPr>
        </p:pic>
      </p:grpSp>
      <p:sp>
        <p:nvSpPr>
          <p:cNvPr id="9" name="object 9"/>
          <p:cNvSpPr txBox="1"/>
          <p:nvPr/>
        </p:nvSpPr>
        <p:spPr>
          <a:xfrm>
            <a:off x="5181600" y="842644"/>
            <a:ext cx="2132965" cy="240029"/>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a:cs typeface="Calibri"/>
              </a:rPr>
              <a:t>Client Side Load Balancing</a:t>
            </a:r>
            <a:r>
              <a:rPr sz="1400" b="1" spc="-45" dirty="0">
                <a:latin typeface="Calibri"/>
                <a:cs typeface="Calibri"/>
              </a:rPr>
              <a:t> </a:t>
            </a:r>
            <a:r>
              <a:rPr sz="1400" b="1" spc="-5" dirty="0">
                <a:latin typeface="Calibri"/>
                <a:cs typeface="Calibri"/>
              </a:rPr>
              <a:t>...</a:t>
            </a:r>
            <a:endParaRPr sz="1400">
              <a:latin typeface="Calibri"/>
              <a:cs typeface="Calibri"/>
            </a:endParaRPr>
          </a:p>
        </p:txBody>
      </p:sp>
      <p:pic>
        <p:nvPicPr>
          <p:cNvPr id="10" name="object 10"/>
          <p:cNvPicPr/>
          <p:nvPr/>
        </p:nvPicPr>
        <p:blipFill>
          <a:blip r:embed="rId3" cstate="print"/>
          <a:stretch>
            <a:fillRect/>
          </a:stretch>
        </p:blipFill>
        <p:spPr>
          <a:xfrm>
            <a:off x="8549640" y="777240"/>
            <a:ext cx="3524596" cy="432261"/>
          </a:xfrm>
          <a:prstGeom prst="rect">
            <a:avLst/>
          </a:prstGeom>
        </p:spPr>
      </p:pic>
      <p:sp>
        <p:nvSpPr>
          <p:cNvPr id="11" name="object 11"/>
          <p:cNvSpPr txBox="1"/>
          <p:nvPr/>
        </p:nvSpPr>
        <p:spPr>
          <a:xfrm>
            <a:off x="8689340" y="842644"/>
            <a:ext cx="2179955" cy="240029"/>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a:cs typeface="Calibri"/>
              </a:rPr>
              <a:t>Server Side Load Balancing</a:t>
            </a:r>
            <a:r>
              <a:rPr sz="1400" b="1" spc="-30" dirty="0">
                <a:latin typeface="Calibri"/>
                <a:cs typeface="Calibri"/>
              </a:rPr>
              <a:t> </a:t>
            </a:r>
            <a:r>
              <a:rPr sz="1400" b="1" spc="-5" dirty="0">
                <a:latin typeface="Calibri"/>
                <a:cs typeface="Calibri"/>
              </a:rPr>
              <a:t>...</a:t>
            </a:r>
            <a:endParaRPr sz="1400">
              <a:latin typeface="Calibri"/>
              <a:cs typeface="Calibri"/>
            </a:endParaRPr>
          </a:p>
        </p:txBody>
      </p:sp>
      <p:pic>
        <p:nvPicPr>
          <p:cNvPr id="12" name="object 12"/>
          <p:cNvPicPr/>
          <p:nvPr/>
        </p:nvPicPr>
        <p:blipFill>
          <a:blip r:embed="rId4" cstate="print"/>
          <a:stretch>
            <a:fillRect/>
          </a:stretch>
        </p:blipFill>
        <p:spPr>
          <a:xfrm>
            <a:off x="5091545" y="1417319"/>
            <a:ext cx="3424843" cy="5020887"/>
          </a:xfrm>
          <a:prstGeom prst="rect">
            <a:avLst/>
          </a:prstGeom>
        </p:spPr>
      </p:pic>
      <p:sp>
        <p:nvSpPr>
          <p:cNvPr id="13" name="object 13"/>
          <p:cNvSpPr txBox="1"/>
          <p:nvPr/>
        </p:nvSpPr>
        <p:spPr>
          <a:xfrm>
            <a:off x="5182234" y="1489709"/>
            <a:ext cx="3189605" cy="4780280"/>
          </a:xfrm>
          <a:prstGeom prst="rect">
            <a:avLst/>
          </a:prstGeom>
        </p:spPr>
        <p:txBody>
          <a:bodyPr vert="horz" wrap="square" lIns="0" tIns="12700" rIns="0" bIns="0" rtlCol="0">
            <a:spAutoFit/>
          </a:bodyPr>
          <a:lstStyle/>
          <a:p>
            <a:pPr marL="298450" marR="5080" indent="-285750" algn="just">
              <a:lnSpc>
                <a:spcPct val="100000"/>
              </a:lnSpc>
              <a:spcBef>
                <a:spcPts val="100"/>
              </a:spcBef>
              <a:buFont typeface="Arial"/>
              <a:buChar char="•"/>
              <a:tabLst>
                <a:tab pos="298450" algn="l"/>
              </a:tabLst>
            </a:pPr>
            <a:r>
              <a:rPr sz="1200" spc="35" dirty="0">
                <a:latin typeface="Calibri"/>
                <a:cs typeface="Calibri"/>
              </a:rPr>
              <a:t>The </a:t>
            </a:r>
            <a:r>
              <a:rPr sz="1200" spc="45" dirty="0">
                <a:latin typeface="Calibri"/>
                <a:cs typeface="Calibri"/>
              </a:rPr>
              <a:t>clide </a:t>
            </a:r>
            <a:r>
              <a:rPr sz="1200" spc="40" dirty="0">
                <a:latin typeface="Calibri"/>
                <a:cs typeface="Calibri"/>
              </a:rPr>
              <a:t>code </a:t>
            </a:r>
            <a:r>
              <a:rPr sz="1200" spc="50" dirty="0">
                <a:latin typeface="Calibri"/>
                <a:cs typeface="Calibri"/>
              </a:rPr>
              <a:t>addresses </a:t>
            </a:r>
            <a:r>
              <a:rPr sz="1200" spc="40" dirty="0">
                <a:latin typeface="Calibri"/>
                <a:cs typeface="Calibri"/>
              </a:rPr>
              <a:t>the target </a:t>
            </a:r>
            <a:r>
              <a:rPr sz="1200" spc="25" dirty="0">
                <a:latin typeface="Calibri"/>
                <a:cs typeface="Calibri"/>
              </a:rPr>
              <a:t>by </a:t>
            </a:r>
            <a:r>
              <a:rPr sz="1200" spc="40" dirty="0">
                <a:latin typeface="Calibri"/>
                <a:cs typeface="Calibri"/>
              </a:rPr>
              <a:t>its  </a:t>
            </a:r>
            <a:r>
              <a:rPr sz="1200" spc="30" dirty="0">
                <a:latin typeface="Calibri"/>
                <a:cs typeface="Calibri"/>
              </a:rPr>
              <a:t>name, resolves </a:t>
            </a:r>
            <a:r>
              <a:rPr sz="1200" spc="25" dirty="0">
                <a:latin typeface="Calibri"/>
                <a:cs typeface="Calibri"/>
              </a:rPr>
              <a:t>the </a:t>
            </a:r>
            <a:r>
              <a:rPr sz="1200" spc="30" dirty="0">
                <a:latin typeface="Calibri"/>
                <a:cs typeface="Calibri"/>
              </a:rPr>
              <a:t>name </a:t>
            </a:r>
            <a:r>
              <a:rPr sz="1200" spc="15" dirty="0">
                <a:latin typeface="Calibri"/>
                <a:cs typeface="Calibri"/>
              </a:rPr>
              <a:t>to </a:t>
            </a:r>
            <a:r>
              <a:rPr sz="1200" spc="35" dirty="0">
                <a:latin typeface="Calibri"/>
                <a:cs typeface="Calibri"/>
              </a:rPr>
              <a:t>actual address  </a:t>
            </a:r>
            <a:r>
              <a:rPr sz="1200" spc="5" dirty="0">
                <a:latin typeface="Calibri"/>
                <a:cs typeface="Calibri"/>
              </a:rPr>
              <a:t>using its </a:t>
            </a:r>
            <a:r>
              <a:rPr sz="1200" spc="10" dirty="0">
                <a:latin typeface="Calibri"/>
                <a:cs typeface="Calibri"/>
              </a:rPr>
              <a:t>access </a:t>
            </a:r>
            <a:r>
              <a:rPr sz="1200" spc="-5" dirty="0">
                <a:latin typeface="Calibri"/>
                <a:cs typeface="Calibri"/>
              </a:rPr>
              <a:t>to </a:t>
            </a:r>
            <a:r>
              <a:rPr sz="1200" spc="5" dirty="0">
                <a:latin typeface="Calibri"/>
                <a:cs typeface="Calibri"/>
              </a:rPr>
              <a:t>the </a:t>
            </a:r>
            <a:r>
              <a:rPr sz="1200" spc="10" dirty="0">
                <a:latin typeface="Calibri"/>
                <a:cs typeface="Calibri"/>
              </a:rPr>
              <a:t>service registry </a:t>
            </a:r>
            <a:r>
              <a:rPr sz="1200" spc="15" dirty="0">
                <a:latin typeface="Calibri"/>
                <a:cs typeface="Calibri"/>
              </a:rPr>
              <a:t>service  </a:t>
            </a:r>
            <a:r>
              <a:rPr sz="1200" dirty="0">
                <a:latin typeface="Calibri"/>
                <a:cs typeface="Calibri"/>
              </a:rPr>
              <a:t>(or </a:t>
            </a:r>
            <a:r>
              <a:rPr sz="1200" spc="-10" dirty="0">
                <a:latin typeface="Calibri"/>
                <a:cs typeface="Calibri"/>
              </a:rPr>
              <a:t>discovery</a:t>
            </a:r>
            <a:r>
              <a:rPr sz="1200" spc="-5" dirty="0">
                <a:latin typeface="Calibri"/>
                <a:cs typeface="Calibri"/>
              </a:rPr>
              <a:t> server).</a:t>
            </a:r>
            <a:endParaRPr sz="1200">
              <a:latin typeface="Calibri"/>
              <a:cs typeface="Calibri"/>
            </a:endParaRPr>
          </a:p>
          <a:p>
            <a:pPr marL="298450" marR="5080" indent="-285750" algn="just">
              <a:lnSpc>
                <a:spcPct val="100000"/>
              </a:lnSpc>
              <a:buFont typeface="Arial"/>
              <a:buChar char="•"/>
              <a:tabLst>
                <a:tab pos="298450" algn="l"/>
              </a:tabLst>
            </a:pPr>
            <a:r>
              <a:rPr sz="1200" spc="5" dirty="0">
                <a:latin typeface="Calibri"/>
                <a:cs typeface="Calibri"/>
              </a:rPr>
              <a:t>Hence the </a:t>
            </a:r>
            <a:r>
              <a:rPr sz="1200" spc="10" dirty="0">
                <a:latin typeface="Calibri"/>
                <a:cs typeface="Calibri"/>
              </a:rPr>
              <a:t>service </a:t>
            </a:r>
            <a:r>
              <a:rPr sz="1200" spc="5" dirty="0">
                <a:latin typeface="Calibri"/>
                <a:cs typeface="Calibri"/>
              </a:rPr>
              <a:t>registry has the </a:t>
            </a:r>
            <a:r>
              <a:rPr sz="1200" spc="10" dirty="0">
                <a:latin typeface="Calibri"/>
                <a:cs typeface="Calibri"/>
              </a:rPr>
              <a:t>knowledge  </a:t>
            </a:r>
            <a:r>
              <a:rPr sz="1200" spc="30" dirty="0">
                <a:latin typeface="Calibri"/>
                <a:cs typeface="Calibri"/>
              </a:rPr>
              <a:t>of </a:t>
            </a:r>
            <a:r>
              <a:rPr sz="1200" spc="35" dirty="0">
                <a:latin typeface="Calibri"/>
                <a:cs typeface="Calibri"/>
              </a:rPr>
              <a:t>all the </a:t>
            </a:r>
            <a:r>
              <a:rPr sz="1200" spc="45" dirty="0">
                <a:latin typeface="Calibri"/>
                <a:cs typeface="Calibri"/>
              </a:rPr>
              <a:t>actual addresses </a:t>
            </a:r>
            <a:r>
              <a:rPr sz="1200" spc="20" dirty="0">
                <a:latin typeface="Calibri"/>
                <a:cs typeface="Calibri"/>
              </a:rPr>
              <a:t>to </a:t>
            </a:r>
            <a:r>
              <a:rPr sz="1200" spc="40" dirty="0">
                <a:latin typeface="Calibri"/>
                <a:cs typeface="Calibri"/>
              </a:rPr>
              <a:t>the </a:t>
            </a:r>
            <a:r>
              <a:rPr sz="1200" spc="50" dirty="0">
                <a:latin typeface="Calibri"/>
                <a:cs typeface="Calibri"/>
              </a:rPr>
              <a:t>name, </a:t>
            </a:r>
            <a:r>
              <a:rPr sz="1200" spc="30" dirty="0">
                <a:latin typeface="Calibri"/>
                <a:cs typeface="Calibri"/>
              </a:rPr>
              <a:t>it </a:t>
            </a:r>
            <a:r>
              <a:rPr sz="1200" spc="330" dirty="0">
                <a:latin typeface="Calibri"/>
                <a:cs typeface="Calibri"/>
              </a:rPr>
              <a:t> </a:t>
            </a:r>
            <a:r>
              <a:rPr sz="1200" spc="20" dirty="0">
                <a:latin typeface="Calibri"/>
                <a:cs typeface="Calibri"/>
              </a:rPr>
              <a:t>always </a:t>
            </a:r>
            <a:r>
              <a:rPr sz="1200" spc="25" dirty="0">
                <a:latin typeface="Calibri"/>
                <a:cs typeface="Calibri"/>
              </a:rPr>
              <a:t>returns </a:t>
            </a:r>
            <a:r>
              <a:rPr sz="1200" dirty="0">
                <a:latin typeface="Calibri"/>
                <a:cs typeface="Calibri"/>
              </a:rPr>
              <a:t>a </a:t>
            </a:r>
            <a:r>
              <a:rPr sz="1200" spc="20" dirty="0">
                <a:latin typeface="Calibri"/>
                <a:cs typeface="Calibri"/>
              </a:rPr>
              <a:t>next </a:t>
            </a:r>
            <a:r>
              <a:rPr sz="1200" spc="30" dirty="0">
                <a:latin typeface="Calibri"/>
                <a:cs typeface="Calibri"/>
              </a:rPr>
              <a:t>in-line address </a:t>
            </a:r>
            <a:r>
              <a:rPr sz="1200" spc="10" dirty="0">
                <a:latin typeface="Calibri"/>
                <a:cs typeface="Calibri"/>
              </a:rPr>
              <a:t>to </a:t>
            </a:r>
            <a:r>
              <a:rPr sz="1200" spc="25" dirty="0">
                <a:latin typeface="Calibri"/>
                <a:cs typeface="Calibri"/>
              </a:rPr>
              <a:t>the  </a:t>
            </a:r>
            <a:r>
              <a:rPr sz="1200" spc="-5" dirty="0">
                <a:latin typeface="Calibri"/>
                <a:cs typeface="Calibri"/>
              </a:rPr>
              <a:t>name.</a:t>
            </a:r>
            <a:endParaRPr sz="1200">
              <a:latin typeface="Calibri"/>
              <a:cs typeface="Calibri"/>
            </a:endParaRPr>
          </a:p>
          <a:p>
            <a:pPr marL="298450" marR="5080" indent="-285750" algn="just">
              <a:lnSpc>
                <a:spcPct val="100000"/>
              </a:lnSpc>
              <a:buFont typeface="Arial"/>
              <a:buChar char="•"/>
              <a:tabLst>
                <a:tab pos="298450" algn="l"/>
              </a:tabLst>
            </a:pPr>
            <a:r>
              <a:rPr sz="1200" spc="20" dirty="0">
                <a:latin typeface="Calibri"/>
                <a:cs typeface="Calibri"/>
              </a:rPr>
              <a:t>The </a:t>
            </a:r>
            <a:r>
              <a:rPr sz="1200" spc="25" dirty="0">
                <a:latin typeface="Calibri"/>
                <a:cs typeface="Calibri"/>
              </a:rPr>
              <a:t>cliend </a:t>
            </a:r>
            <a:r>
              <a:rPr sz="1200" spc="20" dirty="0">
                <a:latin typeface="Calibri"/>
                <a:cs typeface="Calibri"/>
              </a:rPr>
              <a:t>code, </a:t>
            </a:r>
            <a:r>
              <a:rPr sz="1200" spc="25" dirty="0">
                <a:latin typeface="Calibri"/>
                <a:cs typeface="Calibri"/>
              </a:rPr>
              <a:t>sometimes also caches </a:t>
            </a:r>
            <a:r>
              <a:rPr sz="1200" spc="20" dirty="0">
                <a:latin typeface="Calibri"/>
                <a:cs typeface="Calibri"/>
              </a:rPr>
              <a:t>the  </a:t>
            </a:r>
            <a:r>
              <a:rPr sz="1200" dirty="0">
                <a:latin typeface="Calibri"/>
                <a:cs typeface="Calibri"/>
              </a:rPr>
              <a:t>returned addresses </a:t>
            </a:r>
            <a:r>
              <a:rPr sz="1200" spc="-5" dirty="0">
                <a:latin typeface="Calibri"/>
                <a:cs typeface="Calibri"/>
              </a:rPr>
              <a:t>to </a:t>
            </a:r>
            <a:r>
              <a:rPr sz="1200" dirty="0">
                <a:latin typeface="Calibri"/>
                <a:cs typeface="Calibri"/>
              </a:rPr>
              <a:t>the </a:t>
            </a:r>
            <a:r>
              <a:rPr sz="1200" spc="5" dirty="0">
                <a:latin typeface="Calibri"/>
                <a:cs typeface="Calibri"/>
              </a:rPr>
              <a:t>name so that it can  </a:t>
            </a:r>
            <a:r>
              <a:rPr sz="1200" spc="-15" dirty="0">
                <a:latin typeface="Calibri"/>
                <a:cs typeface="Calibri"/>
              </a:rPr>
              <a:t>prevent </a:t>
            </a:r>
            <a:r>
              <a:rPr sz="1200" spc="-5" dirty="0">
                <a:latin typeface="Calibri"/>
                <a:cs typeface="Calibri"/>
              </a:rPr>
              <a:t>calls </a:t>
            </a:r>
            <a:r>
              <a:rPr sz="1200" spc="-10" dirty="0">
                <a:latin typeface="Calibri"/>
                <a:cs typeface="Calibri"/>
              </a:rPr>
              <a:t>to </a:t>
            </a:r>
            <a:r>
              <a:rPr sz="1200" spc="-5" dirty="0">
                <a:latin typeface="Calibri"/>
                <a:cs typeface="Calibri"/>
              </a:rPr>
              <a:t>the </a:t>
            </a:r>
            <a:r>
              <a:rPr sz="1200" spc="-10" dirty="0">
                <a:latin typeface="Calibri"/>
                <a:cs typeface="Calibri"/>
              </a:rPr>
              <a:t>registry</a:t>
            </a:r>
            <a:r>
              <a:rPr sz="1200" spc="15" dirty="0">
                <a:latin typeface="Calibri"/>
                <a:cs typeface="Calibri"/>
              </a:rPr>
              <a:t> </a:t>
            </a:r>
            <a:r>
              <a:rPr sz="1200" spc="-5" dirty="0">
                <a:latin typeface="Calibri"/>
                <a:cs typeface="Calibri"/>
              </a:rPr>
              <a:t>service.</a:t>
            </a:r>
            <a:endParaRPr sz="1200">
              <a:latin typeface="Calibri"/>
              <a:cs typeface="Calibri"/>
            </a:endParaRPr>
          </a:p>
          <a:p>
            <a:pPr marL="298450" marR="5080" indent="-285750" algn="just">
              <a:lnSpc>
                <a:spcPct val="100000"/>
              </a:lnSpc>
              <a:buFont typeface="Arial"/>
              <a:buChar char="•"/>
              <a:tabLst>
                <a:tab pos="298450" algn="l"/>
              </a:tabLst>
            </a:pPr>
            <a:r>
              <a:rPr sz="1200" spc="40" dirty="0">
                <a:latin typeface="Calibri"/>
                <a:cs typeface="Calibri"/>
              </a:rPr>
              <a:t>Now the </a:t>
            </a:r>
            <a:r>
              <a:rPr sz="1200" spc="45" dirty="0">
                <a:latin typeface="Calibri"/>
                <a:cs typeface="Calibri"/>
              </a:rPr>
              <a:t>client </a:t>
            </a:r>
            <a:r>
              <a:rPr sz="1200" spc="40" dirty="0">
                <a:latin typeface="Calibri"/>
                <a:cs typeface="Calibri"/>
              </a:rPr>
              <a:t>code </a:t>
            </a:r>
            <a:r>
              <a:rPr sz="1200" spc="50" dirty="0">
                <a:latin typeface="Calibri"/>
                <a:cs typeface="Calibri"/>
              </a:rPr>
              <a:t>using </a:t>
            </a:r>
            <a:r>
              <a:rPr sz="1200" spc="35" dirty="0">
                <a:latin typeface="Calibri"/>
                <a:cs typeface="Calibri"/>
              </a:rPr>
              <a:t>any </a:t>
            </a:r>
            <a:r>
              <a:rPr sz="1200" spc="55" dirty="0">
                <a:latin typeface="Calibri"/>
                <a:cs typeface="Calibri"/>
              </a:rPr>
              <a:t>configured  </a:t>
            </a:r>
            <a:r>
              <a:rPr sz="1200" spc="-15" dirty="0">
                <a:latin typeface="Calibri"/>
                <a:cs typeface="Calibri"/>
              </a:rPr>
              <a:t>strategy </a:t>
            </a:r>
            <a:r>
              <a:rPr sz="1200" spc="-5" dirty="0">
                <a:latin typeface="Calibri"/>
                <a:cs typeface="Calibri"/>
              </a:rPr>
              <a:t>selects the address </a:t>
            </a:r>
            <a:r>
              <a:rPr sz="1200" spc="-15" dirty="0">
                <a:latin typeface="Calibri"/>
                <a:cs typeface="Calibri"/>
              </a:rPr>
              <a:t>for </a:t>
            </a:r>
            <a:r>
              <a:rPr sz="1200" spc="-5" dirty="0">
                <a:latin typeface="Calibri"/>
                <a:cs typeface="Calibri"/>
              </a:rPr>
              <a:t>the name </a:t>
            </a:r>
            <a:r>
              <a:rPr sz="1200" spc="-10" dirty="0">
                <a:latin typeface="Calibri"/>
                <a:cs typeface="Calibri"/>
              </a:rPr>
              <a:t>from  </a:t>
            </a:r>
            <a:r>
              <a:rPr sz="1200" spc="-5" dirty="0">
                <a:latin typeface="Calibri"/>
                <a:cs typeface="Calibri"/>
              </a:rPr>
              <a:t>its local cached </a:t>
            </a:r>
            <a:r>
              <a:rPr sz="1200" spc="-10" dirty="0">
                <a:latin typeface="Calibri"/>
                <a:cs typeface="Calibri"/>
              </a:rPr>
              <a:t>list, </a:t>
            </a:r>
            <a:r>
              <a:rPr sz="1200" spc="-5" dirty="0">
                <a:latin typeface="Calibri"/>
                <a:cs typeface="Calibri"/>
              </a:rPr>
              <a:t>and then do the</a:t>
            </a:r>
            <a:r>
              <a:rPr sz="1200" spc="-15" dirty="0">
                <a:latin typeface="Calibri"/>
                <a:cs typeface="Calibri"/>
              </a:rPr>
              <a:t> </a:t>
            </a:r>
            <a:r>
              <a:rPr sz="1200" spc="-5" dirty="0">
                <a:latin typeface="Calibri"/>
                <a:cs typeface="Calibri"/>
              </a:rPr>
              <a:t>call.</a:t>
            </a:r>
            <a:endParaRPr sz="1200">
              <a:latin typeface="Calibri"/>
              <a:cs typeface="Calibri"/>
            </a:endParaRPr>
          </a:p>
          <a:p>
            <a:pPr marL="298450" marR="5080" indent="-285750" algn="just">
              <a:lnSpc>
                <a:spcPct val="100000"/>
              </a:lnSpc>
              <a:buFont typeface="Arial"/>
              <a:buChar char="•"/>
              <a:tabLst>
                <a:tab pos="298450" algn="l"/>
              </a:tabLst>
            </a:pPr>
            <a:r>
              <a:rPr sz="1200" spc="5" dirty="0">
                <a:latin typeface="Calibri"/>
                <a:cs typeface="Calibri"/>
              </a:rPr>
              <a:t>If the call </a:t>
            </a:r>
            <a:r>
              <a:rPr sz="1200" spc="-5" dirty="0">
                <a:latin typeface="Calibri"/>
                <a:cs typeface="Calibri"/>
              </a:rPr>
              <a:t>to </a:t>
            </a:r>
            <a:r>
              <a:rPr sz="1200" spc="5" dirty="0">
                <a:latin typeface="Calibri"/>
                <a:cs typeface="Calibri"/>
              </a:rPr>
              <a:t>the address </a:t>
            </a:r>
            <a:r>
              <a:rPr sz="1200" dirty="0">
                <a:latin typeface="Calibri"/>
                <a:cs typeface="Calibri"/>
              </a:rPr>
              <a:t>gets fail, </a:t>
            </a:r>
            <a:r>
              <a:rPr sz="1200" spc="5" dirty="0">
                <a:latin typeface="Calibri"/>
                <a:cs typeface="Calibri"/>
              </a:rPr>
              <a:t>the </a:t>
            </a:r>
            <a:r>
              <a:rPr sz="1200" spc="10" dirty="0">
                <a:latin typeface="Calibri"/>
                <a:cs typeface="Calibri"/>
              </a:rPr>
              <a:t>address  </a:t>
            </a:r>
            <a:r>
              <a:rPr sz="1200" spc="20" dirty="0">
                <a:latin typeface="Calibri"/>
                <a:cs typeface="Calibri"/>
              </a:rPr>
              <a:t>is </a:t>
            </a:r>
            <a:r>
              <a:rPr sz="1200" spc="35" dirty="0">
                <a:latin typeface="Calibri"/>
                <a:cs typeface="Calibri"/>
              </a:rPr>
              <a:t>removed, </a:t>
            </a:r>
            <a:r>
              <a:rPr sz="1200" spc="30" dirty="0">
                <a:latin typeface="Calibri"/>
                <a:cs typeface="Calibri"/>
              </a:rPr>
              <a:t>and next </a:t>
            </a:r>
            <a:r>
              <a:rPr sz="1200" spc="35" dirty="0">
                <a:latin typeface="Calibri"/>
                <a:cs typeface="Calibri"/>
              </a:rPr>
              <a:t>in-line address </a:t>
            </a:r>
            <a:r>
              <a:rPr sz="1200" spc="20" dirty="0">
                <a:latin typeface="Calibri"/>
                <a:cs typeface="Calibri"/>
              </a:rPr>
              <a:t>in </a:t>
            </a:r>
            <a:r>
              <a:rPr sz="1200" spc="30" dirty="0">
                <a:latin typeface="Calibri"/>
                <a:cs typeface="Calibri"/>
              </a:rPr>
              <a:t>the  </a:t>
            </a:r>
            <a:r>
              <a:rPr sz="1200" spc="-5" dirty="0">
                <a:latin typeface="Calibri"/>
                <a:cs typeface="Calibri"/>
              </a:rPr>
              <a:t>name </a:t>
            </a:r>
            <a:r>
              <a:rPr sz="1200" spc="-10" dirty="0">
                <a:latin typeface="Calibri"/>
                <a:cs typeface="Calibri"/>
              </a:rPr>
              <a:t>list </a:t>
            </a:r>
            <a:r>
              <a:rPr sz="1200" spc="-5" dirty="0">
                <a:latin typeface="Calibri"/>
                <a:cs typeface="Calibri"/>
              </a:rPr>
              <a:t>is used </a:t>
            </a:r>
            <a:r>
              <a:rPr sz="1200" spc="-10" dirty="0">
                <a:latin typeface="Calibri"/>
                <a:cs typeface="Calibri"/>
              </a:rPr>
              <a:t>to </a:t>
            </a:r>
            <a:r>
              <a:rPr sz="1200" spc="-15" dirty="0">
                <a:latin typeface="Calibri"/>
                <a:cs typeface="Calibri"/>
              </a:rPr>
              <a:t>make </a:t>
            </a:r>
            <a:r>
              <a:rPr sz="1200" spc="-5" dirty="0">
                <a:latin typeface="Calibri"/>
                <a:cs typeface="Calibri"/>
              </a:rPr>
              <a:t>the</a:t>
            </a:r>
            <a:r>
              <a:rPr sz="1200" spc="10" dirty="0">
                <a:latin typeface="Calibri"/>
                <a:cs typeface="Calibri"/>
              </a:rPr>
              <a:t> </a:t>
            </a:r>
            <a:r>
              <a:rPr sz="1200" spc="-5" dirty="0">
                <a:latin typeface="Calibri"/>
                <a:cs typeface="Calibri"/>
              </a:rPr>
              <a:t>call.</a:t>
            </a:r>
            <a:endParaRPr sz="1200">
              <a:latin typeface="Calibri"/>
              <a:cs typeface="Calibri"/>
            </a:endParaRPr>
          </a:p>
          <a:p>
            <a:pPr marL="298450" marR="12065" indent="-285750" algn="just">
              <a:lnSpc>
                <a:spcPct val="100000"/>
              </a:lnSpc>
              <a:buFont typeface="Arial"/>
              <a:buChar char="•"/>
              <a:tabLst>
                <a:tab pos="298450" algn="l"/>
              </a:tabLst>
            </a:pPr>
            <a:r>
              <a:rPr sz="1200" spc="-10" dirty="0">
                <a:latin typeface="Calibri"/>
                <a:cs typeface="Calibri"/>
              </a:rPr>
              <a:t>Here </a:t>
            </a:r>
            <a:r>
              <a:rPr sz="1200" spc="-5" dirty="0">
                <a:latin typeface="Calibri"/>
                <a:cs typeface="Calibri"/>
              </a:rPr>
              <a:t>the </a:t>
            </a:r>
            <a:r>
              <a:rPr sz="1200" spc="-10" dirty="0">
                <a:latin typeface="Calibri"/>
                <a:cs typeface="Calibri"/>
              </a:rPr>
              <a:t>client </a:t>
            </a:r>
            <a:r>
              <a:rPr sz="1200" spc="-5" dirty="0">
                <a:latin typeface="Calibri"/>
                <a:cs typeface="Calibri"/>
              </a:rPr>
              <a:t>can be </a:t>
            </a:r>
            <a:r>
              <a:rPr sz="1200" dirty="0">
                <a:latin typeface="Calibri"/>
                <a:cs typeface="Calibri"/>
              </a:rPr>
              <a:t>an </a:t>
            </a:r>
            <a:r>
              <a:rPr sz="1200" spc="-10" dirty="0">
                <a:latin typeface="Calibri"/>
                <a:cs typeface="Calibri"/>
              </a:rPr>
              <a:t>internal </a:t>
            </a:r>
            <a:r>
              <a:rPr sz="1200" spc="-5" dirty="0">
                <a:latin typeface="Calibri"/>
                <a:cs typeface="Calibri"/>
              </a:rPr>
              <a:t>microservice  calling another </a:t>
            </a:r>
            <a:r>
              <a:rPr sz="1200" spc="-10" dirty="0">
                <a:latin typeface="Calibri"/>
                <a:cs typeface="Calibri"/>
              </a:rPr>
              <a:t>internal </a:t>
            </a:r>
            <a:r>
              <a:rPr sz="1200" spc="-5" dirty="0">
                <a:latin typeface="Calibri"/>
                <a:cs typeface="Calibri"/>
              </a:rPr>
              <a:t>micrsoervice.</a:t>
            </a:r>
            <a:endParaRPr sz="1200">
              <a:latin typeface="Calibri"/>
              <a:cs typeface="Calibri"/>
            </a:endParaRPr>
          </a:p>
          <a:p>
            <a:pPr marL="298450" marR="5080" indent="-285750" algn="just">
              <a:lnSpc>
                <a:spcPct val="100000"/>
              </a:lnSpc>
              <a:buFont typeface="Arial"/>
              <a:buChar char="•"/>
              <a:tabLst>
                <a:tab pos="298450" algn="l"/>
              </a:tabLst>
            </a:pPr>
            <a:r>
              <a:rPr sz="1200" spc="25" dirty="0">
                <a:latin typeface="Calibri"/>
                <a:cs typeface="Calibri"/>
              </a:rPr>
              <a:t>Netflix </a:t>
            </a:r>
            <a:r>
              <a:rPr sz="1200" spc="30" dirty="0">
                <a:latin typeface="Calibri"/>
                <a:cs typeface="Calibri"/>
              </a:rPr>
              <a:t>Ribbon </a:t>
            </a:r>
            <a:r>
              <a:rPr sz="1200" spc="15" dirty="0">
                <a:latin typeface="Calibri"/>
                <a:cs typeface="Calibri"/>
              </a:rPr>
              <a:t>is </a:t>
            </a:r>
            <a:r>
              <a:rPr sz="1200" spc="25" dirty="0">
                <a:latin typeface="Calibri"/>
                <a:cs typeface="Calibri"/>
              </a:rPr>
              <a:t>one </a:t>
            </a:r>
            <a:r>
              <a:rPr sz="1200" spc="20" dirty="0">
                <a:latin typeface="Calibri"/>
                <a:cs typeface="Calibri"/>
              </a:rPr>
              <a:t>of the </a:t>
            </a:r>
            <a:r>
              <a:rPr sz="1200" spc="30" dirty="0">
                <a:latin typeface="Calibri"/>
                <a:cs typeface="Calibri"/>
              </a:rPr>
              <a:t>frameworks </a:t>
            </a:r>
            <a:r>
              <a:rPr sz="1200" spc="15" dirty="0">
                <a:latin typeface="Calibri"/>
                <a:cs typeface="Calibri"/>
              </a:rPr>
              <a:t>for  </a:t>
            </a:r>
            <a:r>
              <a:rPr sz="1200" spc="10" dirty="0">
                <a:latin typeface="Calibri"/>
                <a:cs typeface="Calibri"/>
              </a:rPr>
              <a:t>implementing client </a:t>
            </a:r>
            <a:r>
              <a:rPr sz="1200" spc="15" dirty="0">
                <a:latin typeface="Calibri"/>
                <a:cs typeface="Calibri"/>
              </a:rPr>
              <a:t>side load </a:t>
            </a:r>
            <a:r>
              <a:rPr sz="1200" spc="20" dirty="0">
                <a:latin typeface="Calibri"/>
                <a:cs typeface="Calibri"/>
              </a:rPr>
              <a:t>balancing, </a:t>
            </a:r>
            <a:r>
              <a:rPr sz="1200" spc="15" dirty="0">
                <a:latin typeface="Calibri"/>
                <a:cs typeface="Calibri"/>
              </a:rPr>
              <a:t>and  </a:t>
            </a:r>
            <a:r>
              <a:rPr sz="1200" spc="55" dirty="0">
                <a:latin typeface="Calibri"/>
                <a:cs typeface="Calibri"/>
              </a:rPr>
              <a:t>can </a:t>
            </a:r>
            <a:r>
              <a:rPr sz="1200" spc="45" dirty="0">
                <a:latin typeface="Calibri"/>
                <a:cs typeface="Calibri"/>
              </a:rPr>
              <a:t>be </a:t>
            </a:r>
            <a:r>
              <a:rPr sz="1200" spc="70" dirty="0">
                <a:latin typeface="Calibri"/>
                <a:cs typeface="Calibri"/>
              </a:rPr>
              <a:t>used </a:t>
            </a:r>
            <a:r>
              <a:rPr sz="1200" spc="40" dirty="0">
                <a:latin typeface="Calibri"/>
                <a:cs typeface="Calibri"/>
              </a:rPr>
              <a:t>to </a:t>
            </a:r>
            <a:r>
              <a:rPr sz="1200" spc="70" dirty="0">
                <a:latin typeface="Calibri"/>
                <a:cs typeface="Calibri"/>
              </a:rPr>
              <a:t>peer </a:t>
            </a:r>
            <a:r>
              <a:rPr sz="1200" spc="85" dirty="0">
                <a:latin typeface="Calibri"/>
                <a:cs typeface="Calibri"/>
              </a:rPr>
              <a:t>communication </a:t>
            </a:r>
            <a:r>
              <a:rPr sz="1200" spc="55" dirty="0">
                <a:latin typeface="Calibri"/>
                <a:cs typeface="Calibri"/>
              </a:rPr>
              <a:t>for  </a:t>
            </a:r>
            <a:r>
              <a:rPr sz="1200" spc="-10" dirty="0">
                <a:latin typeface="Calibri"/>
                <a:cs typeface="Calibri"/>
              </a:rPr>
              <a:t>synchronization, etc.</a:t>
            </a:r>
            <a:endParaRPr sz="1200">
              <a:latin typeface="Calibri"/>
              <a:cs typeface="Calibri"/>
            </a:endParaRPr>
          </a:p>
          <a:p>
            <a:pPr marL="298450" marR="5080" indent="-285750" algn="just">
              <a:lnSpc>
                <a:spcPct val="100000"/>
              </a:lnSpc>
              <a:buFont typeface="Arial"/>
              <a:buChar char="•"/>
              <a:tabLst>
                <a:tab pos="298450" algn="l"/>
              </a:tabLst>
            </a:pPr>
            <a:r>
              <a:rPr sz="1200" spc="95" dirty="0">
                <a:latin typeface="Calibri"/>
                <a:cs typeface="Calibri"/>
              </a:rPr>
              <a:t>Netflix </a:t>
            </a:r>
            <a:r>
              <a:rPr sz="1200" spc="85" dirty="0">
                <a:latin typeface="Calibri"/>
                <a:cs typeface="Calibri"/>
              </a:rPr>
              <a:t>Open </a:t>
            </a:r>
            <a:r>
              <a:rPr sz="1200" spc="90" dirty="0">
                <a:latin typeface="Calibri"/>
                <a:cs typeface="Calibri"/>
              </a:rPr>
              <a:t>Fiegn HTTP client </a:t>
            </a:r>
            <a:r>
              <a:rPr sz="1200" spc="75" dirty="0">
                <a:latin typeface="Calibri"/>
                <a:cs typeface="Calibri"/>
              </a:rPr>
              <a:t>has </a:t>
            </a:r>
            <a:r>
              <a:rPr sz="1200" spc="80" dirty="0">
                <a:latin typeface="Calibri"/>
                <a:cs typeface="Calibri"/>
              </a:rPr>
              <a:t>the  </a:t>
            </a:r>
            <a:r>
              <a:rPr sz="1200" spc="-10" dirty="0">
                <a:latin typeface="Calibri"/>
                <a:cs typeface="Calibri"/>
              </a:rPr>
              <a:t>implementation </a:t>
            </a:r>
            <a:r>
              <a:rPr sz="1200" spc="-5" dirty="0">
                <a:latin typeface="Calibri"/>
                <a:cs typeface="Calibri"/>
              </a:rPr>
              <a:t>using Ribbon </a:t>
            </a:r>
            <a:r>
              <a:rPr sz="1200" spc="-15" dirty="0">
                <a:latin typeface="Calibri"/>
                <a:cs typeface="Calibri"/>
              </a:rPr>
              <a:t>internally, </a:t>
            </a:r>
            <a:r>
              <a:rPr sz="1200" spc="-5" dirty="0">
                <a:latin typeface="Calibri"/>
                <a:cs typeface="Calibri"/>
              </a:rPr>
              <a:t>and it  can function with Netflix </a:t>
            </a:r>
            <a:r>
              <a:rPr sz="1200" spc="-15" dirty="0">
                <a:latin typeface="Calibri"/>
                <a:cs typeface="Calibri"/>
              </a:rPr>
              <a:t>Eureka</a:t>
            </a:r>
            <a:r>
              <a:rPr sz="1200" spc="-30" dirty="0">
                <a:latin typeface="Calibri"/>
                <a:cs typeface="Calibri"/>
              </a:rPr>
              <a:t> </a:t>
            </a:r>
            <a:r>
              <a:rPr sz="1200" spc="-10" dirty="0">
                <a:latin typeface="Calibri"/>
                <a:cs typeface="Calibri"/>
              </a:rPr>
              <a:t>seamlessly.</a:t>
            </a:r>
            <a:endParaRPr sz="1200">
              <a:latin typeface="Calibri"/>
              <a:cs typeface="Calibri"/>
            </a:endParaRPr>
          </a:p>
        </p:txBody>
      </p:sp>
      <p:pic>
        <p:nvPicPr>
          <p:cNvPr id="14" name="object 14"/>
          <p:cNvPicPr/>
          <p:nvPr/>
        </p:nvPicPr>
        <p:blipFill>
          <a:blip r:embed="rId5" cstate="print"/>
          <a:stretch>
            <a:fillRect/>
          </a:stretch>
        </p:blipFill>
        <p:spPr>
          <a:xfrm>
            <a:off x="8549640" y="1417319"/>
            <a:ext cx="3532909" cy="5020887"/>
          </a:xfrm>
          <a:prstGeom prst="rect">
            <a:avLst/>
          </a:prstGeom>
        </p:spPr>
      </p:pic>
      <p:sp>
        <p:nvSpPr>
          <p:cNvPr id="15" name="object 15"/>
          <p:cNvSpPr txBox="1"/>
          <p:nvPr/>
        </p:nvSpPr>
        <p:spPr>
          <a:xfrm>
            <a:off x="8689340" y="1489709"/>
            <a:ext cx="3268979" cy="4780280"/>
          </a:xfrm>
          <a:prstGeom prst="rect">
            <a:avLst/>
          </a:prstGeom>
        </p:spPr>
        <p:txBody>
          <a:bodyPr vert="horz" wrap="square" lIns="0" tIns="12700" rIns="0" bIns="0" rtlCol="0">
            <a:spAutoFit/>
          </a:bodyPr>
          <a:lstStyle/>
          <a:p>
            <a:pPr marL="298450" marR="5080" indent="-285750" algn="just">
              <a:lnSpc>
                <a:spcPct val="100000"/>
              </a:lnSpc>
              <a:spcBef>
                <a:spcPts val="100"/>
              </a:spcBef>
              <a:buFont typeface="Arial"/>
              <a:buChar char="•"/>
              <a:tabLst>
                <a:tab pos="298450" algn="l"/>
              </a:tabLst>
            </a:pPr>
            <a:r>
              <a:rPr sz="1200" spc="-5" dirty="0">
                <a:latin typeface="Calibri"/>
                <a:cs typeface="Calibri"/>
              </a:rPr>
              <a:t>The </a:t>
            </a:r>
            <a:r>
              <a:rPr sz="1200" spc="-10" dirty="0">
                <a:latin typeface="Calibri"/>
                <a:cs typeface="Calibri"/>
              </a:rPr>
              <a:t>client </a:t>
            </a:r>
            <a:r>
              <a:rPr sz="1200" spc="-5" dirty="0">
                <a:latin typeface="Calibri"/>
                <a:cs typeface="Calibri"/>
              </a:rPr>
              <a:t>code unknown </a:t>
            </a:r>
            <a:r>
              <a:rPr sz="1200" spc="-10" dirty="0">
                <a:latin typeface="Calibri"/>
                <a:cs typeface="Calibri"/>
              </a:rPr>
              <a:t>to </a:t>
            </a:r>
            <a:r>
              <a:rPr sz="1200" spc="-5" dirty="0">
                <a:latin typeface="Calibri"/>
                <a:cs typeface="Calibri"/>
              </a:rPr>
              <a:t>the </a:t>
            </a:r>
            <a:r>
              <a:rPr sz="1200" spc="-10" dirty="0">
                <a:latin typeface="Calibri"/>
                <a:cs typeface="Calibri"/>
              </a:rPr>
              <a:t>registry </a:t>
            </a:r>
            <a:r>
              <a:rPr sz="1200" spc="-5" dirty="0">
                <a:latin typeface="Calibri"/>
                <a:cs typeface="Calibri"/>
              </a:rPr>
              <a:t>service,  addresses the </a:t>
            </a:r>
            <a:r>
              <a:rPr sz="1200" spc="-15" dirty="0">
                <a:latin typeface="Calibri"/>
                <a:cs typeface="Calibri"/>
              </a:rPr>
              <a:t>target </a:t>
            </a:r>
            <a:r>
              <a:rPr sz="1200" spc="-5" dirty="0">
                <a:latin typeface="Calibri"/>
                <a:cs typeface="Calibri"/>
              </a:rPr>
              <a:t>service </a:t>
            </a:r>
            <a:r>
              <a:rPr sz="1200" spc="-10" dirty="0">
                <a:latin typeface="Calibri"/>
                <a:cs typeface="Calibri"/>
              </a:rPr>
              <a:t>by </a:t>
            </a:r>
            <a:r>
              <a:rPr sz="1200" spc="-5" dirty="0">
                <a:latin typeface="Calibri"/>
                <a:cs typeface="Calibri"/>
              </a:rPr>
              <a:t>its</a:t>
            </a:r>
            <a:r>
              <a:rPr sz="1200" spc="10" dirty="0">
                <a:latin typeface="Calibri"/>
                <a:cs typeface="Calibri"/>
              </a:rPr>
              <a:t> </a:t>
            </a:r>
            <a:r>
              <a:rPr sz="1200" spc="-5" dirty="0">
                <a:latin typeface="Calibri"/>
                <a:cs typeface="Calibri"/>
              </a:rPr>
              <a:t>name.</a:t>
            </a:r>
            <a:endParaRPr sz="1200">
              <a:latin typeface="Calibri"/>
              <a:cs typeface="Calibri"/>
            </a:endParaRPr>
          </a:p>
          <a:p>
            <a:pPr marL="298450" marR="22860" indent="-285750" algn="just">
              <a:lnSpc>
                <a:spcPct val="100000"/>
              </a:lnSpc>
              <a:buFont typeface="Arial"/>
              <a:buChar char="•"/>
              <a:tabLst>
                <a:tab pos="298450" algn="l"/>
              </a:tabLst>
            </a:pPr>
            <a:r>
              <a:rPr sz="1200" spc="45" dirty="0">
                <a:latin typeface="Calibri"/>
                <a:cs typeface="Calibri"/>
              </a:rPr>
              <a:t>The </a:t>
            </a:r>
            <a:r>
              <a:rPr sz="1200" spc="60" dirty="0">
                <a:latin typeface="Calibri"/>
                <a:cs typeface="Calibri"/>
              </a:rPr>
              <a:t>client </a:t>
            </a:r>
            <a:r>
              <a:rPr sz="1200" spc="55" dirty="0">
                <a:latin typeface="Calibri"/>
                <a:cs typeface="Calibri"/>
              </a:rPr>
              <a:t>calls </a:t>
            </a:r>
            <a:r>
              <a:rPr sz="1200" spc="45" dirty="0">
                <a:latin typeface="Calibri"/>
                <a:cs typeface="Calibri"/>
              </a:rPr>
              <a:t>are </a:t>
            </a:r>
            <a:r>
              <a:rPr sz="1200" spc="60" dirty="0">
                <a:latin typeface="Calibri"/>
                <a:cs typeface="Calibri"/>
              </a:rPr>
              <a:t>proxied </a:t>
            </a:r>
            <a:r>
              <a:rPr sz="1200" spc="30" dirty="0">
                <a:latin typeface="Calibri"/>
                <a:cs typeface="Calibri"/>
              </a:rPr>
              <a:t>by </a:t>
            </a:r>
            <a:r>
              <a:rPr sz="1200" dirty="0">
                <a:latin typeface="Calibri"/>
                <a:cs typeface="Calibri"/>
              </a:rPr>
              <a:t>a </a:t>
            </a:r>
            <a:r>
              <a:rPr sz="1200" spc="60" dirty="0">
                <a:latin typeface="Calibri"/>
                <a:cs typeface="Calibri"/>
              </a:rPr>
              <a:t>mediator  service </a:t>
            </a:r>
            <a:r>
              <a:rPr sz="1200" spc="50" dirty="0">
                <a:latin typeface="Calibri"/>
                <a:cs typeface="Calibri"/>
              </a:rPr>
              <a:t>that aware </a:t>
            </a:r>
            <a:r>
              <a:rPr sz="1200" spc="35" dirty="0">
                <a:latin typeface="Calibri"/>
                <a:cs typeface="Calibri"/>
              </a:rPr>
              <a:t>of </a:t>
            </a:r>
            <a:r>
              <a:rPr sz="1200" spc="45" dirty="0">
                <a:latin typeface="Calibri"/>
                <a:cs typeface="Calibri"/>
              </a:rPr>
              <a:t>the </a:t>
            </a:r>
            <a:r>
              <a:rPr sz="1200" spc="60" dirty="0">
                <a:latin typeface="Calibri"/>
                <a:cs typeface="Calibri"/>
              </a:rPr>
              <a:t>registry service,  </a:t>
            </a:r>
            <a:r>
              <a:rPr sz="1200" spc="10" dirty="0">
                <a:latin typeface="Calibri"/>
                <a:cs typeface="Calibri"/>
              </a:rPr>
              <a:t>determine the </a:t>
            </a:r>
            <a:r>
              <a:rPr sz="1200" spc="15" dirty="0">
                <a:latin typeface="Calibri"/>
                <a:cs typeface="Calibri"/>
              </a:rPr>
              <a:t>address </a:t>
            </a:r>
            <a:r>
              <a:rPr sz="1200" dirty="0">
                <a:latin typeface="Calibri"/>
                <a:cs typeface="Calibri"/>
              </a:rPr>
              <a:t>to </a:t>
            </a:r>
            <a:r>
              <a:rPr sz="1200" spc="10" dirty="0">
                <a:latin typeface="Calibri"/>
                <a:cs typeface="Calibri"/>
              </a:rPr>
              <a:t>the </a:t>
            </a:r>
            <a:r>
              <a:rPr sz="1200" spc="15" dirty="0">
                <a:latin typeface="Calibri"/>
                <a:cs typeface="Calibri"/>
              </a:rPr>
              <a:t>name, and then  </a:t>
            </a:r>
            <a:r>
              <a:rPr sz="1200" spc="25" dirty="0">
                <a:latin typeface="Calibri"/>
                <a:cs typeface="Calibri"/>
              </a:rPr>
              <a:t>rewrite </a:t>
            </a:r>
            <a:r>
              <a:rPr sz="1200" spc="20" dirty="0">
                <a:latin typeface="Calibri"/>
                <a:cs typeface="Calibri"/>
              </a:rPr>
              <a:t>the </a:t>
            </a:r>
            <a:r>
              <a:rPr sz="1200" spc="25" dirty="0">
                <a:latin typeface="Calibri"/>
                <a:cs typeface="Calibri"/>
              </a:rPr>
              <a:t>call with </a:t>
            </a:r>
            <a:r>
              <a:rPr sz="1200" spc="20" dirty="0">
                <a:latin typeface="Calibri"/>
                <a:cs typeface="Calibri"/>
              </a:rPr>
              <a:t>the </a:t>
            </a:r>
            <a:r>
              <a:rPr sz="1200" spc="30" dirty="0">
                <a:latin typeface="Calibri"/>
                <a:cs typeface="Calibri"/>
              </a:rPr>
              <a:t>actual </a:t>
            </a:r>
            <a:r>
              <a:rPr sz="1200" spc="35" dirty="0">
                <a:latin typeface="Calibri"/>
                <a:cs typeface="Calibri"/>
              </a:rPr>
              <a:t>address, </a:t>
            </a:r>
            <a:r>
              <a:rPr sz="1200" spc="25" dirty="0">
                <a:latin typeface="Calibri"/>
                <a:cs typeface="Calibri"/>
              </a:rPr>
              <a:t>and  </a:t>
            </a:r>
            <a:r>
              <a:rPr sz="1200" spc="-5" dirty="0">
                <a:latin typeface="Calibri"/>
                <a:cs typeface="Calibri"/>
              </a:rPr>
              <a:t>send it </a:t>
            </a:r>
            <a:r>
              <a:rPr sz="1200" spc="-10" dirty="0">
                <a:latin typeface="Calibri"/>
                <a:cs typeface="Calibri"/>
              </a:rPr>
              <a:t>to </a:t>
            </a:r>
            <a:r>
              <a:rPr sz="1200" spc="-5" dirty="0">
                <a:latin typeface="Calibri"/>
                <a:cs typeface="Calibri"/>
              </a:rPr>
              <a:t>the </a:t>
            </a:r>
            <a:r>
              <a:rPr sz="1200" spc="-15" dirty="0">
                <a:latin typeface="Calibri"/>
                <a:cs typeface="Calibri"/>
              </a:rPr>
              <a:t>target</a:t>
            </a:r>
            <a:r>
              <a:rPr sz="1200" dirty="0">
                <a:latin typeface="Calibri"/>
                <a:cs typeface="Calibri"/>
              </a:rPr>
              <a:t> </a:t>
            </a:r>
            <a:r>
              <a:rPr sz="1200" spc="-5" dirty="0">
                <a:latin typeface="Calibri"/>
                <a:cs typeface="Calibri"/>
              </a:rPr>
              <a:t>service.</a:t>
            </a:r>
            <a:endParaRPr sz="1200">
              <a:latin typeface="Calibri"/>
              <a:cs typeface="Calibri"/>
            </a:endParaRPr>
          </a:p>
          <a:p>
            <a:pPr marL="298450" marR="22860" indent="-285750" algn="just">
              <a:lnSpc>
                <a:spcPct val="100000"/>
              </a:lnSpc>
              <a:buFont typeface="Arial"/>
              <a:buChar char="•"/>
              <a:tabLst>
                <a:tab pos="298450" algn="l"/>
              </a:tabLst>
            </a:pPr>
            <a:r>
              <a:rPr sz="1200" spc="10" dirty="0">
                <a:latin typeface="Calibri"/>
                <a:cs typeface="Calibri"/>
              </a:rPr>
              <a:t>As in client </a:t>
            </a:r>
            <a:r>
              <a:rPr sz="1200" spc="15" dirty="0">
                <a:latin typeface="Calibri"/>
                <a:cs typeface="Calibri"/>
              </a:rPr>
              <a:t>side load </a:t>
            </a:r>
            <a:r>
              <a:rPr sz="1200" spc="20" dirty="0">
                <a:latin typeface="Calibri"/>
                <a:cs typeface="Calibri"/>
              </a:rPr>
              <a:t>balancing, </a:t>
            </a:r>
            <a:r>
              <a:rPr sz="1200" spc="10" dirty="0">
                <a:latin typeface="Calibri"/>
                <a:cs typeface="Calibri"/>
              </a:rPr>
              <a:t>the proxy </a:t>
            </a:r>
            <a:r>
              <a:rPr sz="1200" spc="15" dirty="0">
                <a:latin typeface="Calibri"/>
                <a:cs typeface="Calibri"/>
              </a:rPr>
              <a:t>can  </a:t>
            </a:r>
            <a:r>
              <a:rPr sz="1200" spc="40" dirty="0">
                <a:latin typeface="Calibri"/>
                <a:cs typeface="Calibri"/>
              </a:rPr>
              <a:t>do </a:t>
            </a:r>
            <a:r>
              <a:rPr sz="1200" spc="65" dirty="0">
                <a:latin typeface="Calibri"/>
                <a:cs typeface="Calibri"/>
              </a:rPr>
              <a:t>address </a:t>
            </a:r>
            <a:r>
              <a:rPr sz="1200" spc="70" dirty="0">
                <a:latin typeface="Calibri"/>
                <a:cs typeface="Calibri"/>
              </a:rPr>
              <a:t>caching, </a:t>
            </a:r>
            <a:r>
              <a:rPr sz="1200" spc="55" dirty="0">
                <a:latin typeface="Calibri"/>
                <a:cs typeface="Calibri"/>
              </a:rPr>
              <a:t>and </a:t>
            </a:r>
            <a:r>
              <a:rPr sz="1200" spc="50" dirty="0">
                <a:latin typeface="Calibri"/>
                <a:cs typeface="Calibri"/>
              </a:rPr>
              <a:t>can </a:t>
            </a:r>
            <a:r>
              <a:rPr sz="1200" spc="65" dirty="0">
                <a:latin typeface="Calibri"/>
                <a:cs typeface="Calibri"/>
              </a:rPr>
              <a:t>itself </a:t>
            </a:r>
            <a:r>
              <a:rPr sz="1200" spc="40" dirty="0">
                <a:latin typeface="Calibri"/>
                <a:cs typeface="Calibri"/>
              </a:rPr>
              <a:t>do </a:t>
            </a:r>
            <a:r>
              <a:rPr sz="1200" spc="55" dirty="0">
                <a:latin typeface="Calibri"/>
                <a:cs typeface="Calibri"/>
              </a:rPr>
              <a:t>the  </a:t>
            </a:r>
            <a:r>
              <a:rPr sz="1200" spc="50" dirty="0">
                <a:latin typeface="Calibri"/>
                <a:cs typeface="Calibri"/>
              </a:rPr>
              <a:t>address selection based </a:t>
            </a:r>
            <a:r>
              <a:rPr sz="1200" spc="30" dirty="0">
                <a:latin typeface="Calibri"/>
                <a:cs typeface="Calibri"/>
              </a:rPr>
              <a:t>on </a:t>
            </a:r>
            <a:r>
              <a:rPr sz="1200" spc="40" dirty="0">
                <a:latin typeface="Calibri"/>
                <a:cs typeface="Calibri"/>
              </a:rPr>
              <a:t>the </a:t>
            </a:r>
            <a:r>
              <a:rPr sz="1200" spc="55" dirty="0">
                <a:latin typeface="Calibri"/>
                <a:cs typeface="Calibri"/>
              </a:rPr>
              <a:t>configured  </a:t>
            </a:r>
            <a:r>
              <a:rPr sz="1200" spc="-20" dirty="0">
                <a:latin typeface="Calibri"/>
                <a:cs typeface="Calibri"/>
              </a:rPr>
              <a:t>strategy.</a:t>
            </a:r>
            <a:endParaRPr sz="1200">
              <a:latin typeface="Calibri"/>
              <a:cs typeface="Calibri"/>
            </a:endParaRPr>
          </a:p>
          <a:p>
            <a:pPr marL="298450" marR="22860" indent="-285750" algn="just">
              <a:lnSpc>
                <a:spcPct val="100000"/>
              </a:lnSpc>
              <a:buFont typeface="Arial"/>
              <a:buChar char="•"/>
              <a:tabLst>
                <a:tab pos="298450" algn="l"/>
              </a:tabLst>
            </a:pPr>
            <a:r>
              <a:rPr sz="1200" spc="75" dirty="0">
                <a:latin typeface="Calibri"/>
                <a:cs typeface="Calibri"/>
              </a:rPr>
              <a:t>The </a:t>
            </a:r>
            <a:r>
              <a:rPr sz="1200" spc="85" dirty="0">
                <a:latin typeface="Calibri"/>
                <a:cs typeface="Calibri"/>
              </a:rPr>
              <a:t>main </a:t>
            </a:r>
            <a:r>
              <a:rPr sz="1200" spc="100" dirty="0">
                <a:latin typeface="Calibri"/>
                <a:cs typeface="Calibri"/>
              </a:rPr>
              <a:t>advantage </a:t>
            </a:r>
            <a:r>
              <a:rPr sz="1200" spc="85" dirty="0">
                <a:latin typeface="Calibri"/>
                <a:cs typeface="Calibri"/>
              </a:rPr>
              <a:t>here </a:t>
            </a:r>
            <a:r>
              <a:rPr sz="1200" dirty="0">
                <a:latin typeface="Calibri"/>
                <a:cs typeface="Calibri"/>
              </a:rPr>
              <a:t>i s </a:t>
            </a:r>
            <a:r>
              <a:rPr sz="1200" spc="80" dirty="0">
                <a:latin typeface="Calibri"/>
                <a:cs typeface="Calibri"/>
              </a:rPr>
              <a:t>the </a:t>
            </a:r>
            <a:r>
              <a:rPr sz="1200" spc="100" dirty="0">
                <a:latin typeface="Calibri"/>
                <a:cs typeface="Calibri"/>
              </a:rPr>
              <a:t>calling  </a:t>
            </a:r>
            <a:r>
              <a:rPr sz="1200" spc="30" dirty="0">
                <a:latin typeface="Calibri"/>
                <a:cs typeface="Calibri"/>
              </a:rPr>
              <a:t>simplicity </a:t>
            </a:r>
            <a:r>
              <a:rPr sz="1200" spc="10" dirty="0">
                <a:latin typeface="Calibri"/>
                <a:cs typeface="Calibri"/>
              </a:rPr>
              <a:t>at </a:t>
            </a:r>
            <a:r>
              <a:rPr sz="1200" spc="20" dirty="0">
                <a:latin typeface="Calibri"/>
                <a:cs typeface="Calibri"/>
              </a:rPr>
              <a:t>the </a:t>
            </a:r>
            <a:r>
              <a:rPr sz="1200" spc="25" dirty="0">
                <a:latin typeface="Calibri"/>
                <a:cs typeface="Calibri"/>
              </a:rPr>
              <a:t>client side; </a:t>
            </a:r>
            <a:r>
              <a:rPr sz="1200" spc="20" dirty="0">
                <a:latin typeface="Calibri"/>
                <a:cs typeface="Calibri"/>
              </a:rPr>
              <a:t>as </a:t>
            </a:r>
            <a:r>
              <a:rPr sz="1200" spc="15" dirty="0">
                <a:latin typeface="Calibri"/>
                <a:cs typeface="Calibri"/>
              </a:rPr>
              <a:t>it is </a:t>
            </a:r>
            <a:r>
              <a:rPr sz="1200" spc="20" dirty="0">
                <a:latin typeface="Calibri"/>
                <a:cs typeface="Calibri"/>
              </a:rPr>
              <a:t>now </a:t>
            </a:r>
            <a:r>
              <a:rPr sz="1200" spc="30" dirty="0">
                <a:latin typeface="Calibri"/>
                <a:cs typeface="Calibri"/>
              </a:rPr>
              <a:t>only  </a:t>
            </a:r>
            <a:r>
              <a:rPr sz="1200" dirty="0">
                <a:latin typeface="Calibri"/>
                <a:cs typeface="Calibri"/>
              </a:rPr>
              <a:t>need </a:t>
            </a:r>
            <a:r>
              <a:rPr sz="1200" spc="-5" dirty="0">
                <a:latin typeface="Calibri"/>
                <a:cs typeface="Calibri"/>
              </a:rPr>
              <a:t>to make </a:t>
            </a:r>
            <a:r>
              <a:rPr sz="1200" dirty="0">
                <a:latin typeface="Calibri"/>
                <a:cs typeface="Calibri"/>
              </a:rPr>
              <a:t>a call, </a:t>
            </a:r>
            <a:r>
              <a:rPr sz="1200" spc="5" dirty="0">
                <a:latin typeface="Calibri"/>
                <a:cs typeface="Calibri"/>
              </a:rPr>
              <a:t>and </a:t>
            </a:r>
            <a:r>
              <a:rPr sz="1200" dirty="0">
                <a:latin typeface="Calibri"/>
                <a:cs typeface="Calibri"/>
              </a:rPr>
              <a:t>the </a:t>
            </a:r>
            <a:r>
              <a:rPr sz="1200" spc="-5" dirty="0">
                <a:latin typeface="Calibri"/>
                <a:cs typeface="Calibri"/>
              </a:rPr>
              <a:t>proxy </a:t>
            </a:r>
            <a:r>
              <a:rPr sz="1200" spc="5" dirty="0">
                <a:latin typeface="Calibri"/>
                <a:cs typeface="Calibri"/>
              </a:rPr>
              <a:t>will </a:t>
            </a:r>
            <a:r>
              <a:rPr sz="1200" dirty="0">
                <a:latin typeface="Calibri"/>
                <a:cs typeface="Calibri"/>
              </a:rPr>
              <a:t>then </a:t>
            </a:r>
            <a:r>
              <a:rPr sz="1200" spc="5" dirty="0">
                <a:latin typeface="Calibri"/>
                <a:cs typeface="Calibri"/>
              </a:rPr>
              <a:t>do  </a:t>
            </a:r>
            <a:r>
              <a:rPr sz="1200" spc="-5" dirty="0">
                <a:latin typeface="Calibri"/>
                <a:cs typeface="Calibri"/>
              </a:rPr>
              <a:t>all the</a:t>
            </a:r>
            <a:r>
              <a:rPr sz="1200" spc="-10" dirty="0">
                <a:latin typeface="Calibri"/>
                <a:cs typeface="Calibri"/>
              </a:rPr>
              <a:t> </a:t>
            </a:r>
            <a:r>
              <a:rPr sz="1200" spc="-5" dirty="0">
                <a:latin typeface="Calibri"/>
                <a:cs typeface="Calibri"/>
              </a:rPr>
              <a:t>work.</a:t>
            </a:r>
            <a:endParaRPr sz="1200">
              <a:latin typeface="Calibri"/>
              <a:cs typeface="Calibri"/>
            </a:endParaRPr>
          </a:p>
          <a:p>
            <a:pPr marL="298450" marR="48895" indent="-285750" algn="just">
              <a:lnSpc>
                <a:spcPct val="100000"/>
              </a:lnSpc>
              <a:buFont typeface="Arial"/>
              <a:buChar char="•"/>
              <a:tabLst>
                <a:tab pos="298450" algn="l"/>
              </a:tabLst>
            </a:pPr>
            <a:r>
              <a:rPr sz="1200" spc="-10" dirty="0">
                <a:latin typeface="Calibri"/>
                <a:cs typeface="Calibri"/>
              </a:rPr>
              <a:t>Here </a:t>
            </a:r>
            <a:r>
              <a:rPr sz="1200" dirty="0">
                <a:latin typeface="Calibri"/>
                <a:cs typeface="Calibri"/>
              </a:rPr>
              <a:t>API </a:t>
            </a:r>
            <a:r>
              <a:rPr sz="1200" spc="-15" dirty="0">
                <a:latin typeface="Calibri"/>
                <a:cs typeface="Calibri"/>
              </a:rPr>
              <a:t>Gateway </a:t>
            </a:r>
            <a:r>
              <a:rPr sz="1200" spc="-5" dirty="0">
                <a:latin typeface="Calibri"/>
                <a:cs typeface="Calibri"/>
              </a:rPr>
              <a:t>also does the </a:t>
            </a:r>
            <a:r>
              <a:rPr sz="1200" dirty="0">
                <a:latin typeface="Calibri"/>
                <a:cs typeface="Calibri"/>
              </a:rPr>
              <a:t>same </a:t>
            </a:r>
            <a:r>
              <a:rPr sz="1200" spc="-5" dirty="0">
                <a:latin typeface="Calibri"/>
                <a:cs typeface="Calibri"/>
              </a:rPr>
              <a:t>function,  but </a:t>
            </a:r>
            <a:r>
              <a:rPr sz="1200" spc="-15" dirty="0">
                <a:latin typeface="Calibri"/>
                <a:cs typeface="Calibri"/>
              </a:rPr>
              <a:t>for </a:t>
            </a:r>
            <a:r>
              <a:rPr sz="1200" spc="-5" dirty="0">
                <a:latin typeface="Calibri"/>
                <a:cs typeface="Calibri"/>
              </a:rPr>
              <a:t>the </a:t>
            </a:r>
            <a:r>
              <a:rPr sz="1200" spc="-10" dirty="0">
                <a:latin typeface="Calibri"/>
                <a:cs typeface="Calibri"/>
              </a:rPr>
              <a:t>external</a:t>
            </a:r>
            <a:r>
              <a:rPr sz="1200" spc="5" dirty="0">
                <a:latin typeface="Calibri"/>
                <a:cs typeface="Calibri"/>
              </a:rPr>
              <a:t> </a:t>
            </a:r>
            <a:r>
              <a:rPr sz="1200" spc="-10" dirty="0">
                <a:latin typeface="Calibri"/>
                <a:cs typeface="Calibri"/>
              </a:rPr>
              <a:t>clients.</a:t>
            </a:r>
            <a:endParaRPr sz="1200">
              <a:latin typeface="Calibri"/>
              <a:cs typeface="Calibri"/>
            </a:endParaRPr>
          </a:p>
          <a:p>
            <a:pPr marL="298450" marR="22860" indent="-285750" algn="just">
              <a:lnSpc>
                <a:spcPct val="100000"/>
              </a:lnSpc>
              <a:buFont typeface="Arial"/>
              <a:buChar char="•"/>
              <a:tabLst>
                <a:tab pos="298450" algn="l"/>
              </a:tabLst>
            </a:pPr>
            <a:r>
              <a:rPr sz="1200" dirty="0">
                <a:latin typeface="Calibri"/>
                <a:cs typeface="Calibri"/>
              </a:rPr>
              <a:t>Internal </a:t>
            </a:r>
            <a:r>
              <a:rPr sz="1200" spc="5" dirty="0">
                <a:latin typeface="Calibri"/>
                <a:cs typeface="Calibri"/>
              </a:rPr>
              <a:t>services </a:t>
            </a:r>
            <a:r>
              <a:rPr sz="1200" dirty="0">
                <a:latin typeface="Calibri"/>
                <a:cs typeface="Calibri"/>
              </a:rPr>
              <a:t>can </a:t>
            </a:r>
            <a:r>
              <a:rPr sz="1200" spc="5" dirty="0">
                <a:latin typeface="Calibri"/>
                <a:cs typeface="Calibri"/>
              </a:rPr>
              <a:t>use </a:t>
            </a:r>
            <a:r>
              <a:rPr sz="1200" spc="-5" dirty="0">
                <a:latin typeface="Calibri"/>
                <a:cs typeface="Calibri"/>
              </a:rPr>
              <a:t>reverse </a:t>
            </a:r>
            <a:r>
              <a:rPr sz="1200" dirty="0">
                <a:latin typeface="Calibri"/>
                <a:cs typeface="Calibri"/>
              </a:rPr>
              <a:t>proxy </a:t>
            </a:r>
            <a:r>
              <a:rPr sz="1200" spc="5" dirty="0">
                <a:latin typeface="Calibri"/>
                <a:cs typeface="Calibri"/>
              </a:rPr>
              <a:t>or side-  </a:t>
            </a:r>
            <a:r>
              <a:rPr sz="1200" spc="60" dirty="0">
                <a:latin typeface="Calibri"/>
                <a:cs typeface="Calibri"/>
              </a:rPr>
              <a:t>car </a:t>
            </a:r>
            <a:r>
              <a:rPr sz="1200" spc="70" dirty="0">
                <a:latin typeface="Calibri"/>
                <a:cs typeface="Calibri"/>
              </a:rPr>
              <a:t>proxy </a:t>
            </a:r>
            <a:r>
              <a:rPr sz="1200" spc="40" dirty="0">
                <a:latin typeface="Calibri"/>
                <a:cs typeface="Calibri"/>
              </a:rPr>
              <a:t>to </a:t>
            </a:r>
            <a:r>
              <a:rPr sz="1200" spc="80" dirty="0">
                <a:latin typeface="Calibri"/>
                <a:cs typeface="Calibri"/>
              </a:rPr>
              <a:t>implement server </a:t>
            </a:r>
            <a:r>
              <a:rPr sz="1200" spc="75" dirty="0">
                <a:latin typeface="Calibri"/>
                <a:cs typeface="Calibri"/>
              </a:rPr>
              <a:t>side load  </a:t>
            </a:r>
            <a:r>
              <a:rPr sz="1200" spc="-5" dirty="0">
                <a:latin typeface="Calibri"/>
                <a:cs typeface="Calibri"/>
              </a:rPr>
              <a:t>balancing.</a:t>
            </a:r>
            <a:endParaRPr sz="1200">
              <a:latin typeface="Calibri"/>
              <a:cs typeface="Calibri"/>
            </a:endParaRPr>
          </a:p>
          <a:p>
            <a:pPr marL="298450" marR="23495" indent="-285750" algn="just">
              <a:lnSpc>
                <a:spcPct val="100000"/>
              </a:lnSpc>
              <a:buFont typeface="Arial"/>
              <a:buChar char="•"/>
              <a:tabLst>
                <a:tab pos="298450" algn="l"/>
              </a:tabLst>
            </a:pPr>
            <a:r>
              <a:rPr sz="1200" spc="10" dirty="0">
                <a:latin typeface="Calibri"/>
                <a:cs typeface="Calibri"/>
              </a:rPr>
              <a:t>NginX, HAProxy </a:t>
            </a:r>
            <a:r>
              <a:rPr sz="1200" spc="5" dirty="0">
                <a:latin typeface="Calibri"/>
                <a:cs typeface="Calibri"/>
              </a:rPr>
              <a:t>are </a:t>
            </a:r>
            <a:r>
              <a:rPr sz="1200" spc="15" dirty="0">
                <a:latin typeface="Calibri"/>
                <a:cs typeface="Calibri"/>
              </a:rPr>
              <a:t>some </a:t>
            </a:r>
            <a:r>
              <a:rPr sz="1200" spc="10" dirty="0">
                <a:latin typeface="Calibri"/>
                <a:cs typeface="Calibri"/>
              </a:rPr>
              <a:t>of the </a:t>
            </a:r>
            <a:r>
              <a:rPr sz="1200" spc="5" dirty="0">
                <a:latin typeface="Calibri"/>
                <a:cs typeface="Calibri"/>
              </a:rPr>
              <a:t>reverse proxy  applications that be </a:t>
            </a:r>
            <a:r>
              <a:rPr sz="1200" spc="10" dirty="0">
                <a:latin typeface="Calibri"/>
                <a:cs typeface="Calibri"/>
              </a:rPr>
              <a:t>used </a:t>
            </a:r>
            <a:r>
              <a:rPr sz="1200" dirty="0">
                <a:latin typeface="Calibri"/>
                <a:cs typeface="Calibri"/>
              </a:rPr>
              <a:t>to </a:t>
            </a:r>
            <a:r>
              <a:rPr sz="1200" spc="10" dirty="0">
                <a:latin typeface="Calibri"/>
                <a:cs typeface="Calibri"/>
              </a:rPr>
              <a:t>implement server  </a:t>
            </a:r>
            <a:r>
              <a:rPr sz="1200" spc="-5" dirty="0">
                <a:latin typeface="Calibri"/>
                <a:cs typeface="Calibri"/>
              </a:rPr>
              <a:t>side load</a:t>
            </a:r>
            <a:r>
              <a:rPr sz="1200" spc="-10" dirty="0">
                <a:latin typeface="Calibri"/>
                <a:cs typeface="Calibri"/>
              </a:rPr>
              <a:t> </a:t>
            </a:r>
            <a:r>
              <a:rPr sz="1200" spc="-5" dirty="0">
                <a:latin typeface="Calibri"/>
                <a:cs typeface="Calibri"/>
              </a:rPr>
              <a:t>balancing.</a:t>
            </a:r>
            <a:endParaRPr sz="1200">
              <a:latin typeface="Calibri"/>
              <a:cs typeface="Calibri"/>
            </a:endParaRPr>
          </a:p>
          <a:p>
            <a:pPr marL="298450" marR="22860" indent="-285750" algn="just">
              <a:lnSpc>
                <a:spcPct val="100000"/>
              </a:lnSpc>
              <a:buFont typeface="Arial"/>
              <a:buChar char="•"/>
              <a:tabLst>
                <a:tab pos="298450" algn="l"/>
              </a:tabLst>
            </a:pPr>
            <a:r>
              <a:rPr sz="1200" spc="45" dirty="0">
                <a:latin typeface="Calibri"/>
                <a:cs typeface="Calibri"/>
              </a:rPr>
              <a:t>Netflix's </a:t>
            </a:r>
            <a:r>
              <a:rPr sz="1200" spc="35" dirty="0">
                <a:latin typeface="Calibri"/>
                <a:cs typeface="Calibri"/>
              </a:rPr>
              <a:t>Zuul API </a:t>
            </a:r>
            <a:r>
              <a:rPr sz="1200" spc="30" dirty="0">
                <a:latin typeface="Calibri"/>
                <a:cs typeface="Calibri"/>
              </a:rPr>
              <a:t>gateway </a:t>
            </a:r>
            <a:r>
              <a:rPr sz="1200" spc="35" dirty="0">
                <a:latin typeface="Calibri"/>
                <a:cs typeface="Calibri"/>
              </a:rPr>
              <a:t>has the </a:t>
            </a:r>
            <a:r>
              <a:rPr sz="1200" spc="40" dirty="0">
                <a:latin typeface="Calibri"/>
                <a:cs typeface="Calibri"/>
              </a:rPr>
              <a:t>required  </a:t>
            </a:r>
            <a:r>
              <a:rPr sz="1200" spc="15" dirty="0">
                <a:latin typeface="Calibri"/>
                <a:cs typeface="Calibri"/>
              </a:rPr>
              <a:t>implementation </a:t>
            </a:r>
            <a:r>
              <a:rPr sz="1200" spc="5" dirty="0">
                <a:latin typeface="Calibri"/>
                <a:cs typeface="Calibri"/>
              </a:rPr>
              <a:t>for </a:t>
            </a:r>
            <a:r>
              <a:rPr sz="1200" spc="10" dirty="0">
                <a:latin typeface="Calibri"/>
                <a:cs typeface="Calibri"/>
              </a:rPr>
              <a:t>the </a:t>
            </a:r>
            <a:r>
              <a:rPr sz="1200" spc="15" dirty="0">
                <a:latin typeface="Calibri"/>
                <a:cs typeface="Calibri"/>
              </a:rPr>
              <a:t>internal </a:t>
            </a:r>
            <a:r>
              <a:rPr sz="1200" spc="25" dirty="0">
                <a:latin typeface="Calibri"/>
                <a:cs typeface="Calibri"/>
              </a:rPr>
              <a:t>services, </a:t>
            </a:r>
            <a:r>
              <a:rPr sz="1200" spc="15" dirty="0">
                <a:latin typeface="Calibri"/>
                <a:cs typeface="Calibri"/>
              </a:rPr>
              <a:t>and  </a:t>
            </a:r>
            <a:r>
              <a:rPr sz="1200" spc="-5" dirty="0">
                <a:latin typeface="Calibri"/>
                <a:cs typeface="Calibri"/>
              </a:rPr>
              <a:t>can function with Netflix </a:t>
            </a:r>
            <a:r>
              <a:rPr sz="1200" spc="-15" dirty="0">
                <a:latin typeface="Calibri"/>
                <a:cs typeface="Calibri"/>
              </a:rPr>
              <a:t>Eureka</a:t>
            </a:r>
            <a:r>
              <a:rPr sz="1200" spc="-25" dirty="0">
                <a:latin typeface="Calibri"/>
                <a:cs typeface="Calibri"/>
              </a:rPr>
              <a:t> </a:t>
            </a:r>
            <a:r>
              <a:rPr sz="1200" spc="-10" dirty="0">
                <a:latin typeface="Calibri"/>
                <a:cs typeface="Calibri"/>
              </a:rPr>
              <a:t>seemlessly.</a:t>
            </a:r>
            <a:endParaRPr sz="1200">
              <a:latin typeface="Calibri"/>
              <a:cs typeface="Calibri"/>
            </a:endParaRPr>
          </a:p>
        </p:txBody>
      </p:sp>
      <p:pic>
        <p:nvPicPr>
          <p:cNvPr id="16" name="object 16"/>
          <p:cNvPicPr/>
          <p:nvPr/>
        </p:nvPicPr>
        <p:blipFill>
          <a:blip r:embed="rId6" cstate="print"/>
          <a:stretch>
            <a:fillRect/>
          </a:stretch>
        </p:blipFill>
        <p:spPr>
          <a:xfrm>
            <a:off x="124690" y="4650970"/>
            <a:ext cx="4887883" cy="1795549"/>
          </a:xfrm>
          <a:prstGeom prst="rect">
            <a:avLst/>
          </a:prstGeom>
        </p:spPr>
      </p:pic>
      <p:sp>
        <p:nvSpPr>
          <p:cNvPr id="17" name="object 17"/>
          <p:cNvSpPr txBox="1"/>
          <p:nvPr/>
        </p:nvSpPr>
        <p:spPr>
          <a:xfrm>
            <a:off x="224154" y="842644"/>
            <a:ext cx="1336675" cy="240029"/>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a:cs typeface="Calibri"/>
              </a:rPr>
              <a:t>Load Balancing</a:t>
            </a:r>
            <a:r>
              <a:rPr sz="1400" b="1" spc="-55" dirty="0">
                <a:latin typeface="Calibri"/>
                <a:cs typeface="Calibri"/>
              </a:rPr>
              <a:t> </a:t>
            </a:r>
            <a:r>
              <a:rPr sz="1400" b="1" spc="-5" dirty="0">
                <a:latin typeface="Calibri"/>
                <a:cs typeface="Calibri"/>
              </a:rPr>
              <a:t>??</a:t>
            </a:r>
            <a:endParaRPr sz="1400">
              <a:latin typeface="Calibri"/>
              <a:cs typeface="Calibri"/>
            </a:endParaRPr>
          </a:p>
        </p:txBody>
      </p:sp>
      <p:sp>
        <p:nvSpPr>
          <p:cNvPr id="18" name="object 18"/>
          <p:cNvSpPr txBox="1"/>
          <p:nvPr/>
        </p:nvSpPr>
        <p:spPr>
          <a:xfrm>
            <a:off x="224154" y="1271270"/>
            <a:ext cx="4637405"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latin typeface="Calibri"/>
                <a:cs typeface="Calibri"/>
              </a:rPr>
              <a:t>It is </a:t>
            </a:r>
            <a:r>
              <a:rPr sz="1200" dirty="0">
                <a:latin typeface="Calibri"/>
                <a:cs typeface="Calibri"/>
              </a:rPr>
              <a:t>a </a:t>
            </a:r>
            <a:r>
              <a:rPr sz="1200" spc="15" dirty="0">
                <a:latin typeface="Calibri"/>
                <a:cs typeface="Calibri"/>
              </a:rPr>
              <a:t>fault tolerance strategy of </a:t>
            </a:r>
            <a:r>
              <a:rPr sz="1200" spc="20" dirty="0">
                <a:latin typeface="Calibri"/>
                <a:cs typeface="Calibri"/>
              </a:rPr>
              <a:t>having </a:t>
            </a:r>
            <a:r>
              <a:rPr sz="1200" spc="15" dirty="0">
                <a:latin typeface="Calibri"/>
                <a:cs typeface="Calibri"/>
              </a:rPr>
              <a:t>two or </a:t>
            </a:r>
            <a:r>
              <a:rPr sz="1200" spc="20" dirty="0">
                <a:latin typeface="Calibri"/>
                <a:cs typeface="Calibri"/>
              </a:rPr>
              <a:t>more </a:t>
            </a:r>
            <a:r>
              <a:rPr sz="1200" spc="25" dirty="0">
                <a:latin typeface="Calibri"/>
                <a:cs typeface="Calibri"/>
              </a:rPr>
              <a:t>service instances,  </a:t>
            </a:r>
            <a:r>
              <a:rPr sz="1200" spc="-10" dirty="0">
                <a:latin typeface="Calibri"/>
                <a:cs typeface="Calibri"/>
              </a:rPr>
              <a:t>available at </a:t>
            </a:r>
            <a:r>
              <a:rPr sz="1200" spc="-5" dirty="0">
                <a:latin typeface="Calibri"/>
                <a:cs typeface="Calibri"/>
              </a:rPr>
              <a:t>the </a:t>
            </a:r>
            <a:r>
              <a:rPr sz="1200" dirty="0">
                <a:latin typeface="Calibri"/>
                <a:cs typeface="Calibri"/>
              </a:rPr>
              <a:t>same </a:t>
            </a:r>
            <a:r>
              <a:rPr sz="1200" spc="-10" dirty="0">
                <a:latin typeface="Calibri"/>
                <a:cs typeface="Calibri"/>
              </a:rPr>
              <a:t>level, distributes </a:t>
            </a:r>
            <a:r>
              <a:rPr sz="1200" spc="-5" dirty="0">
                <a:latin typeface="Calibri"/>
                <a:cs typeface="Calibri"/>
              </a:rPr>
              <a:t>the </a:t>
            </a:r>
            <a:r>
              <a:rPr sz="1200" spc="-10" dirty="0">
                <a:latin typeface="Calibri"/>
                <a:cs typeface="Calibri"/>
              </a:rPr>
              <a:t>overall </a:t>
            </a:r>
            <a:r>
              <a:rPr sz="1200" spc="-5" dirty="0">
                <a:latin typeface="Calibri"/>
                <a:cs typeface="Calibri"/>
              </a:rPr>
              <a:t>incoming </a:t>
            </a:r>
            <a:r>
              <a:rPr sz="1200" spc="-10" dirty="0">
                <a:latin typeface="Calibri"/>
                <a:cs typeface="Calibri"/>
              </a:rPr>
              <a:t>request</a:t>
            </a:r>
            <a:r>
              <a:rPr sz="1200" spc="35" dirty="0">
                <a:latin typeface="Calibri"/>
                <a:cs typeface="Calibri"/>
              </a:rPr>
              <a:t> </a:t>
            </a:r>
            <a:r>
              <a:rPr sz="1200" spc="-5" dirty="0">
                <a:latin typeface="Calibri"/>
                <a:cs typeface="Calibri"/>
              </a:rPr>
              <a:t>load.</a:t>
            </a:r>
            <a:endParaRPr sz="1200">
              <a:latin typeface="Calibri"/>
              <a:cs typeface="Calibri"/>
            </a:endParaRPr>
          </a:p>
        </p:txBody>
      </p:sp>
      <p:sp>
        <p:nvSpPr>
          <p:cNvPr id="19" name="object 19"/>
          <p:cNvSpPr txBox="1"/>
          <p:nvPr/>
        </p:nvSpPr>
        <p:spPr>
          <a:xfrm>
            <a:off x="224154" y="1819909"/>
            <a:ext cx="4638040" cy="756920"/>
          </a:xfrm>
          <a:prstGeom prst="rect">
            <a:avLst/>
          </a:prstGeom>
        </p:spPr>
        <p:txBody>
          <a:bodyPr vert="horz" wrap="square" lIns="0" tIns="12700" rIns="0" bIns="0" rtlCol="0">
            <a:spAutoFit/>
          </a:bodyPr>
          <a:lstStyle/>
          <a:p>
            <a:pPr marL="12700" marR="5080" algn="just">
              <a:lnSpc>
                <a:spcPct val="100000"/>
              </a:lnSpc>
              <a:spcBef>
                <a:spcPts val="100"/>
              </a:spcBef>
            </a:pPr>
            <a:r>
              <a:rPr sz="1200" spc="5" dirty="0">
                <a:latin typeface="Calibri"/>
                <a:cs typeface="Calibri"/>
              </a:rPr>
              <a:t>The load </a:t>
            </a:r>
            <a:r>
              <a:rPr sz="1200" dirty="0">
                <a:latin typeface="Calibri"/>
                <a:cs typeface="Calibri"/>
              </a:rPr>
              <a:t>distribution is a </a:t>
            </a:r>
            <a:r>
              <a:rPr sz="1200" spc="5" dirty="0">
                <a:latin typeface="Calibri"/>
                <a:cs typeface="Calibri"/>
              </a:rPr>
              <a:t>function of </a:t>
            </a:r>
            <a:r>
              <a:rPr sz="1200" dirty="0">
                <a:latin typeface="Calibri"/>
                <a:cs typeface="Calibri"/>
              </a:rPr>
              <a:t>a </a:t>
            </a:r>
            <a:r>
              <a:rPr sz="1200" spc="10" dirty="0">
                <a:latin typeface="Calibri"/>
                <a:cs typeface="Calibri"/>
              </a:rPr>
              <a:t>module </a:t>
            </a:r>
            <a:r>
              <a:rPr sz="1200" spc="5" dirty="0">
                <a:latin typeface="Calibri"/>
                <a:cs typeface="Calibri"/>
              </a:rPr>
              <a:t>that has the knowledge of  all the available instances and their </a:t>
            </a:r>
            <a:r>
              <a:rPr sz="1200" dirty="0">
                <a:latin typeface="Calibri"/>
                <a:cs typeface="Calibri"/>
              </a:rPr>
              <a:t>physical </a:t>
            </a:r>
            <a:r>
              <a:rPr sz="1200" spc="5" dirty="0">
                <a:latin typeface="Calibri"/>
                <a:cs typeface="Calibri"/>
              </a:rPr>
              <a:t>addresses, and hence all the  </a:t>
            </a:r>
            <a:r>
              <a:rPr sz="1200" spc="45" dirty="0">
                <a:latin typeface="Calibri"/>
                <a:cs typeface="Calibri"/>
              </a:rPr>
              <a:t>requests </a:t>
            </a:r>
            <a:r>
              <a:rPr sz="1200" spc="35" dirty="0">
                <a:latin typeface="Calibri"/>
                <a:cs typeface="Calibri"/>
              </a:rPr>
              <a:t>are </a:t>
            </a:r>
            <a:r>
              <a:rPr sz="1200" spc="30" dirty="0">
                <a:latin typeface="Calibri"/>
                <a:cs typeface="Calibri"/>
              </a:rPr>
              <a:t>fan </a:t>
            </a:r>
            <a:r>
              <a:rPr sz="1200" spc="40" dirty="0">
                <a:latin typeface="Calibri"/>
                <a:cs typeface="Calibri"/>
              </a:rPr>
              <a:t>out </a:t>
            </a:r>
            <a:r>
              <a:rPr sz="1200" spc="30" dirty="0">
                <a:latin typeface="Calibri"/>
                <a:cs typeface="Calibri"/>
              </a:rPr>
              <a:t>on </a:t>
            </a:r>
            <a:r>
              <a:rPr sz="1200" spc="45" dirty="0">
                <a:latin typeface="Calibri"/>
                <a:cs typeface="Calibri"/>
              </a:rPr>
              <a:t>these </a:t>
            </a:r>
            <a:r>
              <a:rPr sz="1200" spc="50" dirty="0">
                <a:latin typeface="Calibri"/>
                <a:cs typeface="Calibri"/>
              </a:rPr>
              <a:t>instances based </a:t>
            </a:r>
            <a:r>
              <a:rPr sz="1200" spc="30" dirty="0">
                <a:latin typeface="Calibri"/>
                <a:cs typeface="Calibri"/>
              </a:rPr>
              <a:t>on </a:t>
            </a:r>
            <a:r>
              <a:rPr sz="1200" spc="45" dirty="0">
                <a:latin typeface="Calibri"/>
                <a:cs typeface="Calibri"/>
              </a:rPr>
              <a:t>some </a:t>
            </a:r>
            <a:r>
              <a:rPr sz="1200" spc="55" dirty="0">
                <a:latin typeface="Calibri"/>
                <a:cs typeface="Calibri"/>
              </a:rPr>
              <a:t>configured </a:t>
            </a:r>
            <a:r>
              <a:rPr sz="1200" spc="380" dirty="0">
                <a:latin typeface="Calibri"/>
                <a:cs typeface="Calibri"/>
              </a:rPr>
              <a:t> </a:t>
            </a:r>
            <a:r>
              <a:rPr sz="1200" spc="-5" dirty="0">
                <a:latin typeface="Calibri"/>
                <a:cs typeface="Calibri"/>
              </a:rPr>
              <a:t>selection</a:t>
            </a:r>
            <a:r>
              <a:rPr sz="1200" spc="-10" dirty="0">
                <a:latin typeface="Calibri"/>
                <a:cs typeface="Calibri"/>
              </a:rPr>
              <a:t> </a:t>
            </a:r>
            <a:r>
              <a:rPr sz="1200" spc="-5" dirty="0">
                <a:latin typeface="Calibri"/>
                <a:cs typeface="Calibri"/>
              </a:rPr>
              <a:t>criteria.</a:t>
            </a:r>
            <a:endParaRPr sz="1200">
              <a:latin typeface="Calibri"/>
              <a:cs typeface="Calibri"/>
            </a:endParaRPr>
          </a:p>
        </p:txBody>
      </p:sp>
      <p:sp>
        <p:nvSpPr>
          <p:cNvPr id="20" name="object 20"/>
          <p:cNvSpPr txBox="1"/>
          <p:nvPr/>
        </p:nvSpPr>
        <p:spPr>
          <a:xfrm>
            <a:off x="224154" y="2734309"/>
            <a:ext cx="239712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The selection criteria can be based</a:t>
            </a:r>
            <a:r>
              <a:rPr sz="1200" spc="-50" dirty="0">
                <a:latin typeface="Calibri"/>
                <a:cs typeface="Calibri"/>
              </a:rPr>
              <a:t> </a:t>
            </a:r>
            <a:r>
              <a:rPr sz="1200" spc="-5" dirty="0">
                <a:latin typeface="Calibri"/>
                <a:cs typeface="Calibri"/>
              </a:rPr>
              <a:t>on:</a:t>
            </a:r>
            <a:endParaRPr sz="1200">
              <a:latin typeface="Calibri"/>
              <a:cs typeface="Calibri"/>
            </a:endParaRPr>
          </a:p>
        </p:txBody>
      </p:sp>
      <p:sp>
        <p:nvSpPr>
          <p:cNvPr id="21" name="object 21"/>
          <p:cNvSpPr txBox="1"/>
          <p:nvPr/>
        </p:nvSpPr>
        <p:spPr>
          <a:xfrm>
            <a:off x="224154" y="2917190"/>
            <a:ext cx="4418965" cy="57404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200" spc="-10" dirty="0">
                <a:latin typeface="Calibri"/>
                <a:cs typeface="Calibri"/>
              </a:rPr>
              <a:t>Round robin </a:t>
            </a:r>
            <a:r>
              <a:rPr sz="1200" dirty="0">
                <a:latin typeface="Calibri"/>
                <a:cs typeface="Calibri"/>
              </a:rPr>
              <a:t>→ </a:t>
            </a:r>
            <a:r>
              <a:rPr sz="1200" spc="-5" dirty="0">
                <a:latin typeface="Calibri"/>
                <a:cs typeface="Calibri"/>
              </a:rPr>
              <a:t>Selecting the </a:t>
            </a:r>
            <a:r>
              <a:rPr sz="1200" spc="-10" dirty="0">
                <a:latin typeface="Calibri"/>
                <a:cs typeface="Calibri"/>
              </a:rPr>
              <a:t>next </a:t>
            </a:r>
            <a:r>
              <a:rPr sz="1200" spc="-5" dirty="0">
                <a:latin typeface="Calibri"/>
                <a:cs typeface="Calibri"/>
              </a:rPr>
              <a:t>in-line</a:t>
            </a:r>
            <a:r>
              <a:rPr sz="1200" dirty="0">
                <a:latin typeface="Calibri"/>
                <a:cs typeface="Calibri"/>
              </a:rPr>
              <a:t> </a:t>
            </a:r>
            <a:r>
              <a:rPr sz="1200" spc="-10" dirty="0">
                <a:latin typeface="Calibri"/>
                <a:cs typeface="Calibri"/>
              </a:rPr>
              <a:t>instance</a:t>
            </a:r>
            <a:endParaRPr sz="1200">
              <a:latin typeface="Calibri"/>
              <a:cs typeface="Calibri"/>
            </a:endParaRPr>
          </a:p>
          <a:p>
            <a:pPr marL="298450" indent="-285750">
              <a:lnSpc>
                <a:spcPct val="100000"/>
              </a:lnSpc>
              <a:buFont typeface="Arial"/>
              <a:buChar char="•"/>
              <a:tabLst>
                <a:tab pos="297815" algn="l"/>
                <a:tab pos="298450" algn="l"/>
              </a:tabLst>
            </a:pPr>
            <a:r>
              <a:rPr sz="1200" spc="-5" dirty="0">
                <a:latin typeface="Calibri"/>
                <a:cs typeface="Calibri"/>
              </a:rPr>
              <a:t>Least connections </a:t>
            </a:r>
            <a:r>
              <a:rPr sz="1200" dirty="0">
                <a:latin typeface="Calibri"/>
                <a:cs typeface="Calibri"/>
              </a:rPr>
              <a:t>→ </a:t>
            </a:r>
            <a:r>
              <a:rPr sz="1200" spc="-5" dirty="0">
                <a:latin typeface="Calibri"/>
                <a:cs typeface="Calibri"/>
              </a:rPr>
              <a:t>Selecting </a:t>
            </a:r>
            <a:r>
              <a:rPr sz="1200" spc="-10" dirty="0">
                <a:latin typeface="Calibri"/>
                <a:cs typeface="Calibri"/>
              </a:rPr>
              <a:t>instance </a:t>
            </a:r>
            <a:r>
              <a:rPr sz="1200" spc="-5" dirty="0">
                <a:latin typeface="Calibri"/>
                <a:cs typeface="Calibri"/>
              </a:rPr>
              <a:t>with least</a:t>
            </a:r>
            <a:r>
              <a:rPr sz="1200" spc="-25" dirty="0">
                <a:latin typeface="Calibri"/>
                <a:cs typeface="Calibri"/>
              </a:rPr>
              <a:t> </a:t>
            </a:r>
            <a:r>
              <a:rPr sz="1200" spc="-5" dirty="0">
                <a:latin typeface="Calibri"/>
                <a:cs typeface="Calibri"/>
              </a:rPr>
              <a:t>connections</a:t>
            </a:r>
            <a:endParaRPr sz="1200">
              <a:latin typeface="Calibri"/>
              <a:cs typeface="Calibri"/>
            </a:endParaRPr>
          </a:p>
          <a:p>
            <a:pPr marL="298450" indent="-285750">
              <a:lnSpc>
                <a:spcPct val="100000"/>
              </a:lnSpc>
              <a:buFont typeface="Arial"/>
              <a:buChar char="•"/>
              <a:tabLst>
                <a:tab pos="297815" algn="l"/>
                <a:tab pos="298450" algn="l"/>
              </a:tabLst>
            </a:pPr>
            <a:r>
              <a:rPr sz="1200" spc="-5" dirty="0">
                <a:latin typeface="Calibri"/>
                <a:cs typeface="Calibri"/>
              </a:rPr>
              <a:t>Least response time </a:t>
            </a:r>
            <a:r>
              <a:rPr sz="1200" dirty="0">
                <a:latin typeface="Calibri"/>
                <a:cs typeface="Calibri"/>
              </a:rPr>
              <a:t>→ </a:t>
            </a:r>
            <a:r>
              <a:rPr sz="1200" spc="-5" dirty="0">
                <a:latin typeface="Calibri"/>
                <a:cs typeface="Calibri"/>
              </a:rPr>
              <a:t>Selecting </a:t>
            </a:r>
            <a:r>
              <a:rPr sz="1200" spc="-10" dirty="0">
                <a:latin typeface="Calibri"/>
                <a:cs typeface="Calibri"/>
              </a:rPr>
              <a:t>instance </a:t>
            </a:r>
            <a:r>
              <a:rPr sz="1200" spc="-5" dirty="0">
                <a:latin typeface="Calibri"/>
                <a:cs typeface="Calibri"/>
              </a:rPr>
              <a:t>with </a:t>
            </a:r>
            <a:r>
              <a:rPr sz="1200" spc="-10" dirty="0">
                <a:latin typeface="Calibri"/>
                <a:cs typeface="Calibri"/>
              </a:rPr>
              <a:t>best </a:t>
            </a:r>
            <a:r>
              <a:rPr sz="1200" spc="-5" dirty="0">
                <a:latin typeface="Calibri"/>
                <a:cs typeface="Calibri"/>
              </a:rPr>
              <a:t>response</a:t>
            </a:r>
            <a:r>
              <a:rPr sz="1200" spc="-10" dirty="0">
                <a:latin typeface="Calibri"/>
                <a:cs typeface="Calibri"/>
              </a:rPr>
              <a:t> </a:t>
            </a:r>
            <a:r>
              <a:rPr sz="1200" spc="-5" dirty="0">
                <a:latin typeface="Calibri"/>
                <a:cs typeface="Calibri"/>
              </a:rPr>
              <a:t>time.</a:t>
            </a:r>
            <a:endParaRPr sz="1200">
              <a:latin typeface="Calibri"/>
              <a:cs typeface="Calibri"/>
            </a:endParaRPr>
          </a:p>
        </p:txBody>
      </p:sp>
      <p:sp>
        <p:nvSpPr>
          <p:cNvPr id="22" name="object 22"/>
          <p:cNvSpPr txBox="1"/>
          <p:nvPr/>
        </p:nvSpPr>
        <p:spPr>
          <a:xfrm>
            <a:off x="224154" y="3648709"/>
            <a:ext cx="4518660" cy="598170"/>
          </a:xfrm>
          <a:prstGeom prst="rect">
            <a:avLst/>
          </a:prstGeom>
        </p:spPr>
        <p:txBody>
          <a:bodyPr vert="horz" wrap="square" lIns="0" tIns="635" rIns="0" bIns="0" rtlCol="0">
            <a:spAutoFit/>
          </a:bodyPr>
          <a:lstStyle/>
          <a:p>
            <a:pPr marL="12700" marR="5080">
              <a:lnSpc>
                <a:spcPct val="106600"/>
              </a:lnSpc>
              <a:spcBef>
                <a:spcPts val="5"/>
              </a:spcBef>
            </a:pPr>
            <a:r>
              <a:rPr sz="1200" dirty="0">
                <a:latin typeface="Calibri"/>
                <a:cs typeface="Calibri"/>
              </a:rPr>
              <a:t>Load </a:t>
            </a:r>
            <a:r>
              <a:rPr sz="1200" spc="-5" dirty="0">
                <a:latin typeface="Calibri"/>
                <a:cs typeface="Calibri"/>
              </a:rPr>
              <a:t>balancing can be </a:t>
            </a:r>
            <a:r>
              <a:rPr sz="1200" spc="-10" dirty="0">
                <a:latin typeface="Calibri"/>
                <a:cs typeface="Calibri"/>
              </a:rPr>
              <a:t>implemented </a:t>
            </a:r>
            <a:r>
              <a:rPr sz="1200" dirty="0">
                <a:latin typeface="Calibri"/>
                <a:cs typeface="Calibri"/>
              </a:rPr>
              <a:t>as </a:t>
            </a:r>
            <a:r>
              <a:rPr sz="1200" b="1" spc="-5" dirty="0">
                <a:latin typeface="Calibri"/>
                <a:cs typeface="Calibri"/>
              </a:rPr>
              <a:t>client </a:t>
            </a:r>
            <a:r>
              <a:rPr sz="1200" b="1" dirty="0">
                <a:latin typeface="Calibri"/>
                <a:cs typeface="Calibri"/>
              </a:rPr>
              <a:t>side </a:t>
            </a:r>
            <a:r>
              <a:rPr sz="1200" spc="-5" dirty="0">
                <a:latin typeface="Calibri"/>
                <a:cs typeface="Calibri"/>
              </a:rPr>
              <a:t>and </a:t>
            </a:r>
            <a:r>
              <a:rPr sz="1200" b="1" spc="-5" dirty="0">
                <a:latin typeface="Calibri"/>
                <a:cs typeface="Calibri"/>
              </a:rPr>
              <a:t>server </a:t>
            </a:r>
            <a:r>
              <a:rPr sz="1200" b="1" dirty="0">
                <a:latin typeface="Calibri"/>
                <a:cs typeface="Calibri"/>
              </a:rPr>
              <a:t>side  </a:t>
            </a:r>
            <a:r>
              <a:rPr sz="1200" spc="-5" dirty="0">
                <a:latin typeface="Calibri"/>
                <a:cs typeface="Calibri"/>
              </a:rPr>
              <a:t>solutions. It depends </a:t>
            </a:r>
            <a:r>
              <a:rPr sz="1200" dirty="0">
                <a:latin typeface="Calibri"/>
                <a:cs typeface="Calibri"/>
              </a:rPr>
              <a:t>on a </a:t>
            </a:r>
            <a:r>
              <a:rPr sz="1200" spc="-5" dirty="0">
                <a:latin typeface="Calibri"/>
                <a:cs typeface="Calibri"/>
              </a:rPr>
              <a:t>service </a:t>
            </a:r>
            <a:r>
              <a:rPr sz="1200" spc="-10" dirty="0">
                <a:latin typeface="Calibri"/>
                <a:cs typeface="Calibri"/>
              </a:rPr>
              <a:t>registry that </a:t>
            </a:r>
            <a:r>
              <a:rPr sz="1200" spc="-5" dirty="0">
                <a:latin typeface="Calibri"/>
                <a:cs typeface="Calibri"/>
              </a:rPr>
              <a:t>has the knowledge </a:t>
            </a:r>
            <a:r>
              <a:rPr sz="1200" spc="-15" dirty="0">
                <a:latin typeface="Calibri"/>
                <a:cs typeface="Calibri"/>
              </a:rPr>
              <a:t>for </a:t>
            </a:r>
            <a:r>
              <a:rPr sz="1200" spc="-5" dirty="0">
                <a:latin typeface="Calibri"/>
                <a:cs typeface="Calibri"/>
              </a:rPr>
              <a:t>the  services, and their </a:t>
            </a:r>
            <a:r>
              <a:rPr sz="1200" spc="-10" dirty="0">
                <a:latin typeface="Calibri"/>
                <a:cs typeface="Calibri"/>
              </a:rPr>
              <a:t>active</a:t>
            </a:r>
            <a:r>
              <a:rPr sz="1200" dirty="0">
                <a:latin typeface="Calibri"/>
                <a:cs typeface="Calibri"/>
              </a:rPr>
              <a:t> </a:t>
            </a:r>
            <a:r>
              <a:rPr sz="1200" spc="-10" dirty="0">
                <a:latin typeface="Calibri"/>
                <a:cs typeface="Calibri"/>
              </a:rPr>
              <a:t>instances.</a:t>
            </a:r>
            <a:endParaRPr sz="1200">
              <a:latin typeface="Calibri"/>
              <a:cs typeface="Calibri"/>
            </a:endParaRPr>
          </a:p>
        </p:txBody>
      </p:sp>
      <p:sp>
        <p:nvSpPr>
          <p:cNvPr id="23" name="object 2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4" name="object 24"/>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78</a:t>
            </a:fld>
            <a:endParaRPr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29437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15" dirty="0">
                <a:solidFill>
                  <a:srgbClr val="FFFFFF"/>
                </a:solidFill>
                <a:latin typeface="Microsoft YaHei"/>
                <a:cs typeface="Microsoft YaHei"/>
              </a:rPr>
              <a:t>Pooling, </a:t>
            </a:r>
            <a:r>
              <a:rPr sz="2400" b="1" spc="-5" dirty="0">
                <a:solidFill>
                  <a:srgbClr val="FFFFFF"/>
                </a:solidFill>
                <a:latin typeface="Microsoft YaHei"/>
                <a:cs typeface="Microsoft YaHei"/>
              </a:rPr>
              <a:t>communication timeouts, </a:t>
            </a:r>
            <a:r>
              <a:rPr sz="2400" b="1" spc="10" dirty="0">
                <a:solidFill>
                  <a:srgbClr val="FFFFFF"/>
                </a:solidFill>
                <a:latin typeface="Microsoft YaHei"/>
                <a:cs typeface="Microsoft YaHei"/>
              </a:rPr>
              <a:t>retry</a:t>
            </a:r>
            <a:r>
              <a:rPr sz="2400" b="1" spc="4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1107419" y="6476365"/>
            <a:ext cx="154940" cy="152400"/>
          </a:xfrm>
          <a:prstGeom prst="rect">
            <a:avLst/>
          </a:prstGeom>
        </p:spPr>
        <p:txBody>
          <a:bodyPr vert="horz" wrap="square" lIns="0" tIns="0" rIns="0" bIns="0" rtlCol="0">
            <a:spAutoFit/>
          </a:bodyPr>
          <a:lstStyle/>
          <a:p>
            <a:pPr>
              <a:lnSpc>
                <a:spcPts val="1140"/>
              </a:lnSpc>
            </a:pPr>
            <a:r>
              <a:rPr sz="1200" dirty="0">
                <a:solidFill>
                  <a:srgbClr val="888888"/>
                </a:solidFill>
                <a:latin typeface="Calibri"/>
                <a:cs typeface="Calibri"/>
              </a:rPr>
              <a:t>82</a:t>
            </a:r>
            <a:endParaRPr sz="1200">
              <a:latin typeface="Calibri"/>
              <a:cs typeface="Calibri"/>
            </a:endParaRPr>
          </a:p>
        </p:txBody>
      </p:sp>
      <p:pic>
        <p:nvPicPr>
          <p:cNvPr id="9" name="object 9"/>
          <p:cNvPicPr/>
          <p:nvPr/>
        </p:nvPicPr>
        <p:blipFill>
          <a:blip r:embed="rId2" cstate="print"/>
          <a:stretch>
            <a:fillRect/>
          </a:stretch>
        </p:blipFill>
        <p:spPr>
          <a:xfrm>
            <a:off x="137160" y="731519"/>
            <a:ext cx="11978640" cy="6126480"/>
          </a:xfrm>
          <a:prstGeom prst="rect">
            <a:avLst/>
          </a:prstGeom>
        </p:spPr>
      </p:pic>
      <p:sp>
        <p:nvSpPr>
          <p:cNvPr id="10" name="object 10"/>
          <p:cNvSpPr txBox="1"/>
          <p:nvPr/>
        </p:nvSpPr>
        <p:spPr>
          <a:xfrm>
            <a:off x="280670" y="655728"/>
            <a:ext cx="3782060" cy="1403350"/>
          </a:xfrm>
          <a:prstGeom prst="rect">
            <a:avLst/>
          </a:prstGeom>
        </p:spPr>
        <p:txBody>
          <a:bodyPr vert="horz" wrap="square" lIns="0" tIns="152400" rIns="0" bIns="0" rtlCol="0">
            <a:spAutoFit/>
          </a:bodyPr>
          <a:lstStyle/>
          <a:p>
            <a:pPr algn="ctr">
              <a:lnSpc>
                <a:spcPct val="100000"/>
              </a:lnSpc>
              <a:spcBef>
                <a:spcPts val="1200"/>
              </a:spcBef>
            </a:pPr>
            <a:r>
              <a:rPr sz="1800" b="1" spc="-5" dirty="0">
                <a:solidFill>
                  <a:srgbClr val="FFFFFF"/>
                </a:solidFill>
                <a:latin typeface="Calibri"/>
                <a:cs typeface="Calibri"/>
              </a:rPr>
              <a:t>Timeouts</a:t>
            </a:r>
            <a:endParaRPr sz="1800">
              <a:latin typeface="Calibri"/>
              <a:cs typeface="Calibri"/>
            </a:endParaRPr>
          </a:p>
          <a:p>
            <a:pPr marL="12700" marR="5080" algn="just">
              <a:lnSpc>
                <a:spcPct val="100000"/>
              </a:lnSpc>
              <a:spcBef>
                <a:spcPts val="865"/>
              </a:spcBef>
            </a:pPr>
            <a:r>
              <a:rPr sz="1400" spc="50" dirty="0">
                <a:latin typeface="Calibri"/>
                <a:cs typeface="Calibri"/>
              </a:rPr>
              <a:t>It </a:t>
            </a:r>
            <a:r>
              <a:rPr sz="1400" spc="45" dirty="0">
                <a:latin typeface="Calibri"/>
                <a:cs typeface="Calibri"/>
              </a:rPr>
              <a:t>is </a:t>
            </a:r>
            <a:r>
              <a:rPr sz="1400" dirty="0">
                <a:latin typeface="Calibri"/>
                <a:cs typeface="Calibri"/>
              </a:rPr>
              <a:t>a </a:t>
            </a:r>
            <a:r>
              <a:rPr sz="1400" spc="80" dirty="0">
                <a:latin typeface="Calibri"/>
                <a:cs typeface="Calibri"/>
              </a:rPr>
              <a:t>bailout </a:t>
            </a:r>
            <a:r>
              <a:rPr sz="1400" spc="75" dirty="0">
                <a:latin typeface="Calibri"/>
                <a:cs typeface="Calibri"/>
              </a:rPr>
              <a:t>strategy used </a:t>
            </a:r>
            <a:r>
              <a:rPr sz="1400" spc="50" dirty="0">
                <a:latin typeface="Calibri"/>
                <a:cs typeface="Calibri"/>
              </a:rPr>
              <a:t>in </a:t>
            </a:r>
            <a:r>
              <a:rPr sz="1400" spc="90" dirty="0">
                <a:latin typeface="Calibri"/>
                <a:cs typeface="Calibri"/>
              </a:rPr>
              <a:t>scenarios </a:t>
            </a:r>
            <a:r>
              <a:rPr sz="1400" spc="70" dirty="0">
                <a:latin typeface="Calibri"/>
                <a:cs typeface="Calibri"/>
              </a:rPr>
              <a:t>that  </a:t>
            </a:r>
            <a:r>
              <a:rPr sz="1400" spc="25" dirty="0">
                <a:latin typeface="Calibri"/>
                <a:cs typeface="Calibri"/>
              </a:rPr>
              <a:t>requires </a:t>
            </a:r>
            <a:r>
              <a:rPr sz="1400" spc="30" dirty="0">
                <a:latin typeface="Calibri"/>
                <a:cs typeface="Calibri"/>
              </a:rPr>
              <a:t>activity acceptance </a:t>
            </a:r>
            <a:r>
              <a:rPr sz="1400" spc="25" dirty="0">
                <a:latin typeface="Calibri"/>
                <a:cs typeface="Calibri"/>
              </a:rPr>
              <a:t>from the </a:t>
            </a:r>
            <a:r>
              <a:rPr sz="1400" spc="30" dirty="0">
                <a:latin typeface="Calibri"/>
                <a:cs typeface="Calibri"/>
              </a:rPr>
              <a:t>other side.  </a:t>
            </a:r>
            <a:r>
              <a:rPr sz="1400" spc="15" dirty="0">
                <a:latin typeface="Calibri"/>
                <a:cs typeface="Calibri"/>
              </a:rPr>
              <a:t>Without </a:t>
            </a:r>
            <a:r>
              <a:rPr sz="1400" spc="10" dirty="0">
                <a:latin typeface="Calibri"/>
                <a:cs typeface="Calibri"/>
              </a:rPr>
              <a:t>this bailout </a:t>
            </a:r>
            <a:r>
              <a:rPr sz="1400" spc="-5" dirty="0">
                <a:latin typeface="Calibri"/>
                <a:cs typeface="Calibri"/>
              </a:rPr>
              <a:t>strategy, </a:t>
            </a:r>
            <a:r>
              <a:rPr sz="1400" spc="10" dirty="0">
                <a:latin typeface="Calibri"/>
                <a:cs typeface="Calibri"/>
              </a:rPr>
              <a:t>the caller </a:t>
            </a:r>
            <a:r>
              <a:rPr sz="1400" spc="15" dirty="0">
                <a:latin typeface="Calibri"/>
                <a:cs typeface="Calibri"/>
              </a:rPr>
              <a:t>might </a:t>
            </a:r>
            <a:r>
              <a:rPr sz="1400" spc="10" dirty="0">
                <a:latin typeface="Calibri"/>
                <a:cs typeface="Calibri"/>
              </a:rPr>
              <a:t>wait  </a:t>
            </a:r>
            <a:r>
              <a:rPr sz="1400" spc="-15" dirty="0">
                <a:latin typeface="Calibri"/>
                <a:cs typeface="Calibri"/>
              </a:rPr>
              <a:t>for </a:t>
            </a:r>
            <a:r>
              <a:rPr sz="1400" spc="-10" dirty="0">
                <a:latin typeface="Calibri"/>
                <a:cs typeface="Calibri"/>
              </a:rPr>
              <a:t>ever until </a:t>
            </a:r>
            <a:r>
              <a:rPr sz="1400" spc="-5" dirty="0">
                <a:latin typeface="Calibri"/>
                <a:cs typeface="Calibri"/>
              </a:rPr>
              <a:t>the other side</a:t>
            </a:r>
            <a:r>
              <a:rPr sz="1400" spc="5" dirty="0">
                <a:latin typeface="Calibri"/>
                <a:cs typeface="Calibri"/>
              </a:rPr>
              <a:t> </a:t>
            </a:r>
            <a:r>
              <a:rPr sz="1400" spc="-5" dirty="0">
                <a:latin typeface="Calibri"/>
                <a:cs typeface="Calibri"/>
              </a:rPr>
              <a:t>responds.</a:t>
            </a:r>
            <a:endParaRPr sz="1400">
              <a:latin typeface="Calibri"/>
              <a:cs typeface="Calibri"/>
            </a:endParaRPr>
          </a:p>
        </p:txBody>
      </p:sp>
      <p:sp>
        <p:nvSpPr>
          <p:cNvPr id="11" name="object 11"/>
          <p:cNvSpPr txBox="1"/>
          <p:nvPr/>
        </p:nvSpPr>
        <p:spPr>
          <a:xfrm>
            <a:off x="280670" y="2245994"/>
            <a:ext cx="3782060" cy="1306830"/>
          </a:xfrm>
          <a:prstGeom prst="rect">
            <a:avLst/>
          </a:prstGeom>
        </p:spPr>
        <p:txBody>
          <a:bodyPr vert="horz" wrap="square" lIns="0" tIns="13335" rIns="0" bIns="0" rtlCol="0">
            <a:spAutoFit/>
          </a:bodyPr>
          <a:lstStyle/>
          <a:p>
            <a:pPr marL="12700" marR="5080" algn="just">
              <a:lnSpc>
                <a:spcPct val="100000"/>
              </a:lnSpc>
              <a:spcBef>
                <a:spcPts val="105"/>
              </a:spcBef>
            </a:pPr>
            <a:r>
              <a:rPr sz="1400" spc="35" dirty="0">
                <a:latin typeface="Calibri"/>
                <a:cs typeface="Calibri"/>
              </a:rPr>
              <a:t>In </a:t>
            </a:r>
            <a:r>
              <a:rPr sz="1400" spc="65" dirty="0">
                <a:latin typeface="Calibri"/>
                <a:cs typeface="Calibri"/>
              </a:rPr>
              <a:t>communication, timeouts </a:t>
            </a:r>
            <a:r>
              <a:rPr sz="1400" spc="45" dirty="0">
                <a:latin typeface="Calibri"/>
                <a:cs typeface="Calibri"/>
              </a:rPr>
              <a:t>are </a:t>
            </a:r>
            <a:r>
              <a:rPr sz="1400" spc="60" dirty="0">
                <a:latin typeface="Calibri"/>
                <a:cs typeface="Calibri"/>
              </a:rPr>
              <a:t>being </a:t>
            </a:r>
            <a:r>
              <a:rPr sz="1400" spc="55" dirty="0">
                <a:latin typeface="Calibri"/>
                <a:cs typeface="Calibri"/>
              </a:rPr>
              <a:t>used </a:t>
            </a:r>
            <a:r>
              <a:rPr sz="1400" spc="30" dirty="0">
                <a:latin typeface="Calibri"/>
                <a:cs typeface="Calibri"/>
              </a:rPr>
              <a:t>to  </a:t>
            </a:r>
            <a:r>
              <a:rPr sz="1400" spc="20" dirty="0">
                <a:latin typeface="Calibri"/>
                <a:cs typeface="Calibri"/>
              </a:rPr>
              <a:t>define </a:t>
            </a:r>
            <a:r>
              <a:rPr sz="1400" dirty="0">
                <a:latin typeface="Calibri"/>
                <a:cs typeface="Calibri"/>
              </a:rPr>
              <a:t>a </a:t>
            </a:r>
            <a:r>
              <a:rPr sz="1400" spc="25" dirty="0">
                <a:latin typeface="Calibri"/>
                <a:cs typeface="Calibri"/>
              </a:rPr>
              <a:t>time </a:t>
            </a:r>
            <a:r>
              <a:rPr sz="1400" spc="30" dirty="0">
                <a:latin typeface="Calibri"/>
                <a:cs typeface="Calibri"/>
              </a:rPr>
              <a:t>period </a:t>
            </a:r>
            <a:r>
              <a:rPr sz="1400" spc="20" dirty="0">
                <a:latin typeface="Calibri"/>
                <a:cs typeface="Calibri"/>
              </a:rPr>
              <a:t>that </a:t>
            </a:r>
            <a:r>
              <a:rPr sz="1400" spc="15" dirty="0">
                <a:latin typeface="Calibri"/>
                <a:cs typeface="Calibri"/>
              </a:rPr>
              <a:t>if </a:t>
            </a:r>
            <a:r>
              <a:rPr sz="1400" spc="25" dirty="0">
                <a:latin typeface="Calibri"/>
                <a:cs typeface="Calibri"/>
              </a:rPr>
              <a:t>the </a:t>
            </a:r>
            <a:r>
              <a:rPr sz="1400" spc="30" dirty="0">
                <a:latin typeface="Calibri"/>
                <a:cs typeface="Calibri"/>
              </a:rPr>
              <a:t>other </a:t>
            </a:r>
            <a:r>
              <a:rPr sz="1400" spc="25" dirty="0">
                <a:latin typeface="Calibri"/>
                <a:cs typeface="Calibri"/>
              </a:rPr>
              <a:t>side </a:t>
            </a:r>
            <a:r>
              <a:rPr sz="1400" spc="20" dirty="0">
                <a:latin typeface="Calibri"/>
                <a:cs typeface="Calibri"/>
              </a:rPr>
              <a:t>fails </a:t>
            </a:r>
            <a:r>
              <a:rPr sz="1400" spc="10" dirty="0">
                <a:latin typeface="Calibri"/>
                <a:cs typeface="Calibri"/>
              </a:rPr>
              <a:t>to  </a:t>
            </a:r>
            <a:r>
              <a:rPr sz="1400" spc="20" dirty="0">
                <a:latin typeface="Calibri"/>
                <a:cs typeface="Calibri"/>
              </a:rPr>
              <a:t>responds within </a:t>
            </a:r>
            <a:r>
              <a:rPr sz="1400" spc="15" dirty="0">
                <a:latin typeface="Calibri"/>
                <a:cs typeface="Calibri"/>
              </a:rPr>
              <a:t>that </a:t>
            </a:r>
            <a:r>
              <a:rPr sz="1400" spc="20" dirty="0">
                <a:latin typeface="Calibri"/>
                <a:cs typeface="Calibri"/>
              </a:rPr>
              <a:t>period, </a:t>
            </a:r>
            <a:r>
              <a:rPr sz="1400" spc="15" dirty="0">
                <a:latin typeface="Calibri"/>
                <a:cs typeface="Calibri"/>
              </a:rPr>
              <a:t>the </a:t>
            </a:r>
            <a:r>
              <a:rPr sz="1400" spc="20" dirty="0">
                <a:latin typeface="Calibri"/>
                <a:cs typeface="Calibri"/>
              </a:rPr>
              <a:t>caller will </a:t>
            </a:r>
            <a:r>
              <a:rPr sz="1400" spc="25" dirty="0">
                <a:latin typeface="Calibri"/>
                <a:cs typeface="Calibri"/>
              </a:rPr>
              <a:t>simply  </a:t>
            </a:r>
            <a:r>
              <a:rPr sz="1400" spc="-5" dirty="0">
                <a:latin typeface="Calibri"/>
                <a:cs typeface="Calibri"/>
              </a:rPr>
              <a:t>returned </a:t>
            </a:r>
            <a:r>
              <a:rPr sz="1400" dirty="0">
                <a:latin typeface="Calibri"/>
                <a:cs typeface="Calibri"/>
              </a:rPr>
              <a:t>an </a:t>
            </a:r>
            <a:r>
              <a:rPr sz="1400" spc="-5" dirty="0">
                <a:latin typeface="Calibri"/>
                <a:cs typeface="Calibri"/>
              </a:rPr>
              <a:t>error (timeout error) </a:t>
            </a:r>
            <a:r>
              <a:rPr sz="1400" dirty="0">
                <a:latin typeface="Calibri"/>
                <a:cs typeface="Calibri"/>
              </a:rPr>
              <a:t>so </a:t>
            </a:r>
            <a:r>
              <a:rPr sz="1400" spc="-10" dirty="0">
                <a:latin typeface="Calibri"/>
                <a:cs typeface="Calibri"/>
              </a:rPr>
              <a:t>that </a:t>
            </a:r>
            <a:r>
              <a:rPr sz="1400" spc="-5" dirty="0">
                <a:latin typeface="Calibri"/>
                <a:cs typeface="Calibri"/>
              </a:rPr>
              <a:t>it </a:t>
            </a:r>
            <a:r>
              <a:rPr sz="1400" spc="-10" dirty="0">
                <a:latin typeface="Calibri"/>
                <a:cs typeface="Calibri"/>
              </a:rPr>
              <a:t>can </a:t>
            </a:r>
            <a:r>
              <a:rPr sz="1400" spc="-5" dirty="0">
                <a:latin typeface="Calibri"/>
                <a:cs typeface="Calibri"/>
              </a:rPr>
              <a:t>then  </a:t>
            </a:r>
            <a:r>
              <a:rPr sz="1400" spc="45" dirty="0">
                <a:latin typeface="Calibri"/>
                <a:cs typeface="Calibri"/>
              </a:rPr>
              <a:t>try </a:t>
            </a:r>
            <a:r>
              <a:rPr sz="1400" spc="50" dirty="0">
                <a:latin typeface="Calibri"/>
                <a:cs typeface="Calibri"/>
              </a:rPr>
              <a:t>other </a:t>
            </a:r>
            <a:r>
              <a:rPr sz="1400" spc="55" dirty="0">
                <a:latin typeface="Calibri"/>
                <a:cs typeface="Calibri"/>
              </a:rPr>
              <a:t>instance, </a:t>
            </a:r>
            <a:r>
              <a:rPr sz="1400" spc="30" dirty="0">
                <a:latin typeface="Calibri"/>
                <a:cs typeface="Calibri"/>
              </a:rPr>
              <a:t>or </a:t>
            </a:r>
            <a:r>
              <a:rPr sz="1400" spc="50" dirty="0">
                <a:latin typeface="Calibri"/>
                <a:cs typeface="Calibri"/>
              </a:rPr>
              <a:t>retry </a:t>
            </a:r>
            <a:r>
              <a:rPr sz="1400" spc="45" dirty="0">
                <a:latin typeface="Calibri"/>
                <a:cs typeface="Calibri"/>
              </a:rPr>
              <a:t>the </a:t>
            </a:r>
            <a:r>
              <a:rPr sz="1400" spc="55" dirty="0">
                <a:latin typeface="Calibri"/>
                <a:cs typeface="Calibri"/>
              </a:rPr>
              <a:t>communication  </a:t>
            </a:r>
            <a:r>
              <a:rPr sz="1400" spc="-10" dirty="0">
                <a:latin typeface="Calibri"/>
                <a:cs typeface="Calibri"/>
              </a:rPr>
              <a:t>again.</a:t>
            </a:r>
            <a:endParaRPr sz="1400">
              <a:latin typeface="Calibri"/>
              <a:cs typeface="Calibri"/>
            </a:endParaRPr>
          </a:p>
        </p:txBody>
      </p:sp>
      <p:sp>
        <p:nvSpPr>
          <p:cNvPr id="12" name="object 12"/>
          <p:cNvSpPr txBox="1"/>
          <p:nvPr/>
        </p:nvSpPr>
        <p:spPr>
          <a:xfrm>
            <a:off x="280670" y="3739515"/>
            <a:ext cx="3782060" cy="453390"/>
          </a:xfrm>
          <a:prstGeom prst="rect">
            <a:avLst/>
          </a:prstGeom>
        </p:spPr>
        <p:txBody>
          <a:bodyPr vert="horz" wrap="square" lIns="0" tIns="13335" rIns="0" bIns="0" rtlCol="0">
            <a:spAutoFit/>
          </a:bodyPr>
          <a:lstStyle/>
          <a:p>
            <a:pPr marL="12700" marR="5080">
              <a:lnSpc>
                <a:spcPct val="100000"/>
              </a:lnSpc>
              <a:spcBef>
                <a:spcPts val="105"/>
              </a:spcBef>
            </a:pPr>
            <a:r>
              <a:rPr sz="1400" dirty="0">
                <a:latin typeface="Calibri"/>
                <a:cs typeface="Calibri"/>
              </a:rPr>
              <a:t>Essentially, </a:t>
            </a:r>
            <a:r>
              <a:rPr sz="1400" spc="5" dirty="0">
                <a:latin typeface="Calibri"/>
                <a:cs typeface="Calibri"/>
              </a:rPr>
              <a:t>in the low </a:t>
            </a:r>
            <a:r>
              <a:rPr sz="1400" dirty="0">
                <a:latin typeface="Calibri"/>
                <a:cs typeface="Calibri"/>
              </a:rPr>
              <a:t>level sockets </a:t>
            </a:r>
            <a:r>
              <a:rPr sz="1400" spc="5" dirty="0">
                <a:latin typeface="Calibri"/>
                <a:cs typeface="Calibri"/>
              </a:rPr>
              <a:t>API </a:t>
            </a:r>
            <a:r>
              <a:rPr sz="1400" spc="10" dirty="0">
                <a:latin typeface="Calibri"/>
                <a:cs typeface="Calibri"/>
              </a:rPr>
              <a:t>defines </a:t>
            </a:r>
            <a:r>
              <a:rPr sz="1400" spc="5" dirty="0">
                <a:latin typeface="Calibri"/>
                <a:cs typeface="Calibri"/>
              </a:rPr>
              <a:t>two  </a:t>
            </a:r>
            <a:r>
              <a:rPr sz="1400" spc="-5" dirty="0">
                <a:latin typeface="Calibri"/>
                <a:cs typeface="Calibri"/>
              </a:rPr>
              <a:t>types of</a:t>
            </a:r>
            <a:r>
              <a:rPr sz="1400" spc="-15" dirty="0">
                <a:latin typeface="Calibri"/>
                <a:cs typeface="Calibri"/>
              </a:rPr>
              <a:t> </a:t>
            </a:r>
            <a:r>
              <a:rPr sz="1400" spc="-5" dirty="0">
                <a:latin typeface="Calibri"/>
                <a:cs typeface="Calibri"/>
              </a:rPr>
              <a:t>timeouts:</a:t>
            </a:r>
            <a:endParaRPr sz="1400">
              <a:latin typeface="Calibri"/>
              <a:cs typeface="Calibri"/>
            </a:endParaRPr>
          </a:p>
        </p:txBody>
      </p:sp>
      <p:sp>
        <p:nvSpPr>
          <p:cNvPr id="13" name="object 13"/>
          <p:cNvSpPr txBox="1"/>
          <p:nvPr/>
        </p:nvSpPr>
        <p:spPr>
          <a:xfrm>
            <a:off x="280670" y="4166235"/>
            <a:ext cx="3782060" cy="1520190"/>
          </a:xfrm>
          <a:prstGeom prst="rect">
            <a:avLst/>
          </a:prstGeom>
        </p:spPr>
        <p:txBody>
          <a:bodyPr vert="horz" wrap="square" lIns="0" tIns="13335" rIns="0" bIns="0" rtlCol="0">
            <a:spAutoFit/>
          </a:bodyPr>
          <a:lstStyle/>
          <a:p>
            <a:pPr marL="355600" marR="5080" indent="-342900" algn="just">
              <a:lnSpc>
                <a:spcPct val="100000"/>
              </a:lnSpc>
              <a:spcBef>
                <a:spcPts val="105"/>
              </a:spcBef>
              <a:buAutoNum type="arabicPeriod"/>
              <a:tabLst>
                <a:tab pos="355600" algn="l"/>
              </a:tabLst>
            </a:pPr>
            <a:r>
              <a:rPr sz="1400" spc="80" dirty="0">
                <a:latin typeface="Calibri"/>
                <a:cs typeface="Calibri"/>
              </a:rPr>
              <a:t>The </a:t>
            </a:r>
            <a:r>
              <a:rPr sz="1400" spc="110" dirty="0">
                <a:latin typeface="Calibri"/>
                <a:cs typeface="Calibri"/>
              </a:rPr>
              <a:t>connection </a:t>
            </a:r>
            <a:r>
              <a:rPr sz="1400" dirty="0">
                <a:latin typeface="Calibri"/>
                <a:cs typeface="Calibri"/>
              </a:rPr>
              <a:t>t </a:t>
            </a:r>
            <a:r>
              <a:rPr sz="1400" spc="105" dirty="0">
                <a:latin typeface="Calibri"/>
                <a:cs typeface="Calibri"/>
              </a:rPr>
              <a:t>imeout </a:t>
            </a:r>
            <a:r>
              <a:rPr sz="1400" dirty="0">
                <a:latin typeface="Calibri"/>
                <a:cs typeface="Calibri"/>
              </a:rPr>
              <a:t>→ </a:t>
            </a:r>
            <a:r>
              <a:rPr sz="1400" spc="105" dirty="0">
                <a:latin typeface="Calibri"/>
                <a:cs typeface="Calibri"/>
              </a:rPr>
              <a:t>denotes </a:t>
            </a:r>
            <a:r>
              <a:rPr sz="1400" spc="85" dirty="0">
                <a:latin typeface="Calibri"/>
                <a:cs typeface="Calibri"/>
              </a:rPr>
              <a:t>the  </a:t>
            </a:r>
            <a:r>
              <a:rPr sz="1400" spc="5" dirty="0">
                <a:latin typeface="Calibri"/>
                <a:cs typeface="Calibri"/>
              </a:rPr>
              <a:t>maximum time </a:t>
            </a:r>
            <a:r>
              <a:rPr sz="1400" spc="10" dirty="0">
                <a:latin typeface="Calibri"/>
                <a:cs typeface="Calibri"/>
              </a:rPr>
              <a:t>elapsed </a:t>
            </a:r>
            <a:r>
              <a:rPr sz="1400" dirty="0">
                <a:latin typeface="Calibri"/>
                <a:cs typeface="Calibri"/>
              </a:rPr>
              <a:t>before </a:t>
            </a:r>
            <a:r>
              <a:rPr sz="1400" spc="10" dirty="0">
                <a:latin typeface="Calibri"/>
                <a:cs typeface="Calibri"/>
              </a:rPr>
              <a:t>the connection  </a:t>
            </a:r>
            <a:r>
              <a:rPr sz="1400" spc="-5" dirty="0">
                <a:latin typeface="Calibri"/>
                <a:cs typeface="Calibri"/>
              </a:rPr>
              <a:t>is </a:t>
            </a:r>
            <a:r>
              <a:rPr sz="1400" spc="-10" dirty="0">
                <a:latin typeface="Calibri"/>
                <a:cs typeface="Calibri"/>
              </a:rPr>
              <a:t>established </a:t>
            </a:r>
            <a:r>
              <a:rPr sz="1400" spc="-5" dirty="0">
                <a:latin typeface="Calibri"/>
                <a:cs typeface="Calibri"/>
              </a:rPr>
              <a:t>or </a:t>
            </a:r>
            <a:r>
              <a:rPr sz="1400" dirty="0">
                <a:latin typeface="Calibri"/>
                <a:cs typeface="Calibri"/>
              </a:rPr>
              <a:t>an </a:t>
            </a:r>
            <a:r>
              <a:rPr sz="1400" spc="-5" dirty="0">
                <a:latin typeface="Calibri"/>
                <a:cs typeface="Calibri"/>
              </a:rPr>
              <a:t>error</a:t>
            </a:r>
            <a:r>
              <a:rPr sz="1400" spc="-10" dirty="0">
                <a:latin typeface="Calibri"/>
                <a:cs typeface="Calibri"/>
              </a:rPr>
              <a:t> </a:t>
            </a:r>
            <a:r>
              <a:rPr sz="1400" spc="-5" dirty="0">
                <a:latin typeface="Calibri"/>
                <a:cs typeface="Calibri"/>
              </a:rPr>
              <a:t>occurs.</a:t>
            </a:r>
            <a:endParaRPr sz="1400">
              <a:latin typeface="Calibri"/>
              <a:cs typeface="Calibri"/>
            </a:endParaRPr>
          </a:p>
          <a:p>
            <a:pPr marL="355600" marR="5080" indent="-342900" algn="just">
              <a:lnSpc>
                <a:spcPct val="100000"/>
              </a:lnSpc>
              <a:buAutoNum type="arabicPeriod"/>
              <a:tabLst>
                <a:tab pos="355600" algn="l"/>
              </a:tabLst>
            </a:pPr>
            <a:r>
              <a:rPr sz="1400" spc="25" dirty="0">
                <a:latin typeface="Calibri"/>
                <a:cs typeface="Calibri"/>
              </a:rPr>
              <a:t>The </a:t>
            </a:r>
            <a:r>
              <a:rPr sz="1400" spc="20" dirty="0">
                <a:latin typeface="Calibri"/>
                <a:cs typeface="Calibri"/>
              </a:rPr>
              <a:t>socket </a:t>
            </a:r>
            <a:r>
              <a:rPr sz="1400" spc="35" dirty="0">
                <a:latin typeface="Calibri"/>
                <a:cs typeface="Calibri"/>
              </a:rPr>
              <a:t>timeout </a:t>
            </a:r>
            <a:r>
              <a:rPr sz="1400" dirty="0">
                <a:latin typeface="Calibri"/>
                <a:cs typeface="Calibri"/>
              </a:rPr>
              <a:t>→ </a:t>
            </a:r>
            <a:r>
              <a:rPr sz="1400" spc="30" dirty="0">
                <a:latin typeface="Calibri"/>
                <a:cs typeface="Calibri"/>
              </a:rPr>
              <a:t>defines </a:t>
            </a:r>
            <a:r>
              <a:rPr sz="1400" spc="25" dirty="0">
                <a:latin typeface="Calibri"/>
                <a:cs typeface="Calibri"/>
              </a:rPr>
              <a:t>the </a:t>
            </a:r>
            <a:r>
              <a:rPr sz="1400" spc="35" dirty="0">
                <a:latin typeface="Calibri"/>
                <a:cs typeface="Calibri"/>
              </a:rPr>
              <a:t>maximum  </a:t>
            </a:r>
            <a:r>
              <a:rPr sz="1400" spc="20" dirty="0">
                <a:latin typeface="Calibri"/>
                <a:cs typeface="Calibri"/>
              </a:rPr>
              <a:t>period </a:t>
            </a:r>
            <a:r>
              <a:rPr sz="1400" spc="10" dirty="0">
                <a:latin typeface="Calibri"/>
                <a:cs typeface="Calibri"/>
              </a:rPr>
              <a:t>of </a:t>
            </a:r>
            <a:r>
              <a:rPr sz="1400" spc="20" dirty="0">
                <a:latin typeface="Calibri"/>
                <a:cs typeface="Calibri"/>
              </a:rPr>
              <a:t>inactivity between </a:t>
            </a:r>
            <a:r>
              <a:rPr sz="1400" spc="10" dirty="0">
                <a:latin typeface="Calibri"/>
                <a:cs typeface="Calibri"/>
              </a:rPr>
              <a:t>two </a:t>
            </a:r>
            <a:r>
              <a:rPr sz="1400" spc="25" dirty="0">
                <a:latin typeface="Calibri"/>
                <a:cs typeface="Calibri"/>
              </a:rPr>
              <a:t>consecutive  </a:t>
            </a:r>
            <a:r>
              <a:rPr sz="1400" dirty="0">
                <a:latin typeface="Calibri"/>
                <a:cs typeface="Calibri"/>
              </a:rPr>
              <a:t>data </a:t>
            </a:r>
            <a:r>
              <a:rPr sz="1400" spc="5" dirty="0">
                <a:latin typeface="Calibri"/>
                <a:cs typeface="Calibri"/>
              </a:rPr>
              <a:t>packets </a:t>
            </a:r>
            <a:r>
              <a:rPr sz="1400" spc="15" dirty="0">
                <a:latin typeface="Calibri"/>
                <a:cs typeface="Calibri"/>
              </a:rPr>
              <a:t>arriving </a:t>
            </a:r>
            <a:r>
              <a:rPr sz="1400" spc="10" dirty="0">
                <a:latin typeface="Calibri"/>
                <a:cs typeface="Calibri"/>
              </a:rPr>
              <a:t>on </a:t>
            </a:r>
            <a:r>
              <a:rPr sz="1400" spc="15" dirty="0">
                <a:latin typeface="Calibri"/>
                <a:cs typeface="Calibri"/>
              </a:rPr>
              <a:t>the client side </a:t>
            </a:r>
            <a:r>
              <a:rPr sz="1400" spc="10" dirty="0">
                <a:latin typeface="Calibri"/>
                <a:cs typeface="Calibri"/>
              </a:rPr>
              <a:t>after </a:t>
            </a:r>
            <a:r>
              <a:rPr sz="1400" dirty="0">
                <a:latin typeface="Calibri"/>
                <a:cs typeface="Calibri"/>
              </a:rPr>
              <a:t>a  </a:t>
            </a:r>
            <a:r>
              <a:rPr sz="1400" spc="-5" dirty="0">
                <a:latin typeface="Calibri"/>
                <a:cs typeface="Calibri"/>
              </a:rPr>
              <a:t>connection has been</a:t>
            </a:r>
            <a:r>
              <a:rPr sz="1400" spc="-10" dirty="0">
                <a:latin typeface="Calibri"/>
                <a:cs typeface="Calibri"/>
              </a:rPr>
              <a:t> established.</a:t>
            </a:r>
            <a:endParaRPr sz="1400">
              <a:latin typeface="Calibri"/>
              <a:cs typeface="Calibri"/>
            </a:endParaRPr>
          </a:p>
        </p:txBody>
      </p:sp>
      <p:sp>
        <p:nvSpPr>
          <p:cNvPr id="14" name="object 14"/>
          <p:cNvSpPr txBox="1"/>
          <p:nvPr/>
        </p:nvSpPr>
        <p:spPr>
          <a:xfrm>
            <a:off x="280670" y="5873115"/>
            <a:ext cx="3782060" cy="45339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It </a:t>
            </a:r>
            <a:r>
              <a:rPr sz="1400" spc="5" dirty="0">
                <a:latin typeface="Calibri"/>
                <a:cs typeface="Calibri"/>
              </a:rPr>
              <a:t>is </a:t>
            </a:r>
            <a:r>
              <a:rPr sz="1400" spc="10" dirty="0">
                <a:latin typeface="Calibri"/>
                <a:cs typeface="Calibri"/>
              </a:rPr>
              <a:t>one </a:t>
            </a:r>
            <a:r>
              <a:rPr sz="1400" spc="5" dirty="0">
                <a:latin typeface="Calibri"/>
                <a:cs typeface="Calibri"/>
              </a:rPr>
              <a:t>of </a:t>
            </a:r>
            <a:r>
              <a:rPr sz="1400" spc="10" dirty="0">
                <a:latin typeface="Calibri"/>
                <a:cs typeface="Calibri"/>
              </a:rPr>
              <a:t>the </a:t>
            </a:r>
            <a:r>
              <a:rPr sz="1400" spc="15" dirty="0">
                <a:latin typeface="Calibri"/>
                <a:cs typeface="Calibri"/>
              </a:rPr>
              <a:t>basic </a:t>
            </a:r>
            <a:r>
              <a:rPr sz="1400" spc="10" dirty="0">
                <a:latin typeface="Calibri"/>
                <a:cs typeface="Calibri"/>
              </a:rPr>
              <a:t>resilience </a:t>
            </a:r>
            <a:r>
              <a:rPr sz="1400" spc="15" dirty="0">
                <a:latin typeface="Calibri"/>
                <a:cs typeface="Calibri"/>
              </a:rPr>
              <a:t>support </a:t>
            </a:r>
            <a:r>
              <a:rPr sz="1400" spc="5" dirty="0">
                <a:latin typeface="Calibri"/>
                <a:cs typeface="Calibri"/>
              </a:rPr>
              <a:t>available </a:t>
            </a:r>
            <a:r>
              <a:rPr sz="1400" spc="10" dirty="0">
                <a:latin typeface="Calibri"/>
                <a:cs typeface="Calibri"/>
              </a:rPr>
              <a:t>in  </a:t>
            </a:r>
            <a:r>
              <a:rPr sz="1400" spc="-5" dirty="0">
                <a:latin typeface="Calibri"/>
                <a:cs typeface="Calibri"/>
              </a:rPr>
              <a:t>all the client</a:t>
            </a:r>
            <a:r>
              <a:rPr sz="1400" spc="-15" dirty="0">
                <a:latin typeface="Calibri"/>
                <a:cs typeface="Calibri"/>
              </a:rPr>
              <a:t> </a:t>
            </a:r>
            <a:r>
              <a:rPr sz="1400" spc="-5" dirty="0">
                <a:latin typeface="Calibri"/>
                <a:cs typeface="Calibri"/>
              </a:rPr>
              <a:t>libraries.</a:t>
            </a:r>
            <a:endParaRPr sz="1400">
              <a:latin typeface="Calibri"/>
              <a:cs typeface="Calibri"/>
            </a:endParaRPr>
          </a:p>
        </p:txBody>
      </p:sp>
      <p:sp>
        <p:nvSpPr>
          <p:cNvPr id="15" name="object 15"/>
          <p:cNvSpPr txBox="1"/>
          <p:nvPr/>
        </p:nvSpPr>
        <p:spPr>
          <a:xfrm>
            <a:off x="4219575" y="655728"/>
            <a:ext cx="3813810" cy="2683510"/>
          </a:xfrm>
          <a:prstGeom prst="rect">
            <a:avLst/>
          </a:prstGeom>
        </p:spPr>
        <p:txBody>
          <a:bodyPr vert="horz" wrap="square" lIns="0" tIns="152400" rIns="0" bIns="0" rtlCol="0">
            <a:spAutoFit/>
          </a:bodyPr>
          <a:lstStyle/>
          <a:p>
            <a:pPr marR="24765" algn="ctr">
              <a:lnSpc>
                <a:spcPct val="100000"/>
              </a:lnSpc>
              <a:spcBef>
                <a:spcPts val="1200"/>
              </a:spcBef>
            </a:pPr>
            <a:r>
              <a:rPr sz="1800" b="1" spc="-10" dirty="0">
                <a:solidFill>
                  <a:srgbClr val="FFFFFF"/>
                </a:solidFill>
                <a:latin typeface="Calibri"/>
                <a:cs typeface="Calibri"/>
              </a:rPr>
              <a:t>Retry</a:t>
            </a:r>
            <a:endParaRPr sz="1800">
              <a:latin typeface="Calibri"/>
              <a:cs typeface="Calibri"/>
            </a:endParaRPr>
          </a:p>
          <a:p>
            <a:pPr marL="12700" marR="5080" algn="just">
              <a:lnSpc>
                <a:spcPct val="100000"/>
              </a:lnSpc>
              <a:spcBef>
                <a:spcPts val="865"/>
              </a:spcBef>
            </a:pPr>
            <a:r>
              <a:rPr sz="1400" spc="45" dirty="0">
                <a:latin typeface="Calibri"/>
                <a:cs typeface="Calibri"/>
              </a:rPr>
              <a:t>It </a:t>
            </a:r>
            <a:r>
              <a:rPr sz="1400" spc="40" dirty="0">
                <a:latin typeface="Calibri"/>
                <a:cs typeface="Calibri"/>
              </a:rPr>
              <a:t>is </a:t>
            </a:r>
            <a:r>
              <a:rPr sz="1400" spc="75" dirty="0">
                <a:latin typeface="Calibri"/>
                <a:cs typeface="Calibri"/>
              </a:rPr>
              <a:t>another </a:t>
            </a:r>
            <a:r>
              <a:rPr sz="1400" spc="70" dirty="0">
                <a:latin typeface="Calibri"/>
                <a:cs typeface="Calibri"/>
              </a:rPr>
              <a:t>simple </a:t>
            </a:r>
            <a:r>
              <a:rPr sz="1400" spc="75" dirty="0">
                <a:latin typeface="Calibri"/>
                <a:cs typeface="Calibri"/>
              </a:rPr>
              <a:t>resilience support </a:t>
            </a:r>
            <a:r>
              <a:rPr sz="1400" spc="70" dirty="0">
                <a:latin typeface="Calibri"/>
                <a:cs typeface="Calibri"/>
              </a:rPr>
              <a:t>mostly  </a:t>
            </a:r>
            <a:r>
              <a:rPr sz="1400" spc="-10" dirty="0">
                <a:latin typeface="Calibri"/>
                <a:cs typeface="Calibri"/>
              </a:rPr>
              <a:t>available </a:t>
            </a:r>
            <a:r>
              <a:rPr sz="1400" spc="-5" dirty="0">
                <a:latin typeface="Calibri"/>
                <a:cs typeface="Calibri"/>
              </a:rPr>
              <a:t>with timeout. </a:t>
            </a:r>
            <a:r>
              <a:rPr sz="1400" dirty="0">
                <a:latin typeface="Calibri"/>
                <a:cs typeface="Calibri"/>
              </a:rPr>
              <a:t>It </a:t>
            </a:r>
            <a:r>
              <a:rPr sz="1400" spc="-5" dirty="0">
                <a:latin typeface="Calibri"/>
                <a:cs typeface="Calibri"/>
              </a:rPr>
              <a:t>is </a:t>
            </a:r>
            <a:r>
              <a:rPr sz="1400" dirty="0">
                <a:latin typeface="Calibri"/>
                <a:cs typeface="Calibri"/>
              </a:rPr>
              <a:t>a </a:t>
            </a:r>
            <a:r>
              <a:rPr sz="1400" spc="-5" dirty="0">
                <a:latin typeface="Calibri"/>
                <a:cs typeface="Calibri"/>
              </a:rPr>
              <a:t>mechanism of retrying  </a:t>
            </a:r>
            <a:r>
              <a:rPr sz="1400" spc="60" dirty="0">
                <a:latin typeface="Calibri"/>
                <a:cs typeface="Calibri"/>
              </a:rPr>
              <a:t>the </a:t>
            </a:r>
            <a:r>
              <a:rPr sz="1400" spc="80" dirty="0">
                <a:latin typeface="Calibri"/>
                <a:cs typeface="Calibri"/>
              </a:rPr>
              <a:t>communication </a:t>
            </a:r>
            <a:r>
              <a:rPr sz="1400" spc="65" dirty="0">
                <a:latin typeface="Calibri"/>
                <a:cs typeface="Calibri"/>
              </a:rPr>
              <a:t>again after the </a:t>
            </a:r>
            <a:r>
              <a:rPr sz="1400" spc="75" dirty="0">
                <a:latin typeface="Calibri"/>
                <a:cs typeface="Calibri"/>
              </a:rPr>
              <a:t>failure. </a:t>
            </a:r>
            <a:r>
              <a:rPr sz="1400" spc="50" dirty="0">
                <a:latin typeface="Calibri"/>
                <a:cs typeface="Calibri"/>
              </a:rPr>
              <a:t>In  </a:t>
            </a:r>
            <a:r>
              <a:rPr sz="1400" spc="25" dirty="0">
                <a:latin typeface="Calibri"/>
                <a:cs typeface="Calibri"/>
              </a:rPr>
              <a:t>network communication, </a:t>
            </a:r>
            <a:r>
              <a:rPr sz="1400" spc="15" dirty="0">
                <a:latin typeface="Calibri"/>
                <a:cs typeface="Calibri"/>
              </a:rPr>
              <a:t>it is </a:t>
            </a:r>
            <a:r>
              <a:rPr sz="1400" spc="20" dirty="0">
                <a:latin typeface="Calibri"/>
                <a:cs typeface="Calibri"/>
              </a:rPr>
              <a:t>very </a:t>
            </a:r>
            <a:r>
              <a:rPr sz="1400" spc="25" dirty="0">
                <a:latin typeface="Calibri"/>
                <a:cs typeface="Calibri"/>
              </a:rPr>
              <a:t>possible </a:t>
            </a:r>
            <a:r>
              <a:rPr sz="1400" spc="5" dirty="0">
                <a:latin typeface="Calibri"/>
                <a:cs typeface="Calibri"/>
              </a:rPr>
              <a:t>to </a:t>
            </a:r>
            <a:r>
              <a:rPr sz="1400" spc="15" dirty="0">
                <a:latin typeface="Calibri"/>
                <a:cs typeface="Calibri"/>
              </a:rPr>
              <a:t>get  </a:t>
            </a:r>
            <a:r>
              <a:rPr sz="1400" spc="-5" dirty="0">
                <a:latin typeface="Calibri"/>
                <a:cs typeface="Calibri"/>
              </a:rPr>
              <a:t>the </a:t>
            </a:r>
            <a:r>
              <a:rPr sz="1400" spc="-10" dirty="0">
                <a:latin typeface="Calibri"/>
                <a:cs typeface="Calibri"/>
              </a:rPr>
              <a:t>communication </a:t>
            </a:r>
            <a:r>
              <a:rPr sz="1400" spc="-5" dirty="0">
                <a:latin typeface="Calibri"/>
                <a:cs typeface="Calibri"/>
              </a:rPr>
              <a:t>denied or </a:t>
            </a:r>
            <a:r>
              <a:rPr sz="1400" spc="-10" dirty="0">
                <a:latin typeface="Calibri"/>
                <a:cs typeface="Calibri"/>
              </a:rPr>
              <a:t>failed </a:t>
            </a:r>
            <a:r>
              <a:rPr sz="1400" dirty="0">
                <a:latin typeface="Calibri"/>
                <a:cs typeface="Calibri"/>
              </a:rPr>
              <a:t>on </a:t>
            </a:r>
            <a:r>
              <a:rPr sz="1400" spc="-10" dirty="0">
                <a:latin typeface="Calibri"/>
                <a:cs typeface="Calibri"/>
              </a:rPr>
              <a:t>first </a:t>
            </a:r>
            <a:r>
              <a:rPr sz="1400" spc="-15" dirty="0">
                <a:latin typeface="Calibri"/>
                <a:cs typeface="Calibri"/>
              </a:rPr>
              <a:t>attempt,  </a:t>
            </a:r>
            <a:r>
              <a:rPr sz="1400" spc="35" dirty="0">
                <a:latin typeface="Calibri"/>
                <a:cs typeface="Calibri"/>
              </a:rPr>
              <a:t>and </a:t>
            </a:r>
            <a:r>
              <a:rPr sz="1400" spc="40" dirty="0">
                <a:latin typeface="Calibri"/>
                <a:cs typeface="Calibri"/>
              </a:rPr>
              <a:t>then </a:t>
            </a:r>
            <a:r>
              <a:rPr sz="1400" spc="45" dirty="0">
                <a:latin typeface="Calibri"/>
                <a:cs typeface="Calibri"/>
              </a:rPr>
              <a:t>accepted </a:t>
            </a:r>
            <a:r>
              <a:rPr sz="1400" spc="25" dirty="0">
                <a:latin typeface="Calibri"/>
                <a:cs typeface="Calibri"/>
              </a:rPr>
              <a:t>in </a:t>
            </a:r>
            <a:r>
              <a:rPr sz="1400" spc="35" dirty="0">
                <a:latin typeface="Calibri"/>
                <a:cs typeface="Calibri"/>
              </a:rPr>
              <a:t>the </a:t>
            </a:r>
            <a:r>
              <a:rPr sz="1400" spc="50" dirty="0">
                <a:latin typeface="Calibri"/>
                <a:cs typeface="Calibri"/>
              </a:rPr>
              <a:t>subsequent </a:t>
            </a:r>
            <a:r>
              <a:rPr sz="1400" spc="30" dirty="0">
                <a:latin typeface="Calibri"/>
                <a:cs typeface="Calibri"/>
              </a:rPr>
              <a:t>retry. It is  </a:t>
            </a:r>
            <a:r>
              <a:rPr sz="1400" spc="95" dirty="0">
                <a:latin typeface="Calibri"/>
                <a:cs typeface="Calibri"/>
              </a:rPr>
              <a:t>often </a:t>
            </a:r>
            <a:r>
              <a:rPr sz="1400" spc="110" dirty="0">
                <a:latin typeface="Calibri"/>
                <a:cs typeface="Calibri"/>
              </a:rPr>
              <a:t>happened </a:t>
            </a:r>
            <a:r>
              <a:rPr sz="1400" spc="85" dirty="0">
                <a:latin typeface="Calibri"/>
                <a:cs typeface="Calibri"/>
              </a:rPr>
              <a:t>due </a:t>
            </a:r>
            <a:r>
              <a:rPr sz="1400" spc="55" dirty="0">
                <a:latin typeface="Calibri"/>
                <a:cs typeface="Calibri"/>
              </a:rPr>
              <a:t>to </a:t>
            </a:r>
            <a:r>
              <a:rPr sz="1400" spc="114" dirty="0">
                <a:latin typeface="Calibri"/>
                <a:cs typeface="Calibri"/>
              </a:rPr>
              <a:t>underlying </a:t>
            </a:r>
            <a:r>
              <a:rPr sz="1400" spc="105" dirty="0">
                <a:latin typeface="Calibri"/>
                <a:cs typeface="Calibri"/>
              </a:rPr>
              <a:t>network  </a:t>
            </a:r>
            <a:r>
              <a:rPr sz="1400" spc="60" dirty="0">
                <a:latin typeface="Calibri"/>
                <a:cs typeface="Calibri"/>
              </a:rPr>
              <a:t>protocols </a:t>
            </a:r>
            <a:r>
              <a:rPr sz="1400" spc="45" dirty="0">
                <a:latin typeface="Calibri"/>
                <a:cs typeface="Calibri"/>
              </a:rPr>
              <a:t>like </a:t>
            </a:r>
            <a:r>
              <a:rPr sz="1400" spc="10" dirty="0">
                <a:latin typeface="Calibri"/>
                <a:cs typeface="Calibri"/>
              </a:rPr>
              <a:t>ARP, </a:t>
            </a:r>
            <a:r>
              <a:rPr sz="1400" spc="25" dirty="0">
                <a:latin typeface="Calibri"/>
                <a:cs typeface="Calibri"/>
              </a:rPr>
              <a:t>ICMP, </a:t>
            </a:r>
            <a:r>
              <a:rPr sz="1400" spc="60" dirty="0">
                <a:latin typeface="Calibri"/>
                <a:cs typeface="Calibri"/>
              </a:rPr>
              <a:t>DNS, </a:t>
            </a:r>
            <a:r>
              <a:rPr sz="1400" spc="45" dirty="0">
                <a:latin typeface="Calibri"/>
                <a:cs typeface="Calibri"/>
              </a:rPr>
              <a:t>etc </a:t>
            </a:r>
            <a:r>
              <a:rPr sz="1400" spc="55" dirty="0">
                <a:latin typeface="Calibri"/>
                <a:cs typeface="Calibri"/>
              </a:rPr>
              <a:t>that fails </a:t>
            </a:r>
            <a:r>
              <a:rPr sz="1400" spc="30" dirty="0">
                <a:latin typeface="Calibri"/>
                <a:cs typeface="Calibri"/>
              </a:rPr>
              <a:t>to  </a:t>
            </a:r>
            <a:r>
              <a:rPr sz="1400" spc="20" dirty="0">
                <a:latin typeface="Calibri"/>
                <a:cs typeface="Calibri"/>
              </a:rPr>
              <a:t>perform their tasks </a:t>
            </a:r>
            <a:r>
              <a:rPr sz="1400" spc="15" dirty="0">
                <a:latin typeface="Calibri"/>
                <a:cs typeface="Calibri"/>
              </a:rPr>
              <a:t>in </a:t>
            </a:r>
            <a:r>
              <a:rPr sz="1400" spc="20" dirty="0">
                <a:latin typeface="Calibri"/>
                <a:cs typeface="Calibri"/>
              </a:rPr>
              <a:t>the </a:t>
            </a:r>
            <a:r>
              <a:rPr sz="1400" spc="15" dirty="0">
                <a:latin typeface="Calibri"/>
                <a:cs typeface="Calibri"/>
              </a:rPr>
              <a:t>first </a:t>
            </a:r>
            <a:r>
              <a:rPr sz="1400" dirty="0">
                <a:latin typeface="Calibri"/>
                <a:cs typeface="Calibri"/>
              </a:rPr>
              <a:t>try, </a:t>
            </a:r>
            <a:r>
              <a:rPr sz="1400" spc="20" dirty="0">
                <a:latin typeface="Calibri"/>
                <a:cs typeface="Calibri"/>
              </a:rPr>
              <a:t>and </a:t>
            </a:r>
            <a:r>
              <a:rPr sz="1400" spc="25" dirty="0">
                <a:latin typeface="Calibri"/>
                <a:cs typeface="Calibri"/>
              </a:rPr>
              <a:t>succeed </a:t>
            </a:r>
            <a:r>
              <a:rPr sz="1400" spc="15" dirty="0">
                <a:latin typeface="Calibri"/>
                <a:cs typeface="Calibri"/>
              </a:rPr>
              <a:t>in  </a:t>
            </a:r>
            <a:r>
              <a:rPr sz="1400" spc="-5" dirty="0">
                <a:latin typeface="Calibri"/>
                <a:cs typeface="Calibri"/>
              </a:rPr>
              <a:t>the second or third</a:t>
            </a:r>
            <a:r>
              <a:rPr sz="1400" spc="-15" dirty="0">
                <a:latin typeface="Calibri"/>
                <a:cs typeface="Calibri"/>
              </a:rPr>
              <a:t> </a:t>
            </a:r>
            <a:r>
              <a:rPr sz="1400" spc="-25" dirty="0">
                <a:latin typeface="Calibri"/>
                <a:cs typeface="Calibri"/>
              </a:rPr>
              <a:t>try.</a:t>
            </a:r>
            <a:endParaRPr sz="1400">
              <a:latin typeface="Calibri"/>
              <a:cs typeface="Calibri"/>
            </a:endParaRPr>
          </a:p>
        </p:txBody>
      </p:sp>
      <p:sp>
        <p:nvSpPr>
          <p:cNvPr id="16" name="object 16"/>
          <p:cNvSpPr txBox="1"/>
          <p:nvPr/>
        </p:nvSpPr>
        <p:spPr>
          <a:xfrm>
            <a:off x="4219575" y="3526154"/>
            <a:ext cx="3810000" cy="1733550"/>
          </a:xfrm>
          <a:prstGeom prst="rect">
            <a:avLst/>
          </a:prstGeom>
        </p:spPr>
        <p:txBody>
          <a:bodyPr vert="horz" wrap="square" lIns="0" tIns="13335" rIns="0" bIns="0" rtlCol="0">
            <a:spAutoFit/>
          </a:bodyPr>
          <a:lstStyle/>
          <a:p>
            <a:pPr marL="12700" marR="5080" algn="just">
              <a:lnSpc>
                <a:spcPct val="100000"/>
              </a:lnSpc>
              <a:spcBef>
                <a:spcPts val="105"/>
              </a:spcBef>
            </a:pPr>
            <a:r>
              <a:rPr sz="1400" spc="55" dirty="0">
                <a:latin typeface="Calibri"/>
                <a:cs typeface="Calibri"/>
              </a:rPr>
              <a:t>With </a:t>
            </a:r>
            <a:r>
              <a:rPr sz="1400" spc="45" dirty="0">
                <a:latin typeface="Calibri"/>
                <a:cs typeface="Calibri"/>
              </a:rPr>
              <a:t>retry, </a:t>
            </a:r>
            <a:r>
              <a:rPr sz="1400" spc="50" dirty="0">
                <a:latin typeface="Calibri"/>
                <a:cs typeface="Calibri"/>
              </a:rPr>
              <a:t>the </a:t>
            </a:r>
            <a:r>
              <a:rPr sz="1400" spc="60" dirty="0">
                <a:latin typeface="Calibri"/>
                <a:cs typeface="Calibri"/>
              </a:rPr>
              <a:t>client </a:t>
            </a:r>
            <a:r>
              <a:rPr sz="1400" spc="55" dirty="0">
                <a:latin typeface="Calibri"/>
                <a:cs typeface="Calibri"/>
              </a:rPr>
              <a:t>code </a:t>
            </a:r>
            <a:r>
              <a:rPr sz="1400" spc="65" dirty="0">
                <a:latin typeface="Calibri"/>
                <a:cs typeface="Calibri"/>
              </a:rPr>
              <a:t>simply </a:t>
            </a:r>
            <a:r>
              <a:rPr sz="1400" spc="45" dirty="0">
                <a:latin typeface="Calibri"/>
                <a:cs typeface="Calibri"/>
              </a:rPr>
              <a:t>keep </a:t>
            </a:r>
            <a:r>
              <a:rPr sz="1400" dirty="0">
                <a:latin typeface="Calibri"/>
                <a:cs typeface="Calibri"/>
              </a:rPr>
              <a:t>a </a:t>
            </a:r>
            <a:r>
              <a:rPr sz="1400" spc="60" dirty="0">
                <a:latin typeface="Calibri"/>
                <a:cs typeface="Calibri"/>
              </a:rPr>
              <a:t>retry  </a:t>
            </a:r>
            <a:r>
              <a:rPr sz="1400" dirty="0">
                <a:latin typeface="Calibri"/>
                <a:cs typeface="Calibri"/>
              </a:rPr>
              <a:t>c</a:t>
            </a:r>
            <a:r>
              <a:rPr sz="1400" spc="-125" dirty="0">
                <a:latin typeface="Calibri"/>
                <a:cs typeface="Calibri"/>
              </a:rPr>
              <a:t> </a:t>
            </a:r>
            <a:r>
              <a:rPr sz="1400" dirty="0">
                <a:latin typeface="Calibri"/>
                <a:cs typeface="Calibri"/>
              </a:rPr>
              <a:t>o</a:t>
            </a:r>
            <a:r>
              <a:rPr sz="1400" spc="-100" dirty="0">
                <a:latin typeface="Calibri"/>
                <a:cs typeface="Calibri"/>
              </a:rPr>
              <a:t> </a:t>
            </a:r>
            <a:r>
              <a:rPr sz="1400" dirty="0">
                <a:latin typeface="Calibri"/>
                <a:cs typeface="Calibri"/>
              </a:rPr>
              <a:t>u</a:t>
            </a:r>
            <a:r>
              <a:rPr sz="1400" spc="-100" dirty="0">
                <a:latin typeface="Calibri"/>
                <a:cs typeface="Calibri"/>
              </a:rPr>
              <a:t> </a:t>
            </a:r>
            <a:r>
              <a:rPr sz="1400" dirty="0">
                <a:latin typeface="Calibri"/>
                <a:cs typeface="Calibri"/>
              </a:rPr>
              <a:t>n</a:t>
            </a:r>
            <a:r>
              <a:rPr sz="1400" spc="-114" dirty="0">
                <a:latin typeface="Calibri"/>
                <a:cs typeface="Calibri"/>
              </a:rPr>
              <a:t> </a:t>
            </a:r>
            <a:r>
              <a:rPr sz="1400" dirty="0">
                <a:latin typeface="Calibri"/>
                <a:cs typeface="Calibri"/>
              </a:rPr>
              <a:t>t</a:t>
            </a:r>
            <a:r>
              <a:rPr sz="1400" spc="-120" dirty="0">
                <a:latin typeface="Calibri"/>
                <a:cs typeface="Calibri"/>
              </a:rPr>
              <a:t> </a:t>
            </a:r>
            <a:r>
              <a:rPr sz="1400" dirty="0">
                <a:latin typeface="Calibri"/>
                <a:cs typeface="Calibri"/>
              </a:rPr>
              <a:t>e</a:t>
            </a:r>
            <a:r>
              <a:rPr sz="1400" spc="-105" dirty="0">
                <a:latin typeface="Calibri"/>
                <a:cs typeface="Calibri"/>
              </a:rPr>
              <a:t> </a:t>
            </a:r>
            <a:r>
              <a:rPr sz="1400" spc="45" dirty="0">
                <a:latin typeface="Calibri"/>
                <a:cs typeface="Calibri"/>
              </a:rPr>
              <a:t>r,</a:t>
            </a:r>
            <a:r>
              <a:rPr sz="1400" spc="80" dirty="0">
                <a:latin typeface="Calibri"/>
                <a:cs typeface="Calibri"/>
              </a:rPr>
              <a:t> </a:t>
            </a:r>
            <a:r>
              <a:rPr sz="1400" dirty="0">
                <a:latin typeface="Calibri"/>
                <a:cs typeface="Calibri"/>
              </a:rPr>
              <a:t>a</a:t>
            </a:r>
            <a:r>
              <a:rPr sz="1400" spc="-100" dirty="0">
                <a:latin typeface="Calibri"/>
                <a:cs typeface="Calibri"/>
              </a:rPr>
              <a:t> </a:t>
            </a:r>
            <a:r>
              <a:rPr sz="1400" dirty="0">
                <a:latin typeface="Calibri"/>
                <a:cs typeface="Calibri"/>
              </a:rPr>
              <a:t>n</a:t>
            </a:r>
            <a:r>
              <a:rPr sz="1400" spc="-95" dirty="0">
                <a:latin typeface="Calibri"/>
                <a:cs typeface="Calibri"/>
              </a:rPr>
              <a:t> </a:t>
            </a:r>
            <a:r>
              <a:rPr sz="1400" dirty="0">
                <a:latin typeface="Calibri"/>
                <a:cs typeface="Calibri"/>
              </a:rPr>
              <a:t>d</a:t>
            </a:r>
            <a:r>
              <a:rPr sz="1400" spc="125" dirty="0">
                <a:latin typeface="Calibri"/>
                <a:cs typeface="Calibri"/>
              </a:rPr>
              <a:t> </a:t>
            </a:r>
            <a:r>
              <a:rPr sz="1400" dirty="0">
                <a:latin typeface="Calibri"/>
                <a:cs typeface="Calibri"/>
              </a:rPr>
              <a:t>u</a:t>
            </a:r>
            <a:r>
              <a:rPr sz="1400" spc="-95" dirty="0">
                <a:latin typeface="Calibri"/>
                <a:cs typeface="Calibri"/>
              </a:rPr>
              <a:t> </a:t>
            </a:r>
            <a:r>
              <a:rPr sz="1400" dirty="0">
                <a:latin typeface="Calibri"/>
                <a:cs typeface="Calibri"/>
              </a:rPr>
              <a:t>p</a:t>
            </a:r>
            <a:r>
              <a:rPr sz="1400" spc="-95" dirty="0">
                <a:latin typeface="Calibri"/>
                <a:cs typeface="Calibri"/>
              </a:rPr>
              <a:t> </a:t>
            </a:r>
            <a:r>
              <a:rPr sz="1400" dirty="0">
                <a:latin typeface="Calibri"/>
                <a:cs typeface="Calibri"/>
              </a:rPr>
              <a:t>o</a:t>
            </a:r>
            <a:r>
              <a:rPr sz="1400" spc="-95" dirty="0">
                <a:latin typeface="Calibri"/>
                <a:cs typeface="Calibri"/>
              </a:rPr>
              <a:t> </a:t>
            </a:r>
            <a:r>
              <a:rPr sz="1400" dirty="0">
                <a:latin typeface="Calibri"/>
                <a:cs typeface="Calibri"/>
              </a:rPr>
              <a:t>n</a:t>
            </a:r>
            <a:r>
              <a:rPr sz="1400" spc="120" dirty="0">
                <a:latin typeface="Calibri"/>
                <a:cs typeface="Calibri"/>
              </a:rPr>
              <a:t> </a:t>
            </a:r>
            <a:r>
              <a:rPr sz="1400" dirty="0">
                <a:latin typeface="Calibri"/>
                <a:cs typeface="Calibri"/>
              </a:rPr>
              <a:t>d</a:t>
            </a:r>
            <a:r>
              <a:rPr sz="1400" spc="-95" dirty="0">
                <a:latin typeface="Calibri"/>
                <a:cs typeface="Calibri"/>
              </a:rPr>
              <a:t> </a:t>
            </a:r>
            <a:r>
              <a:rPr sz="1400" dirty="0">
                <a:latin typeface="Calibri"/>
                <a:cs typeface="Calibri"/>
              </a:rPr>
              <a:t>e</a:t>
            </a:r>
            <a:r>
              <a:rPr sz="1400" spc="-110" dirty="0">
                <a:latin typeface="Calibri"/>
                <a:cs typeface="Calibri"/>
              </a:rPr>
              <a:t> </a:t>
            </a:r>
            <a:r>
              <a:rPr sz="1400" dirty="0">
                <a:latin typeface="Calibri"/>
                <a:cs typeface="Calibri"/>
              </a:rPr>
              <a:t>t</a:t>
            </a:r>
            <a:r>
              <a:rPr sz="1400" spc="-114" dirty="0">
                <a:latin typeface="Calibri"/>
                <a:cs typeface="Calibri"/>
              </a:rPr>
              <a:t> </a:t>
            </a:r>
            <a:r>
              <a:rPr sz="1400" dirty="0">
                <a:latin typeface="Calibri"/>
                <a:cs typeface="Calibri"/>
              </a:rPr>
              <a:t>e</a:t>
            </a:r>
            <a:r>
              <a:rPr sz="1400" spc="-100" dirty="0">
                <a:latin typeface="Calibri"/>
                <a:cs typeface="Calibri"/>
              </a:rPr>
              <a:t> </a:t>
            </a:r>
            <a:r>
              <a:rPr sz="1400" dirty="0">
                <a:latin typeface="Calibri"/>
                <a:cs typeface="Calibri"/>
              </a:rPr>
              <a:t>c</a:t>
            </a:r>
            <a:r>
              <a:rPr sz="1400" spc="-100" dirty="0">
                <a:latin typeface="Calibri"/>
                <a:cs typeface="Calibri"/>
              </a:rPr>
              <a:t> </a:t>
            </a:r>
            <a:r>
              <a:rPr sz="1400" dirty="0">
                <a:latin typeface="Calibri"/>
                <a:cs typeface="Calibri"/>
              </a:rPr>
              <a:t>t</a:t>
            </a:r>
            <a:r>
              <a:rPr sz="1400" spc="-95" dirty="0">
                <a:latin typeface="Calibri"/>
                <a:cs typeface="Calibri"/>
              </a:rPr>
              <a:t> </a:t>
            </a:r>
            <a:r>
              <a:rPr sz="1400" dirty="0">
                <a:latin typeface="Calibri"/>
                <a:cs typeface="Calibri"/>
              </a:rPr>
              <a:t>i</a:t>
            </a:r>
            <a:r>
              <a:rPr sz="1400" spc="-95" dirty="0">
                <a:latin typeface="Calibri"/>
                <a:cs typeface="Calibri"/>
              </a:rPr>
              <a:t> </a:t>
            </a:r>
            <a:r>
              <a:rPr sz="1400" dirty="0">
                <a:latin typeface="Calibri"/>
                <a:cs typeface="Calibri"/>
              </a:rPr>
              <a:t>n</a:t>
            </a:r>
            <a:r>
              <a:rPr sz="1400" spc="-100" dirty="0">
                <a:latin typeface="Calibri"/>
                <a:cs typeface="Calibri"/>
              </a:rPr>
              <a:t> </a:t>
            </a:r>
            <a:r>
              <a:rPr sz="1400" dirty="0">
                <a:latin typeface="Calibri"/>
                <a:cs typeface="Calibri"/>
              </a:rPr>
              <a:t>g</a:t>
            </a:r>
            <a:r>
              <a:rPr sz="1400" spc="130" dirty="0">
                <a:latin typeface="Calibri"/>
                <a:cs typeface="Calibri"/>
              </a:rPr>
              <a:t> </a:t>
            </a:r>
            <a:r>
              <a:rPr sz="1400" dirty="0">
                <a:latin typeface="Calibri"/>
                <a:cs typeface="Calibri"/>
              </a:rPr>
              <a:t>f</a:t>
            </a:r>
            <a:r>
              <a:rPr sz="1400" spc="-130" dirty="0">
                <a:latin typeface="Calibri"/>
                <a:cs typeface="Calibri"/>
              </a:rPr>
              <a:t> </a:t>
            </a:r>
            <a:r>
              <a:rPr sz="1400" dirty="0">
                <a:latin typeface="Calibri"/>
                <a:cs typeface="Calibri"/>
              </a:rPr>
              <a:t>a</a:t>
            </a:r>
            <a:r>
              <a:rPr sz="1400" spc="-95" dirty="0">
                <a:latin typeface="Calibri"/>
                <a:cs typeface="Calibri"/>
              </a:rPr>
              <a:t> </a:t>
            </a:r>
            <a:r>
              <a:rPr sz="1400" dirty="0">
                <a:latin typeface="Calibri"/>
                <a:cs typeface="Calibri"/>
              </a:rPr>
              <a:t>i</a:t>
            </a:r>
            <a:r>
              <a:rPr sz="1400" spc="-95" dirty="0">
                <a:latin typeface="Calibri"/>
                <a:cs typeface="Calibri"/>
              </a:rPr>
              <a:t> </a:t>
            </a:r>
            <a:r>
              <a:rPr sz="1400" dirty="0">
                <a:latin typeface="Calibri"/>
                <a:cs typeface="Calibri"/>
              </a:rPr>
              <a:t>l</a:t>
            </a:r>
            <a:r>
              <a:rPr sz="1400" spc="-95" dirty="0">
                <a:latin typeface="Calibri"/>
                <a:cs typeface="Calibri"/>
              </a:rPr>
              <a:t> </a:t>
            </a:r>
            <a:r>
              <a:rPr sz="1400" dirty="0">
                <a:latin typeface="Calibri"/>
                <a:cs typeface="Calibri"/>
              </a:rPr>
              <a:t>u</a:t>
            </a:r>
            <a:r>
              <a:rPr sz="1400" spc="-95" dirty="0">
                <a:latin typeface="Calibri"/>
                <a:cs typeface="Calibri"/>
              </a:rPr>
              <a:t> </a:t>
            </a:r>
            <a:r>
              <a:rPr sz="1400" dirty="0">
                <a:latin typeface="Calibri"/>
                <a:cs typeface="Calibri"/>
              </a:rPr>
              <a:t>r</a:t>
            </a:r>
            <a:r>
              <a:rPr sz="1400" spc="-120" dirty="0">
                <a:latin typeface="Calibri"/>
                <a:cs typeface="Calibri"/>
              </a:rPr>
              <a:t> </a:t>
            </a:r>
            <a:r>
              <a:rPr sz="1400" dirty="0">
                <a:latin typeface="Calibri"/>
                <a:cs typeface="Calibri"/>
              </a:rPr>
              <a:t>e</a:t>
            </a:r>
            <a:r>
              <a:rPr sz="1400" spc="125" dirty="0">
                <a:latin typeface="Calibri"/>
                <a:cs typeface="Calibri"/>
              </a:rPr>
              <a:t> </a:t>
            </a:r>
            <a:r>
              <a:rPr sz="1400" dirty="0">
                <a:latin typeface="Calibri"/>
                <a:cs typeface="Calibri"/>
              </a:rPr>
              <a:t>i</a:t>
            </a:r>
            <a:r>
              <a:rPr sz="1400" spc="-95" dirty="0">
                <a:latin typeface="Calibri"/>
                <a:cs typeface="Calibri"/>
              </a:rPr>
              <a:t> </a:t>
            </a:r>
            <a:r>
              <a:rPr sz="1400" dirty="0">
                <a:latin typeface="Calibri"/>
                <a:cs typeface="Calibri"/>
              </a:rPr>
              <a:t>n  </a:t>
            </a:r>
            <a:r>
              <a:rPr sz="1400" spc="30" dirty="0">
                <a:latin typeface="Calibri"/>
                <a:cs typeface="Calibri"/>
              </a:rPr>
              <a:t>communication, </a:t>
            </a:r>
            <a:r>
              <a:rPr sz="1400" spc="25" dirty="0">
                <a:latin typeface="Calibri"/>
                <a:cs typeface="Calibri"/>
              </a:rPr>
              <a:t>repeat the </a:t>
            </a:r>
            <a:r>
              <a:rPr sz="1400" spc="35" dirty="0">
                <a:latin typeface="Calibri"/>
                <a:cs typeface="Calibri"/>
              </a:rPr>
              <a:t>communication </a:t>
            </a:r>
            <a:r>
              <a:rPr sz="1400" spc="30" dirty="0">
                <a:latin typeface="Calibri"/>
                <a:cs typeface="Calibri"/>
              </a:rPr>
              <a:t>work  </a:t>
            </a:r>
            <a:r>
              <a:rPr sz="1400" spc="10" dirty="0">
                <a:latin typeface="Calibri"/>
                <a:cs typeface="Calibri"/>
              </a:rPr>
              <a:t>again </a:t>
            </a:r>
            <a:r>
              <a:rPr sz="1400" spc="15" dirty="0">
                <a:latin typeface="Calibri"/>
                <a:cs typeface="Calibri"/>
              </a:rPr>
              <a:t>till the </a:t>
            </a:r>
            <a:r>
              <a:rPr sz="1400" spc="10" dirty="0">
                <a:latin typeface="Calibri"/>
                <a:cs typeface="Calibri"/>
              </a:rPr>
              <a:t>counter </a:t>
            </a:r>
            <a:r>
              <a:rPr sz="1400" spc="5" dirty="0">
                <a:latin typeface="Calibri"/>
                <a:cs typeface="Calibri"/>
              </a:rPr>
              <a:t>get </a:t>
            </a:r>
            <a:r>
              <a:rPr sz="1400" spc="15" dirty="0">
                <a:latin typeface="Calibri"/>
                <a:cs typeface="Calibri"/>
              </a:rPr>
              <a:t>exhuasted. After counter  exhuastion, the communication </a:t>
            </a:r>
            <a:r>
              <a:rPr sz="1400" spc="10" dirty="0">
                <a:latin typeface="Calibri"/>
                <a:cs typeface="Calibri"/>
              </a:rPr>
              <a:t>failure is </a:t>
            </a:r>
            <a:r>
              <a:rPr sz="1400" spc="15" dirty="0">
                <a:latin typeface="Calibri"/>
                <a:cs typeface="Calibri"/>
              </a:rPr>
              <a:t>returned  </a:t>
            </a:r>
            <a:r>
              <a:rPr sz="1400" spc="5" dirty="0">
                <a:latin typeface="Calibri"/>
                <a:cs typeface="Calibri"/>
              </a:rPr>
              <a:t>to </a:t>
            </a:r>
            <a:r>
              <a:rPr sz="1400" spc="20" dirty="0">
                <a:latin typeface="Calibri"/>
                <a:cs typeface="Calibri"/>
              </a:rPr>
              <a:t>the client code. The counter prevent </a:t>
            </a:r>
            <a:r>
              <a:rPr sz="1400" spc="25" dirty="0">
                <a:latin typeface="Calibri"/>
                <a:cs typeface="Calibri"/>
              </a:rPr>
              <a:t>the client  </a:t>
            </a:r>
            <a:r>
              <a:rPr sz="1400" spc="20" dirty="0">
                <a:latin typeface="Calibri"/>
                <a:cs typeface="Calibri"/>
              </a:rPr>
              <a:t>code from </a:t>
            </a:r>
            <a:r>
              <a:rPr sz="1400" spc="25" dirty="0">
                <a:latin typeface="Calibri"/>
                <a:cs typeface="Calibri"/>
              </a:rPr>
              <a:t>getting </a:t>
            </a:r>
            <a:r>
              <a:rPr sz="1400" spc="20" dirty="0">
                <a:latin typeface="Calibri"/>
                <a:cs typeface="Calibri"/>
              </a:rPr>
              <a:t>into </a:t>
            </a:r>
            <a:r>
              <a:rPr sz="1400" spc="25" dirty="0">
                <a:latin typeface="Calibri"/>
                <a:cs typeface="Calibri"/>
              </a:rPr>
              <a:t>infinite retries </a:t>
            </a:r>
            <a:r>
              <a:rPr sz="1400" spc="15" dirty="0">
                <a:latin typeface="Calibri"/>
                <a:cs typeface="Calibri"/>
              </a:rPr>
              <a:t>for </a:t>
            </a:r>
            <a:r>
              <a:rPr sz="1400" dirty="0">
                <a:latin typeface="Calibri"/>
                <a:cs typeface="Calibri"/>
              </a:rPr>
              <a:t>a </a:t>
            </a:r>
            <a:r>
              <a:rPr sz="1400" spc="20" dirty="0">
                <a:latin typeface="Calibri"/>
                <a:cs typeface="Calibri"/>
              </a:rPr>
              <a:t>target  </a:t>
            </a:r>
            <a:r>
              <a:rPr sz="1400" dirty="0">
                <a:latin typeface="Calibri"/>
                <a:cs typeface="Calibri"/>
              </a:rPr>
              <a:t>service </a:t>
            </a:r>
            <a:r>
              <a:rPr sz="1400" spc="-10" dirty="0">
                <a:latin typeface="Calibri"/>
                <a:cs typeface="Calibri"/>
              </a:rPr>
              <a:t>that </a:t>
            </a:r>
            <a:r>
              <a:rPr sz="1400" spc="-5" dirty="0">
                <a:latin typeface="Calibri"/>
                <a:cs typeface="Calibri"/>
              </a:rPr>
              <a:t>is actually not </a:t>
            </a:r>
            <a:r>
              <a:rPr sz="1400" spc="-10" dirty="0">
                <a:latin typeface="Calibri"/>
                <a:cs typeface="Calibri"/>
              </a:rPr>
              <a:t>available, </a:t>
            </a:r>
            <a:r>
              <a:rPr sz="1400" spc="-5" dirty="0">
                <a:latin typeface="Calibri"/>
                <a:cs typeface="Calibri"/>
              </a:rPr>
              <a:t>or</a:t>
            </a:r>
            <a:r>
              <a:rPr sz="1400" dirty="0">
                <a:latin typeface="Calibri"/>
                <a:cs typeface="Calibri"/>
              </a:rPr>
              <a:t> </a:t>
            </a:r>
            <a:r>
              <a:rPr sz="1400" spc="-5" dirty="0">
                <a:latin typeface="Calibri"/>
                <a:cs typeface="Calibri"/>
              </a:rPr>
              <a:t>misbehaving.</a:t>
            </a:r>
            <a:endParaRPr sz="1400">
              <a:latin typeface="Calibri"/>
              <a:cs typeface="Calibri"/>
            </a:endParaRPr>
          </a:p>
        </p:txBody>
      </p:sp>
      <p:sp>
        <p:nvSpPr>
          <p:cNvPr id="17" name="object 17"/>
          <p:cNvSpPr txBox="1"/>
          <p:nvPr/>
        </p:nvSpPr>
        <p:spPr>
          <a:xfrm>
            <a:off x="4219575" y="5446395"/>
            <a:ext cx="3782060" cy="1306830"/>
          </a:xfrm>
          <a:prstGeom prst="rect">
            <a:avLst/>
          </a:prstGeom>
        </p:spPr>
        <p:txBody>
          <a:bodyPr vert="horz" wrap="square" lIns="0" tIns="13335" rIns="0" bIns="0" rtlCol="0">
            <a:spAutoFit/>
          </a:bodyPr>
          <a:lstStyle/>
          <a:p>
            <a:pPr marL="12700" marR="5080" algn="just">
              <a:lnSpc>
                <a:spcPct val="100000"/>
              </a:lnSpc>
              <a:spcBef>
                <a:spcPts val="105"/>
              </a:spcBef>
            </a:pPr>
            <a:r>
              <a:rPr sz="1400" spc="60" dirty="0">
                <a:latin typeface="Calibri"/>
                <a:cs typeface="Calibri"/>
              </a:rPr>
              <a:t>Usually </a:t>
            </a:r>
            <a:r>
              <a:rPr sz="1400" dirty="0">
                <a:latin typeface="Calibri"/>
                <a:cs typeface="Calibri"/>
              </a:rPr>
              <a:t>a </a:t>
            </a:r>
            <a:r>
              <a:rPr sz="1400" spc="45" dirty="0">
                <a:latin typeface="Calibri"/>
                <a:cs typeface="Calibri"/>
              </a:rPr>
              <a:t>wait </a:t>
            </a:r>
            <a:r>
              <a:rPr sz="1400" spc="50" dirty="0">
                <a:latin typeface="Calibri"/>
                <a:cs typeface="Calibri"/>
              </a:rPr>
              <a:t>time </a:t>
            </a:r>
            <a:r>
              <a:rPr sz="1400" spc="35" dirty="0">
                <a:latin typeface="Calibri"/>
                <a:cs typeface="Calibri"/>
              </a:rPr>
              <a:t>is </a:t>
            </a:r>
            <a:r>
              <a:rPr sz="1400" spc="55" dirty="0">
                <a:latin typeface="Calibri"/>
                <a:cs typeface="Calibri"/>
              </a:rPr>
              <a:t>being used between </a:t>
            </a:r>
            <a:r>
              <a:rPr sz="1400" spc="40" dirty="0">
                <a:latin typeface="Calibri"/>
                <a:cs typeface="Calibri"/>
              </a:rPr>
              <a:t>two  </a:t>
            </a:r>
            <a:r>
              <a:rPr sz="1400" spc="90" dirty="0">
                <a:latin typeface="Calibri"/>
                <a:cs typeface="Calibri"/>
              </a:rPr>
              <a:t>subsequent </a:t>
            </a:r>
            <a:r>
              <a:rPr sz="1400" spc="80" dirty="0">
                <a:latin typeface="Calibri"/>
                <a:cs typeface="Calibri"/>
              </a:rPr>
              <a:t>retries </a:t>
            </a:r>
            <a:r>
              <a:rPr sz="1400" spc="65" dirty="0">
                <a:latin typeface="Calibri"/>
                <a:cs typeface="Calibri"/>
              </a:rPr>
              <a:t>and </a:t>
            </a:r>
            <a:r>
              <a:rPr sz="1400" spc="50" dirty="0">
                <a:latin typeface="Calibri"/>
                <a:cs typeface="Calibri"/>
              </a:rPr>
              <a:t>it is </a:t>
            </a:r>
            <a:r>
              <a:rPr sz="1400" spc="90" dirty="0">
                <a:latin typeface="Calibri"/>
                <a:cs typeface="Calibri"/>
              </a:rPr>
              <a:t>increased </a:t>
            </a:r>
            <a:r>
              <a:rPr sz="1400" spc="75" dirty="0">
                <a:latin typeface="Calibri"/>
                <a:cs typeface="Calibri"/>
              </a:rPr>
              <a:t>with </a:t>
            </a:r>
            <a:r>
              <a:rPr sz="1400" dirty="0">
                <a:latin typeface="Calibri"/>
                <a:cs typeface="Calibri"/>
              </a:rPr>
              <a:t>a  </a:t>
            </a:r>
            <a:r>
              <a:rPr sz="1400" spc="40" dirty="0">
                <a:latin typeface="Calibri"/>
                <a:cs typeface="Calibri"/>
              </a:rPr>
              <a:t>function </a:t>
            </a:r>
            <a:r>
              <a:rPr sz="1400" spc="20" dirty="0">
                <a:latin typeface="Calibri"/>
                <a:cs typeface="Calibri"/>
              </a:rPr>
              <a:t>like </a:t>
            </a:r>
            <a:r>
              <a:rPr sz="1400" spc="40" dirty="0">
                <a:latin typeface="Calibri"/>
                <a:cs typeface="Calibri"/>
              </a:rPr>
              <a:t>exponential </a:t>
            </a:r>
            <a:r>
              <a:rPr sz="1400" spc="25" dirty="0">
                <a:latin typeface="Calibri"/>
                <a:cs typeface="Calibri"/>
              </a:rPr>
              <a:t>so as </a:t>
            </a:r>
            <a:r>
              <a:rPr sz="1400" spc="15" dirty="0">
                <a:latin typeface="Calibri"/>
                <a:cs typeface="Calibri"/>
              </a:rPr>
              <a:t>to </a:t>
            </a:r>
            <a:r>
              <a:rPr sz="1400" spc="35" dirty="0">
                <a:latin typeface="Calibri"/>
                <a:cs typeface="Calibri"/>
              </a:rPr>
              <a:t>facilitate large  </a:t>
            </a:r>
            <a:r>
              <a:rPr sz="1400" spc="50" dirty="0">
                <a:latin typeface="Calibri"/>
                <a:cs typeface="Calibri"/>
              </a:rPr>
              <a:t>time </a:t>
            </a:r>
            <a:r>
              <a:rPr sz="1400" spc="65" dirty="0">
                <a:latin typeface="Calibri"/>
                <a:cs typeface="Calibri"/>
              </a:rPr>
              <a:t>service </a:t>
            </a:r>
            <a:r>
              <a:rPr sz="1400" spc="60" dirty="0">
                <a:latin typeface="Calibri"/>
                <a:cs typeface="Calibri"/>
              </a:rPr>
              <a:t>failures, </a:t>
            </a:r>
            <a:r>
              <a:rPr sz="1400" spc="50" dirty="0">
                <a:latin typeface="Calibri"/>
                <a:cs typeface="Calibri"/>
              </a:rPr>
              <a:t>and </a:t>
            </a:r>
            <a:r>
              <a:rPr sz="1400" spc="65" dirty="0">
                <a:latin typeface="Calibri"/>
                <a:cs typeface="Calibri"/>
              </a:rPr>
              <a:t>unavailabilities. </a:t>
            </a:r>
            <a:r>
              <a:rPr sz="1400" spc="45" dirty="0">
                <a:latin typeface="Calibri"/>
                <a:cs typeface="Calibri"/>
              </a:rPr>
              <a:t>Like  </a:t>
            </a:r>
            <a:r>
              <a:rPr sz="1400" spc="15" dirty="0">
                <a:latin typeface="Calibri"/>
                <a:cs typeface="Calibri"/>
              </a:rPr>
              <a:t>timeout, </a:t>
            </a:r>
            <a:r>
              <a:rPr sz="1400" spc="10" dirty="0">
                <a:latin typeface="Calibri"/>
                <a:cs typeface="Calibri"/>
              </a:rPr>
              <a:t>its implementation </a:t>
            </a:r>
            <a:r>
              <a:rPr sz="1400" spc="5" dirty="0">
                <a:latin typeface="Calibri"/>
                <a:cs typeface="Calibri"/>
              </a:rPr>
              <a:t>is </a:t>
            </a:r>
            <a:r>
              <a:rPr sz="1400" spc="10" dirty="0">
                <a:latin typeface="Calibri"/>
                <a:cs typeface="Calibri"/>
              </a:rPr>
              <a:t>available in most of  </a:t>
            </a:r>
            <a:r>
              <a:rPr sz="1400" spc="-5" dirty="0">
                <a:latin typeface="Calibri"/>
                <a:cs typeface="Calibri"/>
              </a:rPr>
              <a:t>the client</a:t>
            </a:r>
            <a:r>
              <a:rPr sz="1400" spc="-15" dirty="0">
                <a:latin typeface="Calibri"/>
                <a:cs typeface="Calibri"/>
              </a:rPr>
              <a:t> </a:t>
            </a:r>
            <a:r>
              <a:rPr sz="1400" spc="-5" dirty="0">
                <a:latin typeface="Calibri"/>
                <a:cs typeface="Calibri"/>
              </a:rPr>
              <a:t>libraries.</a:t>
            </a:r>
            <a:endParaRPr sz="1400">
              <a:latin typeface="Calibri"/>
              <a:cs typeface="Calibri"/>
            </a:endParaRPr>
          </a:p>
        </p:txBody>
      </p:sp>
      <p:sp>
        <p:nvSpPr>
          <p:cNvPr id="18" name="object 18"/>
          <p:cNvSpPr txBox="1"/>
          <p:nvPr/>
        </p:nvSpPr>
        <p:spPr>
          <a:xfrm>
            <a:off x="8158480" y="655728"/>
            <a:ext cx="3782060" cy="2256790"/>
          </a:xfrm>
          <a:prstGeom prst="rect">
            <a:avLst/>
          </a:prstGeom>
        </p:spPr>
        <p:txBody>
          <a:bodyPr vert="horz" wrap="square" lIns="0" tIns="152400" rIns="0" bIns="0" rtlCol="0">
            <a:spAutoFit/>
          </a:bodyPr>
          <a:lstStyle/>
          <a:p>
            <a:pPr marL="969644">
              <a:lnSpc>
                <a:spcPct val="100000"/>
              </a:lnSpc>
              <a:spcBef>
                <a:spcPts val="1200"/>
              </a:spcBef>
            </a:pPr>
            <a:r>
              <a:rPr sz="1800" b="1" spc="-5" dirty="0">
                <a:solidFill>
                  <a:srgbClr val="FFFFFF"/>
                </a:solidFill>
                <a:latin typeface="Calibri"/>
                <a:cs typeface="Calibri"/>
              </a:rPr>
              <a:t>Connection</a:t>
            </a:r>
            <a:r>
              <a:rPr sz="1800" b="1" spc="-10" dirty="0">
                <a:solidFill>
                  <a:srgbClr val="FFFFFF"/>
                </a:solidFill>
                <a:latin typeface="Calibri"/>
                <a:cs typeface="Calibri"/>
              </a:rPr>
              <a:t> Pooling</a:t>
            </a:r>
            <a:endParaRPr sz="1800">
              <a:latin typeface="Calibri"/>
              <a:cs typeface="Calibri"/>
            </a:endParaRPr>
          </a:p>
          <a:p>
            <a:pPr marL="12700" marR="5080" algn="just">
              <a:lnSpc>
                <a:spcPct val="100000"/>
              </a:lnSpc>
              <a:spcBef>
                <a:spcPts val="865"/>
              </a:spcBef>
            </a:pPr>
            <a:r>
              <a:rPr sz="1400" spc="40" dirty="0">
                <a:latin typeface="Calibri"/>
                <a:cs typeface="Calibri"/>
              </a:rPr>
              <a:t>It </a:t>
            </a:r>
            <a:r>
              <a:rPr sz="1400" spc="35" dirty="0">
                <a:latin typeface="Calibri"/>
                <a:cs typeface="Calibri"/>
              </a:rPr>
              <a:t>is </a:t>
            </a:r>
            <a:r>
              <a:rPr sz="1400" dirty="0">
                <a:latin typeface="Calibri"/>
                <a:cs typeface="Calibri"/>
              </a:rPr>
              <a:t>a </a:t>
            </a:r>
            <a:r>
              <a:rPr sz="1400" spc="35" dirty="0">
                <a:latin typeface="Calibri"/>
                <a:cs typeface="Calibri"/>
              </a:rPr>
              <a:t>way of </a:t>
            </a:r>
            <a:r>
              <a:rPr sz="1400" spc="70" dirty="0">
                <a:latin typeface="Calibri"/>
                <a:cs typeface="Calibri"/>
              </a:rPr>
              <a:t>handling </a:t>
            </a:r>
            <a:r>
              <a:rPr sz="1400" spc="55" dirty="0">
                <a:latin typeface="Calibri"/>
                <a:cs typeface="Calibri"/>
              </a:rPr>
              <a:t>and </a:t>
            </a:r>
            <a:r>
              <a:rPr sz="1400" spc="70" dirty="0">
                <a:latin typeface="Calibri"/>
                <a:cs typeface="Calibri"/>
              </a:rPr>
              <a:t>managing openned  </a:t>
            </a:r>
            <a:r>
              <a:rPr sz="1400" spc="30" dirty="0">
                <a:latin typeface="Calibri"/>
                <a:cs typeface="Calibri"/>
              </a:rPr>
              <a:t>connections. </a:t>
            </a:r>
            <a:r>
              <a:rPr sz="1400" dirty="0">
                <a:latin typeface="Calibri"/>
                <a:cs typeface="Calibri"/>
              </a:rPr>
              <a:t>A </a:t>
            </a:r>
            <a:r>
              <a:rPr sz="1400" spc="25" dirty="0">
                <a:latin typeface="Calibri"/>
                <a:cs typeface="Calibri"/>
              </a:rPr>
              <a:t>pool </a:t>
            </a:r>
            <a:r>
              <a:rPr sz="1400" spc="15" dirty="0">
                <a:latin typeface="Calibri"/>
                <a:cs typeface="Calibri"/>
              </a:rPr>
              <a:t>is </a:t>
            </a:r>
            <a:r>
              <a:rPr sz="1400" spc="30" dirty="0">
                <a:latin typeface="Calibri"/>
                <a:cs typeface="Calibri"/>
              </a:rPr>
              <a:t>managed </a:t>
            </a:r>
            <a:r>
              <a:rPr sz="1400" spc="15" dirty="0">
                <a:latin typeface="Calibri"/>
                <a:cs typeface="Calibri"/>
              </a:rPr>
              <a:t>for </a:t>
            </a:r>
            <a:r>
              <a:rPr sz="1400" dirty="0">
                <a:latin typeface="Calibri"/>
                <a:cs typeface="Calibri"/>
              </a:rPr>
              <a:t>a </a:t>
            </a:r>
            <a:r>
              <a:rPr sz="1400" spc="25" dirty="0">
                <a:latin typeface="Calibri"/>
                <a:cs typeface="Calibri"/>
              </a:rPr>
              <a:t>set </a:t>
            </a:r>
            <a:r>
              <a:rPr sz="1400" spc="20" dirty="0">
                <a:latin typeface="Calibri"/>
                <a:cs typeface="Calibri"/>
              </a:rPr>
              <a:t>of </a:t>
            </a:r>
            <a:r>
              <a:rPr sz="1400" spc="30" dirty="0">
                <a:latin typeface="Calibri"/>
                <a:cs typeface="Calibri"/>
              </a:rPr>
              <a:t>open  </a:t>
            </a:r>
            <a:r>
              <a:rPr sz="1400" spc="-5" dirty="0">
                <a:latin typeface="Calibri"/>
                <a:cs typeface="Calibri"/>
              </a:rPr>
              <a:t>connections. Initially the pool is </a:t>
            </a:r>
            <a:r>
              <a:rPr sz="1400" spc="-25" dirty="0">
                <a:latin typeface="Calibri"/>
                <a:cs typeface="Calibri"/>
              </a:rPr>
              <a:t>empty, </a:t>
            </a:r>
            <a:r>
              <a:rPr sz="1400" spc="-5" dirty="0">
                <a:latin typeface="Calibri"/>
                <a:cs typeface="Calibri"/>
              </a:rPr>
              <a:t>and </a:t>
            </a:r>
            <a:r>
              <a:rPr sz="1400" spc="-15" dirty="0">
                <a:latin typeface="Calibri"/>
                <a:cs typeface="Calibri"/>
              </a:rPr>
              <a:t>for </a:t>
            </a:r>
            <a:r>
              <a:rPr sz="1400" spc="-5" dirty="0">
                <a:latin typeface="Calibri"/>
                <a:cs typeface="Calibri"/>
              </a:rPr>
              <a:t>new  </a:t>
            </a:r>
            <a:r>
              <a:rPr sz="1400" spc="40" dirty="0">
                <a:latin typeface="Calibri"/>
                <a:cs typeface="Calibri"/>
              </a:rPr>
              <a:t>connection </a:t>
            </a:r>
            <a:r>
              <a:rPr sz="1400" spc="35" dirty="0">
                <a:latin typeface="Calibri"/>
                <a:cs typeface="Calibri"/>
              </a:rPr>
              <a:t>request, </a:t>
            </a:r>
            <a:r>
              <a:rPr sz="1400" dirty="0">
                <a:latin typeface="Calibri"/>
                <a:cs typeface="Calibri"/>
              </a:rPr>
              <a:t>a </a:t>
            </a:r>
            <a:r>
              <a:rPr sz="1400" spc="30" dirty="0">
                <a:latin typeface="Calibri"/>
                <a:cs typeface="Calibri"/>
              </a:rPr>
              <a:t>new </a:t>
            </a:r>
            <a:r>
              <a:rPr sz="1400" spc="35" dirty="0">
                <a:latin typeface="Calibri"/>
                <a:cs typeface="Calibri"/>
              </a:rPr>
              <a:t>one </a:t>
            </a:r>
            <a:r>
              <a:rPr sz="1400" spc="25" dirty="0">
                <a:latin typeface="Calibri"/>
                <a:cs typeface="Calibri"/>
              </a:rPr>
              <a:t>is </a:t>
            </a:r>
            <a:r>
              <a:rPr sz="1400" spc="40" dirty="0">
                <a:latin typeface="Calibri"/>
                <a:cs typeface="Calibri"/>
              </a:rPr>
              <a:t>being </a:t>
            </a:r>
            <a:r>
              <a:rPr sz="1400" spc="35" dirty="0">
                <a:latin typeface="Calibri"/>
                <a:cs typeface="Calibri"/>
              </a:rPr>
              <a:t>created,  </a:t>
            </a:r>
            <a:r>
              <a:rPr sz="1400" spc="55" dirty="0">
                <a:latin typeface="Calibri"/>
                <a:cs typeface="Calibri"/>
              </a:rPr>
              <a:t>and </a:t>
            </a:r>
            <a:r>
              <a:rPr sz="1400" spc="60" dirty="0">
                <a:latin typeface="Calibri"/>
                <a:cs typeface="Calibri"/>
              </a:rPr>
              <a:t>once </a:t>
            </a:r>
            <a:r>
              <a:rPr sz="1400" spc="40" dirty="0">
                <a:latin typeface="Calibri"/>
                <a:cs typeface="Calibri"/>
              </a:rPr>
              <a:t>it is </a:t>
            </a:r>
            <a:r>
              <a:rPr sz="1400" spc="65" dirty="0">
                <a:latin typeface="Calibri"/>
                <a:cs typeface="Calibri"/>
              </a:rPr>
              <a:t>being </a:t>
            </a:r>
            <a:r>
              <a:rPr sz="1400" spc="70" dirty="0">
                <a:latin typeface="Calibri"/>
                <a:cs typeface="Calibri"/>
              </a:rPr>
              <a:t>used, </a:t>
            </a:r>
            <a:r>
              <a:rPr sz="1400" spc="40" dirty="0">
                <a:latin typeface="Calibri"/>
                <a:cs typeface="Calibri"/>
              </a:rPr>
              <a:t>is </a:t>
            </a:r>
            <a:r>
              <a:rPr sz="1400" spc="60" dirty="0">
                <a:latin typeface="Calibri"/>
                <a:cs typeface="Calibri"/>
              </a:rPr>
              <a:t>saved </a:t>
            </a:r>
            <a:r>
              <a:rPr sz="1400" spc="40" dirty="0">
                <a:latin typeface="Calibri"/>
                <a:cs typeface="Calibri"/>
              </a:rPr>
              <a:t>in </a:t>
            </a:r>
            <a:r>
              <a:rPr sz="1400" spc="55" dirty="0">
                <a:latin typeface="Calibri"/>
                <a:cs typeface="Calibri"/>
              </a:rPr>
              <a:t>the </a:t>
            </a:r>
            <a:r>
              <a:rPr sz="1400" spc="65" dirty="0">
                <a:latin typeface="Calibri"/>
                <a:cs typeface="Calibri"/>
              </a:rPr>
              <a:t>pool  </a:t>
            </a:r>
            <a:r>
              <a:rPr sz="1400" spc="-10" dirty="0">
                <a:latin typeface="Calibri"/>
                <a:cs typeface="Calibri"/>
              </a:rPr>
              <a:t>instead </a:t>
            </a:r>
            <a:r>
              <a:rPr sz="1400" spc="-5" dirty="0">
                <a:latin typeface="Calibri"/>
                <a:cs typeface="Calibri"/>
              </a:rPr>
              <a:t>of closing it up. And thus </a:t>
            </a:r>
            <a:r>
              <a:rPr sz="1400" dirty="0">
                <a:latin typeface="Calibri"/>
                <a:cs typeface="Calibri"/>
              </a:rPr>
              <a:t>on </a:t>
            </a:r>
            <a:r>
              <a:rPr sz="1400" spc="-5" dirty="0">
                <a:latin typeface="Calibri"/>
                <a:cs typeface="Calibri"/>
              </a:rPr>
              <a:t>the second new  connection </a:t>
            </a:r>
            <a:r>
              <a:rPr sz="1400" spc="-10" dirty="0">
                <a:latin typeface="Calibri"/>
                <a:cs typeface="Calibri"/>
              </a:rPr>
              <a:t>request, </a:t>
            </a:r>
            <a:r>
              <a:rPr sz="1400" spc="-5" dirty="0">
                <a:latin typeface="Calibri"/>
                <a:cs typeface="Calibri"/>
              </a:rPr>
              <a:t>the connection </a:t>
            </a:r>
            <a:r>
              <a:rPr sz="1400" spc="-10" dirty="0">
                <a:latin typeface="Calibri"/>
                <a:cs typeface="Calibri"/>
              </a:rPr>
              <a:t>from </a:t>
            </a:r>
            <a:r>
              <a:rPr sz="1400" spc="-5" dirty="0">
                <a:latin typeface="Calibri"/>
                <a:cs typeface="Calibri"/>
              </a:rPr>
              <a:t>the pool is  served.</a:t>
            </a:r>
            <a:endParaRPr sz="1400">
              <a:latin typeface="Calibri"/>
              <a:cs typeface="Calibri"/>
            </a:endParaRPr>
          </a:p>
        </p:txBody>
      </p:sp>
      <p:sp>
        <p:nvSpPr>
          <p:cNvPr id="19" name="object 19"/>
          <p:cNvSpPr txBox="1"/>
          <p:nvPr/>
        </p:nvSpPr>
        <p:spPr>
          <a:xfrm>
            <a:off x="8158480" y="3099435"/>
            <a:ext cx="3818254" cy="880110"/>
          </a:xfrm>
          <a:prstGeom prst="rect">
            <a:avLst/>
          </a:prstGeom>
        </p:spPr>
        <p:txBody>
          <a:bodyPr vert="horz" wrap="square" lIns="0" tIns="13335" rIns="0" bIns="0" rtlCol="0">
            <a:spAutoFit/>
          </a:bodyPr>
          <a:lstStyle/>
          <a:p>
            <a:pPr marL="12700" marR="5080" algn="just">
              <a:lnSpc>
                <a:spcPct val="100000"/>
              </a:lnSpc>
              <a:spcBef>
                <a:spcPts val="105"/>
              </a:spcBef>
            </a:pPr>
            <a:r>
              <a:rPr sz="1400" dirty="0">
                <a:latin typeface="Calibri"/>
                <a:cs typeface="Calibri"/>
              </a:rPr>
              <a:t>It </a:t>
            </a:r>
            <a:r>
              <a:rPr sz="1400" spc="-5" dirty="0">
                <a:latin typeface="Calibri"/>
                <a:cs typeface="Calibri"/>
              </a:rPr>
              <a:t>is the most </a:t>
            </a:r>
            <a:r>
              <a:rPr sz="1400" spc="-10" dirty="0">
                <a:latin typeface="Calibri"/>
                <a:cs typeface="Calibri"/>
              </a:rPr>
              <a:t>efficient </a:t>
            </a:r>
            <a:r>
              <a:rPr sz="1400" spc="-20" dirty="0">
                <a:latin typeface="Calibri"/>
                <a:cs typeface="Calibri"/>
              </a:rPr>
              <a:t>way </a:t>
            </a:r>
            <a:r>
              <a:rPr sz="1400" spc="-10" dirty="0">
                <a:latin typeface="Calibri"/>
                <a:cs typeface="Calibri"/>
              </a:rPr>
              <a:t>to </a:t>
            </a:r>
            <a:r>
              <a:rPr sz="1400" spc="-5" dirty="0">
                <a:latin typeface="Calibri"/>
                <a:cs typeface="Calibri"/>
              </a:rPr>
              <a:t>managing connections.  </a:t>
            </a:r>
            <a:r>
              <a:rPr sz="1400" spc="20" dirty="0">
                <a:latin typeface="Calibri"/>
                <a:cs typeface="Calibri"/>
              </a:rPr>
              <a:t>Moreover, </a:t>
            </a:r>
            <a:r>
              <a:rPr sz="1400" spc="35" dirty="0">
                <a:latin typeface="Calibri"/>
                <a:cs typeface="Calibri"/>
              </a:rPr>
              <a:t>with </a:t>
            </a:r>
            <a:r>
              <a:rPr sz="1400" spc="30" dirty="0">
                <a:latin typeface="Calibri"/>
                <a:cs typeface="Calibri"/>
              </a:rPr>
              <a:t>SSL </a:t>
            </a:r>
            <a:r>
              <a:rPr sz="1400" spc="35" dirty="0">
                <a:latin typeface="Calibri"/>
                <a:cs typeface="Calibri"/>
              </a:rPr>
              <a:t>based </a:t>
            </a:r>
            <a:r>
              <a:rPr sz="1400" spc="40" dirty="0">
                <a:latin typeface="Calibri"/>
                <a:cs typeface="Calibri"/>
              </a:rPr>
              <a:t>connections, </a:t>
            </a:r>
            <a:r>
              <a:rPr sz="1400" spc="35" dirty="0">
                <a:latin typeface="Calibri"/>
                <a:cs typeface="Calibri"/>
              </a:rPr>
              <a:t>the time  </a:t>
            </a:r>
            <a:r>
              <a:rPr sz="1400" spc="15" dirty="0">
                <a:latin typeface="Calibri"/>
                <a:cs typeface="Calibri"/>
              </a:rPr>
              <a:t>taken </a:t>
            </a:r>
            <a:r>
              <a:rPr sz="1400" spc="20" dirty="0">
                <a:latin typeface="Calibri"/>
                <a:cs typeface="Calibri"/>
              </a:rPr>
              <a:t>on </a:t>
            </a:r>
            <a:r>
              <a:rPr sz="1400" spc="25" dirty="0">
                <a:latin typeface="Calibri"/>
                <a:cs typeface="Calibri"/>
              </a:rPr>
              <a:t>handshake </a:t>
            </a:r>
            <a:r>
              <a:rPr sz="1400" spc="20" dirty="0">
                <a:latin typeface="Calibri"/>
                <a:cs typeface="Calibri"/>
              </a:rPr>
              <a:t>is </a:t>
            </a:r>
            <a:r>
              <a:rPr sz="1400" spc="25" dirty="0">
                <a:latin typeface="Calibri"/>
                <a:cs typeface="Calibri"/>
              </a:rPr>
              <a:t>prevented </a:t>
            </a:r>
            <a:r>
              <a:rPr sz="1400" spc="20" dirty="0">
                <a:latin typeface="Calibri"/>
                <a:cs typeface="Calibri"/>
              </a:rPr>
              <a:t>on </a:t>
            </a:r>
            <a:r>
              <a:rPr sz="1400" spc="35" dirty="0">
                <a:latin typeface="Calibri"/>
                <a:cs typeface="Calibri"/>
              </a:rPr>
              <a:t>connections  </a:t>
            </a:r>
            <a:r>
              <a:rPr sz="1400" spc="-10" dirty="0">
                <a:latin typeface="Calibri"/>
                <a:cs typeface="Calibri"/>
              </a:rPr>
              <a:t>getting </a:t>
            </a:r>
            <a:r>
              <a:rPr sz="1400" spc="-5" dirty="0">
                <a:latin typeface="Calibri"/>
                <a:cs typeface="Calibri"/>
              </a:rPr>
              <a:t>served </a:t>
            </a:r>
            <a:r>
              <a:rPr sz="1400" spc="-10" dirty="0">
                <a:latin typeface="Calibri"/>
                <a:cs typeface="Calibri"/>
              </a:rPr>
              <a:t>from </a:t>
            </a:r>
            <a:r>
              <a:rPr sz="1400" spc="-5" dirty="0">
                <a:latin typeface="Calibri"/>
                <a:cs typeface="Calibri"/>
              </a:rPr>
              <a:t>the pool.</a:t>
            </a:r>
            <a:endParaRPr sz="1400">
              <a:latin typeface="Calibri"/>
              <a:cs typeface="Calibri"/>
            </a:endParaRPr>
          </a:p>
        </p:txBody>
      </p:sp>
      <p:sp>
        <p:nvSpPr>
          <p:cNvPr id="20" name="object 20"/>
          <p:cNvSpPr txBox="1"/>
          <p:nvPr/>
        </p:nvSpPr>
        <p:spPr>
          <a:xfrm>
            <a:off x="8158480" y="4166235"/>
            <a:ext cx="3782060" cy="880110"/>
          </a:xfrm>
          <a:prstGeom prst="rect">
            <a:avLst/>
          </a:prstGeom>
        </p:spPr>
        <p:txBody>
          <a:bodyPr vert="horz" wrap="square" lIns="0" tIns="13335" rIns="0" bIns="0" rtlCol="0">
            <a:spAutoFit/>
          </a:bodyPr>
          <a:lstStyle/>
          <a:p>
            <a:pPr marL="12700" marR="5080" algn="just">
              <a:lnSpc>
                <a:spcPct val="100000"/>
              </a:lnSpc>
              <a:spcBef>
                <a:spcPts val="105"/>
              </a:spcBef>
            </a:pPr>
            <a:r>
              <a:rPr sz="1400" spc="65" dirty="0">
                <a:latin typeface="Calibri"/>
                <a:cs typeface="Calibri"/>
              </a:rPr>
              <a:t>Connection </a:t>
            </a:r>
            <a:r>
              <a:rPr sz="1400" spc="60" dirty="0">
                <a:latin typeface="Calibri"/>
                <a:cs typeface="Calibri"/>
              </a:rPr>
              <a:t>pooling </a:t>
            </a:r>
            <a:r>
              <a:rPr sz="1400" spc="50" dirty="0">
                <a:latin typeface="Calibri"/>
                <a:cs typeface="Calibri"/>
              </a:rPr>
              <a:t>works very well </a:t>
            </a:r>
            <a:r>
              <a:rPr sz="1400" spc="55" dirty="0">
                <a:latin typeface="Calibri"/>
                <a:cs typeface="Calibri"/>
              </a:rPr>
              <a:t>with </a:t>
            </a:r>
            <a:r>
              <a:rPr sz="1400" spc="60" dirty="0">
                <a:latin typeface="Calibri"/>
                <a:cs typeface="Calibri"/>
              </a:rPr>
              <a:t>HTTP  </a:t>
            </a:r>
            <a:r>
              <a:rPr sz="1400" spc="80" dirty="0">
                <a:latin typeface="Calibri"/>
                <a:cs typeface="Calibri"/>
              </a:rPr>
              <a:t>protocol, </a:t>
            </a:r>
            <a:r>
              <a:rPr sz="1400" spc="65" dirty="0">
                <a:latin typeface="Calibri"/>
                <a:cs typeface="Calibri"/>
              </a:rPr>
              <a:t>and </a:t>
            </a:r>
            <a:r>
              <a:rPr sz="1400" spc="80" dirty="0">
                <a:latin typeface="Calibri"/>
                <a:cs typeface="Calibri"/>
              </a:rPr>
              <a:t>hence </a:t>
            </a:r>
            <a:r>
              <a:rPr sz="1400" spc="50" dirty="0">
                <a:latin typeface="Calibri"/>
                <a:cs typeface="Calibri"/>
              </a:rPr>
              <a:t>it is </a:t>
            </a:r>
            <a:r>
              <a:rPr sz="1400" spc="80" dirty="0">
                <a:latin typeface="Calibri"/>
                <a:cs typeface="Calibri"/>
              </a:rPr>
              <a:t>being </a:t>
            </a:r>
            <a:r>
              <a:rPr sz="1400" spc="75" dirty="0">
                <a:latin typeface="Calibri"/>
                <a:cs typeface="Calibri"/>
              </a:rPr>
              <a:t>used </a:t>
            </a:r>
            <a:r>
              <a:rPr sz="1400" dirty="0">
                <a:latin typeface="Calibri"/>
                <a:cs typeface="Calibri"/>
              </a:rPr>
              <a:t>a </a:t>
            </a:r>
            <a:r>
              <a:rPr sz="1400" spc="65" dirty="0">
                <a:latin typeface="Calibri"/>
                <a:cs typeface="Calibri"/>
              </a:rPr>
              <a:t>lot </a:t>
            </a:r>
            <a:r>
              <a:rPr sz="1400" spc="55" dirty="0">
                <a:latin typeface="Calibri"/>
                <a:cs typeface="Calibri"/>
              </a:rPr>
              <a:t>for  accessing </a:t>
            </a:r>
            <a:r>
              <a:rPr sz="1400" spc="50" dirty="0">
                <a:latin typeface="Calibri"/>
                <a:cs typeface="Calibri"/>
              </a:rPr>
              <a:t>HTTP APIs, HTTP based </a:t>
            </a:r>
            <a:r>
              <a:rPr sz="1400" spc="35" dirty="0">
                <a:latin typeface="Calibri"/>
                <a:cs typeface="Calibri"/>
              </a:rPr>
              <a:t>web </a:t>
            </a:r>
            <a:r>
              <a:rPr sz="1400" spc="60" dirty="0">
                <a:latin typeface="Calibri"/>
                <a:cs typeface="Calibri"/>
              </a:rPr>
              <a:t>services,  </a:t>
            </a:r>
            <a:r>
              <a:rPr sz="1400" spc="-10" dirty="0">
                <a:latin typeface="Calibri"/>
                <a:cs typeface="Calibri"/>
              </a:rPr>
              <a:t>RESTful </a:t>
            </a:r>
            <a:r>
              <a:rPr sz="1400" spc="-5" dirty="0">
                <a:latin typeface="Calibri"/>
                <a:cs typeface="Calibri"/>
              </a:rPr>
              <a:t>APIs or RPC </a:t>
            </a:r>
            <a:r>
              <a:rPr sz="1400" spc="-10" dirty="0">
                <a:latin typeface="Calibri"/>
                <a:cs typeface="Calibri"/>
              </a:rPr>
              <a:t>over </a:t>
            </a:r>
            <a:r>
              <a:rPr sz="1400" spc="-35" dirty="0">
                <a:latin typeface="Calibri"/>
                <a:cs typeface="Calibri"/>
              </a:rPr>
              <a:t>HTTP,</a:t>
            </a:r>
            <a:r>
              <a:rPr sz="1400" spc="-5" dirty="0">
                <a:latin typeface="Calibri"/>
                <a:cs typeface="Calibri"/>
              </a:rPr>
              <a:t> </a:t>
            </a:r>
            <a:r>
              <a:rPr sz="1400" spc="-10" dirty="0">
                <a:latin typeface="Calibri"/>
                <a:cs typeface="Calibri"/>
              </a:rPr>
              <a:t>etc.</a:t>
            </a:r>
            <a:endParaRPr sz="1400">
              <a:latin typeface="Calibri"/>
              <a:cs typeface="Calibri"/>
            </a:endParaRPr>
          </a:p>
        </p:txBody>
      </p:sp>
      <p:sp>
        <p:nvSpPr>
          <p:cNvPr id="21" name="object 21"/>
          <p:cNvSpPr txBox="1"/>
          <p:nvPr/>
        </p:nvSpPr>
        <p:spPr>
          <a:xfrm>
            <a:off x="8158480" y="5233034"/>
            <a:ext cx="3782060" cy="666750"/>
          </a:xfrm>
          <a:prstGeom prst="rect">
            <a:avLst/>
          </a:prstGeom>
        </p:spPr>
        <p:txBody>
          <a:bodyPr vert="horz" wrap="square" lIns="0" tIns="13335" rIns="0" bIns="0" rtlCol="0">
            <a:spAutoFit/>
          </a:bodyPr>
          <a:lstStyle/>
          <a:p>
            <a:pPr marL="12700" marR="5080" algn="just">
              <a:lnSpc>
                <a:spcPct val="100000"/>
              </a:lnSpc>
              <a:spcBef>
                <a:spcPts val="105"/>
              </a:spcBef>
            </a:pPr>
            <a:r>
              <a:rPr sz="1400" dirty="0">
                <a:latin typeface="Calibri"/>
                <a:cs typeface="Calibri"/>
              </a:rPr>
              <a:t>It is being </a:t>
            </a:r>
            <a:r>
              <a:rPr sz="1400" spc="-5" dirty="0">
                <a:latin typeface="Calibri"/>
                <a:cs typeface="Calibri"/>
              </a:rPr>
              <a:t>implemented by </a:t>
            </a:r>
            <a:r>
              <a:rPr sz="1400" dirty="0">
                <a:latin typeface="Calibri"/>
                <a:cs typeface="Calibri"/>
              </a:rPr>
              <a:t>most of </a:t>
            </a:r>
            <a:r>
              <a:rPr sz="1400" spc="5" dirty="0">
                <a:latin typeface="Calibri"/>
                <a:cs typeface="Calibri"/>
              </a:rPr>
              <a:t>the HTTP </a:t>
            </a:r>
            <a:r>
              <a:rPr sz="1400" dirty="0">
                <a:latin typeface="Calibri"/>
                <a:cs typeface="Calibri"/>
              </a:rPr>
              <a:t>clients  </a:t>
            </a:r>
            <a:r>
              <a:rPr sz="1400" spc="20" dirty="0">
                <a:latin typeface="Calibri"/>
                <a:cs typeface="Calibri"/>
              </a:rPr>
              <a:t>such </a:t>
            </a:r>
            <a:r>
              <a:rPr sz="1400" spc="10" dirty="0">
                <a:latin typeface="Calibri"/>
                <a:cs typeface="Calibri"/>
              </a:rPr>
              <a:t>as </a:t>
            </a:r>
            <a:r>
              <a:rPr sz="1400" spc="20" dirty="0">
                <a:latin typeface="Calibri"/>
                <a:cs typeface="Calibri"/>
              </a:rPr>
              <a:t>Apache HTTPClient, </a:t>
            </a:r>
            <a:r>
              <a:rPr sz="1400" spc="5" dirty="0">
                <a:latin typeface="Calibri"/>
                <a:cs typeface="Calibri"/>
              </a:rPr>
              <a:t>RESTEasy, </a:t>
            </a:r>
            <a:r>
              <a:rPr sz="1400" spc="20" dirty="0">
                <a:latin typeface="Calibri"/>
                <a:cs typeface="Calibri"/>
              </a:rPr>
              <a:t>OpenFeign,  </a:t>
            </a:r>
            <a:r>
              <a:rPr sz="1400" spc="-10" dirty="0">
                <a:latin typeface="Calibri"/>
                <a:cs typeface="Calibri"/>
              </a:rPr>
              <a:t>etc.</a:t>
            </a:r>
            <a:endParaRPr sz="1400">
              <a:latin typeface="Calibri"/>
              <a:cs typeface="Calibri"/>
            </a:endParaRPr>
          </a:p>
        </p:txBody>
      </p:sp>
      <p:sp>
        <p:nvSpPr>
          <p:cNvPr id="22" name="object 2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920940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What </a:t>
            </a:r>
            <a:r>
              <a:rPr sz="2400" b="1" spc="-10" dirty="0">
                <a:solidFill>
                  <a:srgbClr val="FFFFFF"/>
                </a:solidFill>
                <a:latin typeface="Microsoft YaHei"/>
                <a:cs typeface="Microsoft YaHei"/>
              </a:rPr>
              <a:t>are </a:t>
            </a:r>
            <a:r>
              <a:rPr sz="2400" b="1" dirty="0">
                <a:solidFill>
                  <a:srgbClr val="FFFFFF"/>
                </a:solidFill>
                <a:latin typeface="Microsoft YaHei"/>
                <a:cs typeface="Microsoft YaHei"/>
              </a:rPr>
              <a:t>the </a:t>
            </a:r>
            <a:r>
              <a:rPr sz="2400" b="1" spc="-5" dirty="0">
                <a:solidFill>
                  <a:srgbClr val="FFFFFF"/>
                </a:solidFill>
                <a:latin typeface="Microsoft YaHei"/>
                <a:cs typeface="Microsoft YaHei"/>
              </a:rPr>
              <a:t>characteristics for </a:t>
            </a:r>
            <a:r>
              <a:rPr sz="2400" b="1" dirty="0">
                <a:solidFill>
                  <a:srgbClr val="FFFFFF"/>
                </a:solidFill>
                <a:latin typeface="Microsoft YaHei"/>
                <a:cs typeface="Microsoft YaHei"/>
              </a:rPr>
              <a:t>a microservice</a:t>
            </a:r>
            <a:r>
              <a:rPr sz="2400" b="1" spc="50" dirty="0">
                <a:solidFill>
                  <a:srgbClr val="FFFFFF"/>
                </a:solidFill>
                <a:latin typeface="Microsoft YaHei"/>
                <a:cs typeface="Microsoft YaHei"/>
              </a:rPr>
              <a:t> </a:t>
            </a:r>
            <a:r>
              <a:rPr sz="2400" b="1" spc="-10" dirty="0">
                <a:solidFill>
                  <a:srgbClr val="FFFFFF"/>
                </a:solidFill>
                <a:latin typeface="Microsoft YaHei"/>
                <a:cs typeface="Microsoft YaHei"/>
              </a:rPr>
              <a:t>architecture?</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89559" y="937260"/>
            <a:ext cx="11464290" cy="5389245"/>
          </a:xfrm>
          <a:prstGeom prst="rect">
            <a:avLst/>
          </a:prstGeom>
        </p:spPr>
        <p:txBody>
          <a:bodyPr vert="horz" wrap="square" lIns="0" tIns="12065" rIns="0" bIns="0" rtlCol="0">
            <a:spAutoFit/>
          </a:bodyPr>
          <a:lstStyle/>
          <a:p>
            <a:pPr marL="298450" indent="-285750">
              <a:lnSpc>
                <a:spcPct val="100000"/>
              </a:lnSpc>
              <a:spcBef>
                <a:spcPts val="95"/>
              </a:spcBef>
              <a:buFont typeface="Arial"/>
              <a:buChar char="•"/>
              <a:tabLst>
                <a:tab pos="297815" algn="l"/>
                <a:tab pos="298450" algn="l"/>
              </a:tabLst>
            </a:pPr>
            <a:r>
              <a:rPr sz="1600" spc="-5" dirty="0">
                <a:latin typeface="Calibri"/>
                <a:cs typeface="Calibri"/>
              </a:rPr>
              <a:t>The </a:t>
            </a:r>
            <a:r>
              <a:rPr sz="1600" spc="-10" dirty="0">
                <a:latin typeface="Calibri"/>
                <a:cs typeface="Calibri"/>
              </a:rPr>
              <a:t>architecture provides </a:t>
            </a:r>
            <a:r>
              <a:rPr sz="1600" spc="-5" dirty="0">
                <a:latin typeface="Calibri"/>
                <a:cs typeface="Calibri"/>
              </a:rPr>
              <a:t>a </a:t>
            </a:r>
            <a:r>
              <a:rPr sz="1600" b="1" spc="-10" dirty="0">
                <a:solidFill>
                  <a:srgbClr val="6FAC46"/>
                </a:solidFill>
                <a:latin typeface="Calibri"/>
                <a:cs typeface="Calibri"/>
              </a:rPr>
              <a:t>stable </a:t>
            </a:r>
            <a:r>
              <a:rPr sz="1600" b="1" spc="-5" dirty="0">
                <a:solidFill>
                  <a:srgbClr val="6FAC46"/>
                </a:solidFill>
                <a:latin typeface="Calibri"/>
                <a:cs typeface="Calibri"/>
              </a:rPr>
              <a:t>design </a:t>
            </a:r>
            <a:r>
              <a:rPr sz="1600" spc="-15" dirty="0">
                <a:latin typeface="Calibri"/>
                <a:cs typeface="Calibri"/>
              </a:rPr>
              <a:t>to </a:t>
            </a:r>
            <a:r>
              <a:rPr sz="1600" spc="-5" dirty="0">
                <a:latin typeface="Calibri"/>
                <a:cs typeface="Calibri"/>
              </a:rPr>
              <a:t>the </a:t>
            </a:r>
            <a:r>
              <a:rPr sz="1600" spc="-10" dirty="0">
                <a:latin typeface="Calibri"/>
                <a:cs typeface="Calibri"/>
              </a:rPr>
              <a:t>distributed</a:t>
            </a:r>
            <a:r>
              <a:rPr sz="1600" spc="40" dirty="0">
                <a:latin typeface="Calibri"/>
                <a:cs typeface="Calibri"/>
              </a:rPr>
              <a:t> </a:t>
            </a:r>
            <a:r>
              <a:rPr sz="1600" spc="-15" dirty="0">
                <a:latin typeface="Calibri"/>
                <a:cs typeface="Calibri"/>
              </a:rPr>
              <a:t>system.</a:t>
            </a:r>
            <a:endParaRPr sz="160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It </a:t>
            </a:r>
            <a:r>
              <a:rPr sz="1600" spc="-10" dirty="0">
                <a:latin typeface="Calibri"/>
                <a:cs typeface="Calibri"/>
              </a:rPr>
              <a:t>promotes </a:t>
            </a:r>
            <a:r>
              <a:rPr sz="1600" b="1" spc="-5" dirty="0">
                <a:solidFill>
                  <a:srgbClr val="6FAC46"/>
                </a:solidFill>
                <a:latin typeface="Calibri"/>
                <a:cs typeface="Calibri"/>
              </a:rPr>
              <a:t>design </a:t>
            </a:r>
            <a:r>
              <a:rPr sz="1600" b="1" spc="-15" dirty="0">
                <a:solidFill>
                  <a:srgbClr val="6FAC46"/>
                </a:solidFill>
                <a:latin typeface="Calibri"/>
                <a:cs typeface="Calibri"/>
              </a:rPr>
              <a:t>for</a:t>
            </a:r>
            <a:r>
              <a:rPr sz="1600" b="1" spc="5" dirty="0">
                <a:solidFill>
                  <a:srgbClr val="6FAC46"/>
                </a:solidFill>
                <a:latin typeface="Calibri"/>
                <a:cs typeface="Calibri"/>
              </a:rPr>
              <a:t> </a:t>
            </a:r>
            <a:r>
              <a:rPr sz="1600" b="1" spc="-10" dirty="0">
                <a:solidFill>
                  <a:srgbClr val="6FAC46"/>
                </a:solidFill>
                <a:latin typeface="Calibri"/>
                <a:cs typeface="Calibri"/>
              </a:rPr>
              <a:t>failures</a:t>
            </a:r>
            <a:r>
              <a:rPr sz="1600" spc="-10" dirty="0">
                <a:latin typeface="Calibri"/>
                <a:cs typeface="Calibri"/>
              </a:rPr>
              <a:t>.</a:t>
            </a:r>
            <a:endParaRPr sz="1600">
              <a:latin typeface="Calibri"/>
              <a:cs typeface="Calibri"/>
            </a:endParaRPr>
          </a:p>
          <a:p>
            <a:pPr marL="755650" lvl="1" indent="-285750">
              <a:lnSpc>
                <a:spcPct val="100000"/>
              </a:lnSpc>
              <a:buFont typeface="Arial"/>
              <a:buChar char="•"/>
              <a:tabLst>
                <a:tab pos="755015" algn="l"/>
                <a:tab pos="755650" algn="l"/>
              </a:tabLst>
            </a:pPr>
            <a:r>
              <a:rPr sz="1600" spc="-5" dirty="0">
                <a:latin typeface="Calibri"/>
                <a:cs typeface="Calibri"/>
              </a:rPr>
              <a:t>Means it </a:t>
            </a:r>
            <a:r>
              <a:rPr sz="1600" spc="-10" dirty="0">
                <a:latin typeface="Calibri"/>
                <a:cs typeface="Calibri"/>
              </a:rPr>
              <a:t>raises </a:t>
            </a:r>
            <a:r>
              <a:rPr sz="1600" spc="-5" dirty="0">
                <a:latin typeface="Calibri"/>
                <a:cs typeface="Calibri"/>
              </a:rPr>
              <a:t>functional </a:t>
            </a:r>
            <a:r>
              <a:rPr sz="1600" spc="-10" dirty="0">
                <a:latin typeface="Calibri"/>
                <a:cs typeface="Calibri"/>
              </a:rPr>
              <a:t>requirements </a:t>
            </a:r>
            <a:r>
              <a:rPr sz="1600" spc="-15" dirty="0">
                <a:latin typeface="Calibri"/>
                <a:cs typeface="Calibri"/>
              </a:rPr>
              <a:t>for </a:t>
            </a:r>
            <a:r>
              <a:rPr sz="1600" spc="-5" dirty="0">
                <a:latin typeface="Calibri"/>
                <a:cs typeface="Calibri"/>
              </a:rPr>
              <a:t>each possible type of </a:t>
            </a:r>
            <a:r>
              <a:rPr sz="1600" spc="-15" dirty="0">
                <a:latin typeface="Calibri"/>
                <a:cs typeface="Calibri"/>
              </a:rPr>
              <a:t>failures </a:t>
            </a:r>
            <a:r>
              <a:rPr sz="1600" spc="-5" dirty="0">
                <a:latin typeface="Calibri"/>
                <a:cs typeface="Calibri"/>
              </a:rPr>
              <a:t>in a </a:t>
            </a:r>
            <a:r>
              <a:rPr sz="1600" spc="-10" dirty="0">
                <a:latin typeface="Calibri"/>
                <a:cs typeface="Calibri"/>
              </a:rPr>
              <a:t>distributed</a:t>
            </a:r>
            <a:r>
              <a:rPr sz="1600" spc="70" dirty="0">
                <a:latin typeface="Calibri"/>
                <a:cs typeface="Calibri"/>
              </a:rPr>
              <a:t> </a:t>
            </a:r>
            <a:r>
              <a:rPr sz="1600" spc="-15" dirty="0">
                <a:latin typeface="Calibri"/>
                <a:cs typeface="Calibri"/>
              </a:rPr>
              <a:t>system.</a:t>
            </a:r>
            <a:endParaRPr sz="160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It enables </a:t>
            </a:r>
            <a:r>
              <a:rPr sz="1600" b="1" spc="-5" dirty="0">
                <a:solidFill>
                  <a:srgbClr val="6FAC46"/>
                </a:solidFill>
                <a:latin typeface="Calibri"/>
                <a:cs typeface="Calibri"/>
              </a:rPr>
              <a:t>endless </a:t>
            </a:r>
            <a:r>
              <a:rPr sz="1600" b="1" spc="-10" dirty="0">
                <a:solidFill>
                  <a:srgbClr val="6FAC46"/>
                </a:solidFill>
                <a:latin typeface="Calibri"/>
                <a:cs typeface="Calibri"/>
              </a:rPr>
              <a:t>theoretical </a:t>
            </a:r>
            <a:r>
              <a:rPr sz="1600" b="1" spc="-5" dirty="0">
                <a:solidFill>
                  <a:srgbClr val="6FAC46"/>
                </a:solidFill>
                <a:latin typeface="Calibri"/>
                <a:cs typeface="Calibri"/>
              </a:rPr>
              <a:t>scalability and</a:t>
            </a:r>
            <a:r>
              <a:rPr sz="1600" b="1" spc="20" dirty="0">
                <a:solidFill>
                  <a:srgbClr val="6FAC46"/>
                </a:solidFill>
                <a:latin typeface="Calibri"/>
                <a:cs typeface="Calibri"/>
              </a:rPr>
              <a:t> </a:t>
            </a:r>
            <a:r>
              <a:rPr sz="1600" b="1" spc="-5" dirty="0">
                <a:solidFill>
                  <a:srgbClr val="6FAC46"/>
                </a:solidFill>
                <a:latin typeface="Calibri"/>
                <a:cs typeface="Calibri"/>
              </a:rPr>
              <a:t>resilience</a:t>
            </a:r>
            <a:r>
              <a:rPr sz="1600" spc="-5" dirty="0">
                <a:latin typeface="Calibri"/>
                <a:cs typeface="Calibri"/>
              </a:rPr>
              <a:t>.</a:t>
            </a:r>
            <a:endParaRPr sz="1600">
              <a:latin typeface="Calibri"/>
              <a:cs typeface="Calibri"/>
            </a:endParaRPr>
          </a:p>
          <a:p>
            <a:pPr marL="298450" indent="-285750">
              <a:lnSpc>
                <a:spcPct val="100000"/>
              </a:lnSpc>
              <a:buFont typeface="Arial"/>
              <a:buChar char="•"/>
              <a:tabLst>
                <a:tab pos="297815" algn="l"/>
                <a:tab pos="298450" algn="l"/>
              </a:tabLst>
            </a:pPr>
            <a:r>
              <a:rPr sz="1600" spc="-10" dirty="0">
                <a:latin typeface="Calibri"/>
                <a:cs typeface="Calibri"/>
              </a:rPr>
              <a:t>There </a:t>
            </a:r>
            <a:r>
              <a:rPr sz="1600" spc="-5" dirty="0">
                <a:latin typeface="Calibri"/>
                <a:cs typeface="Calibri"/>
              </a:rPr>
              <a:t>is no </a:t>
            </a:r>
            <a:r>
              <a:rPr sz="1600" spc="-15" dirty="0">
                <a:latin typeface="Calibri"/>
                <a:cs typeface="Calibri"/>
              </a:rPr>
              <a:t>centralized </a:t>
            </a:r>
            <a:r>
              <a:rPr sz="1600" spc="-10" dirty="0">
                <a:latin typeface="Calibri"/>
                <a:cs typeface="Calibri"/>
              </a:rPr>
              <a:t>governance </a:t>
            </a:r>
            <a:r>
              <a:rPr sz="1600" spc="-5" dirty="0">
                <a:latin typeface="Calibri"/>
                <a:cs typeface="Calibri"/>
              </a:rPr>
              <a:t>means it has </a:t>
            </a:r>
            <a:r>
              <a:rPr sz="1600" b="1" spc="-10" dirty="0">
                <a:solidFill>
                  <a:srgbClr val="6FAC46"/>
                </a:solidFill>
                <a:latin typeface="Calibri"/>
                <a:cs typeface="Calibri"/>
              </a:rPr>
              <a:t>decentralized</a:t>
            </a:r>
            <a:r>
              <a:rPr sz="1600" b="1" spc="35" dirty="0">
                <a:solidFill>
                  <a:srgbClr val="6FAC46"/>
                </a:solidFill>
                <a:latin typeface="Calibri"/>
                <a:cs typeface="Calibri"/>
              </a:rPr>
              <a:t> </a:t>
            </a:r>
            <a:r>
              <a:rPr sz="1600" b="1" spc="-10" dirty="0">
                <a:solidFill>
                  <a:srgbClr val="6FAC46"/>
                </a:solidFill>
                <a:latin typeface="Calibri"/>
                <a:cs typeface="Calibri"/>
              </a:rPr>
              <a:t>governance</a:t>
            </a:r>
            <a:r>
              <a:rPr sz="1600" spc="-10" dirty="0">
                <a:latin typeface="Calibri"/>
                <a:cs typeface="Calibri"/>
              </a:rPr>
              <a:t>.</a:t>
            </a:r>
            <a:endParaRPr sz="160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It </a:t>
            </a:r>
            <a:r>
              <a:rPr sz="1600" spc="-10" dirty="0">
                <a:latin typeface="Calibri"/>
                <a:cs typeface="Calibri"/>
              </a:rPr>
              <a:t>allows </a:t>
            </a:r>
            <a:r>
              <a:rPr sz="1600" b="1" spc="-5" dirty="0">
                <a:solidFill>
                  <a:srgbClr val="6FAC46"/>
                </a:solidFill>
                <a:latin typeface="Calibri"/>
                <a:cs typeface="Calibri"/>
              </a:rPr>
              <a:t>endless evolution </a:t>
            </a:r>
            <a:r>
              <a:rPr sz="1600" spc="-15" dirty="0">
                <a:latin typeface="Calibri"/>
                <a:cs typeface="Calibri"/>
              </a:rPr>
              <a:t>to </a:t>
            </a:r>
            <a:r>
              <a:rPr sz="1600" spc="-5" dirty="0">
                <a:latin typeface="Calibri"/>
                <a:cs typeface="Calibri"/>
              </a:rPr>
              <a:t>enable </a:t>
            </a:r>
            <a:r>
              <a:rPr sz="1600" spc="-10" dirty="0">
                <a:latin typeface="Calibri"/>
                <a:cs typeface="Calibri"/>
              </a:rPr>
              <a:t>new </a:t>
            </a:r>
            <a:r>
              <a:rPr sz="1600" spc="-5" dirty="0">
                <a:latin typeface="Calibri"/>
                <a:cs typeface="Calibri"/>
              </a:rPr>
              <a:t>or changes in business concerns, </a:t>
            </a:r>
            <a:r>
              <a:rPr sz="1600" spc="-10" dirty="0">
                <a:latin typeface="Calibri"/>
                <a:cs typeface="Calibri"/>
              </a:rPr>
              <a:t>increament </a:t>
            </a:r>
            <a:r>
              <a:rPr sz="1600" spc="-5" dirty="0">
                <a:latin typeface="Calibri"/>
                <a:cs typeface="Calibri"/>
              </a:rPr>
              <a:t>in </a:t>
            </a:r>
            <a:r>
              <a:rPr sz="1600" spc="-15" dirty="0">
                <a:latin typeface="Calibri"/>
                <a:cs typeface="Calibri"/>
              </a:rPr>
              <a:t>scalability, </a:t>
            </a:r>
            <a:r>
              <a:rPr sz="1600" spc="-10" dirty="0">
                <a:latin typeface="Calibri"/>
                <a:cs typeface="Calibri"/>
              </a:rPr>
              <a:t>availability </a:t>
            </a:r>
            <a:r>
              <a:rPr sz="1600" spc="-5" dirty="0">
                <a:latin typeface="Calibri"/>
                <a:cs typeface="Calibri"/>
              </a:rPr>
              <a:t>and</a:t>
            </a:r>
            <a:r>
              <a:rPr sz="1600" spc="150" dirty="0">
                <a:latin typeface="Calibri"/>
                <a:cs typeface="Calibri"/>
              </a:rPr>
              <a:t> </a:t>
            </a:r>
            <a:r>
              <a:rPr sz="1600" spc="-10" dirty="0">
                <a:latin typeface="Calibri"/>
                <a:cs typeface="Calibri"/>
              </a:rPr>
              <a:t>resiliance.</a:t>
            </a:r>
            <a:endParaRPr sz="160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The </a:t>
            </a:r>
            <a:r>
              <a:rPr sz="1600" spc="-10" dirty="0">
                <a:latin typeface="Calibri"/>
                <a:cs typeface="Calibri"/>
              </a:rPr>
              <a:t>architecture promotes </a:t>
            </a:r>
            <a:r>
              <a:rPr sz="1600" b="1" spc="-5" dirty="0">
                <a:solidFill>
                  <a:srgbClr val="6FAC46"/>
                </a:solidFill>
                <a:latin typeface="Calibri"/>
                <a:cs typeface="Calibri"/>
              </a:rPr>
              <a:t>smart endpoints with dumb</a:t>
            </a:r>
            <a:r>
              <a:rPr sz="1600" b="1" spc="25" dirty="0">
                <a:solidFill>
                  <a:srgbClr val="6FAC46"/>
                </a:solidFill>
                <a:latin typeface="Calibri"/>
                <a:cs typeface="Calibri"/>
              </a:rPr>
              <a:t> </a:t>
            </a:r>
            <a:r>
              <a:rPr sz="1600" b="1" spc="-5" dirty="0">
                <a:solidFill>
                  <a:srgbClr val="6FAC46"/>
                </a:solidFill>
                <a:latin typeface="Calibri"/>
                <a:cs typeface="Calibri"/>
              </a:rPr>
              <a:t>pipes</a:t>
            </a:r>
            <a:r>
              <a:rPr sz="1600" spc="-5" dirty="0">
                <a:latin typeface="Calibri"/>
                <a:cs typeface="Calibri"/>
              </a:rPr>
              <a:t>.</a:t>
            </a:r>
            <a:endParaRPr sz="160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The </a:t>
            </a:r>
            <a:r>
              <a:rPr sz="1600" spc="-10" dirty="0">
                <a:latin typeface="Calibri"/>
                <a:cs typeface="Calibri"/>
              </a:rPr>
              <a:t>architecture </a:t>
            </a:r>
            <a:r>
              <a:rPr sz="1600" spc="-5" dirty="0">
                <a:latin typeface="Calibri"/>
                <a:cs typeface="Calibri"/>
              </a:rPr>
              <a:t>is usually based on </a:t>
            </a:r>
            <a:r>
              <a:rPr sz="1600" b="1" spc="-10" dirty="0">
                <a:solidFill>
                  <a:srgbClr val="6FAC46"/>
                </a:solidFill>
                <a:latin typeface="Calibri"/>
                <a:cs typeface="Calibri"/>
              </a:rPr>
              <a:t>infrastructure automation </a:t>
            </a:r>
            <a:r>
              <a:rPr sz="1600" spc="-10" dirty="0">
                <a:latin typeface="Calibri"/>
                <a:cs typeface="Calibri"/>
              </a:rPr>
              <a:t>that </a:t>
            </a:r>
            <a:r>
              <a:rPr sz="1600" spc="-5" dirty="0">
                <a:latin typeface="Calibri"/>
                <a:cs typeface="Calibri"/>
              </a:rPr>
              <a:t>includes CI, </a:t>
            </a:r>
            <a:r>
              <a:rPr sz="1600" spc="-20" dirty="0">
                <a:latin typeface="Calibri"/>
                <a:cs typeface="Calibri"/>
              </a:rPr>
              <a:t>CD, </a:t>
            </a:r>
            <a:r>
              <a:rPr sz="1600" dirty="0">
                <a:latin typeface="Calibri"/>
                <a:cs typeface="Calibri"/>
              </a:rPr>
              <a:t>CT </a:t>
            </a:r>
            <a:r>
              <a:rPr sz="1600" spc="-5" dirty="0">
                <a:latin typeface="Calibri"/>
                <a:cs typeface="Calibri"/>
              </a:rPr>
              <a:t>and</a:t>
            </a:r>
            <a:r>
              <a:rPr sz="1600" spc="80" dirty="0">
                <a:latin typeface="Calibri"/>
                <a:cs typeface="Calibri"/>
              </a:rPr>
              <a:t> </a:t>
            </a:r>
            <a:r>
              <a:rPr sz="1600" spc="-5" dirty="0">
                <a:latin typeface="Calibri"/>
                <a:cs typeface="Calibri"/>
              </a:rPr>
              <a:t>CM.</a:t>
            </a:r>
            <a:endParaRPr sz="160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It compose of services </a:t>
            </a:r>
            <a:r>
              <a:rPr sz="1600" spc="-10" dirty="0">
                <a:latin typeface="Calibri"/>
                <a:cs typeface="Calibri"/>
              </a:rPr>
              <a:t>that </a:t>
            </a:r>
            <a:r>
              <a:rPr sz="1600" spc="-15" dirty="0">
                <a:latin typeface="Calibri"/>
                <a:cs typeface="Calibri"/>
              </a:rPr>
              <a:t>are </a:t>
            </a:r>
            <a:r>
              <a:rPr sz="1600" spc="-5" dirty="0">
                <a:latin typeface="Calibri"/>
                <a:cs typeface="Calibri"/>
              </a:rPr>
              <a:t>usually </a:t>
            </a:r>
            <a:r>
              <a:rPr sz="1600" spc="-15" dirty="0">
                <a:latin typeface="Calibri"/>
                <a:cs typeface="Calibri"/>
              </a:rPr>
              <a:t>organized </a:t>
            </a:r>
            <a:r>
              <a:rPr sz="1600" spc="-10" dirty="0">
                <a:latin typeface="Calibri"/>
                <a:cs typeface="Calibri"/>
              </a:rPr>
              <a:t>around </a:t>
            </a:r>
            <a:r>
              <a:rPr sz="1600" b="1" spc="-5" dirty="0">
                <a:solidFill>
                  <a:srgbClr val="6FAC46"/>
                </a:solidFill>
                <a:latin typeface="Calibri"/>
                <a:cs typeface="Calibri"/>
              </a:rPr>
              <a:t>business</a:t>
            </a:r>
            <a:r>
              <a:rPr sz="1600" b="1" spc="50" dirty="0">
                <a:solidFill>
                  <a:srgbClr val="6FAC46"/>
                </a:solidFill>
                <a:latin typeface="Calibri"/>
                <a:cs typeface="Calibri"/>
              </a:rPr>
              <a:t> </a:t>
            </a:r>
            <a:r>
              <a:rPr sz="1600" b="1" spc="-5" dirty="0">
                <a:solidFill>
                  <a:srgbClr val="6FAC46"/>
                </a:solidFill>
                <a:latin typeface="Calibri"/>
                <a:cs typeface="Calibri"/>
              </a:rPr>
              <a:t>concerns</a:t>
            </a:r>
            <a:r>
              <a:rPr sz="1600" spc="-5" dirty="0">
                <a:latin typeface="Calibri"/>
                <a:cs typeface="Calibri"/>
              </a:rPr>
              <a:t>.</a:t>
            </a:r>
            <a:endParaRPr sz="1600">
              <a:latin typeface="Calibri"/>
              <a:cs typeface="Calibri"/>
            </a:endParaRPr>
          </a:p>
          <a:p>
            <a:pPr marL="298450" indent="-285750">
              <a:lnSpc>
                <a:spcPct val="100000"/>
              </a:lnSpc>
              <a:buFont typeface="Arial"/>
              <a:buChar char="•"/>
              <a:tabLst>
                <a:tab pos="297815" algn="l"/>
                <a:tab pos="298450" algn="l"/>
              </a:tabLst>
            </a:pPr>
            <a:r>
              <a:rPr sz="1600" spc="-10" dirty="0">
                <a:latin typeface="Calibri"/>
                <a:cs typeface="Calibri"/>
              </a:rPr>
              <a:t>Each </a:t>
            </a:r>
            <a:r>
              <a:rPr sz="1600" spc="-5" dirty="0">
                <a:latin typeface="Calibri"/>
                <a:cs typeface="Calibri"/>
              </a:rPr>
              <a:t>service is </a:t>
            </a:r>
            <a:r>
              <a:rPr sz="1600" spc="-15" dirty="0">
                <a:latin typeface="Calibri"/>
                <a:cs typeface="Calibri"/>
              </a:rPr>
              <a:t>treated </a:t>
            </a:r>
            <a:r>
              <a:rPr sz="1600" spc="-5" dirty="0">
                <a:latin typeface="Calibri"/>
                <a:cs typeface="Calibri"/>
              </a:rPr>
              <a:t>as </a:t>
            </a:r>
            <a:r>
              <a:rPr sz="1600" b="1" spc="-5" dirty="0">
                <a:solidFill>
                  <a:srgbClr val="6FAC46"/>
                </a:solidFill>
                <a:latin typeface="Calibri"/>
                <a:cs typeface="Calibri"/>
              </a:rPr>
              <a:t>products </a:t>
            </a:r>
            <a:r>
              <a:rPr sz="1600" b="1" spc="-15" dirty="0">
                <a:solidFill>
                  <a:srgbClr val="6FAC46"/>
                </a:solidFill>
                <a:latin typeface="Calibri"/>
                <a:cs typeface="Calibri"/>
              </a:rPr>
              <a:t>rather </a:t>
            </a:r>
            <a:r>
              <a:rPr sz="1600" b="1" spc="-5" dirty="0">
                <a:solidFill>
                  <a:srgbClr val="6FAC46"/>
                </a:solidFill>
                <a:latin typeface="Calibri"/>
                <a:cs typeface="Calibri"/>
              </a:rPr>
              <a:t>than</a:t>
            </a:r>
            <a:r>
              <a:rPr sz="1600" b="1" spc="45" dirty="0">
                <a:solidFill>
                  <a:srgbClr val="6FAC46"/>
                </a:solidFill>
                <a:latin typeface="Calibri"/>
                <a:cs typeface="Calibri"/>
              </a:rPr>
              <a:t> </a:t>
            </a:r>
            <a:r>
              <a:rPr sz="1600" b="1" spc="-5" dirty="0">
                <a:solidFill>
                  <a:srgbClr val="6FAC46"/>
                </a:solidFill>
                <a:latin typeface="Calibri"/>
                <a:cs typeface="Calibri"/>
              </a:rPr>
              <a:t>projects</a:t>
            </a:r>
            <a:r>
              <a:rPr sz="1600" spc="-5" dirty="0">
                <a:latin typeface="Calibri"/>
                <a:cs typeface="Calibri"/>
              </a:rPr>
              <a:t>.</a:t>
            </a:r>
            <a:endParaRPr sz="160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Services </a:t>
            </a:r>
            <a:r>
              <a:rPr sz="1600" spc="-15" dirty="0">
                <a:latin typeface="Calibri"/>
                <a:cs typeface="Calibri"/>
              </a:rPr>
              <a:t>are </a:t>
            </a:r>
            <a:r>
              <a:rPr sz="1600" spc="-5" dirty="0">
                <a:latin typeface="Calibri"/>
                <a:cs typeface="Calibri"/>
              </a:rPr>
              <a:t>design </a:t>
            </a:r>
            <a:r>
              <a:rPr sz="1600" spc="-15" dirty="0">
                <a:latin typeface="Calibri"/>
                <a:cs typeface="Calibri"/>
              </a:rPr>
              <a:t>to </a:t>
            </a:r>
            <a:r>
              <a:rPr sz="1600" spc="-5" dirty="0">
                <a:latin typeface="Calibri"/>
                <a:cs typeface="Calibri"/>
              </a:rPr>
              <a:t>be</a:t>
            </a:r>
            <a:r>
              <a:rPr sz="1600" spc="20" dirty="0">
                <a:latin typeface="Calibri"/>
                <a:cs typeface="Calibri"/>
              </a:rPr>
              <a:t> </a:t>
            </a:r>
            <a:r>
              <a:rPr sz="1600" b="1" spc="-5" dirty="0">
                <a:solidFill>
                  <a:srgbClr val="6FAC46"/>
                </a:solidFill>
                <a:latin typeface="Calibri"/>
                <a:cs typeface="Calibri"/>
              </a:rPr>
              <a:t>self-cohesive</a:t>
            </a:r>
            <a:r>
              <a:rPr sz="1600" spc="-5" dirty="0">
                <a:latin typeface="Calibri"/>
                <a:cs typeface="Calibri"/>
              </a:rPr>
              <a:t>.</a:t>
            </a:r>
            <a:endParaRPr sz="1600">
              <a:latin typeface="Calibri"/>
              <a:cs typeface="Calibri"/>
            </a:endParaRPr>
          </a:p>
          <a:p>
            <a:pPr marL="755650" lvl="1" indent="-285750">
              <a:lnSpc>
                <a:spcPct val="100000"/>
              </a:lnSpc>
              <a:buFont typeface="Arial"/>
              <a:buChar char="•"/>
              <a:tabLst>
                <a:tab pos="755015" algn="l"/>
                <a:tab pos="755650" algn="l"/>
              </a:tabLst>
            </a:pPr>
            <a:r>
              <a:rPr sz="1600" spc="-5" dirty="0">
                <a:latin typeface="Calibri"/>
                <a:cs typeface="Calibri"/>
              </a:rPr>
              <a:t>A service should implement a small </a:t>
            </a:r>
            <a:r>
              <a:rPr sz="1600" spc="-10" dirty="0">
                <a:latin typeface="Calibri"/>
                <a:cs typeface="Calibri"/>
              </a:rPr>
              <a:t>set </a:t>
            </a:r>
            <a:r>
              <a:rPr sz="1600" spc="-5" dirty="0">
                <a:latin typeface="Calibri"/>
                <a:cs typeface="Calibri"/>
              </a:rPr>
              <a:t>of </a:t>
            </a:r>
            <a:r>
              <a:rPr sz="1600" spc="-10" dirty="0">
                <a:latin typeface="Calibri"/>
                <a:cs typeface="Calibri"/>
              </a:rPr>
              <a:t>strongly </a:t>
            </a:r>
            <a:r>
              <a:rPr sz="1600" spc="-15" dirty="0">
                <a:latin typeface="Calibri"/>
                <a:cs typeface="Calibri"/>
              </a:rPr>
              <a:t>related</a:t>
            </a:r>
            <a:r>
              <a:rPr sz="1600" spc="30" dirty="0">
                <a:latin typeface="Calibri"/>
                <a:cs typeface="Calibri"/>
              </a:rPr>
              <a:t> </a:t>
            </a:r>
            <a:r>
              <a:rPr sz="1600" spc="-5" dirty="0">
                <a:latin typeface="Calibri"/>
                <a:cs typeface="Calibri"/>
              </a:rPr>
              <a:t>functions.</a:t>
            </a:r>
            <a:endParaRPr sz="1600">
              <a:latin typeface="Calibri"/>
              <a:cs typeface="Calibri"/>
            </a:endParaRPr>
          </a:p>
          <a:p>
            <a:pPr marL="755650" lvl="1" indent="-285750">
              <a:lnSpc>
                <a:spcPct val="100000"/>
              </a:lnSpc>
              <a:buFont typeface="Arial"/>
              <a:buChar char="•"/>
              <a:tabLst>
                <a:tab pos="755015" algn="l"/>
                <a:tab pos="755650" algn="l"/>
              </a:tabLst>
            </a:pPr>
            <a:r>
              <a:rPr sz="1600" spc="-5" dirty="0">
                <a:latin typeface="Calibri"/>
                <a:cs typeface="Calibri"/>
              </a:rPr>
              <a:t>Means </a:t>
            </a:r>
            <a:r>
              <a:rPr sz="1600" spc="-20" dirty="0">
                <a:latin typeface="Calibri"/>
                <a:cs typeface="Calibri"/>
              </a:rPr>
              <a:t>like </a:t>
            </a:r>
            <a:r>
              <a:rPr sz="1600" spc="-15" dirty="0">
                <a:latin typeface="Calibri"/>
                <a:cs typeface="Calibri"/>
              </a:rPr>
              <a:t>OOD, </a:t>
            </a:r>
            <a:r>
              <a:rPr sz="1600" spc="-5" dirty="0">
                <a:latin typeface="Calibri"/>
                <a:cs typeface="Calibri"/>
              </a:rPr>
              <a:t>it should </a:t>
            </a:r>
            <a:r>
              <a:rPr sz="1600" spc="-15" dirty="0">
                <a:latin typeface="Calibri"/>
                <a:cs typeface="Calibri"/>
              </a:rPr>
              <a:t>follow </a:t>
            </a:r>
            <a:r>
              <a:rPr sz="1600" spc="-5" dirty="0">
                <a:latin typeface="Calibri"/>
                <a:cs typeface="Calibri"/>
              </a:rPr>
              <a:t>SRP (</a:t>
            </a:r>
            <a:r>
              <a:rPr sz="1600" b="1" spc="-5" dirty="0">
                <a:solidFill>
                  <a:srgbClr val="6FAC46"/>
                </a:solidFill>
                <a:latin typeface="Calibri"/>
                <a:cs typeface="Calibri"/>
              </a:rPr>
              <a:t>Single Responsibility</a:t>
            </a:r>
            <a:r>
              <a:rPr sz="1600" b="1" spc="55" dirty="0">
                <a:solidFill>
                  <a:srgbClr val="6FAC46"/>
                </a:solidFill>
                <a:latin typeface="Calibri"/>
                <a:cs typeface="Calibri"/>
              </a:rPr>
              <a:t> </a:t>
            </a:r>
            <a:r>
              <a:rPr sz="1600" b="1" spc="-5" dirty="0">
                <a:solidFill>
                  <a:srgbClr val="6FAC46"/>
                </a:solidFill>
                <a:latin typeface="Calibri"/>
                <a:cs typeface="Calibri"/>
              </a:rPr>
              <a:t>Principle</a:t>
            </a:r>
            <a:r>
              <a:rPr sz="1600" spc="-5" dirty="0">
                <a:latin typeface="Calibri"/>
                <a:cs typeface="Calibri"/>
              </a:rPr>
              <a:t>).</a:t>
            </a:r>
            <a:endParaRPr sz="1600">
              <a:latin typeface="Calibri"/>
              <a:cs typeface="Calibri"/>
            </a:endParaRPr>
          </a:p>
          <a:p>
            <a:pPr marL="298450" indent="-285750">
              <a:lnSpc>
                <a:spcPct val="100000"/>
              </a:lnSpc>
              <a:buFont typeface="Arial"/>
              <a:buChar char="•"/>
              <a:tabLst>
                <a:tab pos="297815" algn="l"/>
                <a:tab pos="298450" algn="l"/>
              </a:tabLst>
            </a:pPr>
            <a:r>
              <a:rPr sz="1600" spc="-10" dirty="0">
                <a:latin typeface="Calibri"/>
                <a:cs typeface="Calibri"/>
              </a:rPr>
              <a:t>Each </a:t>
            </a:r>
            <a:r>
              <a:rPr sz="1600" spc="-5" dirty="0">
                <a:latin typeface="Calibri"/>
                <a:cs typeface="Calibri"/>
              </a:rPr>
              <a:t>service </a:t>
            </a:r>
            <a:r>
              <a:rPr sz="1600" spc="-10" dirty="0">
                <a:latin typeface="Calibri"/>
                <a:cs typeface="Calibri"/>
              </a:rPr>
              <a:t>conforms </a:t>
            </a:r>
            <a:r>
              <a:rPr sz="1600" spc="-15" dirty="0">
                <a:latin typeface="Calibri"/>
                <a:cs typeface="Calibri"/>
              </a:rPr>
              <a:t>to </a:t>
            </a:r>
            <a:r>
              <a:rPr sz="1600" spc="-5" dirty="0">
                <a:latin typeface="Calibri"/>
                <a:cs typeface="Calibri"/>
              </a:rPr>
              <a:t>the CCP (</a:t>
            </a:r>
            <a:r>
              <a:rPr sz="1600" b="1" spc="-5" dirty="0">
                <a:solidFill>
                  <a:srgbClr val="6FAC46"/>
                </a:solidFill>
                <a:latin typeface="Calibri"/>
                <a:cs typeface="Calibri"/>
              </a:rPr>
              <a:t>Common </a:t>
            </a:r>
            <a:r>
              <a:rPr sz="1600" b="1" spc="-10" dirty="0">
                <a:solidFill>
                  <a:srgbClr val="6FAC46"/>
                </a:solidFill>
                <a:latin typeface="Calibri"/>
                <a:cs typeface="Calibri"/>
              </a:rPr>
              <a:t>Closure</a:t>
            </a:r>
            <a:r>
              <a:rPr sz="1600" b="1" spc="35" dirty="0">
                <a:solidFill>
                  <a:srgbClr val="6FAC46"/>
                </a:solidFill>
                <a:latin typeface="Calibri"/>
                <a:cs typeface="Calibri"/>
              </a:rPr>
              <a:t> </a:t>
            </a:r>
            <a:r>
              <a:rPr sz="1600" b="1" spc="-5" dirty="0">
                <a:solidFill>
                  <a:srgbClr val="6FAC46"/>
                </a:solidFill>
                <a:latin typeface="Calibri"/>
                <a:cs typeface="Calibri"/>
              </a:rPr>
              <a:t>Principle</a:t>
            </a:r>
            <a:r>
              <a:rPr sz="1600" spc="-5" dirty="0">
                <a:latin typeface="Calibri"/>
                <a:cs typeface="Calibri"/>
              </a:rPr>
              <a:t>).</a:t>
            </a:r>
            <a:endParaRPr sz="1600">
              <a:latin typeface="Calibri"/>
              <a:cs typeface="Calibri"/>
            </a:endParaRPr>
          </a:p>
          <a:p>
            <a:pPr marL="755650" lvl="1" indent="-285750">
              <a:lnSpc>
                <a:spcPct val="100000"/>
              </a:lnSpc>
              <a:buFont typeface="Arial"/>
              <a:buChar char="•"/>
              <a:tabLst>
                <a:tab pos="755015" algn="l"/>
                <a:tab pos="755650" algn="l"/>
              </a:tabLst>
            </a:pPr>
            <a:r>
              <a:rPr sz="1600" spc="-5" dirty="0">
                <a:latin typeface="Calibri"/>
                <a:cs typeface="Calibri"/>
              </a:rPr>
              <a:t>Means things </a:t>
            </a:r>
            <a:r>
              <a:rPr sz="1600" spc="-10" dirty="0">
                <a:latin typeface="Calibri"/>
                <a:cs typeface="Calibri"/>
              </a:rPr>
              <a:t>that </a:t>
            </a:r>
            <a:r>
              <a:rPr sz="1600" spc="-5" dirty="0">
                <a:latin typeface="Calibri"/>
                <a:cs typeface="Calibri"/>
              </a:rPr>
              <a:t>change </a:t>
            </a:r>
            <a:r>
              <a:rPr sz="1600" spc="-10" dirty="0">
                <a:latin typeface="Calibri"/>
                <a:cs typeface="Calibri"/>
              </a:rPr>
              <a:t>together </a:t>
            </a:r>
            <a:r>
              <a:rPr sz="1600" spc="-5" dirty="0">
                <a:latin typeface="Calibri"/>
                <a:cs typeface="Calibri"/>
              </a:rPr>
              <a:t>should be </a:t>
            </a:r>
            <a:r>
              <a:rPr sz="1600" spc="-10" dirty="0">
                <a:latin typeface="Calibri"/>
                <a:cs typeface="Calibri"/>
              </a:rPr>
              <a:t>packaged together </a:t>
            </a:r>
            <a:r>
              <a:rPr sz="1600" spc="-5" dirty="0">
                <a:latin typeface="Calibri"/>
                <a:cs typeface="Calibri"/>
              </a:rPr>
              <a:t>- </a:t>
            </a:r>
            <a:r>
              <a:rPr sz="1600" spc="-15" dirty="0">
                <a:latin typeface="Calibri"/>
                <a:cs typeface="Calibri"/>
              </a:rPr>
              <a:t>to </a:t>
            </a:r>
            <a:r>
              <a:rPr sz="1600" spc="-10" dirty="0">
                <a:latin typeface="Calibri"/>
                <a:cs typeface="Calibri"/>
              </a:rPr>
              <a:t>ensure that </a:t>
            </a:r>
            <a:r>
              <a:rPr sz="1600" spc="-5" dirty="0">
                <a:latin typeface="Calibri"/>
                <a:cs typeface="Calibri"/>
              </a:rPr>
              <a:t>each change </a:t>
            </a:r>
            <a:r>
              <a:rPr sz="1600" spc="-15" dirty="0">
                <a:latin typeface="Calibri"/>
                <a:cs typeface="Calibri"/>
              </a:rPr>
              <a:t>affect </a:t>
            </a:r>
            <a:r>
              <a:rPr sz="1600" spc="-5" dirty="0">
                <a:latin typeface="Calibri"/>
                <a:cs typeface="Calibri"/>
              </a:rPr>
              <a:t>only one</a:t>
            </a:r>
            <a:r>
              <a:rPr sz="1600" spc="135" dirty="0">
                <a:latin typeface="Calibri"/>
                <a:cs typeface="Calibri"/>
              </a:rPr>
              <a:t> </a:t>
            </a:r>
            <a:r>
              <a:rPr sz="1600" spc="-5" dirty="0">
                <a:latin typeface="Calibri"/>
                <a:cs typeface="Calibri"/>
              </a:rPr>
              <a:t>service.</a:t>
            </a:r>
            <a:endParaRPr sz="160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All the </a:t>
            </a:r>
            <a:r>
              <a:rPr sz="1600" b="1" spc="-5" dirty="0">
                <a:solidFill>
                  <a:srgbClr val="6FAC46"/>
                </a:solidFill>
                <a:latin typeface="Calibri"/>
                <a:cs typeface="Calibri"/>
              </a:rPr>
              <a:t>services </a:t>
            </a:r>
            <a:r>
              <a:rPr sz="1600" b="1" spc="-10" dirty="0">
                <a:solidFill>
                  <a:srgbClr val="6FAC46"/>
                </a:solidFill>
                <a:latin typeface="Calibri"/>
                <a:cs typeface="Calibri"/>
              </a:rPr>
              <a:t>are </a:t>
            </a:r>
            <a:r>
              <a:rPr sz="1600" b="1" spc="-5" dirty="0">
                <a:solidFill>
                  <a:srgbClr val="6FAC46"/>
                </a:solidFill>
                <a:latin typeface="Calibri"/>
                <a:cs typeface="Calibri"/>
              </a:rPr>
              <a:t>loosely</a:t>
            </a:r>
            <a:r>
              <a:rPr sz="1600" b="1" spc="10" dirty="0">
                <a:solidFill>
                  <a:srgbClr val="6FAC46"/>
                </a:solidFill>
                <a:latin typeface="Calibri"/>
                <a:cs typeface="Calibri"/>
              </a:rPr>
              <a:t> </a:t>
            </a:r>
            <a:r>
              <a:rPr sz="1600" b="1" spc="-5" dirty="0">
                <a:solidFill>
                  <a:srgbClr val="6FAC46"/>
                </a:solidFill>
                <a:latin typeface="Calibri"/>
                <a:cs typeface="Calibri"/>
              </a:rPr>
              <a:t>coupled</a:t>
            </a:r>
            <a:r>
              <a:rPr sz="1600" spc="-5" dirty="0">
                <a:latin typeface="Calibri"/>
                <a:cs typeface="Calibri"/>
              </a:rPr>
              <a:t>.</a:t>
            </a:r>
            <a:endParaRPr sz="1600">
              <a:latin typeface="Calibri"/>
              <a:cs typeface="Calibri"/>
            </a:endParaRPr>
          </a:p>
          <a:p>
            <a:pPr marL="755650" lvl="1" indent="-285750">
              <a:lnSpc>
                <a:spcPct val="100000"/>
              </a:lnSpc>
              <a:buFont typeface="Arial"/>
              <a:buChar char="•"/>
              <a:tabLst>
                <a:tab pos="755015" algn="l"/>
                <a:tab pos="755650" algn="l"/>
              </a:tabLst>
            </a:pPr>
            <a:r>
              <a:rPr sz="1600" spc="-5" dirty="0">
                <a:latin typeface="Calibri"/>
                <a:cs typeface="Calibri"/>
              </a:rPr>
              <a:t>Means each service as an API </a:t>
            </a:r>
            <a:r>
              <a:rPr sz="1600" spc="-10" dirty="0">
                <a:latin typeface="Calibri"/>
                <a:cs typeface="Calibri"/>
              </a:rPr>
              <a:t>that encapsulates </a:t>
            </a:r>
            <a:r>
              <a:rPr sz="1600" spc="-5" dirty="0">
                <a:latin typeface="Calibri"/>
                <a:cs typeface="Calibri"/>
              </a:rPr>
              <a:t>its </a:t>
            </a:r>
            <a:r>
              <a:rPr sz="1600" spc="-10" dirty="0">
                <a:latin typeface="Calibri"/>
                <a:cs typeface="Calibri"/>
              </a:rPr>
              <a:t>implementation. </a:t>
            </a:r>
            <a:r>
              <a:rPr sz="1600" spc="-5" dirty="0">
                <a:latin typeface="Calibri"/>
                <a:cs typeface="Calibri"/>
              </a:rPr>
              <a:t>The </a:t>
            </a:r>
            <a:r>
              <a:rPr sz="1600" spc="-10" dirty="0">
                <a:latin typeface="Calibri"/>
                <a:cs typeface="Calibri"/>
              </a:rPr>
              <a:t>implementation can </a:t>
            </a:r>
            <a:r>
              <a:rPr sz="1600" spc="-5" dirty="0">
                <a:latin typeface="Calibri"/>
                <a:cs typeface="Calibri"/>
              </a:rPr>
              <a:t>be changed without </a:t>
            </a:r>
            <a:r>
              <a:rPr sz="1600" spc="-15" dirty="0">
                <a:latin typeface="Calibri"/>
                <a:cs typeface="Calibri"/>
              </a:rPr>
              <a:t>affecting</a:t>
            </a:r>
            <a:r>
              <a:rPr sz="1600" spc="260" dirty="0">
                <a:latin typeface="Calibri"/>
                <a:cs typeface="Calibri"/>
              </a:rPr>
              <a:t> </a:t>
            </a:r>
            <a:r>
              <a:rPr sz="1600" spc="-5" dirty="0">
                <a:latin typeface="Calibri"/>
                <a:cs typeface="Calibri"/>
              </a:rPr>
              <a:t>clients.</a:t>
            </a:r>
            <a:endParaRPr sz="160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All services </a:t>
            </a:r>
            <a:r>
              <a:rPr sz="1600" spc="-15" dirty="0">
                <a:latin typeface="Calibri"/>
                <a:cs typeface="Calibri"/>
              </a:rPr>
              <a:t>are </a:t>
            </a:r>
            <a:r>
              <a:rPr sz="1600" spc="-5" dirty="0">
                <a:latin typeface="Calibri"/>
                <a:cs typeface="Calibri"/>
              </a:rPr>
              <a:t>designed </a:t>
            </a:r>
            <a:r>
              <a:rPr sz="1600" spc="-15" dirty="0">
                <a:latin typeface="Calibri"/>
                <a:cs typeface="Calibri"/>
              </a:rPr>
              <a:t>to </a:t>
            </a:r>
            <a:r>
              <a:rPr sz="1600" spc="-5" dirty="0">
                <a:latin typeface="Calibri"/>
                <a:cs typeface="Calibri"/>
              </a:rPr>
              <a:t>be </a:t>
            </a:r>
            <a:r>
              <a:rPr sz="1600" b="1" spc="-5" dirty="0">
                <a:solidFill>
                  <a:srgbClr val="6FAC46"/>
                </a:solidFill>
                <a:latin typeface="Calibri"/>
                <a:cs typeface="Calibri"/>
              </a:rPr>
              <a:t>independently</a:t>
            </a:r>
            <a:r>
              <a:rPr sz="1600" b="1" spc="30" dirty="0">
                <a:solidFill>
                  <a:srgbClr val="6FAC46"/>
                </a:solidFill>
                <a:latin typeface="Calibri"/>
                <a:cs typeface="Calibri"/>
              </a:rPr>
              <a:t> </a:t>
            </a:r>
            <a:r>
              <a:rPr sz="1600" b="1" spc="-10" dirty="0">
                <a:solidFill>
                  <a:srgbClr val="6FAC46"/>
                </a:solidFill>
                <a:latin typeface="Calibri"/>
                <a:cs typeface="Calibri"/>
              </a:rPr>
              <a:t>testable</a:t>
            </a:r>
            <a:r>
              <a:rPr sz="1600" spc="-10" dirty="0">
                <a:latin typeface="Calibri"/>
                <a:cs typeface="Calibri"/>
              </a:rPr>
              <a:t>.</a:t>
            </a:r>
            <a:endParaRPr sz="1600">
              <a:latin typeface="Calibri"/>
              <a:cs typeface="Calibri"/>
            </a:endParaRPr>
          </a:p>
          <a:p>
            <a:pPr marL="755650" lvl="1" indent="-285750">
              <a:lnSpc>
                <a:spcPct val="100000"/>
              </a:lnSpc>
              <a:buFont typeface="Arial"/>
              <a:buChar char="•"/>
              <a:tabLst>
                <a:tab pos="755015" algn="l"/>
                <a:tab pos="755650" algn="l"/>
              </a:tabLst>
            </a:pPr>
            <a:r>
              <a:rPr sz="1600" spc="-5" dirty="0">
                <a:latin typeface="Calibri"/>
                <a:cs typeface="Calibri"/>
              </a:rPr>
              <a:t>Means although it is part of a business </a:t>
            </a:r>
            <a:r>
              <a:rPr sz="1600" spc="-35" dirty="0">
                <a:latin typeface="Calibri"/>
                <a:cs typeface="Calibri"/>
              </a:rPr>
              <a:t>flow, </a:t>
            </a:r>
            <a:r>
              <a:rPr sz="1600" spc="-5" dirty="0">
                <a:latin typeface="Calibri"/>
                <a:cs typeface="Calibri"/>
              </a:rPr>
              <a:t>but it should </a:t>
            </a:r>
            <a:r>
              <a:rPr sz="1600" spc="-15" dirty="0">
                <a:latin typeface="Calibri"/>
                <a:cs typeface="Calibri"/>
              </a:rPr>
              <a:t>tested </a:t>
            </a:r>
            <a:r>
              <a:rPr sz="1600" spc="-5" dirty="0">
                <a:latin typeface="Calibri"/>
                <a:cs typeface="Calibri"/>
              </a:rPr>
              <a:t>if it is being </a:t>
            </a:r>
            <a:r>
              <a:rPr sz="1600" spc="-10" dirty="0">
                <a:latin typeface="Calibri"/>
                <a:cs typeface="Calibri"/>
              </a:rPr>
              <a:t>provided </a:t>
            </a:r>
            <a:r>
              <a:rPr sz="1600" spc="-5" dirty="0">
                <a:latin typeface="Calibri"/>
                <a:cs typeface="Calibri"/>
              </a:rPr>
              <a:t>with all the </a:t>
            </a:r>
            <a:r>
              <a:rPr sz="1600" spc="-10" dirty="0">
                <a:latin typeface="Calibri"/>
                <a:cs typeface="Calibri"/>
              </a:rPr>
              <a:t>required</a:t>
            </a:r>
            <a:r>
              <a:rPr sz="1600" spc="120" dirty="0">
                <a:latin typeface="Calibri"/>
                <a:cs typeface="Calibri"/>
              </a:rPr>
              <a:t> </a:t>
            </a:r>
            <a:r>
              <a:rPr sz="1600" spc="-10" dirty="0">
                <a:latin typeface="Calibri"/>
                <a:cs typeface="Calibri"/>
              </a:rPr>
              <a:t>data.</a:t>
            </a:r>
            <a:endParaRPr sz="1600">
              <a:latin typeface="Calibri"/>
              <a:cs typeface="Calibri"/>
            </a:endParaRPr>
          </a:p>
          <a:p>
            <a:pPr marL="298450" indent="-285750">
              <a:lnSpc>
                <a:spcPct val="100000"/>
              </a:lnSpc>
              <a:buFont typeface="Arial"/>
              <a:buChar char="•"/>
              <a:tabLst>
                <a:tab pos="297815" algn="l"/>
                <a:tab pos="298450" algn="l"/>
              </a:tabLst>
            </a:pPr>
            <a:r>
              <a:rPr sz="1600" spc="-10" dirty="0">
                <a:latin typeface="Calibri"/>
                <a:cs typeface="Calibri"/>
              </a:rPr>
              <a:t>Each </a:t>
            </a:r>
            <a:r>
              <a:rPr sz="1600" spc="-5" dirty="0">
                <a:latin typeface="Calibri"/>
                <a:cs typeface="Calibri"/>
              </a:rPr>
              <a:t>service is small enough </a:t>
            </a:r>
            <a:r>
              <a:rPr sz="1600" spc="-15" dirty="0">
                <a:latin typeface="Calibri"/>
                <a:cs typeface="Calibri"/>
              </a:rPr>
              <a:t>to </a:t>
            </a:r>
            <a:r>
              <a:rPr sz="1600" spc="-5" dirty="0">
                <a:latin typeface="Calibri"/>
                <a:cs typeface="Calibri"/>
              </a:rPr>
              <a:t>be </a:t>
            </a:r>
            <a:r>
              <a:rPr sz="1600" b="1" spc="-10" dirty="0">
                <a:solidFill>
                  <a:srgbClr val="6FAC46"/>
                </a:solidFill>
                <a:latin typeface="Calibri"/>
                <a:cs typeface="Calibri"/>
              </a:rPr>
              <a:t>developed by </a:t>
            </a:r>
            <a:r>
              <a:rPr sz="1600" b="1" spc="-5" dirty="0">
                <a:solidFill>
                  <a:srgbClr val="6FAC46"/>
                </a:solidFill>
                <a:latin typeface="Calibri"/>
                <a:cs typeface="Calibri"/>
              </a:rPr>
              <a:t>a small </a:t>
            </a:r>
            <a:r>
              <a:rPr sz="1600" b="1" spc="-10" dirty="0">
                <a:solidFill>
                  <a:srgbClr val="6FAC46"/>
                </a:solidFill>
                <a:latin typeface="Calibri"/>
                <a:cs typeface="Calibri"/>
              </a:rPr>
              <a:t>team</a:t>
            </a:r>
            <a:r>
              <a:rPr sz="1600" spc="-10" dirty="0">
                <a:latin typeface="Calibri"/>
                <a:cs typeface="Calibri"/>
              </a:rPr>
              <a:t>, </a:t>
            </a:r>
            <a:r>
              <a:rPr sz="1600" spc="-5" dirty="0">
                <a:latin typeface="Calibri"/>
                <a:cs typeface="Calibri"/>
              </a:rPr>
              <a:t>i.e. a </a:t>
            </a:r>
            <a:r>
              <a:rPr sz="1600" spc="-10" dirty="0">
                <a:latin typeface="Calibri"/>
                <a:cs typeface="Calibri"/>
              </a:rPr>
              <a:t>team </a:t>
            </a:r>
            <a:r>
              <a:rPr sz="1600" spc="-5" dirty="0">
                <a:latin typeface="Calibri"/>
                <a:cs typeface="Calibri"/>
              </a:rPr>
              <a:t>of 6-10</a:t>
            </a:r>
            <a:r>
              <a:rPr sz="1600" spc="100" dirty="0">
                <a:latin typeface="Calibri"/>
                <a:cs typeface="Calibri"/>
              </a:rPr>
              <a:t> </a:t>
            </a:r>
            <a:r>
              <a:rPr sz="1600" spc="-5" dirty="0">
                <a:latin typeface="Calibri"/>
                <a:cs typeface="Calibri"/>
              </a:rPr>
              <a:t>people.</a:t>
            </a:r>
            <a:endParaRPr sz="1600">
              <a:latin typeface="Calibri"/>
              <a:cs typeface="Calibri"/>
            </a:endParaRPr>
          </a:p>
          <a:p>
            <a:pPr marL="298450" indent="-285750">
              <a:lnSpc>
                <a:spcPct val="100000"/>
              </a:lnSpc>
              <a:buFont typeface="Arial"/>
              <a:buChar char="•"/>
              <a:tabLst>
                <a:tab pos="297815" algn="l"/>
                <a:tab pos="298450" algn="l"/>
              </a:tabLst>
            </a:pPr>
            <a:r>
              <a:rPr sz="1600" spc="-10" dirty="0">
                <a:latin typeface="Calibri"/>
                <a:cs typeface="Calibri"/>
              </a:rPr>
              <a:t>Each </a:t>
            </a:r>
            <a:r>
              <a:rPr sz="1600" spc="-5" dirty="0">
                <a:latin typeface="Calibri"/>
                <a:cs typeface="Calibri"/>
              </a:rPr>
              <a:t>service is being owned </a:t>
            </a:r>
            <a:r>
              <a:rPr sz="1600" spc="-10" dirty="0">
                <a:latin typeface="Calibri"/>
                <a:cs typeface="Calibri"/>
              </a:rPr>
              <a:t>by </a:t>
            </a:r>
            <a:r>
              <a:rPr sz="1600" spc="-5" dirty="0">
                <a:latin typeface="Calibri"/>
                <a:cs typeface="Calibri"/>
              </a:rPr>
              <a:t>a </a:t>
            </a:r>
            <a:r>
              <a:rPr sz="1600" spc="-15" dirty="0">
                <a:latin typeface="Calibri"/>
                <a:cs typeface="Calibri"/>
              </a:rPr>
              <a:t>separate </a:t>
            </a:r>
            <a:r>
              <a:rPr sz="1600" spc="-10" dirty="0">
                <a:latin typeface="Calibri"/>
                <a:cs typeface="Calibri"/>
              </a:rPr>
              <a:t>completely </a:t>
            </a:r>
            <a:r>
              <a:rPr sz="1600" b="1" spc="-5" dirty="0">
                <a:solidFill>
                  <a:srgbClr val="6FAC46"/>
                </a:solidFill>
                <a:latin typeface="Calibri"/>
                <a:cs typeface="Calibri"/>
              </a:rPr>
              <a:t>autonomous</a:t>
            </a:r>
            <a:r>
              <a:rPr sz="1600" b="1" spc="50" dirty="0">
                <a:solidFill>
                  <a:srgbClr val="6FAC46"/>
                </a:solidFill>
                <a:latin typeface="Calibri"/>
                <a:cs typeface="Calibri"/>
              </a:rPr>
              <a:t> </a:t>
            </a:r>
            <a:r>
              <a:rPr sz="1600" b="1" spc="-10" dirty="0">
                <a:solidFill>
                  <a:srgbClr val="6FAC46"/>
                </a:solidFill>
                <a:latin typeface="Calibri"/>
                <a:cs typeface="Calibri"/>
              </a:rPr>
              <a:t>team</a:t>
            </a:r>
            <a:r>
              <a:rPr sz="1600" spc="-10" dirty="0">
                <a:latin typeface="Calibri"/>
                <a:cs typeface="Calibri"/>
              </a:rPr>
              <a:t>.</a:t>
            </a:r>
            <a:endParaRPr sz="1600">
              <a:latin typeface="Calibri"/>
              <a:cs typeface="Calibri"/>
            </a:endParaRPr>
          </a:p>
          <a:p>
            <a:pPr marL="755650" lvl="1" indent="-285750">
              <a:lnSpc>
                <a:spcPct val="100000"/>
              </a:lnSpc>
              <a:buFont typeface="Arial"/>
              <a:buChar char="•"/>
              <a:tabLst>
                <a:tab pos="755015" algn="l"/>
                <a:tab pos="755650" algn="l"/>
              </a:tabLst>
            </a:pPr>
            <a:r>
              <a:rPr sz="1600" spc="-5" dirty="0">
                <a:latin typeface="Calibri"/>
                <a:cs typeface="Calibri"/>
              </a:rPr>
              <a:t>A </a:t>
            </a:r>
            <a:r>
              <a:rPr sz="1600" spc="-10" dirty="0">
                <a:latin typeface="Calibri"/>
                <a:cs typeface="Calibri"/>
              </a:rPr>
              <a:t>team must </a:t>
            </a:r>
            <a:r>
              <a:rPr sz="1600" spc="-5" dirty="0">
                <a:latin typeface="Calibri"/>
                <a:cs typeface="Calibri"/>
              </a:rPr>
              <a:t>be able </a:t>
            </a:r>
            <a:r>
              <a:rPr sz="1600" spc="-15" dirty="0">
                <a:latin typeface="Calibri"/>
                <a:cs typeface="Calibri"/>
              </a:rPr>
              <a:t>to </a:t>
            </a:r>
            <a:r>
              <a:rPr sz="1600" spc="-10" dirty="0">
                <a:latin typeface="Calibri"/>
                <a:cs typeface="Calibri"/>
              </a:rPr>
              <a:t>develop </a:t>
            </a:r>
            <a:r>
              <a:rPr sz="1600" spc="-5" dirty="0">
                <a:latin typeface="Calibri"/>
                <a:cs typeface="Calibri"/>
              </a:rPr>
              <a:t>and deploy their services with minimal </a:t>
            </a:r>
            <a:r>
              <a:rPr sz="1600" spc="-10" dirty="0">
                <a:latin typeface="Calibri"/>
                <a:cs typeface="Calibri"/>
              </a:rPr>
              <a:t>collaboration </a:t>
            </a:r>
            <a:r>
              <a:rPr sz="1600" spc="-5" dirty="0">
                <a:latin typeface="Calibri"/>
                <a:cs typeface="Calibri"/>
              </a:rPr>
              <a:t>with other</a:t>
            </a:r>
            <a:r>
              <a:rPr sz="1600" spc="95" dirty="0">
                <a:latin typeface="Calibri"/>
                <a:cs typeface="Calibri"/>
              </a:rPr>
              <a:t> </a:t>
            </a:r>
            <a:r>
              <a:rPr sz="1600" spc="-5" dirty="0">
                <a:latin typeface="Calibri"/>
                <a:cs typeface="Calibri"/>
              </a:rPr>
              <a:t>teams.</a:t>
            </a:r>
            <a:endParaRPr sz="1600">
              <a:latin typeface="Calibri"/>
              <a:cs typeface="Calibri"/>
            </a:endParaRPr>
          </a:p>
        </p:txBody>
      </p:sp>
      <p:sp>
        <p:nvSpPr>
          <p:cNvPr id="9" name="object 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8</a:t>
            </a:fld>
            <a:endParaRPr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64642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10" dirty="0">
                <a:solidFill>
                  <a:srgbClr val="FFFFFF"/>
                </a:solidFill>
                <a:latin typeface="Microsoft YaHei"/>
                <a:cs typeface="Microsoft YaHei"/>
              </a:rPr>
              <a:t>Circuit </a:t>
            </a:r>
            <a:r>
              <a:rPr sz="2400" b="1" spc="-15" dirty="0">
                <a:solidFill>
                  <a:srgbClr val="FFFFFF"/>
                </a:solidFill>
                <a:latin typeface="Microsoft YaHei"/>
                <a:cs typeface="Microsoft YaHei"/>
              </a:rPr>
              <a:t>breaker </a:t>
            </a:r>
            <a:r>
              <a:rPr sz="2400" b="1" spc="-10" dirty="0">
                <a:solidFill>
                  <a:srgbClr val="FFFFFF"/>
                </a:solidFill>
                <a:latin typeface="Microsoft YaHei"/>
                <a:cs typeface="Microsoft YaHei"/>
              </a:rPr>
              <a:t>pattern</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47015" y="892175"/>
            <a:ext cx="11477625" cy="139700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Timeouts and </a:t>
            </a:r>
            <a:r>
              <a:rPr sz="1800" spc="-10" dirty="0">
                <a:latin typeface="Calibri"/>
                <a:cs typeface="Calibri"/>
              </a:rPr>
              <a:t>retry </a:t>
            </a:r>
            <a:r>
              <a:rPr sz="1800" spc="-5" dirty="0">
                <a:latin typeface="Calibri"/>
                <a:cs typeface="Calibri"/>
              </a:rPr>
              <a:t>has limitations </a:t>
            </a:r>
            <a:r>
              <a:rPr sz="1800" dirty="0">
                <a:latin typeface="Calibri"/>
                <a:cs typeface="Calibri"/>
              </a:rPr>
              <a:t>→</a:t>
            </a:r>
            <a:endParaRPr sz="1800">
              <a:latin typeface="Calibri"/>
              <a:cs typeface="Calibri"/>
            </a:endParaRPr>
          </a:p>
          <a:p>
            <a:pPr marL="755650" indent="-285750">
              <a:lnSpc>
                <a:spcPct val="100000"/>
              </a:lnSpc>
              <a:buFont typeface="Arial"/>
              <a:buChar char="•"/>
              <a:tabLst>
                <a:tab pos="755015" algn="l"/>
                <a:tab pos="755650" algn="l"/>
              </a:tabLst>
            </a:pPr>
            <a:r>
              <a:rPr sz="1800" spc="-15" dirty="0">
                <a:latin typeface="Calibri"/>
                <a:cs typeface="Calibri"/>
              </a:rPr>
              <a:t>like </a:t>
            </a:r>
            <a:r>
              <a:rPr sz="1800" spc="-5" dirty="0">
                <a:latin typeface="Calibri"/>
                <a:cs typeface="Calibri"/>
              </a:rPr>
              <a:t>the </a:t>
            </a:r>
            <a:r>
              <a:rPr sz="1800" spc="-10" dirty="0">
                <a:latin typeface="Calibri"/>
                <a:cs typeface="Calibri"/>
              </a:rPr>
              <a:t>former </a:t>
            </a:r>
            <a:r>
              <a:rPr sz="1800" spc="-15" dirty="0">
                <a:latin typeface="Calibri"/>
                <a:cs typeface="Calibri"/>
              </a:rPr>
              <a:t>prevents </a:t>
            </a:r>
            <a:r>
              <a:rPr sz="1800" spc="-5" dirty="0">
                <a:latin typeface="Calibri"/>
                <a:cs typeface="Calibri"/>
              </a:rPr>
              <a:t>the clients </a:t>
            </a:r>
            <a:r>
              <a:rPr sz="1800" spc="-10" dirty="0">
                <a:latin typeface="Calibri"/>
                <a:cs typeface="Calibri"/>
              </a:rPr>
              <a:t>from waiting </a:t>
            </a:r>
            <a:r>
              <a:rPr sz="1800" spc="-15" dirty="0">
                <a:latin typeface="Calibri"/>
                <a:cs typeface="Calibri"/>
              </a:rPr>
              <a:t>forever </a:t>
            </a:r>
            <a:r>
              <a:rPr sz="1800" dirty="0">
                <a:latin typeface="Calibri"/>
                <a:cs typeface="Calibri"/>
              </a:rPr>
              <a:t>on a </a:t>
            </a:r>
            <a:r>
              <a:rPr sz="1800" spc="-10" dirty="0">
                <a:latin typeface="Calibri"/>
                <a:cs typeface="Calibri"/>
              </a:rPr>
              <a:t>unavailable </a:t>
            </a:r>
            <a:r>
              <a:rPr sz="1800" dirty="0">
                <a:latin typeface="Calibri"/>
                <a:cs typeface="Calibri"/>
              </a:rPr>
              <a:t>service,</a:t>
            </a:r>
            <a:r>
              <a:rPr sz="1800" spc="50" dirty="0">
                <a:latin typeface="Calibri"/>
                <a:cs typeface="Calibri"/>
              </a:rPr>
              <a:t> </a:t>
            </a:r>
            <a:r>
              <a:rPr sz="1800" spc="-5" dirty="0">
                <a:latin typeface="Calibri"/>
                <a:cs typeface="Calibri"/>
              </a:rPr>
              <a:t>and</a:t>
            </a:r>
            <a:endParaRPr sz="1800">
              <a:latin typeface="Calibri"/>
              <a:cs typeface="Calibri"/>
            </a:endParaRPr>
          </a:p>
          <a:p>
            <a:pPr marL="755650" indent="-285750">
              <a:lnSpc>
                <a:spcPct val="100000"/>
              </a:lnSpc>
              <a:buFont typeface="Arial"/>
              <a:buChar char="•"/>
              <a:tabLst>
                <a:tab pos="755015" algn="l"/>
                <a:tab pos="755650" algn="l"/>
              </a:tabLst>
            </a:pPr>
            <a:r>
              <a:rPr sz="1800" spc="-5" dirty="0">
                <a:latin typeface="Calibri"/>
                <a:cs typeface="Calibri"/>
              </a:rPr>
              <a:t>the </a:t>
            </a:r>
            <a:r>
              <a:rPr sz="1800" spc="-15" dirty="0">
                <a:latin typeface="Calibri"/>
                <a:cs typeface="Calibri"/>
              </a:rPr>
              <a:t>latter </a:t>
            </a:r>
            <a:r>
              <a:rPr sz="1800" spc="-10" dirty="0">
                <a:latin typeface="Calibri"/>
                <a:cs typeface="Calibri"/>
              </a:rPr>
              <a:t>gives </a:t>
            </a:r>
            <a:r>
              <a:rPr sz="1800" spc="-5" dirty="0">
                <a:latin typeface="Calibri"/>
                <a:cs typeface="Calibri"/>
              </a:rPr>
              <a:t>resilience </a:t>
            </a:r>
            <a:r>
              <a:rPr sz="1800" spc="-10" dirty="0">
                <a:latin typeface="Calibri"/>
                <a:cs typeface="Calibri"/>
              </a:rPr>
              <a:t>to communication </a:t>
            </a:r>
            <a:r>
              <a:rPr sz="1800" dirty="0">
                <a:latin typeface="Calibri"/>
                <a:cs typeface="Calibri"/>
              </a:rPr>
              <a:t>on </a:t>
            </a:r>
            <a:r>
              <a:rPr sz="1800" spc="-10" dirty="0">
                <a:latin typeface="Calibri"/>
                <a:cs typeface="Calibri"/>
              </a:rPr>
              <a:t>temporary/transient</a:t>
            </a:r>
            <a:r>
              <a:rPr sz="1800" spc="25" dirty="0">
                <a:latin typeface="Calibri"/>
                <a:cs typeface="Calibri"/>
              </a:rPr>
              <a:t> </a:t>
            </a:r>
            <a:r>
              <a:rPr sz="1800" spc="-10" dirty="0">
                <a:latin typeface="Calibri"/>
                <a:cs typeface="Calibri"/>
              </a:rPr>
              <a:t>failures.</a:t>
            </a:r>
            <a:endParaRPr sz="1800">
              <a:latin typeface="Calibri"/>
              <a:cs typeface="Calibri"/>
            </a:endParaRPr>
          </a:p>
          <a:p>
            <a:pPr marL="12700" marR="5080">
              <a:lnSpc>
                <a:spcPct val="100000"/>
              </a:lnSpc>
            </a:pPr>
            <a:r>
              <a:rPr sz="1800" spc="-10" dirty="0">
                <a:latin typeface="Calibri"/>
                <a:cs typeface="Calibri"/>
              </a:rPr>
              <a:t>For </a:t>
            </a:r>
            <a:r>
              <a:rPr sz="1800" spc="-5" dirty="0">
                <a:latin typeface="Calibri"/>
                <a:cs typeface="Calibri"/>
              </a:rPr>
              <a:t>resilience </a:t>
            </a:r>
            <a:r>
              <a:rPr sz="1800" spc="-10" dirty="0">
                <a:latin typeface="Calibri"/>
                <a:cs typeface="Calibri"/>
              </a:rPr>
              <a:t>over </a:t>
            </a:r>
            <a:r>
              <a:rPr sz="1800" spc="-5" dirty="0">
                <a:latin typeface="Calibri"/>
                <a:cs typeface="Calibri"/>
              </a:rPr>
              <a:t>long </a:t>
            </a:r>
            <a:r>
              <a:rPr sz="1800" dirty="0">
                <a:latin typeface="Calibri"/>
                <a:cs typeface="Calibri"/>
              </a:rPr>
              <a:t>time </a:t>
            </a:r>
            <a:r>
              <a:rPr sz="1800" spc="-10" dirty="0">
                <a:latin typeface="Calibri"/>
                <a:cs typeface="Calibri"/>
              </a:rPr>
              <a:t>failures, </a:t>
            </a:r>
            <a:r>
              <a:rPr sz="1800" dirty="0">
                <a:latin typeface="Calibri"/>
                <a:cs typeface="Calibri"/>
              </a:rPr>
              <a:t>or </a:t>
            </a:r>
            <a:r>
              <a:rPr sz="1800" spc="-5" dirty="0">
                <a:latin typeface="Calibri"/>
                <a:cs typeface="Calibri"/>
              </a:rPr>
              <a:t>perminent </a:t>
            </a:r>
            <a:r>
              <a:rPr sz="1800" spc="-10" dirty="0">
                <a:latin typeface="Calibri"/>
                <a:cs typeface="Calibri"/>
              </a:rPr>
              <a:t>failures, circuit </a:t>
            </a:r>
            <a:r>
              <a:rPr sz="1800" spc="-15" dirty="0">
                <a:latin typeface="Calibri"/>
                <a:cs typeface="Calibri"/>
              </a:rPr>
              <a:t>breaker pattern </a:t>
            </a:r>
            <a:r>
              <a:rPr sz="1800" dirty="0">
                <a:latin typeface="Calibri"/>
                <a:cs typeface="Calibri"/>
              </a:rPr>
              <a:t>is </a:t>
            </a:r>
            <a:r>
              <a:rPr sz="1800" spc="-5" dirty="0">
                <a:latin typeface="Calibri"/>
                <a:cs typeface="Calibri"/>
              </a:rPr>
              <a:t>being used. </a:t>
            </a:r>
            <a:r>
              <a:rPr sz="1800" dirty="0">
                <a:latin typeface="Calibri"/>
                <a:cs typeface="Calibri"/>
              </a:rPr>
              <a:t>It is a </a:t>
            </a:r>
            <a:r>
              <a:rPr sz="1800" spc="-5" dirty="0">
                <a:latin typeface="Calibri"/>
                <a:cs typeface="Calibri"/>
              </a:rPr>
              <a:t>resilience </a:t>
            </a:r>
            <a:r>
              <a:rPr sz="1800" spc="-15" dirty="0">
                <a:latin typeface="Calibri"/>
                <a:cs typeface="Calibri"/>
              </a:rPr>
              <a:t>pattern for  </a:t>
            </a:r>
            <a:r>
              <a:rPr sz="1800" spc="-10" dirty="0">
                <a:latin typeface="Calibri"/>
                <a:cs typeface="Calibri"/>
              </a:rPr>
              <a:t>communications that </a:t>
            </a:r>
            <a:r>
              <a:rPr sz="1800" spc="-15" dirty="0">
                <a:latin typeface="Calibri"/>
                <a:cs typeface="Calibri"/>
              </a:rPr>
              <a:t>prevents </a:t>
            </a:r>
            <a:r>
              <a:rPr sz="1800" spc="-5" dirty="0">
                <a:latin typeface="Calibri"/>
                <a:cs typeface="Calibri"/>
              </a:rPr>
              <a:t>the </a:t>
            </a:r>
            <a:r>
              <a:rPr sz="1800" spc="-10" dirty="0">
                <a:latin typeface="Calibri"/>
                <a:cs typeface="Calibri"/>
              </a:rPr>
              <a:t>client </a:t>
            </a:r>
            <a:r>
              <a:rPr sz="1800" dirty="0">
                <a:latin typeface="Calibri"/>
                <a:cs typeface="Calibri"/>
              </a:rPr>
              <a:t>on </a:t>
            </a:r>
            <a:r>
              <a:rPr sz="1800" spc="-5" dirty="0">
                <a:latin typeface="Calibri"/>
                <a:cs typeface="Calibri"/>
              </a:rPr>
              <a:t>unnecessary timeouts and </a:t>
            </a:r>
            <a:r>
              <a:rPr sz="1800" spc="-10" dirty="0">
                <a:latin typeface="Calibri"/>
                <a:cs typeface="Calibri"/>
              </a:rPr>
              <a:t>retries </a:t>
            </a:r>
            <a:r>
              <a:rPr sz="1800" spc="-15" dirty="0">
                <a:latin typeface="Calibri"/>
                <a:cs typeface="Calibri"/>
              </a:rPr>
              <a:t>for </a:t>
            </a:r>
            <a:r>
              <a:rPr sz="1800" spc="-5" dirty="0">
                <a:latin typeface="Calibri"/>
                <a:cs typeface="Calibri"/>
              </a:rPr>
              <a:t>the </a:t>
            </a:r>
            <a:r>
              <a:rPr sz="1800" spc="-15" dirty="0">
                <a:latin typeface="Calibri"/>
                <a:cs typeface="Calibri"/>
              </a:rPr>
              <a:t>target </a:t>
            </a:r>
            <a:r>
              <a:rPr sz="1800" dirty="0">
                <a:latin typeface="Calibri"/>
                <a:cs typeface="Calibri"/>
              </a:rPr>
              <a:t>service </a:t>
            </a:r>
            <a:r>
              <a:rPr sz="1800" spc="-5" dirty="0">
                <a:latin typeface="Calibri"/>
                <a:cs typeface="Calibri"/>
              </a:rPr>
              <a:t>which </a:t>
            </a:r>
            <a:r>
              <a:rPr sz="1800" dirty="0">
                <a:latin typeface="Calibri"/>
                <a:cs typeface="Calibri"/>
              </a:rPr>
              <a:t>is </a:t>
            </a:r>
            <a:r>
              <a:rPr sz="1800" spc="-5" dirty="0">
                <a:latin typeface="Calibri"/>
                <a:cs typeface="Calibri"/>
              </a:rPr>
              <a:t>simply</a:t>
            </a:r>
            <a:r>
              <a:rPr sz="1800" spc="160" dirty="0">
                <a:latin typeface="Calibri"/>
                <a:cs typeface="Calibri"/>
              </a:rPr>
              <a:t> </a:t>
            </a:r>
            <a:r>
              <a:rPr sz="1800" spc="-5" dirty="0">
                <a:latin typeface="Calibri"/>
                <a:cs typeface="Calibri"/>
              </a:rPr>
              <a:t>not</a:t>
            </a:r>
            <a:endParaRPr sz="1800">
              <a:latin typeface="Calibri"/>
              <a:cs typeface="Calibri"/>
            </a:endParaRPr>
          </a:p>
        </p:txBody>
      </p:sp>
      <p:sp>
        <p:nvSpPr>
          <p:cNvPr id="9" name="object 9"/>
          <p:cNvSpPr txBox="1"/>
          <p:nvPr/>
        </p:nvSpPr>
        <p:spPr>
          <a:xfrm>
            <a:off x="259715" y="2333625"/>
            <a:ext cx="11002645" cy="4295140"/>
          </a:xfrm>
          <a:prstGeom prst="rect">
            <a:avLst/>
          </a:prstGeom>
        </p:spPr>
        <p:txBody>
          <a:bodyPr vert="horz" wrap="square" lIns="0" tIns="0" rIns="0" bIns="0" rtlCol="0">
            <a:spAutoFit/>
          </a:bodyPr>
          <a:lstStyle/>
          <a:p>
            <a:pPr>
              <a:lnSpc>
                <a:spcPts val="1710"/>
              </a:lnSpc>
            </a:pPr>
            <a:r>
              <a:rPr sz="1800" spc="-10" dirty="0">
                <a:latin typeface="Calibri"/>
                <a:cs typeface="Calibri"/>
              </a:rPr>
              <a:t>available </a:t>
            </a:r>
            <a:r>
              <a:rPr sz="1800" spc="-15" dirty="0">
                <a:latin typeface="Calibri"/>
                <a:cs typeface="Calibri"/>
              </a:rPr>
              <a:t>indefinitely, </a:t>
            </a:r>
            <a:r>
              <a:rPr sz="1800" dirty="0">
                <a:latin typeface="Calibri"/>
                <a:cs typeface="Calibri"/>
              </a:rPr>
              <a:t>or is </a:t>
            </a:r>
            <a:r>
              <a:rPr sz="1800" spc="-5" dirty="0">
                <a:latin typeface="Calibri"/>
                <a:cs typeface="Calibri"/>
              </a:rPr>
              <a:t>perminently</a:t>
            </a:r>
            <a:r>
              <a:rPr sz="1800" dirty="0">
                <a:latin typeface="Calibri"/>
                <a:cs typeface="Calibri"/>
              </a:rPr>
              <a:t> </a:t>
            </a:r>
            <a:r>
              <a:rPr sz="1800" spc="-10" dirty="0">
                <a:latin typeface="Calibri"/>
                <a:cs typeface="Calibri"/>
              </a:rPr>
              <a:t>failed.</a:t>
            </a: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pPr>
            <a:endParaRPr sz="1800">
              <a:latin typeface="Calibri"/>
              <a:cs typeface="Calibri"/>
            </a:endParaRPr>
          </a:p>
          <a:p>
            <a:pPr>
              <a:lnSpc>
                <a:spcPct val="100000"/>
              </a:lnSpc>
              <a:spcBef>
                <a:spcPts val="30"/>
              </a:spcBef>
            </a:pPr>
            <a:endParaRPr sz="1650">
              <a:latin typeface="Calibri"/>
              <a:cs typeface="Calibri"/>
            </a:endParaRPr>
          </a:p>
          <a:p>
            <a:pPr algn="r">
              <a:lnSpc>
                <a:spcPct val="100000"/>
              </a:lnSpc>
            </a:pPr>
            <a:r>
              <a:rPr sz="1200" dirty="0">
                <a:solidFill>
                  <a:srgbClr val="888888"/>
                </a:solidFill>
                <a:latin typeface="Calibri"/>
                <a:cs typeface="Calibri"/>
              </a:rPr>
              <a:t>83</a:t>
            </a:r>
            <a:endParaRPr sz="1200">
              <a:latin typeface="Calibri"/>
              <a:cs typeface="Calibri"/>
            </a:endParaRPr>
          </a:p>
        </p:txBody>
      </p:sp>
      <p:pic>
        <p:nvPicPr>
          <p:cNvPr id="10" name="object 10"/>
          <p:cNvPicPr/>
          <p:nvPr/>
        </p:nvPicPr>
        <p:blipFill>
          <a:blip r:embed="rId2" cstate="print"/>
          <a:stretch>
            <a:fillRect/>
          </a:stretch>
        </p:blipFill>
        <p:spPr>
          <a:xfrm>
            <a:off x="137160" y="2194560"/>
            <a:ext cx="11978640" cy="4526280"/>
          </a:xfrm>
          <a:prstGeom prst="rect">
            <a:avLst/>
          </a:prstGeom>
        </p:spPr>
      </p:pic>
      <p:sp>
        <p:nvSpPr>
          <p:cNvPr id="11" name="object 11"/>
          <p:cNvSpPr txBox="1"/>
          <p:nvPr/>
        </p:nvSpPr>
        <p:spPr>
          <a:xfrm>
            <a:off x="280670" y="2747644"/>
            <a:ext cx="7011034" cy="3806825"/>
          </a:xfrm>
          <a:prstGeom prst="rect">
            <a:avLst/>
          </a:prstGeom>
        </p:spPr>
        <p:txBody>
          <a:bodyPr vert="horz" wrap="square" lIns="0" tIns="13335" rIns="0" bIns="0" rtlCol="0">
            <a:spAutoFit/>
          </a:bodyPr>
          <a:lstStyle/>
          <a:p>
            <a:pPr marL="12700" algn="just">
              <a:lnSpc>
                <a:spcPct val="100000"/>
              </a:lnSpc>
              <a:spcBef>
                <a:spcPts val="105"/>
              </a:spcBef>
            </a:pPr>
            <a:r>
              <a:rPr sz="1400" b="1" spc="-5" dirty="0">
                <a:solidFill>
                  <a:srgbClr val="FFFFFF"/>
                </a:solidFill>
                <a:latin typeface="Calibri"/>
                <a:cs typeface="Calibri"/>
              </a:rPr>
              <a:t>What is circuit </a:t>
            </a:r>
            <a:r>
              <a:rPr sz="1400" b="1" spc="-10" dirty="0">
                <a:solidFill>
                  <a:srgbClr val="FFFFFF"/>
                </a:solidFill>
                <a:latin typeface="Calibri"/>
                <a:cs typeface="Calibri"/>
              </a:rPr>
              <a:t>breaker </a:t>
            </a:r>
            <a:r>
              <a:rPr sz="1400" b="1" dirty="0">
                <a:solidFill>
                  <a:srgbClr val="FFFFFF"/>
                </a:solidFill>
                <a:latin typeface="Calibri"/>
                <a:cs typeface="Calibri"/>
              </a:rPr>
              <a:t>?</a:t>
            </a:r>
            <a:endParaRPr sz="1400">
              <a:latin typeface="Calibri"/>
              <a:cs typeface="Calibri"/>
            </a:endParaRPr>
          </a:p>
          <a:p>
            <a:pPr marL="12700" marR="5080" algn="just">
              <a:lnSpc>
                <a:spcPct val="100000"/>
              </a:lnSpc>
              <a:spcBef>
                <a:spcPts val="1205"/>
              </a:spcBef>
            </a:pPr>
            <a:r>
              <a:rPr sz="1400" spc="45" dirty="0">
                <a:latin typeface="Calibri"/>
                <a:cs typeface="Calibri"/>
              </a:rPr>
              <a:t>Circuit </a:t>
            </a:r>
            <a:r>
              <a:rPr sz="1400" spc="40" dirty="0">
                <a:latin typeface="Calibri"/>
                <a:cs typeface="Calibri"/>
              </a:rPr>
              <a:t>breaker </a:t>
            </a:r>
            <a:r>
              <a:rPr sz="1400" spc="25" dirty="0">
                <a:latin typeface="Calibri"/>
                <a:cs typeface="Calibri"/>
              </a:rPr>
              <a:t>in </a:t>
            </a:r>
            <a:r>
              <a:rPr sz="1400" spc="45" dirty="0">
                <a:latin typeface="Calibri"/>
                <a:cs typeface="Calibri"/>
              </a:rPr>
              <a:t>software </a:t>
            </a:r>
            <a:r>
              <a:rPr sz="1400" spc="35" dirty="0">
                <a:latin typeface="Calibri"/>
                <a:cs typeface="Calibri"/>
              </a:rPr>
              <a:t>systems </a:t>
            </a:r>
            <a:r>
              <a:rPr sz="1400" spc="25" dirty="0">
                <a:latin typeface="Calibri"/>
                <a:cs typeface="Calibri"/>
              </a:rPr>
              <a:t>is </a:t>
            </a:r>
            <a:r>
              <a:rPr sz="1400" spc="40" dirty="0">
                <a:latin typeface="Calibri"/>
                <a:cs typeface="Calibri"/>
              </a:rPr>
              <a:t>very </a:t>
            </a:r>
            <a:r>
              <a:rPr sz="1400" spc="45" dirty="0">
                <a:latin typeface="Calibri"/>
                <a:cs typeface="Calibri"/>
              </a:rPr>
              <a:t>similar </a:t>
            </a:r>
            <a:r>
              <a:rPr sz="1400" spc="20" dirty="0">
                <a:latin typeface="Calibri"/>
                <a:cs typeface="Calibri"/>
              </a:rPr>
              <a:t>to </a:t>
            </a:r>
            <a:r>
              <a:rPr sz="1400" spc="35" dirty="0">
                <a:latin typeface="Calibri"/>
                <a:cs typeface="Calibri"/>
              </a:rPr>
              <a:t>the one </a:t>
            </a:r>
            <a:r>
              <a:rPr sz="1400" spc="25" dirty="0">
                <a:latin typeface="Calibri"/>
                <a:cs typeface="Calibri"/>
              </a:rPr>
              <a:t>in </a:t>
            </a:r>
            <a:r>
              <a:rPr sz="1400" spc="50" dirty="0">
                <a:latin typeface="Calibri"/>
                <a:cs typeface="Calibri"/>
              </a:rPr>
              <a:t>electric </a:t>
            </a:r>
            <a:r>
              <a:rPr sz="1400" spc="45" dirty="0">
                <a:latin typeface="Calibri"/>
                <a:cs typeface="Calibri"/>
              </a:rPr>
              <a:t>circuits. </a:t>
            </a:r>
            <a:r>
              <a:rPr sz="1400" spc="30" dirty="0">
                <a:latin typeface="Calibri"/>
                <a:cs typeface="Calibri"/>
              </a:rPr>
              <a:t>It </a:t>
            </a:r>
            <a:r>
              <a:rPr sz="1400" spc="40" dirty="0">
                <a:latin typeface="Calibri"/>
                <a:cs typeface="Calibri"/>
              </a:rPr>
              <a:t>wraps  </a:t>
            </a:r>
            <a:r>
              <a:rPr sz="1400" spc="15" dirty="0">
                <a:latin typeface="Calibri"/>
                <a:cs typeface="Calibri"/>
              </a:rPr>
              <a:t>protected calls and </a:t>
            </a:r>
            <a:r>
              <a:rPr sz="1400" spc="10" dirty="0">
                <a:latin typeface="Calibri"/>
                <a:cs typeface="Calibri"/>
              </a:rPr>
              <a:t>makes </a:t>
            </a:r>
            <a:r>
              <a:rPr sz="1400" spc="15" dirty="0">
                <a:latin typeface="Calibri"/>
                <a:cs typeface="Calibri"/>
              </a:rPr>
              <a:t>sure </a:t>
            </a:r>
            <a:r>
              <a:rPr sz="1400" spc="20" dirty="0">
                <a:latin typeface="Calibri"/>
                <a:cs typeface="Calibri"/>
              </a:rPr>
              <a:t>they </a:t>
            </a:r>
            <a:r>
              <a:rPr sz="1400" spc="15" dirty="0">
                <a:latin typeface="Calibri"/>
                <a:cs typeface="Calibri"/>
              </a:rPr>
              <a:t>do </a:t>
            </a:r>
            <a:r>
              <a:rPr sz="1400" spc="20" dirty="0">
                <a:latin typeface="Calibri"/>
                <a:cs typeface="Calibri"/>
              </a:rPr>
              <a:t>not </a:t>
            </a:r>
            <a:r>
              <a:rPr sz="1400" spc="25" dirty="0">
                <a:latin typeface="Calibri"/>
                <a:cs typeface="Calibri"/>
              </a:rPr>
              <a:t>harm </a:t>
            </a:r>
            <a:r>
              <a:rPr sz="1400" spc="20" dirty="0">
                <a:latin typeface="Calibri"/>
                <a:cs typeface="Calibri"/>
              </a:rPr>
              <a:t>the </a:t>
            </a:r>
            <a:r>
              <a:rPr sz="1400" spc="15" dirty="0">
                <a:latin typeface="Calibri"/>
                <a:cs typeface="Calibri"/>
              </a:rPr>
              <a:t>system. </a:t>
            </a:r>
            <a:r>
              <a:rPr sz="1400" spc="25" dirty="0">
                <a:latin typeface="Calibri"/>
                <a:cs typeface="Calibri"/>
              </a:rPr>
              <a:t>Under normal circumstances </a:t>
            </a:r>
            <a:r>
              <a:rPr sz="1400" dirty="0">
                <a:latin typeface="Calibri"/>
                <a:cs typeface="Calibri"/>
              </a:rPr>
              <a:t>a  </a:t>
            </a:r>
            <a:r>
              <a:rPr sz="1400" spc="-10" dirty="0">
                <a:latin typeface="Calibri"/>
                <a:cs typeface="Calibri"/>
              </a:rPr>
              <a:t>circuit </a:t>
            </a:r>
            <a:r>
              <a:rPr sz="1400" spc="-5" dirty="0">
                <a:latin typeface="Calibri"/>
                <a:cs typeface="Calibri"/>
              </a:rPr>
              <a:t>is </a:t>
            </a:r>
            <a:r>
              <a:rPr sz="1400" b="1" spc="-5" dirty="0">
                <a:latin typeface="Calibri"/>
                <a:cs typeface="Calibri"/>
              </a:rPr>
              <a:t>closed </a:t>
            </a:r>
            <a:r>
              <a:rPr sz="1400" spc="-5" dirty="0">
                <a:latin typeface="Calibri"/>
                <a:cs typeface="Calibri"/>
              </a:rPr>
              <a:t>and </a:t>
            </a:r>
            <a:r>
              <a:rPr sz="1400" spc="-10" dirty="0">
                <a:latin typeface="Calibri"/>
                <a:cs typeface="Calibri"/>
              </a:rPr>
              <a:t>remote calls are </a:t>
            </a:r>
            <a:r>
              <a:rPr sz="1400" spc="-15" dirty="0">
                <a:latin typeface="Calibri"/>
                <a:cs typeface="Calibri"/>
              </a:rPr>
              <a:t>executed </a:t>
            </a:r>
            <a:r>
              <a:rPr sz="1400" spc="-5" dirty="0">
                <a:latin typeface="Calibri"/>
                <a:cs typeface="Calibri"/>
              </a:rPr>
              <a:t>as usual. When </a:t>
            </a:r>
            <a:r>
              <a:rPr sz="1400" dirty="0">
                <a:latin typeface="Calibri"/>
                <a:cs typeface="Calibri"/>
              </a:rPr>
              <a:t>a </a:t>
            </a:r>
            <a:r>
              <a:rPr sz="1400" spc="-10" dirty="0">
                <a:latin typeface="Calibri"/>
                <a:cs typeface="Calibri"/>
              </a:rPr>
              <a:t>failure </a:t>
            </a:r>
            <a:r>
              <a:rPr sz="1400" spc="-5" dirty="0">
                <a:latin typeface="Calibri"/>
                <a:cs typeface="Calibri"/>
              </a:rPr>
              <a:t>occurs, the </a:t>
            </a:r>
            <a:r>
              <a:rPr sz="1400" spc="-10" dirty="0">
                <a:latin typeface="Calibri"/>
                <a:cs typeface="Calibri"/>
              </a:rPr>
              <a:t>circuit </a:t>
            </a:r>
            <a:r>
              <a:rPr sz="1400" spc="-15" dirty="0">
                <a:latin typeface="Calibri"/>
                <a:cs typeface="Calibri"/>
              </a:rPr>
              <a:t>breaker  </a:t>
            </a:r>
            <a:r>
              <a:rPr sz="1400" spc="-10" dirty="0">
                <a:latin typeface="Calibri"/>
                <a:cs typeface="Calibri"/>
              </a:rPr>
              <a:t>takes </a:t>
            </a:r>
            <a:r>
              <a:rPr sz="1400" dirty="0">
                <a:latin typeface="Calibri"/>
                <a:cs typeface="Calibri"/>
              </a:rPr>
              <a:t>note of it. </a:t>
            </a:r>
            <a:r>
              <a:rPr sz="1400" spc="5" dirty="0">
                <a:latin typeface="Calibri"/>
                <a:cs typeface="Calibri"/>
              </a:rPr>
              <a:t>If the </a:t>
            </a:r>
            <a:r>
              <a:rPr sz="1400" spc="-5" dirty="0">
                <a:latin typeface="Calibri"/>
                <a:cs typeface="Calibri"/>
              </a:rPr>
              <a:t>failure </a:t>
            </a:r>
            <a:r>
              <a:rPr sz="1400" spc="-10" dirty="0">
                <a:latin typeface="Calibri"/>
                <a:cs typeface="Calibri"/>
              </a:rPr>
              <a:t>rate </a:t>
            </a:r>
            <a:r>
              <a:rPr sz="1400" spc="-5" dirty="0">
                <a:latin typeface="Calibri"/>
                <a:cs typeface="Calibri"/>
              </a:rPr>
              <a:t>exceeds </a:t>
            </a:r>
            <a:r>
              <a:rPr sz="1400" dirty="0">
                <a:latin typeface="Calibri"/>
                <a:cs typeface="Calibri"/>
              </a:rPr>
              <a:t>certain </a:t>
            </a:r>
            <a:r>
              <a:rPr sz="1400" spc="5" dirty="0">
                <a:latin typeface="Calibri"/>
                <a:cs typeface="Calibri"/>
              </a:rPr>
              <a:t>threshold, the circuit </a:t>
            </a:r>
            <a:r>
              <a:rPr sz="1400" dirty="0">
                <a:latin typeface="Calibri"/>
                <a:cs typeface="Calibri"/>
              </a:rPr>
              <a:t>breaker </a:t>
            </a:r>
            <a:r>
              <a:rPr sz="1400" spc="10" dirty="0">
                <a:latin typeface="Calibri"/>
                <a:cs typeface="Calibri"/>
              </a:rPr>
              <a:t>trips, </a:t>
            </a:r>
            <a:r>
              <a:rPr sz="1400" b="1" spc="10" dirty="0">
                <a:latin typeface="Calibri"/>
                <a:cs typeface="Calibri"/>
              </a:rPr>
              <a:t>opens </a:t>
            </a:r>
            <a:r>
              <a:rPr sz="1400" spc="5" dirty="0">
                <a:latin typeface="Calibri"/>
                <a:cs typeface="Calibri"/>
              </a:rPr>
              <a:t>the  circuit and all </a:t>
            </a:r>
            <a:r>
              <a:rPr sz="1400" spc="10" dirty="0">
                <a:latin typeface="Calibri"/>
                <a:cs typeface="Calibri"/>
              </a:rPr>
              <a:t>further </a:t>
            </a:r>
            <a:r>
              <a:rPr sz="1400" spc="5" dirty="0">
                <a:latin typeface="Calibri"/>
                <a:cs typeface="Calibri"/>
              </a:rPr>
              <a:t>calls will </a:t>
            </a:r>
            <a:r>
              <a:rPr sz="1400" dirty="0">
                <a:latin typeface="Calibri"/>
                <a:cs typeface="Calibri"/>
              </a:rPr>
              <a:t>fail </a:t>
            </a:r>
            <a:r>
              <a:rPr sz="1400" spc="10" dirty="0">
                <a:latin typeface="Calibri"/>
                <a:cs typeface="Calibri"/>
              </a:rPr>
              <a:t>immediately </a:t>
            </a:r>
            <a:r>
              <a:rPr sz="1400" spc="15" dirty="0">
                <a:latin typeface="Calibri"/>
                <a:cs typeface="Calibri"/>
              </a:rPr>
              <a:t>without </a:t>
            </a:r>
            <a:r>
              <a:rPr sz="1400" spc="10" dirty="0">
                <a:latin typeface="Calibri"/>
                <a:cs typeface="Calibri"/>
              </a:rPr>
              <a:t>reaching the </a:t>
            </a:r>
            <a:r>
              <a:rPr sz="1400" spc="5" dirty="0">
                <a:latin typeface="Calibri"/>
                <a:cs typeface="Calibri"/>
              </a:rPr>
              <a:t>remote </a:t>
            </a:r>
            <a:r>
              <a:rPr sz="1400" spc="10" dirty="0">
                <a:latin typeface="Calibri"/>
                <a:cs typeface="Calibri"/>
              </a:rPr>
              <a:t>destination. After  </a:t>
            </a:r>
            <a:r>
              <a:rPr sz="1400" dirty="0">
                <a:latin typeface="Calibri"/>
                <a:cs typeface="Calibri"/>
              </a:rPr>
              <a:t>some </a:t>
            </a:r>
            <a:r>
              <a:rPr sz="1400" spc="-5" dirty="0">
                <a:latin typeface="Calibri"/>
                <a:cs typeface="Calibri"/>
              </a:rPr>
              <a:t>time </a:t>
            </a:r>
            <a:r>
              <a:rPr sz="1400" dirty="0">
                <a:latin typeface="Calibri"/>
                <a:cs typeface="Calibri"/>
              </a:rPr>
              <a:t>a </a:t>
            </a:r>
            <a:r>
              <a:rPr sz="1400" spc="-20" dirty="0">
                <a:latin typeface="Calibri"/>
                <a:cs typeface="Calibri"/>
              </a:rPr>
              <a:t>few </a:t>
            </a:r>
            <a:r>
              <a:rPr sz="1400" spc="-10" dirty="0">
                <a:latin typeface="Calibri"/>
                <a:cs typeface="Calibri"/>
              </a:rPr>
              <a:t>requests are </a:t>
            </a:r>
            <a:r>
              <a:rPr sz="1400" spc="-5" dirty="0">
                <a:latin typeface="Calibri"/>
                <a:cs typeface="Calibri"/>
              </a:rPr>
              <a:t>let through </a:t>
            </a:r>
            <a:r>
              <a:rPr sz="1400" spc="-10" dirty="0">
                <a:latin typeface="Calibri"/>
                <a:cs typeface="Calibri"/>
              </a:rPr>
              <a:t>to </a:t>
            </a:r>
            <a:r>
              <a:rPr sz="1400" spc="-5" dirty="0">
                <a:latin typeface="Calibri"/>
                <a:cs typeface="Calibri"/>
              </a:rPr>
              <a:t>the </a:t>
            </a:r>
            <a:r>
              <a:rPr sz="1400" spc="-10" dirty="0">
                <a:latin typeface="Calibri"/>
                <a:cs typeface="Calibri"/>
              </a:rPr>
              <a:t>remote </a:t>
            </a:r>
            <a:r>
              <a:rPr sz="1400" spc="-5" dirty="0">
                <a:latin typeface="Calibri"/>
                <a:cs typeface="Calibri"/>
              </a:rPr>
              <a:t>server (ie the </a:t>
            </a:r>
            <a:r>
              <a:rPr sz="1400" spc="-10" dirty="0">
                <a:latin typeface="Calibri"/>
                <a:cs typeface="Calibri"/>
              </a:rPr>
              <a:t>circuit </a:t>
            </a:r>
            <a:r>
              <a:rPr sz="1400" spc="-5" dirty="0">
                <a:latin typeface="Calibri"/>
                <a:cs typeface="Calibri"/>
              </a:rPr>
              <a:t>is </a:t>
            </a:r>
            <a:r>
              <a:rPr sz="1400" b="1" spc="-5" dirty="0">
                <a:latin typeface="Calibri"/>
                <a:cs typeface="Calibri"/>
              </a:rPr>
              <a:t>half-open</a:t>
            </a:r>
            <a:r>
              <a:rPr sz="1400" spc="-5" dirty="0">
                <a:latin typeface="Calibri"/>
                <a:cs typeface="Calibri"/>
              </a:rPr>
              <a:t>) </a:t>
            </a:r>
            <a:r>
              <a:rPr sz="1400" spc="-10" dirty="0">
                <a:latin typeface="Calibri"/>
                <a:cs typeface="Calibri"/>
              </a:rPr>
              <a:t>to </a:t>
            </a:r>
            <a:r>
              <a:rPr sz="1400" spc="-15" dirty="0">
                <a:latin typeface="Calibri"/>
                <a:cs typeface="Calibri"/>
              </a:rPr>
              <a:t>test  </a:t>
            </a:r>
            <a:r>
              <a:rPr sz="1400" spc="5" dirty="0">
                <a:latin typeface="Calibri"/>
                <a:cs typeface="Calibri"/>
              </a:rPr>
              <a:t>if it is </a:t>
            </a:r>
            <a:r>
              <a:rPr sz="1400" spc="10" dirty="0">
                <a:latin typeface="Calibri"/>
                <a:cs typeface="Calibri"/>
              </a:rPr>
              <a:t>up </a:t>
            </a:r>
            <a:r>
              <a:rPr sz="1400" spc="5" dirty="0">
                <a:latin typeface="Calibri"/>
                <a:cs typeface="Calibri"/>
              </a:rPr>
              <a:t>again. </a:t>
            </a:r>
            <a:r>
              <a:rPr sz="1400" spc="10" dirty="0">
                <a:latin typeface="Calibri"/>
                <a:cs typeface="Calibri"/>
              </a:rPr>
              <a:t>If they </a:t>
            </a:r>
            <a:r>
              <a:rPr sz="1400" spc="15" dirty="0">
                <a:latin typeface="Calibri"/>
                <a:cs typeface="Calibri"/>
              </a:rPr>
              <a:t>succeed, </a:t>
            </a:r>
            <a:r>
              <a:rPr sz="1400" spc="10" dirty="0">
                <a:latin typeface="Calibri"/>
                <a:cs typeface="Calibri"/>
              </a:rPr>
              <a:t>the circuit </a:t>
            </a:r>
            <a:r>
              <a:rPr sz="1400" spc="5" dirty="0">
                <a:latin typeface="Calibri"/>
                <a:cs typeface="Calibri"/>
              </a:rPr>
              <a:t>is </a:t>
            </a:r>
            <a:r>
              <a:rPr sz="1400" spc="15" dirty="0">
                <a:latin typeface="Calibri"/>
                <a:cs typeface="Calibri"/>
              </a:rPr>
              <a:t>closed </a:t>
            </a:r>
            <a:r>
              <a:rPr sz="1400" spc="5" dirty="0">
                <a:latin typeface="Calibri"/>
                <a:cs typeface="Calibri"/>
              </a:rPr>
              <a:t>again, </a:t>
            </a:r>
            <a:r>
              <a:rPr sz="1400" spc="10" dirty="0">
                <a:latin typeface="Calibri"/>
                <a:cs typeface="Calibri"/>
              </a:rPr>
              <a:t>and all </a:t>
            </a:r>
            <a:r>
              <a:rPr sz="1400" spc="5" dirty="0">
                <a:latin typeface="Calibri"/>
                <a:cs typeface="Calibri"/>
              </a:rPr>
              <a:t>remote </a:t>
            </a:r>
            <a:r>
              <a:rPr sz="1400" spc="10" dirty="0">
                <a:latin typeface="Calibri"/>
                <a:cs typeface="Calibri"/>
              </a:rPr>
              <a:t>calls </a:t>
            </a:r>
            <a:r>
              <a:rPr sz="1400" spc="5" dirty="0">
                <a:latin typeface="Calibri"/>
                <a:cs typeface="Calibri"/>
              </a:rPr>
              <a:t>are </a:t>
            </a:r>
            <a:r>
              <a:rPr sz="1400" dirty="0">
                <a:latin typeface="Calibri"/>
                <a:cs typeface="Calibri"/>
              </a:rPr>
              <a:t>executed </a:t>
            </a:r>
            <a:r>
              <a:rPr sz="1400" spc="10" dirty="0">
                <a:latin typeface="Calibri"/>
                <a:cs typeface="Calibri"/>
              </a:rPr>
              <a:t>as  </a:t>
            </a:r>
            <a:r>
              <a:rPr sz="1400" spc="-15" dirty="0">
                <a:latin typeface="Calibri"/>
                <a:cs typeface="Calibri"/>
              </a:rPr>
              <a:t>before.</a:t>
            </a:r>
            <a:endParaRPr sz="1400">
              <a:latin typeface="Calibri"/>
              <a:cs typeface="Calibri"/>
            </a:endParaRPr>
          </a:p>
          <a:p>
            <a:pPr>
              <a:lnSpc>
                <a:spcPct val="100000"/>
              </a:lnSpc>
              <a:spcBef>
                <a:spcPts val="30"/>
              </a:spcBef>
            </a:pPr>
            <a:endParaRPr sz="1350">
              <a:latin typeface="Calibri"/>
              <a:cs typeface="Calibri"/>
            </a:endParaRPr>
          </a:p>
          <a:p>
            <a:pPr marL="12700" marR="5715" algn="just">
              <a:lnSpc>
                <a:spcPct val="100000"/>
              </a:lnSpc>
            </a:pPr>
            <a:r>
              <a:rPr sz="1400" spc="-5" dirty="0">
                <a:latin typeface="Calibri"/>
                <a:cs typeface="Calibri"/>
              </a:rPr>
              <a:t>Netflix's </a:t>
            </a:r>
            <a:r>
              <a:rPr sz="1400" spc="-10" dirty="0">
                <a:latin typeface="Calibri"/>
                <a:cs typeface="Calibri"/>
              </a:rPr>
              <a:t>Hystrix provides </a:t>
            </a:r>
            <a:r>
              <a:rPr sz="1400" spc="-5" dirty="0">
                <a:latin typeface="Calibri"/>
                <a:cs typeface="Calibri"/>
              </a:rPr>
              <a:t>the </a:t>
            </a:r>
            <a:r>
              <a:rPr sz="1400" spc="-10" dirty="0">
                <a:latin typeface="Calibri"/>
                <a:cs typeface="Calibri"/>
              </a:rPr>
              <a:t>circuit </a:t>
            </a:r>
            <a:r>
              <a:rPr sz="1400" spc="-15" dirty="0">
                <a:latin typeface="Calibri"/>
                <a:cs typeface="Calibri"/>
              </a:rPr>
              <a:t>breaker </a:t>
            </a:r>
            <a:r>
              <a:rPr sz="1400" spc="-10" dirty="0">
                <a:latin typeface="Calibri"/>
                <a:cs typeface="Calibri"/>
              </a:rPr>
              <a:t>implementation. Moreover </a:t>
            </a:r>
            <a:r>
              <a:rPr sz="1400" spc="-5" dirty="0">
                <a:latin typeface="Calibri"/>
                <a:cs typeface="Calibri"/>
              </a:rPr>
              <a:t>Netflix's </a:t>
            </a:r>
            <a:r>
              <a:rPr sz="1400" spc="-10" dirty="0">
                <a:latin typeface="Calibri"/>
                <a:cs typeface="Calibri"/>
              </a:rPr>
              <a:t>OpenFeign </a:t>
            </a:r>
            <a:r>
              <a:rPr sz="1400" dirty="0">
                <a:latin typeface="Calibri"/>
                <a:cs typeface="Calibri"/>
              </a:rPr>
              <a:t>HTTP  </a:t>
            </a:r>
            <a:r>
              <a:rPr sz="1400" spc="-5" dirty="0">
                <a:latin typeface="Calibri"/>
                <a:cs typeface="Calibri"/>
              </a:rPr>
              <a:t>client also gives the support using</a:t>
            </a:r>
            <a:r>
              <a:rPr sz="1400" spc="-10" dirty="0">
                <a:latin typeface="Calibri"/>
                <a:cs typeface="Calibri"/>
              </a:rPr>
              <a:t> Hystrix.</a:t>
            </a:r>
            <a:endParaRPr sz="1400">
              <a:latin typeface="Calibri"/>
              <a:cs typeface="Calibri"/>
            </a:endParaRPr>
          </a:p>
          <a:p>
            <a:pPr>
              <a:lnSpc>
                <a:spcPct val="100000"/>
              </a:lnSpc>
              <a:spcBef>
                <a:spcPts val="30"/>
              </a:spcBef>
            </a:pPr>
            <a:endParaRPr sz="1350">
              <a:latin typeface="Calibri"/>
              <a:cs typeface="Calibri"/>
            </a:endParaRPr>
          </a:p>
          <a:p>
            <a:pPr marL="12700" marR="5080" algn="just">
              <a:lnSpc>
                <a:spcPct val="100000"/>
              </a:lnSpc>
              <a:spcBef>
                <a:spcPts val="5"/>
              </a:spcBef>
            </a:pPr>
            <a:r>
              <a:rPr sz="1400" spc="-5" dirty="0">
                <a:latin typeface="Calibri"/>
                <a:cs typeface="Calibri"/>
              </a:rPr>
              <a:t>The </a:t>
            </a:r>
            <a:r>
              <a:rPr sz="1400" spc="-10" dirty="0">
                <a:latin typeface="Calibri"/>
                <a:cs typeface="Calibri"/>
              </a:rPr>
              <a:t>pattern can </a:t>
            </a:r>
            <a:r>
              <a:rPr sz="1400" dirty="0">
                <a:latin typeface="Calibri"/>
                <a:cs typeface="Calibri"/>
              </a:rPr>
              <a:t>be </a:t>
            </a:r>
            <a:r>
              <a:rPr sz="1400" spc="-10" dirty="0">
                <a:latin typeface="Calibri"/>
                <a:cs typeface="Calibri"/>
              </a:rPr>
              <a:t>implemented at </a:t>
            </a:r>
            <a:r>
              <a:rPr sz="1400" spc="-5" dirty="0">
                <a:latin typeface="Calibri"/>
                <a:cs typeface="Calibri"/>
              </a:rPr>
              <a:t>either client (caller) or server (callee) side. </a:t>
            </a:r>
            <a:r>
              <a:rPr sz="1400" dirty="0">
                <a:latin typeface="Calibri"/>
                <a:cs typeface="Calibri"/>
              </a:rPr>
              <a:t>In </a:t>
            </a:r>
            <a:r>
              <a:rPr sz="1400" spc="-5" dirty="0">
                <a:latin typeface="Calibri"/>
                <a:cs typeface="Calibri"/>
              </a:rPr>
              <a:t>the </a:t>
            </a:r>
            <a:r>
              <a:rPr sz="1400" spc="-10" dirty="0">
                <a:latin typeface="Calibri"/>
                <a:cs typeface="Calibri"/>
              </a:rPr>
              <a:t>former </a:t>
            </a:r>
            <a:r>
              <a:rPr sz="1400" spc="-5" dirty="0">
                <a:latin typeface="Calibri"/>
                <a:cs typeface="Calibri"/>
              </a:rPr>
              <a:t>case  </a:t>
            </a:r>
            <a:r>
              <a:rPr sz="1400" dirty="0">
                <a:latin typeface="Calibri"/>
                <a:cs typeface="Calibri"/>
              </a:rPr>
              <a:t>the </a:t>
            </a:r>
            <a:r>
              <a:rPr sz="1400" spc="-5" dirty="0">
                <a:latin typeface="Calibri"/>
                <a:cs typeface="Calibri"/>
              </a:rPr>
              <a:t>pattern gives </a:t>
            </a:r>
            <a:r>
              <a:rPr sz="1400" dirty="0">
                <a:latin typeface="Calibri"/>
                <a:cs typeface="Calibri"/>
              </a:rPr>
              <a:t>resilience </a:t>
            </a:r>
            <a:r>
              <a:rPr sz="1400" spc="5" dirty="0">
                <a:latin typeface="Calibri"/>
                <a:cs typeface="Calibri"/>
              </a:rPr>
              <a:t>on the </a:t>
            </a:r>
            <a:r>
              <a:rPr sz="1400" spc="-5" dirty="0">
                <a:latin typeface="Calibri"/>
                <a:cs typeface="Calibri"/>
              </a:rPr>
              <a:t>target </a:t>
            </a:r>
            <a:r>
              <a:rPr sz="1400" spc="5" dirty="0">
                <a:latin typeface="Calibri"/>
                <a:cs typeface="Calibri"/>
              </a:rPr>
              <a:t>service/host, and hence </a:t>
            </a:r>
            <a:r>
              <a:rPr sz="1400" dirty="0">
                <a:latin typeface="Calibri"/>
                <a:cs typeface="Calibri"/>
              </a:rPr>
              <a:t>if it is </a:t>
            </a:r>
            <a:r>
              <a:rPr sz="1400" spc="5" dirty="0">
                <a:latin typeface="Calibri"/>
                <a:cs typeface="Calibri"/>
              </a:rPr>
              <a:t>not </a:t>
            </a:r>
            <a:r>
              <a:rPr sz="1400" dirty="0">
                <a:latin typeface="Calibri"/>
                <a:cs typeface="Calibri"/>
              </a:rPr>
              <a:t>available, </a:t>
            </a:r>
            <a:r>
              <a:rPr sz="1400" spc="5" dirty="0">
                <a:latin typeface="Calibri"/>
                <a:cs typeface="Calibri"/>
              </a:rPr>
              <a:t>opens the  </a:t>
            </a:r>
            <a:r>
              <a:rPr sz="1400" spc="15" dirty="0">
                <a:latin typeface="Calibri"/>
                <a:cs typeface="Calibri"/>
              </a:rPr>
              <a:t>circuit. </a:t>
            </a:r>
            <a:r>
              <a:rPr sz="1400" spc="10" dirty="0">
                <a:latin typeface="Calibri"/>
                <a:cs typeface="Calibri"/>
              </a:rPr>
              <a:t>In </a:t>
            </a:r>
            <a:r>
              <a:rPr sz="1400" spc="15" dirty="0">
                <a:latin typeface="Calibri"/>
                <a:cs typeface="Calibri"/>
              </a:rPr>
              <a:t>the </a:t>
            </a:r>
            <a:r>
              <a:rPr sz="1400" spc="5" dirty="0">
                <a:latin typeface="Calibri"/>
                <a:cs typeface="Calibri"/>
              </a:rPr>
              <a:t>latter </a:t>
            </a:r>
            <a:r>
              <a:rPr sz="1400" spc="15" dirty="0">
                <a:latin typeface="Calibri"/>
                <a:cs typeface="Calibri"/>
              </a:rPr>
              <a:t>case, the </a:t>
            </a:r>
            <a:r>
              <a:rPr sz="1400" spc="10" dirty="0">
                <a:latin typeface="Calibri"/>
                <a:cs typeface="Calibri"/>
              </a:rPr>
              <a:t>pattern </a:t>
            </a:r>
            <a:r>
              <a:rPr sz="1400" spc="15" dirty="0">
                <a:latin typeface="Calibri"/>
                <a:cs typeface="Calibri"/>
              </a:rPr>
              <a:t>gives resilience </a:t>
            </a:r>
            <a:r>
              <a:rPr sz="1400" spc="10" dirty="0">
                <a:latin typeface="Calibri"/>
                <a:cs typeface="Calibri"/>
              </a:rPr>
              <a:t>on </a:t>
            </a:r>
            <a:r>
              <a:rPr sz="1400" spc="15" dirty="0">
                <a:latin typeface="Calibri"/>
                <a:cs typeface="Calibri"/>
              </a:rPr>
              <a:t>the server operation; thus the circuit  </a:t>
            </a:r>
            <a:r>
              <a:rPr sz="1400" spc="-5" dirty="0">
                <a:latin typeface="Calibri"/>
                <a:cs typeface="Calibri"/>
              </a:rPr>
              <a:t>opens if the </a:t>
            </a:r>
            <a:r>
              <a:rPr sz="1400" spc="-10" dirty="0">
                <a:latin typeface="Calibri"/>
                <a:cs typeface="Calibri"/>
              </a:rPr>
              <a:t>operation </a:t>
            </a:r>
            <a:r>
              <a:rPr sz="1400" spc="-5" dirty="0">
                <a:latin typeface="Calibri"/>
                <a:cs typeface="Calibri"/>
              </a:rPr>
              <a:t>is </a:t>
            </a:r>
            <a:r>
              <a:rPr sz="1400" spc="-15" dirty="0">
                <a:latin typeface="Calibri"/>
                <a:cs typeface="Calibri"/>
              </a:rPr>
              <a:t>keep </a:t>
            </a:r>
            <a:r>
              <a:rPr sz="1400" spc="-10" dirty="0">
                <a:latin typeface="Calibri"/>
                <a:cs typeface="Calibri"/>
              </a:rPr>
              <a:t>failing beyond </a:t>
            </a:r>
            <a:r>
              <a:rPr sz="1400" spc="-5" dirty="0">
                <a:latin typeface="Calibri"/>
                <a:cs typeface="Calibri"/>
              </a:rPr>
              <a:t>defined</a:t>
            </a:r>
            <a:r>
              <a:rPr sz="1400" spc="15" dirty="0">
                <a:latin typeface="Calibri"/>
                <a:cs typeface="Calibri"/>
              </a:rPr>
              <a:t> </a:t>
            </a:r>
            <a:r>
              <a:rPr sz="1400" spc="-5" dirty="0">
                <a:latin typeface="Calibri"/>
                <a:cs typeface="Calibri"/>
              </a:rPr>
              <a:t>threshold.</a:t>
            </a:r>
            <a:endParaRPr sz="1400">
              <a:latin typeface="Calibri"/>
              <a:cs typeface="Calibri"/>
            </a:endParaRPr>
          </a:p>
        </p:txBody>
      </p:sp>
      <p:sp>
        <p:nvSpPr>
          <p:cNvPr id="12" name="object 1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1068578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Cache, </a:t>
            </a:r>
            <a:r>
              <a:rPr sz="2400" b="1" spc="5" dirty="0">
                <a:solidFill>
                  <a:srgbClr val="FFFFFF"/>
                </a:solidFill>
                <a:latin typeface="Microsoft YaHei"/>
                <a:cs typeface="Microsoft YaHei"/>
              </a:rPr>
              <a:t>fallback, </a:t>
            </a:r>
            <a:r>
              <a:rPr sz="2400" b="1" spc="-5" dirty="0">
                <a:solidFill>
                  <a:srgbClr val="FFFFFF"/>
                </a:solidFill>
                <a:latin typeface="Microsoft YaHei"/>
                <a:cs typeface="Microsoft YaHei"/>
              </a:rPr>
              <a:t>handshaking (stress </a:t>
            </a:r>
            <a:r>
              <a:rPr sz="2400" b="1" spc="-10" dirty="0">
                <a:solidFill>
                  <a:srgbClr val="FFFFFF"/>
                </a:solidFill>
                <a:latin typeface="Microsoft YaHei"/>
                <a:cs typeface="Microsoft YaHei"/>
              </a:rPr>
              <a:t>feedback) patterns</a:t>
            </a:r>
            <a:r>
              <a:rPr sz="2400" b="1" spc="7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45719" y="914400"/>
              <a:ext cx="12108868" cy="494607"/>
            </a:xfrm>
            <a:prstGeom prst="rect">
              <a:avLst/>
            </a:prstGeom>
          </p:spPr>
        </p:pic>
      </p:grpSp>
      <p:sp>
        <p:nvSpPr>
          <p:cNvPr id="9" name="object 9"/>
          <p:cNvSpPr txBox="1"/>
          <p:nvPr/>
        </p:nvSpPr>
        <p:spPr>
          <a:xfrm>
            <a:off x="173989" y="841783"/>
            <a:ext cx="3839845" cy="1616710"/>
          </a:xfrm>
          <a:prstGeom prst="rect">
            <a:avLst/>
          </a:prstGeom>
        </p:spPr>
        <p:txBody>
          <a:bodyPr vert="horz" wrap="square" lIns="0" tIns="152400" rIns="0" bIns="0" rtlCol="0">
            <a:spAutoFit/>
          </a:bodyPr>
          <a:lstStyle/>
          <a:p>
            <a:pPr algn="ctr">
              <a:lnSpc>
                <a:spcPct val="100000"/>
              </a:lnSpc>
              <a:spcBef>
                <a:spcPts val="1200"/>
              </a:spcBef>
            </a:pPr>
            <a:r>
              <a:rPr sz="1800" b="1" spc="-5" dirty="0">
                <a:solidFill>
                  <a:srgbClr val="FFFFFF"/>
                </a:solidFill>
                <a:latin typeface="Calibri"/>
                <a:cs typeface="Calibri"/>
              </a:rPr>
              <a:t>Cache</a:t>
            </a:r>
            <a:endParaRPr sz="1800">
              <a:latin typeface="Calibri"/>
              <a:cs typeface="Calibri"/>
            </a:endParaRPr>
          </a:p>
          <a:p>
            <a:pPr marL="12700" marR="5080" algn="just">
              <a:lnSpc>
                <a:spcPct val="100000"/>
              </a:lnSpc>
              <a:spcBef>
                <a:spcPts val="865"/>
              </a:spcBef>
            </a:pPr>
            <a:r>
              <a:rPr sz="1400" spc="30" dirty="0">
                <a:latin typeface="Calibri"/>
                <a:cs typeface="Calibri"/>
              </a:rPr>
              <a:t>Cache </a:t>
            </a:r>
            <a:r>
              <a:rPr sz="1400" spc="20" dirty="0">
                <a:latin typeface="Calibri"/>
                <a:cs typeface="Calibri"/>
              </a:rPr>
              <a:t>can be </a:t>
            </a:r>
            <a:r>
              <a:rPr sz="1400" spc="30" dirty="0">
                <a:latin typeface="Calibri"/>
                <a:cs typeface="Calibri"/>
              </a:rPr>
              <a:t>used </a:t>
            </a:r>
            <a:r>
              <a:rPr sz="1400" spc="10" dirty="0">
                <a:latin typeface="Calibri"/>
                <a:cs typeface="Calibri"/>
              </a:rPr>
              <a:t>to </a:t>
            </a:r>
            <a:r>
              <a:rPr sz="1400" spc="30" dirty="0">
                <a:latin typeface="Calibri"/>
                <a:cs typeface="Calibri"/>
              </a:rPr>
              <a:t>impl </a:t>
            </a:r>
            <a:r>
              <a:rPr sz="1400" spc="35" dirty="0">
                <a:latin typeface="Calibri"/>
                <a:cs typeface="Calibri"/>
              </a:rPr>
              <a:t>resilience. </a:t>
            </a:r>
            <a:r>
              <a:rPr sz="1400" spc="30" dirty="0">
                <a:latin typeface="Calibri"/>
                <a:cs typeface="Calibri"/>
              </a:rPr>
              <a:t>With cache,  </a:t>
            </a:r>
            <a:r>
              <a:rPr sz="1400" spc="55" dirty="0">
                <a:latin typeface="Calibri"/>
                <a:cs typeface="Calibri"/>
              </a:rPr>
              <a:t>pre-configured requests </a:t>
            </a:r>
            <a:r>
              <a:rPr sz="1400" spc="60" dirty="0">
                <a:latin typeface="Calibri"/>
                <a:cs typeface="Calibri"/>
              </a:rPr>
              <a:t>responses </a:t>
            </a:r>
            <a:r>
              <a:rPr sz="1400" spc="40" dirty="0">
                <a:latin typeface="Calibri"/>
                <a:cs typeface="Calibri"/>
              </a:rPr>
              <a:t>are </a:t>
            </a:r>
            <a:r>
              <a:rPr sz="1400" spc="55" dirty="0">
                <a:latin typeface="Calibri"/>
                <a:cs typeface="Calibri"/>
              </a:rPr>
              <a:t>made </a:t>
            </a:r>
            <a:r>
              <a:rPr sz="1400" spc="25" dirty="0">
                <a:latin typeface="Calibri"/>
                <a:cs typeface="Calibri"/>
              </a:rPr>
              <a:t>to  </a:t>
            </a:r>
            <a:r>
              <a:rPr sz="1400" spc="-5" dirty="0">
                <a:latin typeface="Calibri"/>
                <a:cs typeface="Calibri"/>
              </a:rPr>
              <a:t>cache within the </a:t>
            </a:r>
            <a:r>
              <a:rPr sz="1400" dirty="0">
                <a:latin typeface="Calibri"/>
                <a:cs typeface="Calibri"/>
              </a:rPr>
              <a:t>service. </a:t>
            </a:r>
            <a:r>
              <a:rPr sz="1400" spc="-5" dirty="0">
                <a:latin typeface="Calibri"/>
                <a:cs typeface="Calibri"/>
              </a:rPr>
              <a:t>When the </a:t>
            </a:r>
            <a:r>
              <a:rPr sz="1400" spc="-10" dirty="0">
                <a:latin typeface="Calibri"/>
                <a:cs typeface="Calibri"/>
              </a:rPr>
              <a:t>request </a:t>
            </a:r>
            <a:r>
              <a:rPr sz="1400" spc="-5" dirty="0">
                <a:latin typeface="Calibri"/>
                <a:cs typeface="Calibri"/>
              </a:rPr>
              <a:t>comes in  </a:t>
            </a:r>
            <a:r>
              <a:rPr sz="1400" spc="30" dirty="0">
                <a:latin typeface="Calibri"/>
                <a:cs typeface="Calibri"/>
              </a:rPr>
              <a:t>the </a:t>
            </a:r>
            <a:r>
              <a:rPr sz="1400" spc="45" dirty="0">
                <a:latin typeface="Calibri"/>
                <a:cs typeface="Calibri"/>
              </a:rPr>
              <a:t>response </a:t>
            </a:r>
            <a:r>
              <a:rPr sz="1400" spc="25" dirty="0">
                <a:latin typeface="Calibri"/>
                <a:cs typeface="Calibri"/>
              </a:rPr>
              <a:t>is </a:t>
            </a:r>
            <a:r>
              <a:rPr sz="1400" spc="40" dirty="0">
                <a:latin typeface="Calibri"/>
                <a:cs typeface="Calibri"/>
              </a:rPr>
              <a:t>served </a:t>
            </a:r>
            <a:r>
              <a:rPr sz="1400" spc="35" dirty="0">
                <a:latin typeface="Calibri"/>
                <a:cs typeface="Calibri"/>
              </a:rPr>
              <a:t>from the cache </a:t>
            </a:r>
            <a:r>
              <a:rPr sz="1400" spc="40" dirty="0">
                <a:latin typeface="Calibri"/>
                <a:cs typeface="Calibri"/>
              </a:rPr>
              <a:t>instead </a:t>
            </a:r>
            <a:r>
              <a:rPr sz="1400" spc="25" dirty="0">
                <a:latin typeface="Calibri"/>
                <a:cs typeface="Calibri"/>
              </a:rPr>
              <a:t>of  </a:t>
            </a:r>
            <a:r>
              <a:rPr sz="1400" spc="-5" dirty="0">
                <a:latin typeface="Calibri"/>
                <a:cs typeface="Calibri"/>
              </a:rPr>
              <a:t>actually </a:t>
            </a:r>
            <a:r>
              <a:rPr sz="1400" spc="-10" dirty="0">
                <a:latin typeface="Calibri"/>
                <a:cs typeface="Calibri"/>
              </a:rPr>
              <a:t>executing </a:t>
            </a:r>
            <a:r>
              <a:rPr sz="1400" spc="-5" dirty="0">
                <a:latin typeface="Calibri"/>
                <a:cs typeface="Calibri"/>
              </a:rPr>
              <a:t>the </a:t>
            </a:r>
            <a:r>
              <a:rPr sz="1400" spc="-10" dirty="0">
                <a:latin typeface="Calibri"/>
                <a:cs typeface="Calibri"/>
              </a:rPr>
              <a:t>request to get </a:t>
            </a:r>
            <a:r>
              <a:rPr sz="1400" spc="-5" dirty="0">
                <a:latin typeface="Calibri"/>
                <a:cs typeface="Calibri"/>
              </a:rPr>
              <a:t>the</a:t>
            </a:r>
            <a:r>
              <a:rPr sz="1400" spc="5" dirty="0">
                <a:latin typeface="Calibri"/>
                <a:cs typeface="Calibri"/>
              </a:rPr>
              <a:t> </a:t>
            </a:r>
            <a:r>
              <a:rPr sz="1400" spc="-5" dirty="0">
                <a:latin typeface="Calibri"/>
                <a:cs typeface="Calibri"/>
              </a:rPr>
              <a:t>response.</a:t>
            </a:r>
            <a:endParaRPr sz="1400">
              <a:latin typeface="Calibri"/>
              <a:cs typeface="Calibri"/>
            </a:endParaRPr>
          </a:p>
        </p:txBody>
      </p:sp>
      <p:sp>
        <p:nvSpPr>
          <p:cNvPr id="10" name="object 10"/>
          <p:cNvSpPr txBox="1"/>
          <p:nvPr/>
        </p:nvSpPr>
        <p:spPr>
          <a:xfrm>
            <a:off x="173989" y="2645410"/>
            <a:ext cx="3839845" cy="666750"/>
          </a:xfrm>
          <a:prstGeom prst="rect">
            <a:avLst/>
          </a:prstGeom>
        </p:spPr>
        <p:txBody>
          <a:bodyPr vert="horz" wrap="square" lIns="0" tIns="13335" rIns="0" bIns="0" rtlCol="0">
            <a:spAutoFit/>
          </a:bodyPr>
          <a:lstStyle/>
          <a:p>
            <a:pPr marL="12700" marR="5080" algn="just">
              <a:lnSpc>
                <a:spcPct val="100000"/>
              </a:lnSpc>
              <a:spcBef>
                <a:spcPts val="105"/>
              </a:spcBef>
            </a:pPr>
            <a:r>
              <a:rPr sz="1400" spc="75" dirty="0">
                <a:latin typeface="Calibri"/>
                <a:cs typeface="Calibri"/>
              </a:rPr>
              <a:t>The </a:t>
            </a:r>
            <a:r>
              <a:rPr sz="1400" spc="85" dirty="0">
                <a:latin typeface="Calibri"/>
                <a:cs typeface="Calibri"/>
              </a:rPr>
              <a:t>cache </a:t>
            </a:r>
            <a:r>
              <a:rPr sz="1400" spc="95" dirty="0">
                <a:latin typeface="Calibri"/>
                <a:cs typeface="Calibri"/>
              </a:rPr>
              <a:t>response </a:t>
            </a:r>
            <a:r>
              <a:rPr sz="1400" spc="70" dirty="0">
                <a:latin typeface="Calibri"/>
                <a:cs typeface="Calibri"/>
              </a:rPr>
              <a:t>can </a:t>
            </a:r>
            <a:r>
              <a:rPr sz="1400" spc="55" dirty="0">
                <a:latin typeface="Calibri"/>
                <a:cs typeface="Calibri"/>
              </a:rPr>
              <a:t>be </a:t>
            </a:r>
            <a:r>
              <a:rPr sz="1400" spc="100" dirty="0">
                <a:latin typeface="Calibri"/>
                <a:cs typeface="Calibri"/>
              </a:rPr>
              <a:t>flagged </a:t>
            </a:r>
            <a:r>
              <a:rPr sz="1400" spc="90" dirty="0">
                <a:latin typeface="Calibri"/>
                <a:cs typeface="Calibri"/>
              </a:rPr>
              <a:t>dirty </a:t>
            </a:r>
            <a:r>
              <a:rPr sz="1400" spc="75" dirty="0">
                <a:latin typeface="Calibri"/>
                <a:cs typeface="Calibri"/>
              </a:rPr>
              <a:t>and  </a:t>
            </a:r>
            <a:r>
              <a:rPr sz="1400" spc="50" dirty="0">
                <a:latin typeface="Calibri"/>
                <a:cs typeface="Calibri"/>
              </a:rPr>
              <a:t>refreshed </a:t>
            </a:r>
            <a:r>
              <a:rPr sz="1400" spc="45" dirty="0">
                <a:latin typeface="Calibri"/>
                <a:cs typeface="Calibri"/>
              </a:rPr>
              <a:t>with the </a:t>
            </a:r>
            <a:r>
              <a:rPr sz="1400" spc="55" dirty="0">
                <a:latin typeface="Calibri"/>
                <a:cs typeface="Calibri"/>
              </a:rPr>
              <a:t>corrected version. </a:t>
            </a:r>
            <a:r>
              <a:rPr sz="1400" spc="35" dirty="0">
                <a:latin typeface="Calibri"/>
                <a:cs typeface="Calibri"/>
              </a:rPr>
              <a:t>It </a:t>
            </a:r>
            <a:r>
              <a:rPr sz="1400" spc="30" dirty="0">
                <a:latin typeface="Calibri"/>
                <a:cs typeface="Calibri"/>
              </a:rPr>
              <a:t>is </a:t>
            </a:r>
            <a:r>
              <a:rPr sz="1400" spc="50" dirty="0">
                <a:latin typeface="Calibri"/>
                <a:cs typeface="Calibri"/>
              </a:rPr>
              <a:t>often  </a:t>
            </a:r>
            <a:r>
              <a:rPr sz="1400" spc="-5" dirty="0">
                <a:latin typeface="Calibri"/>
                <a:cs typeface="Calibri"/>
              </a:rPr>
              <a:t>handled </a:t>
            </a:r>
            <a:r>
              <a:rPr sz="1400" spc="-10" dirty="0">
                <a:latin typeface="Calibri"/>
                <a:cs typeface="Calibri"/>
              </a:rPr>
              <a:t>by </a:t>
            </a:r>
            <a:r>
              <a:rPr sz="1400" spc="-5" dirty="0">
                <a:latin typeface="Calibri"/>
                <a:cs typeface="Calibri"/>
              </a:rPr>
              <a:t>the </a:t>
            </a:r>
            <a:r>
              <a:rPr sz="1400" dirty="0">
                <a:latin typeface="Calibri"/>
                <a:cs typeface="Calibri"/>
              </a:rPr>
              <a:t>service</a:t>
            </a:r>
            <a:r>
              <a:rPr sz="1400" spc="-15" dirty="0">
                <a:latin typeface="Calibri"/>
                <a:cs typeface="Calibri"/>
              </a:rPr>
              <a:t> </a:t>
            </a:r>
            <a:r>
              <a:rPr sz="1400" spc="-20" dirty="0">
                <a:latin typeface="Calibri"/>
                <a:cs typeface="Calibri"/>
              </a:rPr>
              <a:t>itself.</a:t>
            </a:r>
            <a:endParaRPr sz="1400">
              <a:latin typeface="Calibri"/>
              <a:cs typeface="Calibri"/>
            </a:endParaRPr>
          </a:p>
        </p:txBody>
      </p:sp>
      <p:sp>
        <p:nvSpPr>
          <p:cNvPr id="11" name="object 11"/>
          <p:cNvSpPr txBox="1"/>
          <p:nvPr/>
        </p:nvSpPr>
        <p:spPr>
          <a:xfrm>
            <a:off x="173989" y="3498850"/>
            <a:ext cx="3839845" cy="880110"/>
          </a:xfrm>
          <a:prstGeom prst="rect">
            <a:avLst/>
          </a:prstGeom>
        </p:spPr>
        <p:txBody>
          <a:bodyPr vert="horz" wrap="square" lIns="0" tIns="13335" rIns="0" bIns="0" rtlCol="0">
            <a:spAutoFit/>
          </a:bodyPr>
          <a:lstStyle/>
          <a:p>
            <a:pPr marL="12700" marR="5080" algn="just">
              <a:lnSpc>
                <a:spcPct val="100000"/>
              </a:lnSpc>
              <a:spcBef>
                <a:spcPts val="105"/>
              </a:spcBef>
            </a:pPr>
            <a:r>
              <a:rPr sz="1400" spc="55" dirty="0">
                <a:latin typeface="Calibri"/>
                <a:cs typeface="Calibri"/>
              </a:rPr>
              <a:t>The </a:t>
            </a:r>
            <a:r>
              <a:rPr sz="1400" spc="60" dirty="0">
                <a:latin typeface="Calibri"/>
                <a:cs typeface="Calibri"/>
              </a:rPr>
              <a:t>cache </a:t>
            </a:r>
            <a:r>
              <a:rPr sz="1400" spc="50" dirty="0">
                <a:latin typeface="Calibri"/>
                <a:cs typeface="Calibri"/>
              </a:rPr>
              <a:t>can </a:t>
            </a:r>
            <a:r>
              <a:rPr sz="1400" spc="60" dirty="0">
                <a:latin typeface="Calibri"/>
                <a:cs typeface="Calibri"/>
              </a:rPr>
              <a:t>also </a:t>
            </a:r>
            <a:r>
              <a:rPr sz="1400" spc="40" dirty="0">
                <a:latin typeface="Calibri"/>
                <a:cs typeface="Calibri"/>
              </a:rPr>
              <a:t>be </a:t>
            </a:r>
            <a:r>
              <a:rPr sz="1400" spc="60" dirty="0">
                <a:latin typeface="Calibri"/>
                <a:cs typeface="Calibri"/>
              </a:rPr>
              <a:t>used </a:t>
            </a:r>
            <a:r>
              <a:rPr sz="1400" spc="70" dirty="0">
                <a:latin typeface="Calibri"/>
                <a:cs typeface="Calibri"/>
              </a:rPr>
              <a:t>within </a:t>
            </a:r>
            <a:r>
              <a:rPr sz="1400" spc="55" dirty="0">
                <a:latin typeface="Calibri"/>
                <a:cs typeface="Calibri"/>
              </a:rPr>
              <a:t>the </a:t>
            </a:r>
            <a:r>
              <a:rPr sz="1400" spc="70" dirty="0">
                <a:latin typeface="Calibri"/>
                <a:cs typeface="Calibri"/>
              </a:rPr>
              <a:t>fallback  </a:t>
            </a:r>
            <a:r>
              <a:rPr sz="1400" spc="10" dirty="0">
                <a:latin typeface="Calibri"/>
                <a:cs typeface="Calibri"/>
              </a:rPr>
              <a:t>pattern. So </a:t>
            </a:r>
            <a:r>
              <a:rPr sz="1400" spc="15" dirty="0">
                <a:latin typeface="Calibri"/>
                <a:cs typeface="Calibri"/>
              </a:rPr>
              <a:t>instead </a:t>
            </a:r>
            <a:r>
              <a:rPr sz="1400" spc="10" dirty="0">
                <a:latin typeface="Calibri"/>
                <a:cs typeface="Calibri"/>
              </a:rPr>
              <a:t>of </a:t>
            </a:r>
            <a:r>
              <a:rPr sz="1400" spc="20" dirty="0">
                <a:latin typeface="Calibri"/>
                <a:cs typeface="Calibri"/>
              </a:rPr>
              <a:t>returning </a:t>
            </a:r>
            <a:r>
              <a:rPr sz="1400" dirty="0">
                <a:latin typeface="Calibri"/>
                <a:cs typeface="Calibri"/>
              </a:rPr>
              <a:t>a </a:t>
            </a:r>
            <a:r>
              <a:rPr sz="1400" spc="15" dirty="0">
                <a:latin typeface="Calibri"/>
                <a:cs typeface="Calibri"/>
              </a:rPr>
              <a:t>default </a:t>
            </a:r>
            <a:r>
              <a:rPr sz="1400" spc="20" dirty="0">
                <a:latin typeface="Calibri"/>
                <a:cs typeface="Calibri"/>
              </a:rPr>
              <a:t>response  as </a:t>
            </a:r>
            <a:r>
              <a:rPr sz="1400" dirty="0">
                <a:latin typeface="Calibri"/>
                <a:cs typeface="Calibri"/>
              </a:rPr>
              <a:t>a </a:t>
            </a:r>
            <a:r>
              <a:rPr sz="1400" spc="30" dirty="0">
                <a:latin typeface="Calibri"/>
                <a:cs typeface="Calibri"/>
              </a:rPr>
              <a:t>fallback, cached </a:t>
            </a:r>
            <a:r>
              <a:rPr sz="1400" spc="35" dirty="0">
                <a:latin typeface="Calibri"/>
                <a:cs typeface="Calibri"/>
              </a:rPr>
              <a:t>response </a:t>
            </a:r>
            <a:r>
              <a:rPr sz="1400" spc="20" dirty="0">
                <a:latin typeface="Calibri"/>
                <a:cs typeface="Calibri"/>
              </a:rPr>
              <a:t>can </a:t>
            </a:r>
            <a:r>
              <a:rPr sz="1400" spc="25" dirty="0">
                <a:latin typeface="Calibri"/>
                <a:cs typeface="Calibri"/>
              </a:rPr>
              <a:t>be </a:t>
            </a:r>
            <a:r>
              <a:rPr sz="1400" spc="40" dirty="0">
                <a:latin typeface="Calibri"/>
                <a:cs typeface="Calibri"/>
              </a:rPr>
              <a:t>served </a:t>
            </a:r>
            <a:r>
              <a:rPr sz="1400" spc="30" dirty="0">
                <a:latin typeface="Calibri"/>
                <a:cs typeface="Calibri"/>
              </a:rPr>
              <a:t>that  </a:t>
            </a:r>
            <a:r>
              <a:rPr sz="1400" spc="-5" dirty="0">
                <a:latin typeface="Calibri"/>
                <a:cs typeface="Calibri"/>
              </a:rPr>
              <a:t>will </a:t>
            </a:r>
            <a:r>
              <a:rPr sz="1400" dirty="0">
                <a:latin typeface="Calibri"/>
                <a:cs typeface="Calibri"/>
              </a:rPr>
              <a:t>be </a:t>
            </a:r>
            <a:r>
              <a:rPr sz="1400" spc="-5" dirty="0">
                <a:latin typeface="Calibri"/>
                <a:cs typeface="Calibri"/>
              </a:rPr>
              <a:t>more</a:t>
            </a:r>
            <a:r>
              <a:rPr sz="1400" spc="-25" dirty="0">
                <a:latin typeface="Calibri"/>
                <a:cs typeface="Calibri"/>
              </a:rPr>
              <a:t> </a:t>
            </a:r>
            <a:r>
              <a:rPr sz="1400" spc="-10" dirty="0">
                <a:latin typeface="Calibri"/>
                <a:cs typeface="Calibri"/>
              </a:rPr>
              <a:t>appropriate.</a:t>
            </a:r>
            <a:endParaRPr sz="1400">
              <a:latin typeface="Calibri"/>
              <a:cs typeface="Calibri"/>
            </a:endParaRPr>
          </a:p>
        </p:txBody>
      </p:sp>
      <p:sp>
        <p:nvSpPr>
          <p:cNvPr id="12" name="object 12"/>
          <p:cNvSpPr txBox="1"/>
          <p:nvPr/>
        </p:nvSpPr>
        <p:spPr>
          <a:xfrm>
            <a:off x="4170679" y="841783"/>
            <a:ext cx="3839845" cy="2470150"/>
          </a:xfrm>
          <a:prstGeom prst="rect">
            <a:avLst/>
          </a:prstGeom>
        </p:spPr>
        <p:txBody>
          <a:bodyPr vert="horz" wrap="square" lIns="0" tIns="152400" rIns="0" bIns="0" rtlCol="0">
            <a:spAutoFit/>
          </a:bodyPr>
          <a:lstStyle/>
          <a:p>
            <a:pPr algn="ctr">
              <a:lnSpc>
                <a:spcPct val="100000"/>
              </a:lnSpc>
              <a:spcBef>
                <a:spcPts val="1200"/>
              </a:spcBef>
            </a:pPr>
            <a:r>
              <a:rPr sz="1800" b="1" spc="-10" dirty="0">
                <a:solidFill>
                  <a:srgbClr val="FFFFFF"/>
                </a:solidFill>
                <a:latin typeface="Calibri"/>
                <a:cs typeface="Calibri"/>
              </a:rPr>
              <a:t>Fallback</a:t>
            </a:r>
            <a:endParaRPr sz="1800">
              <a:latin typeface="Calibri"/>
              <a:cs typeface="Calibri"/>
            </a:endParaRPr>
          </a:p>
          <a:p>
            <a:pPr marL="12700" marR="5080" algn="just">
              <a:lnSpc>
                <a:spcPct val="100000"/>
              </a:lnSpc>
              <a:spcBef>
                <a:spcPts val="865"/>
              </a:spcBef>
            </a:pPr>
            <a:r>
              <a:rPr sz="1400" spc="-5" dirty="0">
                <a:latin typeface="Calibri"/>
                <a:cs typeface="Calibri"/>
              </a:rPr>
              <a:t>With the </a:t>
            </a:r>
            <a:r>
              <a:rPr sz="1400" spc="-10" dirty="0">
                <a:latin typeface="Calibri"/>
                <a:cs typeface="Calibri"/>
              </a:rPr>
              <a:t>fallback pattern, </a:t>
            </a:r>
            <a:r>
              <a:rPr sz="1400" spc="-5" dirty="0">
                <a:latin typeface="Calibri"/>
                <a:cs typeface="Calibri"/>
              </a:rPr>
              <a:t>when </a:t>
            </a:r>
            <a:r>
              <a:rPr sz="1400" dirty="0">
                <a:latin typeface="Calibri"/>
                <a:cs typeface="Calibri"/>
              </a:rPr>
              <a:t>a </a:t>
            </a:r>
            <a:r>
              <a:rPr sz="1400" spc="-10" dirty="0">
                <a:latin typeface="Calibri"/>
                <a:cs typeface="Calibri"/>
              </a:rPr>
              <a:t>remote </a:t>
            </a:r>
            <a:r>
              <a:rPr sz="1400" dirty="0">
                <a:latin typeface="Calibri"/>
                <a:cs typeface="Calibri"/>
              </a:rPr>
              <a:t>service </a:t>
            </a:r>
            <a:r>
              <a:rPr sz="1400" spc="-10" dirty="0">
                <a:latin typeface="Calibri"/>
                <a:cs typeface="Calibri"/>
              </a:rPr>
              <a:t>call  </a:t>
            </a:r>
            <a:r>
              <a:rPr sz="1400" spc="65" dirty="0">
                <a:latin typeface="Calibri"/>
                <a:cs typeface="Calibri"/>
              </a:rPr>
              <a:t>fails, rather than </a:t>
            </a:r>
            <a:r>
              <a:rPr sz="1400" spc="70" dirty="0">
                <a:latin typeface="Calibri"/>
                <a:cs typeface="Calibri"/>
              </a:rPr>
              <a:t>generating </a:t>
            </a:r>
            <a:r>
              <a:rPr sz="1400" spc="45" dirty="0">
                <a:latin typeface="Calibri"/>
                <a:cs typeface="Calibri"/>
              </a:rPr>
              <a:t>an </a:t>
            </a:r>
            <a:r>
              <a:rPr sz="1400" spc="70" dirty="0">
                <a:latin typeface="Calibri"/>
                <a:cs typeface="Calibri"/>
              </a:rPr>
              <a:t>exception, </a:t>
            </a:r>
            <a:r>
              <a:rPr sz="1400" spc="60" dirty="0">
                <a:latin typeface="Calibri"/>
                <a:cs typeface="Calibri"/>
              </a:rPr>
              <a:t>the  </a:t>
            </a:r>
            <a:r>
              <a:rPr sz="1400" spc="5" dirty="0">
                <a:latin typeface="Calibri"/>
                <a:cs typeface="Calibri"/>
              </a:rPr>
              <a:t>service </a:t>
            </a:r>
            <a:r>
              <a:rPr sz="1400" spc="10" dirty="0">
                <a:latin typeface="Calibri"/>
                <a:cs typeface="Calibri"/>
              </a:rPr>
              <a:t>consumer </a:t>
            </a:r>
            <a:r>
              <a:rPr sz="1400" dirty="0">
                <a:latin typeface="Calibri"/>
                <a:cs typeface="Calibri"/>
              </a:rPr>
              <a:t>executes </a:t>
            </a:r>
            <a:r>
              <a:rPr sz="1400" spc="5" dirty="0">
                <a:latin typeface="Calibri"/>
                <a:cs typeface="Calibri"/>
              </a:rPr>
              <a:t>an alternative code path  </a:t>
            </a:r>
            <a:r>
              <a:rPr sz="1400" spc="35" dirty="0">
                <a:latin typeface="Calibri"/>
                <a:cs typeface="Calibri"/>
              </a:rPr>
              <a:t>and </a:t>
            </a:r>
            <a:r>
              <a:rPr sz="1400" spc="45" dirty="0">
                <a:latin typeface="Calibri"/>
                <a:cs typeface="Calibri"/>
              </a:rPr>
              <a:t>tries </a:t>
            </a:r>
            <a:r>
              <a:rPr sz="1400" spc="20" dirty="0">
                <a:latin typeface="Calibri"/>
                <a:cs typeface="Calibri"/>
              </a:rPr>
              <a:t>to </a:t>
            </a:r>
            <a:r>
              <a:rPr sz="1400" spc="45" dirty="0">
                <a:latin typeface="Calibri"/>
                <a:cs typeface="Calibri"/>
              </a:rPr>
              <a:t>carry </a:t>
            </a:r>
            <a:r>
              <a:rPr sz="1400" spc="35" dirty="0">
                <a:latin typeface="Calibri"/>
                <a:cs typeface="Calibri"/>
              </a:rPr>
              <a:t>out </a:t>
            </a:r>
            <a:r>
              <a:rPr sz="1400" spc="30" dirty="0">
                <a:latin typeface="Calibri"/>
                <a:cs typeface="Calibri"/>
              </a:rPr>
              <a:t>an </a:t>
            </a:r>
            <a:r>
              <a:rPr sz="1400" spc="45" dirty="0">
                <a:latin typeface="Calibri"/>
                <a:cs typeface="Calibri"/>
              </a:rPr>
              <a:t>action through </a:t>
            </a:r>
            <a:r>
              <a:rPr sz="1400" spc="50" dirty="0">
                <a:latin typeface="Calibri"/>
                <a:cs typeface="Calibri"/>
              </a:rPr>
              <a:t>another  </a:t>
            </a:r>
            <a:r>
              <a:rPr sz="1400" spc="25" dirty="0">
                <a:latin typeface="Calibri"/>
                <a:cs typeface="Calibri"/>
              </a:rPr>
              <a:t>means. </a:t>
            </a:r>
            <a:r>
              <a:rPr sz="1400" spc="20" dirty="0">
                <a:latin typeface="Calibri"/>
                <a:cs typeface="Calibri"/>
              </a:rPr>
              <a:t>This </a:t>
            </a:r>
            <a:r>
              <a:rPr sz="1400" spc="25" dirty="0">
                <a:latin typeface="Calibri"/>
                <a:cs typeface="Calibri"/>
              </a:rPr>
              <a:t>usually </a:t>
            </a:r>
            <a:r>
              <a:rPr sz="1400" spc="20" dirty="0">
                <a:latin typeface="Calibri"/>
                <a:cs typeface="Calibri"/>
              </a:rPr>
              <a:t>involves </a:t>
            </a:r>
            <a:r>
              <a:rPr sz="1400" spc="30" dirty="0">
                <a:latin typeface="Calibri"/>
                <a:cs typeface="Calibri"/>
              </a:rPr>
              <a:t>looking </a:t>
            </a:r>
            <a:r>
              <a:rPr sz="1400" spc="15" dirty="0">
                <a:latin typeface="Calibri"/>
                <a:cs typeface="Calibri"/>
              </a:rPr>
              <a:t>for data </a:t>
            </a:r>
            <a:r>
              <a:rPr sz="1400" spc="20" dirty="0">
                <a:latin typeface="Calibri"/>
                <a:cs typeface="Calibri"/>
              </a:rPr>
              <a:t>from  </a:t>
            </a:r>
            <a:r>
              <a:rPr sz="1400" spc="10" dirty="0">
                <a:latin typeface="Calibri"/>
                <a:cs typeface="Calibri"/>
              </a:rPr>
              <a:t>another </a:t>
            </a:r>
            <a:r>
              <a:rPr sz="1400" dirty="0">
                <a:latin typeface="Calibri"/>
                <a:cs typeface="Calibri"/>
              </a:rPr>
              <a:t>data </a:t>
            </a:r>
            <a:r>
              <a:rPr sz="1400" spc="5" dirty="0">
                <a:latin typeface="Calibri"/>
                <a:cs typeface="Calibri"/>
              </a:rPr>
              <a:t>source or </a:t>
            </a:r>
            <a:r>
              <a:rPr sz="1400" spc="15" dirty="0">
                <a:latin typeface="Calibri"/>
                <a:cs typeface="Calibri"/>
              </a:rPr>
              <a:t>queueing </a:t>
            </a:r>
            <a:r>
              <a:rPr sz="1400" spc="10" dirty="0">
                <a:latin typeface="Calibri"/>
                <a:cs typeface="Calibri"/>
              </a:rPr>
              <a:t>the user’s request  </a:t>
            </a:r>
            <a:r>
              <a:rPr sz="1400" dirty="0">
                <a:latin typeface="Calibri"/>
                <a:cs typeface="Calibri"/>
              </a:rPr>
              <a:t>for </a:t>
            </a:r>
            <a:r>
              <a:rPr sz="1400" spc="10" dirty="0">
                <a:latin typeface="Calibri"/>
                <a:cs typeface="Calibri"/>
              </a:rPr>
              <a:t>future processing. The user’s </a:t>
            </a:r>
            <a:r>
              <a:rPr sz="1400" spc="5" dirty="0">
                <a:latin typeface="Calibri"/>
                <a:cs typeface="Calibri"/>
              </a:rPr>
              <a:t>call </a:t>
            </a:r>
            <a:r>
              <a:rPr sz="1400" spc="10" dirty="0">
                <a:latin typeface="Calibri"/>
                <a:cs typeface="Calibri"/>
              </a:rPr>
              <a:t>isn’t shown an  </a:t>
            </a:r>
            <a:r>
              <a:rPr sz="1400" spc="35" dirty="0">
                <a:latin typeface="Calibri"/>
                <a:cs typeface="Calibri"/>
              </a:rPr>
              <a:t>exception </a:t>
            </a:r>
            <a:r>
              <a:rPr sz="1400" spc="40" dirty="0">
                <a:latin typeface="Calibri"/>
                <a:cs typeface="Calibri"/>
              </a:rPr>
              <a:t>indicating </a:t>
            </a:r>
            <a:r>
              <a:rPr sz="1400" dirty="0">
                <a:latin typeface="Calibri"/>
                <a:cs typeface="Calibri"/>
              </a:rPr>
              <a:t>a </a:t>
            </a:r>
            <a:r>
              <a:rPr sz="1400" spc="45" dirty="0">
                <a:latin typeface="Calibri"/>
                <a:cs typeface="Calibri"/>
              </a:rPr>
              <a:t>problem, </a:t>
            </a:r>
            <a:r>
              <a:rPr sz="1400" spc="35" dirty="0">
                <a:latin typeface="Calibri"/>
                <a:cs typeface="Calibri"/>
              </a:rPr>
              <a:t>but </a:t>
            </a:r>
            <a:r>
              <a:rPr sz="1400" spc="40" dirty="0">
                <a:latin typeface="Calibri"/>
                <a:cs typeface="Calibri"/>
              </a:rPr>
              <a:t>they </a:t>
            </a:r>
            <a:r>
              <a:rPr sz="1400" spc="25" dirty="0">
                <a:latin typeface="Calibri"/>
                <a:cs typeface="Calibri"/>
              </a:rPr>
              <a:t>may </a:t>
            </a:r>
            <a:r>
              <a:rPr sz="1400" spc="30" dirty="0">
                <a:latin typeface="Calibri"/>
                <a:cs typeface="Calibri"/>
              </a:rPr>
              <a:t>be  </a:t>
            </a:r>
            <a:r>
              <a:rPr sz="1400" spc="-5" dirty="0">
                <a:latin typeface="Calibri"/>
                <a:cs typeface="Calibri"/>
              </a:rPr>
              <a:t>notified </a:t>
            </a:r>
            <a:r>
              <a:rPr sz="1400" spc="-10" dirty="0">
                <a:latin typeface="Calibri"/>
                <a:cs typeface="Calibri"/>
              </a:rPr>
              <a:t>that </a:t>
            </a:r>
            <a:r>
              <a:rPr sz="1400" spc="-5" dirty="0">
                <a:latin typeface="Calibri"/>
                <a:cs typeface="Calibri"/>
              </a:rPr>
              <a:t>their </a:t>
            </a:r>
            <a:r>
              <a:rPr sz="1400" spc="-10" dirty="0">
                <a:latin typeface="Calibri"/>
                <a:cs typeface="Calibri"/>
              </a:rPr>
              <a:t>request </a:t>
            </a:r>
            <a:r>
              <a:rPr sz="1400" spc="-5" dirty="0">
                <a:latin typeface="Calibri"/>
                <a:cs typeface="Calibri"/>
              </a:rPr>
              <a:t>will </a:t>
            </a:r>
            <a:r>
              <a:rPr sz="1400" dirty="0">
                <a:latin typeface="Calibri"/>
                <a:cs typeface="Calibri"/>
              </a:rPr>
              <a:t>be </a:t>
            </a:r>
            <a:r>
              <a:rPr sz="1400" spc="-5" dirty="0">
                <a:latin typeface="Calibri"/>
                <a:cs typeface="Calibri"/>
              </a:rPr>
              <a:t>fulfilled</a:t>
            </a:r>
            <a:r>
              <a:rPr sz="1400" spc="5" dirty="0">
                <a:latin typeface="Calibri"/>
                <a:cs typeface="Calibri"/>
              </a:rPr>
              <a:t> </a:t>
            </a:r>
            <a:r>
              <a:rPr sz="1400" spc="-35" dirty="0">
                <a:latin typeface="Calibri"/>
                <a:cs typeface="Calibri"/>
              </a:rPr>
              <a:t>later.</a:t>
            </a:r>
            <a:endParaRPr sz="1400">
              <a:latin typeface="Calibri"/>
              <a:cs typeface="Calibri"/>
            </a:endParaRPr>
          </a:p>
        </p:txBody>
      </p:sp>
      <p:sp>
        <p:nvSpPr>
          <p:cNvPr id="13" name="object 13"/>
          <p:cNvSpPr txBox="1"/>
          <p:nvPr/>
        </p:nvSpPr>
        <p:spPr>
          <a:xfrm>
            <a:off x="4170679" y="3498850"/>
            <a:ext cx="3839845" cy="2160270"/>
          </a:xfrm>
          <a:prstGeom prst="rect">
            <a:avLst/>
          </a:prstGeom>
        </p:spPr>
        <p:txBody>
          <a:bodyPr vert="horz" wrap="square" lIns="0" tIns="13335" rIns="0" bIns="0" rtlCol="0">
            <a:spAutoFit/>
          </a:bodyPr>
          <a:lstStyle/>
          <a:p>
            <a:pPr marL="12700" marR="5080" algn="just">
              <a:lnSpc>
                <a:spcPct val="100000"/>
              </a:lnSpc>
              <a:spcBef>
                <a:spcPts val="105"/>
              </a:spcBef>
            </a:pPr>
            <a:r>
              <a:rPr sz="1400" dirty="0">
                <a:latin typeface="Calibri"/>
                <a:cs typeface="Calibri"/>
              </a:rPr>
              <a:t>For </a:t>
            </a:r>
            <a:r>
              <a:rPr sz="1400" spc="5" dirty="0">
                <a:latin typeface="Calibri"/>
                <a:cs typeface="Calibri"/>
              </a:rPr>
              <a:t>instance, </a:t>
            </a:r>
            <a:r>
              <a:rPr sz="1400" spc="10" dirty="0">
                <a:latin typeface="Calibri"/>
                <a:cs typeface="Calibri"/>
              </a:rPr>
              <a:t>suppose </a:t>
            </a:r>
            <a:r>
              <a:rPr sz="1400" dirty="0">
                <a:latin typeface="Calibri"/>
                <a:cs typeface="Calibri"/>
              </a:rPr>
              <a:t>you have </a:t>
            </a:r>
            <a:r>
              <a:rPr sz="1400" spc="10" dirty="0">
                <a:latin typeface="Calibri"/>
                <a:cs typeface="Calibri"/>
              </a:rPr>
              <a:t>an e-commerce </a:t>
            </a:r>
            <a:r>
              <a:rPr sz="1400" spc="5" dirty="0">
                <a:latin typeface="Calibri"/>
                <a:cs typeface="Calibri"/>
              </a:rPr>
              <a:t>site  that </a:t>
            </a:r>
            <a:r>
              <a:rPr sz="1400" spc="10" dirty="0">
                <a:latin typeface="Calibri"/>
                <a:cs typeface="Calibri"/>
              </a:rPr>
              <a:t>monitors </a:t>
            </a:r>
            <a:r>
              <a:rPr sz="1400" spc="5" dirty="0">
                <a:latin typeface="Calibri"/>
                <a:cs typeface="Calibri"/>
              </a:rPr>
              <a:t>your </a:t>
            </a:r>
            <a:r>
              <a:rPr sz="1400" spc="10" dirty="0">
                <a:latin typeface="Calibri"/>
                <a:cs typeface="Calibri"/>
              </a:rPr>
              <a:t>user’s behavior and tries </a:t>
            </a:r>
            <a:r>
              <a:rPr sz="1400" dirty="0">
                <a:latin typeface="Calibri"/>
                <a:cs typeface="Calibri"/>
              </a:rPr>
              <a:t>to </a:t>
            </a:r>
            <a:r>
              <a:rPr sz="1400" spc="5" dirty="0">
                <a:latin typeface="Calibri"/>
                <a:cs typeface="Calibri"/>
              </a:rPr>
              <a:t>give  </a:t>
            </a:r>
            <a:r>
              <a:rPr sz="1400" spc="-5" dirty="0">
                <a:latin typeface="Calibri"/>
                <a:cs typeface="Calibri"/>
              </a:rPr>
              <a:t>them </a:t>
            </a:r>
            <a:r>
              <a:rPr sz="1400" spc="-10" dirty="0">
                <a:latin typeface="Calibri"/>
                <a:cs typeface="Calibri"/>
              </a:rPr>
              <a:t>recommendations </a:t>
            </a:r>
            <a:r>
              <a:rPr sz="1400" spc="-5" dirty="0">
                <a:latin typeface="Calibri"/>
                <a:cs typeface="Calibri"/>
              </a:rPr>
              <a:t>of what else they could </a:t>
            </a:r>
            <a:r>
              <a:rPr sz="1400" spc="-30" dirty="0">
                <a:latin typeface="Calibri"/>
                <a:cs typeface="Calibri"/>
              </a:rPr>
              <a:t>buy.  </a:t>
            </a:r>
            <a:r>
              <a:rPr sz="1400" spc="25" dirty="0">
                <a:latin typeface="Calibri"/>
                <a:cs typeface="Calibri"/>
              </a:rPr>
              <a:t>Typically, you </a:t>
            </a:r>
            <a:r>
              <a:rPr sz="1400" spc="35" dirty="0">
                <a:latin typeface="Calibri"/>
                <a:cs typeface="Calibri"/>
              </a:rPr>
              <a:t>might call </a:t>
            </a:r>
            <a:r>
              <a:rPr sz="1400" dirty="0">
                <a:latin typeface="Calibri"/>
                <a:cs typeface="Calibri"/>
              </a:rPr>
              <a:t>a </a:t>
            </a:r>
            <a:r>
              <a:rPr sz="1400" spc="45" dirty="0">
                <a:latin typeface="Calibri"/>
                <a:cs typeface="Calibri"/>
              </a:rPr>
              <a:t>microservice </a:t>
            </a:r>
            <a:r>
              <a:rPr sz="1400" spc="15" dirty="0">
                <a:latin typeface="Calibri"/>
                <a:cs typeface="Calibri"/>
              </a:rPr>
              <a:t>to </a:t>
            </a:r>
            <a:r>
              <a:rPr sz="1400" spc="40" dirty="0">
                <a:latin typeface="Calibri"/>
                <a:cs typeface="Calibri"/>
              </a:rPr>
              <a:t>run </a:t>
            </a:r>
            <a:r>
              <a:rPr sz="1400" spc="30" dirty="0">
                <a:latin typeface="Calibri"/>
                <a:cs typeface="Calibri"/>
              </a:rPr>
              <a:t>an  </a:t>
            </a:r>
            <a:r>
              <a:rPr sz="1400" spc="5" dirty="0">
                <a:latin typeface="Calibri"/>
                <a:cs typeface="Calibri"/>
              </a:rPr>
              <a:t>analysis of the user’s past </a:t>
            </a:r>
            <a:r>
              <a:rPr sz="1400" spc="10" dirty="0">
                <a:latin typeface="Calibri"/>
                <a:cs typeface="Calibri"/>
              </a:rPr>
              <a:t>behavior and return </a:t>
            </a:r>
            <a:r>
              <a:rPr sz="1400" dirty="0">
                <a:latin typeface="Calibri"/>
                <a:cs typeface="Calibri"/>
              </a:rPr>
              <a:t>a </a:t>
            </a:r>
            <a:r>
              <a:rPr sz="1400" spc="5" dirty="0">
                <a:latin typeface="Calibri"/>
                <a:cs typeface="Calibri"/>
              </a:rPr>
              <a:t>list  </a:t>
            </a:r>
            <a:r>
              <a:rPr sz="1400" dirty="0">
                <a:latin typeface="Calibri"/>
                <a:cs typeface="Calibri"/>
              </a:rPr>
              <a:t>of recommendations </a:t>
            </a:r>
            <a:r>
              <a:rPr sz="1400" spc="5" dirty="0">
                <a:latin typeface="Calibri"/>
                <a:cs typeface="Calibri"/>
              </a:rPr>
              <a:t>tailored </a:t>
            </a:r>
            <a:r>
              <a:rPr sz="1400" spc="-5" dirty="0">
                <a:latin typeface="Calibri"/>
                <a:cs typeface="Calibri"/>
              </a:rPr>
              <a:t>to </a:t>
            </a:r>
            <a:r>
              <a:rPr sz="1400" spc="5" dirty="0">
                <a:latin typeface="Calibri"/>
                <a:cs typeface="Calibri"/>
              </a:rPr>
              <a:t>that </a:t>
            </a:r>
            <a:r>
              <a:rPr sz="1400" spc="10" dirty="0">
                <a:latin typeface="Calibri"/>
                <a:cs typeface="Calibri"/>
              </a:rPr>
              <a:t>specific </a:t>
            </a:r>
            <a:r>
              <a:rPr sz="1400" spc="-20" dirty="0">
                <a:latin typeface="Calibri"/>
                <a:cs typeface="Calibri"/>
              </a:rPr>
              <a:t>user. </a:t>
            </a:r>
            <a:r>
              <a:rPr sz="1400" spc="5" dirty="0">
                <a:latin typeface="Calibri"/>
                <a:cs typeface="Calibri"/>
              </a:rPr>
              <a:t>If  </a:t>
            </a:r>
            <a:r>
              <a:rPr sz="1400" spc="-5" dirty="0">
                <a:latin typeface="Calibri"/>
                <a:cs typeface="Calibri"/>
              </a:rPr>
              <a:t>the </a:t>
            </a:r>
            <a:r>
              <a:rPr sz="1400" spc="-15" dirty="0">
                <a:latin typeface="Calibri"/>
                <a:cs typeface="Calibri"/>
              </a:rPr>
              <a:t>preference </a:t>
            </a:r>
            <a:r>
              <a:rPr sz="1400" dirty="0">
                <a:latin typeface="Calibri"/>
                <a:cs typeface="Calibri"/>
              </a:rPr>
              <a:t>service </a:t>
            </a:r>
            <a:r>
              <a:rPr sz="1400" spc="-10" dirty="0">
                <a:latin typeface="Calibri"/>
                <a:cs typeface="Calibri"/>
              </a:rPr>
              <a:t>fails, your fallback </a:t>
            </a:r>
            <a:r>
              <a:rPr sz="1400" spc="-5" dirty="0">
                <a:latin typeface="Calibri"/>
                <a:cs typeface="Calibri"/>
              </a:rPr>
              <a:t>might </a:t>
            </a:r>
            <a:r>
              <a:rPr sz="1400" dirty="0">
                <a:latin typeface="Calibri"/>
                <a:cs typeface="Calibri"/>
              </a:rPr>
              <a:t>be </a:t>
            </a:r>
            <a:r>
              <a:rPr sz="1400" spc="-10" dirty="0">
                <a:latin typeface="Calibri"/>
                <a:cs typeface="Calibri"/>
              </a:rPr>
              <a:t>to  </a:t>
            </a:r>
            <a:r>
              <a:rPr sz="1400" dirty="0">
                <a:latin typeface="Calibri"/>
                <a:cs typeface="Calibri"/>
              </a:rPr>
              <a:t>retrieve a more general </a:t>
            </a:r>
            <a:r>
              <a:rPr sz="1400" spc="5" dirty="0">
                <a:latin typeface="Calibri"/>
                <a:cs typeface="Calibri"/>
              </a:rPr>
              <a:t>list of </a:t>
            </a:r>
            <a:r>
              <a:rPr sz="1400" dirty="0">
                <a:latin typeface="Calibri"/>
                <a:cs typeface="Calibri"/>
              </a:rPr>
              <a:t>preferences </a:t>
            </a:r>
            <a:r>
              <a:rPr sz="1400" spc="10" dirty="0">
                <a:latin typeface="Calibri"/>
                <a:cs typeface="Calibri"/>
              </a:rPr>
              <a:t>based </a:t>
            </a:r>
            <a:r>
              <a:rPr sz="1400" dirty="0">
                <a:latin typeface="Calibri"/>
                <a:cs typeface="Calibri"/>
              </a:rPr>
              <a:t>off  </a:t>
            </a:r>
            <a:r>
              <a:rPr sz="1400" spc="40" dirty="0">
                <a:latin typeface="Calibri"/>
                <a:cs typeface="Calibri"/>
              </a:rPr>
              <a:t>all </a:t>
            </a:r>
            <a:r>
              <a:rPr sz="1400" spc="45" dirty="0">
                <a:latin typeface="Calibri"/>
                <a:cs typeface="Calibri"/>
              </a:rPr>
              <a:t>user </a:t>
            </a:r>
            <a:r>
              <a:rPr sz="1400" spc="55" dirty="0">
                <a:latin typeface="Calibri"/>
                <a:cs typeface="Calibri"/>
              </a:rPr>
              <a:t>purchases. </a:t>
            </a:r>
            <a:r>
              <a:rPr sz="1400" spc="45" dirty="0">
                <a:latin typeface="Calibri"/>
                <a:cs typeface="Calibri"/>
              </a:rPr>
              <a:t>This </a:t>
            </a:r>
            <a:r>
              <a:rPr sz="1400" spc="35" dirty="0">
                <a:latin typeface="Calibri"/>
                <a:cs typeface="Calibri"/>
              </a:rPr>
              <a:t>data </a:t>
            </a:r>
            <a:r>
              <a:rPr sz="1400" spc="45" dirty="0">
                <a:latin typeface="Calibri"/>
                <a:cs typeface="Calibri"/>
              </a:rPr>
              <a:t>might </a:t>
            </a:r>
            <a:r>
              <a:rPr sz="1400" spc="40" dirty="0">
                <a:latin typeface="Calibri"/>
                <a:cs typeface="Calibri"/>
              </a:rPr>
              <a:t>come </a:t>
            </a:r>
            <a:r>
              <a:rPr sz="1400" spc="45" dirty="0">
                <a:latin typeface="Calibri"/>
                <a:cs typeface="Calibri"/>
              </a:rPr>
              <a:t>from </a:t>
            </a:r>
            <a:r>
              <a:rPr sz="1400" dirty="0">
                <a:latin typeface="Calibri"/>
                <a:cs typeface="Calibri"/>
              </a:rPr>
              <a:t>a  </a:t>
            </a:r>
            <a:r>
              <a:rPr sz="1400" spc="-10" dirty="0">
                <a:latin typeface="Calibri"/>
                <a:cs typeface="Calibri"/>
              </a:rPr>
              <a:t>completely </a:t>
            </a:r>
            <a:r>
              <a:rPr sz="1400" spc="-15" dirty="0">
                <a:latin typeface="Calibri"/>
                <a:cs typeface="Calibri"/>
              </a:rPr>
              <a:t>different </a:t>
            </a:r>
            <a:r>
              <a:rPr sz="1400" dirty="0">
                <a:latin typeface="Calibri"/>
                <a:cs typeface="Calibri"/>
              </a:rPr>
              <a:t>service </a:t>
            </a:r>
            <a:r>
              <a:rPr sz="1400" spc="-5" dirty="0">
                <a:latin typeface="Calibri"/>
                <a:cs typeface="Calibri"/>
              </a:rPr>
              <a:t>and </a:t>
            </a:r>
            <a:r>
              <a:rPr sz="1400" spc="-15" dirty="0">
                <a:latin typeface="Calibri"/>
                <a:cs typeface="Calibri"/>
              </a:rPr>
              <a:t>data</a:t>
            </a:r>
            <a:r>
              <a:rPr sz="1400" dirty="0">
                <a:latin typeface="Calibri"/>
                <a:cs typeface="Calibri"/>
              </a:rPr>
              <a:t> </a:t>
            </a:r>
            <a:r>
              <a:rPr sz="1400" spc="-5" dirty="0">
                <a:latin typeface="Calibri"/>
                <a:cs typeface="Calibri"/>
              </a:rPr>
              <a:t>source.</a:t>
            </a:r>
            <a:endParaRPr sz="1400">
              <a:latin typeface="Calibri"/>
              <a:cs typeface="Calibri"/>
            </a:endParaRPr>
          </a:p>
        </p:txBody>
      </p:sp>
      <p:sp>
        <p:nvSpPr>
          <p:cNvPr id="14" name="object 14"/>
          <p:cNvSpPr txBox="1"/>
          <p:nvPr/>
        </p:nvSpPr>
        <p:spPr>
          <a:xfrm>
            <a:off x="8167369" y="841783"/>
            <a:ext cx="3839845" cy="1616710"/>
          </a:xfrm>
          <a:prstGeom prst="rect">
            <a:avLst/>
          </a:prstGeom>
        </p:spPr>
        <p:txBody>
          <a:bodyPr vert="horz" wrap="square" lIns="0" tIns="152400" rIns="0" bIns="0" rtlCol="0">
            <a:spAutoFit/>
          </a:bodyPr>
          <a:lstStyle/>
          <a:p>
            <a:pPr algn="ctr">
              <a:lnSpc>
                <a:spcPct val="100000"/>
              </a:lnSpc>
              <a:spcBef>
                <a:spcPts val="1200"/>
              </a:spcBef>
            </a:pPr>
            <a:r>
              <a:rPr sz="1800" b="1" spc="-5" dirty="0">
                <a:solidFill>
                  <a:srgbClr val="FFFFFF"/>
                </a:solidFill>
                <a:latin typeface="Calibri"/>
                <a:cs typeface="Calibri"/>
              </a:rPr>
              <a:t>Handshaking</a:t>
            </a:r>
            <a:endParaRPr sz="1800">
              <a:latin typeface="Calibri"/>
              <a:cs typeface="Calibri"/>
            </a:endParaRPr>
          </a:p>
          <a:p>
            <a:pPr marL="12700" marR="5080" algn="just">
              <a:lnSpc>
                <a:spcPct val="100000"/>
              </a:lnSpc>
              <a:spcBef>
                <a:spcPts val="865"/>
              </a:spcBef>
            </a:pPr>
            <a:r>
              <a:rPr sz="1400" spc="15" dirty="0">
                <a:latin typeface="Calibri"/>
                <a:cs typeface="Calibri"/>
              </a:rPr>
              <a:t>An </a:t>
            </a:r>
            <a:r>
              <a:rPr sz="1400" spc="20" dirty="0">
                <a:latin typeface="Calibri"/>
                <a:cs typeface="Calibri"/>
              </a:rPr>
              <a:t>alternative </a:t>
            </a:r>
            <a:r>
              <a:rPr sz="1400" spc="15" dirty="0">
                <a:latin typeface="Calibri"/>
                <a:cs typeface="Calibri"/>
              </a:rPr>
              <a:t>is </a:t>
            </a:r>
            <a:r>
              <a:rPr sz="1400" spc="5" dirty="0">
                <a:latin typeface="Calibri"/>
                <a:cs typeface="Calibri"/>
              </a:rPr>
              <a:t>to </a:t>
            </a:r>
            <a:r>
              <a:rPr sz="1400" spc="20" dirty="0">
                <a:latin typeface="Calibri"/>
                <a:cs typeface="Calibri"/>
              </a:rPr>
              <a:t>detect </a:t>
            </a:r>
            <a:r>
              <a:rPr sz="1400" spc="15" dirty="0">
                <a:latin typeface="Calibri"/>
                <a:cs typeface="Calibri"/>
              </a:rPr>
              <a:t>an </a:t>
            </a:r>
            <a:r>
              <a:rPr sz="1400" spc="25" dirty="0">
                <a:latin typeface="Calibri"/>
                <a:cs typeface="Calibri"/>
              </a:rPr>
              <a:t>overload situation </a:t>
            </a:r>
            <a:r>
              <a:rPr sz="1400" spc="15" dirty="0">
                <a:latin typeface="Calibri"/>
                <a:cs typeface="Calibri"/>
              </a:rPr>
              <a:t>in  advance. </a:t>
            </a:r>
            <a:r>
              <a:rPr sz="1400" spc="10" dirty="0">
                <a:latin typeface="Calibri"/>
                <a:cs typeface="Calibri"/>
              </a:rPr>
              <a:t>If an </a:t>
            </a:r>
            <a:r>
              <a:rPr sz="1400" spc="20" dirty="0">
                <a:latin typeface="Calibri"/>
                <a:cs typeface="Calibri"/>
              </a:rPr>
              <a:t>impending overload </a:t>
            </a:r>
            <a:r>
              <a:rPr sz="1400" spc="10" dirty="0">
                <a:latin typeface="Calibri"/>
                <a:cs typeface="Calibri"/>
              </a:rPr>
              <a:t>is </a:t>
            </a:r>
            <a:r>
              <a:rPr sz="1400" spc="15" dirty="0">
                <a:latin typeface="Calibri"/>
                <a:cs typeface="Calibri"/>
              </a:rPr>
              <a:t>detected, the  </a:t>
            </a:r>
            <a:r>
              <a:rPr sz="1400" spc="45" dirty="0">
                <a:latin typeface="Calibri"/>
                <a:cs typeface="Calibri"/>
              </a:rPr>
              <a:t>client </a:t>
            </a:r>
            <a:r>
              <a:rPr sz="1400" spc="30" dirty="0">
                <a:latin typeface="Calibri"/>
                <a:cs typeface="Calibri"/>
              </a:rPr>
              <a:t>can be </a:t>
            </a:r>
            <a:r>
              <a:rPr sz="1400" spc="50" dirty="0">
                <a:latin typeface="Calibri"/>
                <a:cs typeface="Calibri"/>
              </a:rPr>
              <a:t>signaled </a:t>
            </a:r>
            <a:r>
              <a:rPr sz="1400" spc="20" dirty="0">
                <a:latin typeface="Calibri"/>
                <a:cs typeface="Calibri"/>
              </a:rPr>
              <a:t>to </a:t>
            </a:r>
            <a:r>
              <a:rPr sz="1400" spc="45" dirty="0">
                <a:latin typeface="Calibri"/>
                <a:cs typeface="Calibri"/>
              </a:rPr>
              <a:t>reduce </a:t>
            </a:r>
            <a:r>
              <a:rPr sz="1400" spc="50" dirty="0">
                <a:latin typeface="Calibri"/>
                <a:cs typeface="Calibri"/>
              </a:rPr>
              <a:t>requests. </a:t>
            </a:r>
            <a:r>
              <a:rPr sz="1400" spc="30" dirty="0">
                <a:latin typeface="Calibri"/>
                <a:cs typeface="Calibri"/>
              </a:rPr>
              <a:t>In </a:t>
            </a:r>
            <a:r>
              <a:rPr sz="1400" spc="40" dirty="0">
                <a:latin typeface="Calibri"/>
                <a:cs typeface="Calibri"/>
              </a:rPr>
              <a:t>the  </a:t>
            </a:r>
            <a:r>
              <a:rPr sz="1400" spc="30" dirty="0">
                <a:latin typeface="Calibri"/>
                <a:cs typeface="Calibri"/>
              </a:rPr>
              <a:t>Handshaking </a:t>
            </a:r>
            <a:r>
              <a:rPr sz="1400" spc="25" dirty="0">
                <a:latin typeface="Calibri"/>
                <a:cs typeface="Calibri"/>
              </a:rPr>
              <a:t>pattern </a:t>
            </a:r>
            <a:r>
              <a:rPr sz="1400" dirty="0">
                <a:latin typeface="Calibri"/>
                <a:cs typeface="Calibri"/>
              </a:rPr>
              <a:t>a </a:t>
            </a:r>
            <a:r>
              <a:rPr sz="1400" spc="35" dirty="0">
                <a:latin typeface="Calibri"/>
                <a:cs typeface="Calibri"/>
              </a:rPr>
              <a:t>server </a:t>
            </a:r>
            <a:r>
              <a:rPr sz="1400" spc="30" dirty="0">
                <a:latin typeface="Calibri"/>
                <a:cs typeface="Calibri"/>
              </a:rPr>
              <a:t>communicates with  </a:t>
            </a:r>
            <a:r>
              <a:rPr sz="1400" spc="-5" dirty="0">
                <a:latin typeface="Calibri"/>
                <a:cs typeface="Calibri"/>
              </a:rPr>
              <a:t>the client in order </a:t>
            </a:r>
            <a:r>
              <a:rPr sz="1400" spc="-10" dirty="0">
                <a:latin typeface="Calibri"/>
                <a:cs typeface="Calibri"/>
              </a:rPr>
              <a:t>to control </a:t>
            </a:r>
            <a:r>
              <a:rPr sz="1400" spc="-5" dirty="0">
                <a:latin typeface="Calibri"/>
                <a:cs typeface="Calibri"/>
              </a:rPr>
              <a:t>its own</a:t>
            </a:r>
            <a:r>
              <a:rPr sz="1400" spc="-20" dirty="0">
                <a:latin typeface="Calibri"/>
                <a:cs typeface="Calibri"/>
              </a:rPr>
              <a:t> </a:t>
            </a:r>
            <a:r>
              <a:rPr sz="1400" spc="-5" dirty="0">
                <a:latin typeface="Calibri"/>
                <a:cs typeface="Calibri"/>
              </a:rPr>
              <a:t>workload.</a:t>
            </a:r>
            <a:endParaRPr sz="1400">
              <a:latin typeface="Calibri"/>
              <a:cs typeface="Calibri"/>
            </a:endParaRPr>
          </a:p>
        </p:txBody>
      </p:sp>
      <p:sp>
        <p:nvSpPr>
          <p:cNvPr id="15" name="object 15"/>
          <p:cNvSpPr txBox="1"/>
          <p:nvPr/>
        </p:nvSpPr>
        <p:spPr>
          <a:xfrm>
            <a:off x="8167369" y="2645410"/>
            <a:ext cx="3839845" cy="1733550"/>
          </a:xfrm>
          <a:prstGeom prst="rect">
            <a:avLst/>
          </a:prstGeom>
        </p:spPr>
        <p:txBody>
          <a:bodyPr vert="horz" wrap="square" lIns="0" tIns="13335" rIns="0" bIns="0" rtlCol="0">
            <a:spAutoFit/>
          </a:bodyPr>
          <a:lstStyle/>
          <a:p>
            <a:pPr marL="12700" marR="5080" algn="just">
              <a:lnSpc>
                <a:spcPct val="100000"/>
              </a:lnSpc>
              <a:spcBef>
                <a:spcPts val="105"/>
              </a:spcBef>
            </a:pPr>
            <a:r>
              <a:rPr sz="1400" spc="15" dirty="0">
                <a:latin typeface="Calibri"/>
                <a:cs typeface="Calibri"/>
              </a:rPr>
              <a:t>An </a:t>
            </a:r>
            <a:r>
              <a:rPr sz="1400" spc="20" dirty="0">
                <a:latin typeface="Calibri"/>
                <a:cs typeface="Calibri"/>
              </a:rPr>
              <a:t>approach </a:t>
            </a:r>
            <a:r>
              <a:rPr sz="1400" spc="5" dirty="0">
                <a:latin typeface="Calibri"/>
                <a:cs typeface="Calibri"/>
              </a:rPr>
              <a:t>to </a:t>
            </a:r>
            <a:r>
              <a:rPr sz="1400" spc="20" dirty="0">
                <a:latin typeface="Calibri"/>
                <a:cs typeface="Calibri"/>
              </a:rPr>
              <a:t>the </a:t>
            </a:r>
            <a:r>
              <a:rPr sz="1400" spc="25" dirty="0">
                <a:latin typeface="Calibri"/>
                <a:cs typeface="Calibri"/>
              </a:rPr>
              <a:t>Handshaking </a:t>
            </a:r>
            <a:r>
              <a:rPr sz="1400" spc="20" dirty="0">
                <a:latin typeface="Calibri"/>
                <a:cs typeface="Calibri"/>
              </a:rPr>
              <a:t>pattern </a:t>
            </a:r>
            <a:r>
              <a:rPr sz="1400" spc="15" dirty="0">
                <a:latin typeface="Calibri"/>
                <a:cs typeface="Calibri"/>
              </a:rPr>
              <a:t>is </a:t>
            </a:r>
            <a:r>
              <a:rPr sz="1400" spc="10" dirty="0">
                <a:latin typeface="Calibri"/>
                <a:cs typeface="Calibri"/>
              </a:rPr>
              <a:t>for </a:t>
            </a:r>
            <a:r>
              <a:rPr sz="1400" spc="20" dirty="0">
                <a:latin typeface="Calibri"/>
                <a:cs typeface="Calibri"/>
              </a:rPr>
              <a:t>the  </a:t>
            </a:r>
            <a:r>
              <a:rPr sz="1400" spc="-5" dirty="0">
                <a:latin typeface="Calibri"/>
                <a:cs typeface="Calibri"/>
              </a:rPr>
              <a:t>server </a:t>
            </a:r>
            <a:r>
              <a:rPr sz="1400" spc="-10" dirty="0">
                <a:latin typeface="Calibri"/>
                <a:cs typeface="Calibri"/>
              </a:rPr>
              <a:t>to provide </a:t>
            </a:r>
            <a:r>
              <a:rPr sz="1400" spc="-5" dirty="0">
                <a:latin typeface="Calibri"/>
                <a:cs typeface="Calibri"/>
              </a:rPr>
              <a:t>regular </a:t>
            </a:r>
            <a:r>
              <a:rPr sz="1400" spc="-15" dirty="0">
                <a:latin typeface="Calibri"/>
                <a:cs typeface="Calibri"/>
              </a:rPr>
              <a:t>system </a:t>
            </a:r>
            <a:r>
              <a:rPr sz="1400" spc="-5" dirty="0">
                <a:latin typeface="Calibri"/>
                <a:cs typeface="Calibri"/>
              </a:rPr>
              <a:t>health </a:t>
            </a:r>
            <a:r>
              <a:rPr sz="1400" spc="-10" dirty="0">
                <a:latin typeface="Calibri"/>
                <a:cs typeface="Calibri"/>
              </a:rPr>
              <a:t>updates </a:t>
            </a:r>
            <a:r>
              <a:rPr sz="1400" spc="-5" dirty="0">
                <a:latin typeface="Calibri"/>
                <a:cs typeface="Calibri"/>
              </a:rPr>
              <a:t>via </a:t>
            </a:r>
            <a:r>
              <a:rPr sz="1400" dirty="0">
                <a:latin typeface="Calibri"/>
                <a:cs typeface="Calibri"/>
              </a:rPr>
              <a:t>a  </a:t>
            </a:r>
            <a:r>
              <a:rPr sz="1400" spc="5" dirty="0">
                <a:latin typeface="Calibri"/>
                <a:cs typeface="Calibri"/>
              </a:rPr>
              <a:t>load </a:t>
            </a:r>
            <a:r>
              <a:rPr sz="1400" spc="-10" dirty="0">
                <a:latin typeface="Calibri"/>
                <a:cs typeface="Calibri"/>
              </a:rPr>
              <a:t>balancer. </a:t>
            </a:r>
            <a:r>
              <a:rPr sz="1400" spc="5" dirty="0">
                <a:latin typeface="Calibri"/>
                <a:cs typeface="Calibri"/>
              </a:rPr>
              <a:t>The load </a:t>
            </a:r>
            <a:r>
              <a:rPr sz="1400" spc="10" dirty="0">
                <a:latin typeface="Calibri"/>
                <a:cs typeface="Calibri"/>
              </a:rPr>
              <a:t>balancer </a:t>
            </a:r>
            <a:r>
              <a:rPr sz="1400" spc="5" dirty="0">
                <a:latin typeface="Calibri"/>
                <a:cs typeface="Calibri"/>
              </a:rPr>
              <a:t>could </a:t>
            </a:r>
            <a:r>
              <a:rPr sz="1400" spc="10" dirty="0">
                <a:latin typeface="Calibri"/>
                <a:cs typeface="Calibri"/>
              </a:rPr>
              <a:t>use </a:t>
            </a:r>
            <a:r>
              <a:rPr sz="1400" dirty="0">
                <a:latin typeface="Calibri"/>
                <a:cs typeface="Calibri"/>
              </a:rPr>
              <a:t>a </a:t>
            </a:r>
            <a:r>
              <a:rPr sz="1400" spc="10" dirty="0">
                <a:latin typeface="Calibri"/>
                <a:cs typeface="Calibri"/>
              </a:rPr>
              <a:t>health-  </a:t>
            </a:r>
            <a:r>
              <a:rPr sz="1400" dirty="0">
                <a:latin typeface="Calibri"/>
                <a:cs typeface="Calibri"/>
              </a:rPr>
              <a:t>check </a:t>
            </a:r>
            <a:r>
              <a:rPr sz="1400" spc="5" dirty="0">
                <a:latin typeface="Calibri"/>
                <a:cs typeface="Calibri"/>
              </a:rPr>
              <a:t>URI </a:t>
            </a:r>
            <a:r>
              <a:rPr sz="1400" spc="-5" dirty="0">
                <a:latin typeface="Calibri"/>
                <a:cs typeface="Calibri"/>
              </a:rPr>
              <a:t>to </a:t>
            </a:r>
            <a:r>
              <a:rPr sz="1400" spc="5" dirty="0">
                <a:latin typeface="Calibri"/>
                <a:cs typeface="Calibri"/>
              </a:rPr>
              <a:t>decide </a:t>
            </a:r>
            <a:r>
              <a:rPr sz="1400" spc="-5" dirty="0">
                <a:latin typeface="Calibri"/>
                <a:cs typeface="Calibri"/>
              </a:rPr>
              <a:t>to </a:t>
            </a:r>
            <a:r>
              <a:rPr sz="1400" spc="5" dirty="0">
                <a:latin typeface="Calibri"/>
                <a:cs typeface="Calibri"/>
              </a:rPr>
              <a:t>which server </a:t>
            </a:r>
            <a:r>
              <a:rPr sz="1400" dirty="0">
                <a:latin typeface="Calibri"/>
                <a:cs typeface="Calibri"/>
              </a:rPr>
              <a:t>requests </a:t>
            </a:r>
            <a:r>
              <a:rPr sz="1400" spc="5" dirty="0">
                <a:latin typeface="Calibri"/>
                <a:cs typeface="Calibri"/>
              </a:rPr>
              <a:t>should  </a:t>
            </a:r>
            <a:r>
              <a:rPr sz="1400" spc="25" dirty="0">
                <a:latin typeface="Calibri"/>
                <a:cs typeface="Calibri"/>
              </a:rPr>
              <a:t>be </a:t>
            </a:r>
            <a:r>
              <a:rPr sz="1400" spc="40" dirty="0">
                <a:latin typeface="Calibri"/>
                <a:cs typeface="Calibri"/>
              </a:rPr>
              <a:t>forwarded. </a:t>
            </a:r>
            <a:r>
              <a:rPr sz="1400" spc="30" dirty="0">
                <a:latin typeface="Calibri"/>
                <a:cs typeface="Calibri"/>
              </a:rPr>
              <a:t>For </a:t>
            </a:r>
            <a:r>
              <a:rPr sz="1400" spc="50" dirty="0">
                <a:latin typeface="Calibri"/>
                <a:cs typeface="Calibri"/>
              </a:rPr>
              <a:t>security </a:t>
            </a:r>
            <a:r>
              <a:rPr sz="1400" spc="45" dirty="0">
                <a:latin typeface="Calibri"/>
                <a:cs typeface="Calibri"/>
              </a:rPr>
              <a:t>reasons </a:t>
            </a:r>
            <a:r>
              <a:rPr sz="1400" spc="50" dirty="0">
                <a:latin typeface="Calibri"/>
                <a:cs typeface="Calibri"/>
              </a:rPr>
              <a:t>health-check  </a:t>
            </a:r>
            <a:r>
              <a:rPr sz="1400" spc="5" dirty="0">
                <a:latin typeface="Calibri"/>
                <a:cs typeface="Calibri"/>
              </a:rPr>
              <a:t>pages </a:t>
            </a:r>
            <a:r>
              <a:rPr sz="1400" dirty="0">
                <a:latin typeface="Calibri"/>
                <a:cs typeface="Calibri"/>
              </a:rPr>
              <a:t>are </a:t>
            </a:r>
            <a:r>
              <a:rPr sz="1400" spc="5" dirty="0">
                <a:latin typeface="Calibri"/>
                <a:cs typeface="Calibri"/>
              </a:rPr>
              <a:t>generally not </a:t>
            </a:r>
            <a:r>
              <a:rPr sz="1400" spc="10" dirty="0">
                <a:latin typeface="Calibri"/>
                <a:cs typeface="Calibri"/>
              </a:rPr>
              <a:t>provided </a:t>
            </a:r>
            <a:r>
              <a:rPr sz="1400" dirty="0">
                <a:latin typeface="Calibri"/>
                <a:cs typeface="Calibri"/>
              </a:rPr>
              <a:t>for </a:t>
            </a:r>
            <a:r>
              <a:rPr sz="1400" spc="10" dirty="0">
                <a:latin typeface="Calibri"/>
                <a:cs typeface="Calibri"/>
              </a:rPr>
              <a:t>public internet  </a:t>
            </a:r>
            <a:r>
              <a:rPr sz="1400" spc="30" dirty="0">
                <a:latin typeface="Calibri"/>
                <a:cs typeface="Calibri"/>
              </a:rPr>
              <a:t>access, </a:t>
            </a:r>
            <a:r>
              <a:rPr sz="1400" spc="20" dirty="0">
                <a:latin typeface="Calibri"/>
                <a:cs typeface="Calibri"/>
              </a:rPr>
              <a:t>so </a:t>
            </a:r>
            <a:r>
              <a:rPr sz="1400" spc="25" dirty="0">
                <a:latin typeface="Calibri"/>
                <a:cs typeface="Calibri"/>
              </a:rPr>
              <a:t>the scope </a:t>
            </a:r>
            <a:r>
              <a:rPr sz="1400" spc="15" dirty="0">
                <a:latin typeface="Calibri"/>
                <a:cs typeface="Calibri"/>
              </a:rPr>
              <a:t>of </a:t>
            </a:r>
            <a:r>
              <a:rPr sz="1400" spc="30" dirty="0">
                <a:latin typeface="Calibri"/>
                <a:cs typeface="Calibri"/>
              </a:rPr>
              <a:t>health checks </a:t>
            </a:r>
            <a:r>
              <a:rPr sz="1400" spc="20" dirty="0">
                <a:latin typeface="Calibri"/>
                <a:cs typeface="Calibri"/>
              </a:rPr>
              <a:t>is </a:t>
            </a:r>
            <a:r>
              <a:rPr sz="1400" spc="30" dirty="0">
                <a:latin typeface="Calibri"/>
                <a:cs typeface="Calibri"/>
              </a:rPr>
              <a:t>limited </a:t>
            </a:r>
            <a:r>
              <a:rPr sz="1400" spc="10" dirty="0">
                <a:latin typeface="Calibri"/>
                <a:cs typeface="Calibri"/>
              </a:rPr>
              <a:t>to  </a:t>
            </a:r>
            <a:r>
              <a:rPr sz="1400" spc="-10" dirty="0">
                <a:latin typeface="Calibri"/>
                <a:cs typeface="Calibri"/>
              </a:rPr>
              <a:t>company internal</a:t>
            </a:r>
            <a:r>
              <a:rPr sz="1400" dirty="0">
                <a:latin typeface="Calibri"/>
                <a:cs typeface="Calibri"/>
              </a:rPr>
              <a:t> </a:t>
            </a:r>
            <a:r>
              <a:rPr sz="1400" spc="-10" dirty="0">
                <a:latin typeface="Calibri"/>
                <a:cs typeface="Calibri"/>
              </a:rPr>
              <a:t>communication.</a:t>
            </a:r>
            <a:endParaRPr sz="1400">
              <a:latin typeface="Calibri"/>
              <a:cs typeface="Calibri"/>
            </a:endParaRPr>
          </a:p>
        </p:txBody>
      </p:sp>
      <p:sp>
        <p:nvSpPr>
          <p:cNvPr id="16" name="object 16"/>
          <p:cNvSpPr txBox="1"/>
          <p:nvPr/>
        </p:nvSpPr>
        <p:spPr>
          <a:xfrm>
            <a:off x="8167369" y="4565650"/>
            <a:ext cx="3839845" cy="1093470"/>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Calibri"/>
                <a:cs typeface="Calibri"/>
              </a:rPr>
              <a:t>An alternative </a:t>
            </a:r>
            <a:r>
              <a:rPr sz="1400" spc="-5" dirty="0">
                <a:latin typeface="Calibri"/>
                <a:cs typeface="Calibri"/>
              </a:rPr>
              <a:t>to </a:t>
            </a:r>
            <a:r>
              <a:rPr sz="1400" spc="5" dirty="0">
                <a:latin typeface="Calibri"/>
                <a:cs typeface="Calibri"/>
              </a:rPr>
              <a:t>this pull </a:t>
            </a:r>
            <a:r>
              <a:rPr sz="1400" spc="10" dirty="0">
                <a:latin typeface="Calibri"/>
                <a:cs typeface="Calibri"/>
              </a:rPr>
              <a:t>approach </a:t>
            </a:r>
            <a:r>
              <a:rPr sz="1400" spc="5" dirty="0">
                <a:latin typeface="Calibri"/>
                <a:cs typeface="Calibri"/>
              </a:rPr>
              <a:t>is </a:t>
            </a:r>
            <a:r>
              <a:rPr sz="1400" dirty="0">
                <a:latin typeface="Calibri"/>
                <a:cs typeface="Calibri"/>
              </a:rPr>
              <a:t>to </a:t>
            </a:r>
            <a:r>
              <a:rPr sz="1400" spc="10" dirty="0">
                <a:latin typeface="Calibri"/>
                <a:cs typeface="Calibri"/>
              </a:rPr>
              <a:t>implement  </a:t>
            </a:r>
            <a:r>
              <a:rPr sz="1400" dirty="0">
                <a:latin typeface="Calibri"/>
                <a:cs typeface="Calibri"/>
              </a:rPr>
              <a:t>a </a:t>
            </a:r>
            <a:r>
              <a:rPr sz="1400" spc="40" dirty="0">
                <a:latin typeface="Calibri"/>
                <a:cs typeface="Calibri"/>
              </a:rPr>
              <a:t>server push </a:t>
            </a:r>
            <a:r>
              <a:rPr sz="1400" spc="45" dirty="0">
                <a:latin typeface="Calibri"/>
                <a:cs typeface="Calibri"/>
              </a:rPr>
              <a:t>approach </a:t>
            </a:r>
            <a:r>
              <a:rPr sz="1400" spc="20" dirty="0">
                <a:latin typeface="Calibri"/>
                <a:cs typeface="Calibri"/>
              </a:rPr>
              <a:t>by </a:t>
            </a:r>
            <a:r>
              <a:rPr sz="1400" spc="45" dirty="0">
                <a:latin typeface="Calibri"/>
                <a:cs typeface="Calibri"/>
              </a:rPr>
              <a:t>adding </a:t>
            </a:r>
            <a:r>
              <a:rPr sz="1400" dirty="0">
                <a:latin typeface="Calibri"/>
                <a:cs typeface="Calibri"/>
              </a:rPr>
              <a:t>a </a:t>
            </a:r>
            <a:r>
              <a:rPr sz="1400" spc="45" dirty="0">
                <a:latin typeface="Calibri"/>
                <a:cs typeface="Calibri"/>
              </a:rPr>
              <a:t>flow-control  </a:t>
            </a:r>
            <a:r>
              <a:rPr sz="1400" spc="20" dirty="0">
                <a:latin typeface="Calibri"/>
                <a:cs typeface="Calibri"/>
              </a:rPr>
              <a:t>header </a:t>
            </a:r>
            <a:r>
              <a:rPr sz="1400" spc="5" dirty="0">
                <a:latin typeface="Calibri"/>
                <a:cs typeface="Calibri"/>
              </a:rPr>
              <a:t>to </a:t>
            </a:r>
            <a:r>
              <a:rPr sz="1400" spc="15" dirty="0">
                <a:latin typeface="Calibri"/>
                <a:cs typeface="Calibri"/>
              </a:rPr>
              <a:t>the </a:t>
            </a:r>
            <a:r>
              <a:rPr sz="1400" spc="20" dirty="0">
                <a:latin typeface="Calibri"/>
                <a:cs typeface="Calibri"/>
              </a:rPr>
              <a:t>response. This enables the </a:t>
            </a:r>
            <a:r>
              <a:rPr sz="1400" spc="25" dirty="0">
                <a:latin typeface="Calibri"/>
                <a:cs typeface="Calibri"/>
              </a:rPr>
              <a:t>server </a:t>
            </a:r>
            <a:r>
              <a:rPr sz="1400" spc="5" dirty="0">
                <a:latin typeface="Calibri"/>
                <a:cs typeface="Calibri"/>
              </a:rPr>
              <a:t>to  </a:t>
            </a:r>
            <a:r>
              <a:rPr sz="1400" dirty="0">
                <a:latin typeface="Calibri"/>
                <a:cs typeface="Calibri"/>
              </a:rPr>
              <a:t>control </a:t>
            </a:r>
            <a:r>
              <a:rPr sz="1400" spc="5" dirty="0">
                <a:latin typeface="Calibri"/>
                <a:cs typeface="Calibri"/>
              </a:rPr>
              <a:t>its load on </a:t>
            </a:r>
            <a:r>
              <a:rPr sz="1400" dirty="0">
                <a:latin typeface="Calibri"/>
                <a:cs typeface="Calibri"/>
              </a:rPr>
              <a:t>a </a:t>
            </a:r>
            <a:r>
              <a:rPr sz="1400" spc="10" dirty="0">
                <a:latin typeface="Calibri"/>
                <a:cs typeface="Calibri"/>
              </a:rPr>
              <a:t>per-client base. </a:t>
            </a:r>
            <a:r>
              <a:rPr sz="1400" spc="5" dirty="0">
                <a:latin typeface="Calibri"/>
                <a:cs typeface="Calibri"/>
              </a:rPr>
              <a:t>In </a:t>
            </a:r>
            <a:r>
              <a:rPr sz="1400" spc="10" dirty="0">
                <a:latin typeface="Calibri"/>
                <a:cs typeface="Calibri"/>
              </a:rPr>
              <a:t>this case the  </a:t>
            </a:r>
            <a:r>
              <a:rPr sz="1400" spc="-5" dirty="0">
                <a:latin typeface="Calibri"/>
                <a:cs typeface="Calibri"/>
              </a:rPr>
              <a:t>client must </a:t>
            </a:r>
            <a:r>
              <a:rPr sz="1400" dirty="0">
                <a:latin typeface="Calibri"/>
                <a:cs typeface="Calibri"/>
              </a:rPr>
              <a:t>be</a:t>
            </a:r>
            <a:r>
              <a:rPr sz="1400" spc="-15" dirty="0">
                <a:latin typeface="Calibri"/>
                <a:cs typeface="Calibri"/>
              </a:rPr>
              <a:t> </a:t>
            </a:r>
            <a:r>
              <a:rPr sz="1400" spc="-5" dirty="0">
                <a:latin typeface="Calibri"/>
                <a:cs typeface="Calibri"/>
              </a:rPr>
              <a:t>identified.</a:t>
            </a:r>
            <a:endParaRPr sz="1400">
              <a:latin typeface="Calibri"/>
              <a:cs typeface="Calibri"/>
            </a:endParaRPr>
          </a:p>
        </p:txBody>
      </p:sp>
      <p:sp>
        <p:nvSpPr>
          <p:cNvPr id="17" name="object 17"/>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81</a:t>
            </a:fld>
            <a:endParaRPr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976495"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Bulkheads </a:t>
            </a:r>
            <a:r>
              <a:rPr sz="2400" b="1" spc="-10" dirty="0">
                <a:solidFill>
                  <a:srgbClr val="FFFFFF"/>
                </a:solidFill>
                <a:latin typeface="Microsoft YaHei"/>
                <a:cs typeface="Microsoft YaHei"/>
              </a:rPr>
              <a:t>pattern</a:t>
            </a:r>
            <a:r>
              <a:rPr sz="2400" b="1" spc="-5" dirty="0">
                <a:solidFill>
                  <a:srgbClr val="FFFFFF"/>
                </a:solidFill>
                <a:latin typeface="Microsoft YaHei"/>
                <a:cs typeface="Microsoft YaHei"/>
              </a:rPr>
              <a:t> ...</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03200" y="873125"/>
            <a:ext cx="117379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Calibri"/>
                <a:cs typeface="Calibri"/>
              </a:rPr>
              <a:t>Circuit </a:t>
            </a:r>
            <a:r>
              <a:rPr sz="1800" spc="-5" dirty="0">
                <a:latin typeface="Calibri"/>
                <a:cs typeface="Calibri"/>
              </a:rPr>
              <a:t>breaker </a:t>
            </a:r>
            <a:r>
              <a:rPr sz="1800" dirty="0">
                <a:latin typeface="Calibri"/>
                <a:cs typeface="Calibri"/>
              </a:rPr>
              <a:t>pattern </a:t>
            </a:r>
            <a:r>
              <a:rPr sz="1800" spc="5" dirty="0">
                <a:latin typeface="Calibri"/>
                <a:cs typeface="Calibri"/>
              </a:rPr>
              <a:t>implementation </a:t>
            </a:r>
            <a:r>
              <a:rPr sz="1800" dirty="0">
                <a:latin typeface="Calibri"/>
                <a:cs typeface="Calibri"/>
              </a:rPr>
              <a:t>can protect </a:t>
            </a:r>
            <a:r>
              <a:rPr sz="1800" spc="5" dirty="0">
                <a:latin typeface="Calibri"/>
                <a:cs typeface="Calibri"/>
              </a:rPr>
              <a:t>and </a:t>
            </a:r>
            <a:r>
              <a:rPr sz="1800" dirty="0">
                <a:latin typeface="Calibri"/>
                <a:cs typeface="Calibri"/>
              </a:rPr>
              <a:t>recover </a:t>
            </a:r>
            <a:r>
              <a:rPr sz="1800" spc="10" dirty="0">
                <a:latin typeface="Calibri"/>
                <a:cs typeface="Calibri"/>
              </a:rPr>
              <a:t>only </a:t>
            </a:r>
            <a:r>
              <a:rPr sz="1800" dirty="0">
                <a:latin typeface="Calibri"/>
                <a:cs typeface="Calibri"/>
              </a:rPr>
              <a:t>from failures related to </a:t>
            </a:r>
            <a:r>
              <a:rPr sz="1800" spc="15" dirty="0">
                <a:latin typeface="Calibri"/>
                <a:cs typeface="Calibri"/>
              </a:rPr>
              <a:t>service </a:t>
            </a:r>
            <a:r>
              <a:rPr sz="1800" spc="10" dirty="0">
                <a:latin typeface="Calibri"/>
                <a:cs typeface="Calibri"/>
              </a:rPr>
              <a:t>interactions. </a:t>
            </a:r>
            <a:r>
              <a:rPr sz="1800" spc="-75" dirty="0">
                <a:latin typeface="Calibri"/>
                <a:cs typeface="Calibri"/>
              </a:rPr>
              <a:t>To </a:t>
            </a:r>
            <a:r>
              <a:rPr sz="1800" spc="5" dirty="0">
                <a:latin typeface="Calibri"/>
                <a:cs typeface="Calibri"/>
              </a:rPr>
              <a:t>recover  </a:t>
            </a:r>
            <a:r>
              <a:rPr sz="1800" spc="-10" dirty="0">
                <a:latin typeface="Calibri"/>
                <a:cs typeface="Calibri"/>
              </a:rPr>
              <a:t>from </a:t>
            </a:r>
            <a:r>
              <a:rPr sz="1800" spc="-5" dirty="0">
                <a:latin typeface="Calibri"/>
                <a:cs typeface="Calibri"/>
              </a:rPr>
              <a:t>other kinds </a:t>
            </a:r>
            <a:r>
              <a:rPr sz="1800" dirty="0">
                <a:latin typeface="Calibri"/>
                <a:cs typeface="Calibri"/>
              </a:rPr>
              <a:t>of </a:t>
            </a:r>
            <a:r>
              <a:rPr sz="1800" spc="-10" dirty="0">
                <a:latin typeface="Calibri"/>
                <a:cs typeface="Calibri"/>
              </a:rPr>
              <a:t>failures </a:t>
            </a:r>
            <a:r>
              <a:rPr sz="1800" spc="-5" dirty="0">
                <a:latin typeface="Calibri"/>
                <a:cs typeface="Calibri"/>
              </a:rPr>
              <a:t>such as </a:t>
            </a:r>
            <a:r>
              <a:rPr sz="1800" dirty="0">
                <a:latin typeface="Calibri"/>
                <a:cs typeface="Calibri"/>
              </a:rPr>
              <a:t>memory </a:t>
            </a:r>
            <a:r>
              <a:rPr sz="1800" spc="-5" dirty="0">
                <a:latin typeface="Calibri"/>
                <a:cs typeface="Calibri"/>
              </a:rPr>
              <a:t>leaks, </a:t>
            </a:r>
            <a:r>
              <a:rPr sz="1800" spc="-10" dirty="0">
                <a:latin typeface="Calibri"/>
                <a:cs typeface="Calibri"/>
              </a:rPr>
              <a:t>infinite </a:t>
            </a:r>
            <a:r>
              <a:rPr sz="1800" spc="-5" dirty="0">
                <a:latin typeface="Calibri"/>
                <a:cs typeface="Calibri"/>
              </a:rPr>
              <a:t>loops, </a:t>
            </a:r>
            <a:r>
              <a:rPr sz="1800" spc="-10" dirty="0">
                <a:latin typeface="Calibri"/>
                <a:cs typeface="Calibri"/>
              </a:rPr>
              <a:t>fork </a:t>
            </a:r>
            <a:r>
              <a:rPr sz="1800" spc="-5" dirty="0">
                <a:latin typeface="Calibri"/>
                <a:cs typeface="Calibri"/>
              </a:rPr>
              <a:t>bombs </a:t>
            </a:r>
            <a:r>
              <a:rPr sz="1800" dirty="0">
                <a:latin typeface="Calibri"/>
                <a:cs typeface="Calibri"/>
              </a:rPr>
              <a:t>or </a:t>
            </a:r>
            <a:r>
              <a:rPr sz="1800" spc="-10" dirty="0">
                <a:latin typeface="Calibri"/>
                <a:cs typeface="Calibri"/>
              </a:rPr>
              <a:t>anything </a:t>
            </a:r>
            <a:r>
              <a:rPr sz="1800" spc="-5" dirty="0">
                <a:latin typeface="Calibri"/>
                <a:cs typeface="Calibri"/>
              </a:rPr>
              <a:t>else </a:t>
            </a:r>
            <a:r>
              <a:rPr sz="1800" spc="-10" dirty="0">
                <a:latin typeface="Calibri"/>
                <a:cs typeface="Calibri"/>
              </a:rPr>
              <a:t>that </a:t>
            </a:r>
            <a:r>
              <a:rPr sz="1800" spc="-15" dirty="0">
                <a:latin typeface="Calibri"/>
                <a:cs typeface="Calibri"/>
              </a:rPr>
              <a:t>may </a:t>
            </a:r>
            <a:r>
              <a:rPr sz="1800" spc="-5" dirty="0">
                <a:latin typeface="Calibri"/>
                <a:cs typeface="Calibri"/>
              </a:rPr>
              <a:t>lead </a:t>
            </a:r>
            <a:r>
              <a:rPr sz="1800" spc="-10" dirty="0">
                <a:latin typeface="Calibri"/>
                <a:cs typeface="Calibri"/>
              </a:rPr>
              <a:t>to cascade failures  </a:t>
            </a:r>
            <a:r>
              <a:rPr sz="1800" spc="5" dirty="0">
                <a:latin typeface="Calibri"/>
                <a:cs typeface="Calibri"/>
              </a:rPr>
              <a:t>and</a:t>
            </a:r>
            <a:r>
              <a:rPr sz="1800" spc="30" dirty="0">
                <a:latin typeface="Calibri"/>
                <a:cs typeface="Calibri"/>
              </a:rPr>
              <a:t> </a:t>
            </a:r>
            <a:r>
              <a:rPr sz="1800" dirty="0">
                <a:latin typeface="Calibri"/>
                <a:cs typeface="Calibri"/>
              </a:rPr>
              <a:t>prevents</a:t>
            </a:r>
            <a:r>
              <a:rPr sz="1800" spc="30" dirty="0">
                <a:latin typeface="Calibri"/>
                <a:cs typeface="Calibri"/>
              </a:rPr>
              <a:t> </a:t>
            </a:r>
            <a:r>
              <a:rPr sz="1800" dirty="0">
                <a:latin typeface="Calibri"/>
                <a:cs typeface="Calibri"/>
              </a:rPr>
              <a:t>a</a:t>
            </a:r>
            <a:r>
              <a:rPr sz="1800" spc="35" dirty="0">
                <a:latin typeface="Calibri"/>
                <a:cs typeface="Calibri"/>
              </a:rPr>
              <a:t> </a:t>
            </a:r>
            <a:r>
              <a:rPr sz="1800" spc="10" dirty="0">
                <a:latin typeface="Calibri"/>
                <a:cs typeface="Calibri"/>
              </a:rPr>
              <a:t>service</a:t>
            </a:r>
            <a:r>
              <a:rPr sz="1800" spc="30" dirty="0">
                <a:latin typeface="Calibri"/>
                <a:cs typeface="Calibri"/>
              </a:rPr>
              <a:t> </a:t>
            </a:r>
            <a:r>
              <a:rPr sz="1800" dirty="0">
                <a:latin typeface="Calibri"/>
                <a:cs typeface="Calibri"/>
              </a:rPr>
              <a:t>from</a:t>
            </a:r>
            <a:r>
              <a:rPr sz="1800" spc="35" dirty="0">
                <a:latin typeface="Calibri"/>
                <a:cs typeface="Calibri"/>
              </a:rPr>
              <a:t> </a:t>
            </a:r>
            <a:r>
              <a:rPr sz="1800" spc="10" dirty="0">
                <a:latin typeface="Calibri"/>
                <a:cs typeface="Calibri"/>
              </a:rPr>
              <a:t>functioning</a:t>
            </a:r>
            <a:r>
              <a:rPr sz="1800" spc="35" dirty="0">
                <a:latin typeface="Calibri"/>
                <a:cs typeface="Calibri"/>
              </a:rPr>
              <a:t> </a:t>
            </a:r>
            <a:r>
              <a:rPr sz="1800" spc="5" dirty="0">
                <a:latin typeface="Calibri"/>
                <a:cs typeface="Calibri"/>
              </a:rPr>
              <a:t>as</a:t>
            </a:r>
            <a:r>
              <a:rPr sz="1800" spc="30" dirty="0">
                <a:latin typeface="Calibri"/>
                <a:cs typeface="Calibri"/>
              </a:rPr>
              <a:t> </a:t>
            </a:r>
            <a:r>
              <a:rPr sz="1800" spc="5" dirty="0">
                <a:latin typeface="Calibri"/>
                <a:cs typeface="Calibri"/>
              </a:rPr>
              <a:t>intended,</a:t>
            </a:r>
            <a:r>
              <a:rPr sz="1800" spc="35" dirty="0">
                <a:latin typeface="Calibri"/>
                <a:cs typeface="Calibri"/>
              </a:rPr>
              <a:t> </a:t>
            </a:r>
            <a:r>
              <a:rPr sz="1800" spc="5" dirty="0">
                <a:latin typeface="Calibri"/>
                <a:cs typeface="Calibri"/>
              </a:rPr>
              <a:t>one</a:t>
            </a:r>
            <a:r>
              <a:rPr sz="1800" spc="30" dirty="0">
                <a:latin typeface="Calibri"/>
                <a:cs typeface="Calibri"/>
              </a:rPr>
              <a:t> </a:t>
            </a:r>
            <a:r>
              <a:rPr sz="1800" spc="-5" dirty="0">
                <a:latin typeface="Calibri"/>
                <a:cs typeface="Calibri"/>
              </a:rPr>
              <a:t>may</a:t>
            </a:r>
            <a:r>
              <a:rPr sz="1800" spc="30" dirty="0">
                <a:latin typeface="Calibri"/>
                <a:cs typeface="Calibri"/>
              </a:rPr>
              <a:t> </a:t>
            </a:r>
            <a:r>
              <a:rPr sz="1800" spc="5" dirty="0">
                <a:latin typeface="Calibri"/>
                <a:cs typeface="Calibri"/>
              </a:rPr>
              <a:t>need</a:t>
            </a:r>
            <a:r>
              <a:rPr sz="1800" spc="35" dirty="0">
                <a:latin typeface="Calibri"/>
                <a:cs typeface="Calibri"/>
              </a:rPr>
              <a:t> </a:t>
            </a:r>
            <a:r>
              <a:rPr sz="1800" spc="10" dirty="0">
                <a:latin typeface="Calibri"/>
                <a:cs typeface="Calibri"/>
              </a:rPr>
              <a:t>some</a:t>
            </a:r>
            <a:r>
              <a:rPr sz="1800" spc="30" dirty="0">
                <a:latin typeface="Calibri"/>
                <a:cs typeface="Calibri"/>
              </a:rPr>
              <a:t> </a:t>
            </a:r>
            <a:r>
              <a:rPr sz="1800" spc="5" dirty="0">
                <a:latin typeface="Calibri"/>
                <a:cs typeface="Calibri"/>
              </a:rPr>
              <a:t>means</a:t>
            </a:r>
            <a:r>
              <a:rPr sz="1800" spc="35" dirty="0">
                <a:latin typeface="Calibri"/>
                <a:cs typeface="Calibri"/>
              </a:rPr>
              <a:t> </a:t>
            </a:r>
            <a:r>
              <a:rPr sz="1800" spc="5" dirty="0">
                <a:latin typeface="Calibri"/>
                <a:cs typeface="Calibri"/>
              </a:rPr>
              <a:t>of</a:t>
            </a:r>
            <a:r>
              <a:rPr sz="1800" spc="30" dirty="0">
                <a:latin typeface="Calibri"/>
                <a:cs typeface="Calibri"/>
              </a:rPr>
              <a:t> </a:t>
            </a:r>
            <a:r>
              <a:rPr sz="1800" dirty="0">
                <a:latin typeface="Calibri"/>
                <a:cs typeface="Calibri"/>
              </a:rPr>
              <a:t>failure</a:t>
            </a:r>
            <a:r>
              <a:rPr sz="1800" spc="30" dirty="0">
                <a:latin typeface="Calibri"/>
                <a:cs typeface="Calibri"/>
              </a:rPr>
              <a:t> </a:t>
            </a:r>
            <a:r>
              <a:rPr sz="1800" spc="5" dirty="0">
                <a:latin typeface="Calibri"/>
                <a:cs typeface="Calibri"/>
              </a:rPr>
              <a:t>detection,</a:t>
            </a:r>
            <a:r>
              <a:rPr sz="1800" spc="35" dirty="0">
                <a:latin typeface="Calibri"/>
                <a:cs typeface="Calibri"/>
              </a:rPr>
              <a:t> </a:t>
            </a:r>
            <a:r>
              <a:rPr sz="1800" dirty="0">
                <a:latin typeface="Calibri"/>
                <a:cs typeface="Calibri"/>
              </a:rPr>
              <a:t>containment,</a:t>
            </a:r>
            <a:r>
              <a:rPr sz="1800" spc="30" dirty="0">
                <a:latin typeface="Calibri"/>
                <a:cs typeface="Calibri"/>
              </a:rPr>
              <a:t> </a:t>
            </a:r>
            <a:r>
              <a:rPr sz="1800" spc="10" dirty="0">
                <a:latin typeface="Calibri"/>
                <a:cs typeface="Calibri"/>
              </a:rPr>
              <a:t>and</a:t>
            </a:r>
            <a:r>
              <a:rPr sz="1800" spc="45" dirty="0">
                <a:latin typeface="Calibri"/>
                <a:cs typeface="Calibri"/>
              </a:rPr>
              <a:t> </a:t>
            </a:r>
            <a:r>
              <a:rPr sz="1800" spc="15" dirty="0">
                <a:latin typeface="Calibri"/>
                <a:cs typeface="Calibri"/>
              </a:rPr>
              <a:t>self-</a:t>
            </a:r>
            <a:endParaRPr sz="1800">
              <a:latin typeface="Calibri"/>
              <a:cs typeface="Calibri"/>
            </a:endParaRPr>
          </a:p>
        </p:txBody>
      </p:sp>
      <p:sp>
        <p:nvSpPr>
          <p:cNvPr id="9" name="object 9"/>
          <p:cNvSpPr txBox="1"/>
          <p:nvPr/>
        </p:nvSpPr>
        <p:spPr>
          <a:xfrm>
            <a:off x="203200" y="1696084"/>
            <a:ext cx="7128509"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healing. Hence bulkhead </a:t>
            </a:r>
            <a:r>
              <a:rPr sz="1800" spc="-15" dirty="0">
                <a:latin typeface="Calibri"/>
                <a:cs typeface="Calibri"/>
              </a:rPr>
              <a:t>pattern </a:t>
            </a:r>
            <a:r>
              <a:rPr sz="1800" dirty="0">
                <a:latin typeface="Calibri"/>
                <a:cs typeface="Calibri"/>
              </a:rPr>
              <a:t>is </a:t>
            </a:r>
            <a:r>
              <a:rPr sz="1800" spc="-5" dirty="0">
                <a:latin typeface="Calibri"/>
                <a:cs typeface="Calibri"/>
              </a:rPr>
              <a:t>another </a:t>
            </a:r>
            <a:r>
              <a:rPr sz="1800" spc="-15" dirty="0">
                <a:latin typeface="Calibri"/>
                <a:cs typeface="Calibri"/>
              </a:rPr>
              <a:t>strategy </a:t>
            </a:r>
            <a:r>
              <a:rPr sz="1800" spc="-10" dirty="0">
                <a:latin typeface="Calibri"/>
                <a:cs typeface="Calibri"/>
              </a:rPr>
              <a:t>that </a:t>
            </a:r>
            <a:r>
              <a:rPr sz="1800" spc="-5" dirty="0">
                <a:latin typeface="Calibri"/>
                <a:cs typeface="Calibri"/>
              </a:rPr>
              <a:t>helps </a:t>
            </a:r>
            <a:r>
              <a:rPr sz="1800" dirty="0">
                <a:latin typeface="Calibri"/>
                <a:cs typeface="Calibri"/>
              </a:rPr>
              <a:t>in </a:t>
            </a:r>
            <a:r>
              <a:rPr sz="1800" spc="-5" dirty="0">
                <a:latin typeface="Calibri"/>
                <a:cs typeface="Calibri"/>
              </a:rPr>
              <a:t>this</a:t>
            </a:r>
            <a:r>
              <a:rPr sz="1800" spc="15" dirty="0">
                <a:latin typeface="Calibri"/>
                <a:cs typeface="Calibri"/>
              </a:rPr>
              <a:t> </a:t>
            </a:r>
            <a:r>
              <a:rPr sz="1800" spc="-15" dirty="0">
                <a:latin typeface="Calibri"/>
                <a:cs typeface="Calibri"/>
              </a:rPr>
              <a:t>regard.</a:t>
            </a:r>
            <a:endParaRPr sz="1800">
              <a:latin typeface="Calibri"/>
              <a:cs typeface="Calibri"/>
            </a:endParaRPr>
          </a:p>
        </p:txBody>
      </p:sp>
      <p:sp>
        <p:nvSpPr>
          <p:cNvPr id="10" name="object 10"/>
          <p:cNvSpPr txBox="1"/>
          <p:nvPr/>
        </p:nvSpPr>
        <p:spPr>
          <a:xfrm>
            <a:off x="203200" y="2406650"/>
            <a:ext cx="7315200" cy="1731645"/>
          </a:xfrm>
          <a:prstGeom prst="rect">
            <a:avLst/>
          </a:prstGeom>
        </p:spPr>
        <p:txBody>
          <a:bodyPr vert="horz" wrap="square" lIns="0" tIns="12065" rIns="0" bIns="0" rtlCol="0">
            <a:spAutoFit/>
          </a:bodyPr>
          <a:lstStyle/>
          <a:p>
            <a:pPr marL="12700" marR="5080" algn="just">
              <a:lnSpc>
                <a:spcPct val="100000"/>
              </a:lnSpc>
              <a:spcBef>
                <a:spcPts val="95"/>
              </a:spcBef>
            </a:pPr>
            <a:r>
              <a:rPr sz="1600" spc="45" dirty="0">
                <a:latin typeface="Calibri"/>
                <a:cs typeface="Calibri"/>
              </a:rPr>
              <a:t>Bulkheads </a:t>
            </a:r>
            <a:r>
              <a:rPr sz="1600" spc="25" dirty="0">
                <a:latin typeface="Calibri"/>
                <a:cs typeface="Calibri"/>
              </a:rPr>
              <a:t>as </a:t>
            </a:r>
            <a:r>
              <a:rPr sz="1600" spc="40" dirty="0">
                <a:latin typeface="Calibri"/>
                <a:cs typeface="Calibri"/>
              </a:rPr>
              <a:t>used </a:t>
            </a:r>
            <a:r>
              <a:rPr sz="1600" spc="25" dirty="0">
                <a:latin typeface="Calibri"/>
                <a:cs typeface="Calibri"/>
              </a:rPr>
              <a:t>in </a:t>
            </a:r>
            <a:r>
              <a:rPr sz="1600" spc="45" dirty="0">
                <a:latin typeface="Calibri"/>
                <a:cs typeface="Calibri"/>
              </a:rPr>
              <a:t>their </a:t>
            </a:r>
            <a:r>
              <a:rPr sz="1600" spc="40" dirty="0">
                <a:latin typeface="Calibri"/>
                <a:cs typeface="Calibri"/>
              </a:rPr>
              <a:t>physical forms, </a:t>
            </a:r>
            <a:r>
              <a:rPr sz="1600" spc="30" dirty="0">
                <a:latin typeface="Calibri"/>
                <a:cs typeface="Calibri"/>
              </a:rPr>
              <a:t>are </a:t>
            </a:r>
            <a:r>
              <a:rPr sz="1600" spc="40" dirty="0">
                <a:latin typeface="Calibri"/>
                <a:cs typeface="Calibri"/>
              </a:rPr>
              <a:t>referred </a:t>
            </a:r>
            <a:r>
              <a:rPr sz="1600" spc="20" dirty="0">
                <a:latin typeface="Calibri"/>
                <a:cs typeface="Calibri"/>
              </a:rPr>
              <a:t>to </a:t>
            </a:r>
            <a:r>
              <a:rPr sz="1600" spc="45" dirty="0">
                <a:latin typeface="Calibri"/>
                <a:cs typeface="Calibri"/>
              </a:rPr>
              <a:t>resource </a:t>
            </a:r>
            <a:r>
              <a:rPr sz="1600" spc="55" dirty="0">
                <a:latin typeface="Calibri"/>
                <a:cs typeface="Calibri"/>
              </a:rPr>
              <a:t>partitioning </a:t>
            </a:r>
            <a:r>
              <a:rPr sz="1600" spc="25" dirty="0">
                <a:latin typeface="Calibri"/>
                <a:cs typeface="Calibri"/>
              </a:rPr>
              <a:t>in  </a:t>
            </a:r>
            <a:r>
              <a:rPr sz="1600" spc="35" dirty="0">
                <a:latin typeface="Calibri"/>
                <a:cs typeface="Calibri"/>
              </a:rPr>
              <a:t>software </a:t>
            </a:r>
            <a:r>
              <a:rPr sz="1600" spc="40" dirty="0">
                <a:latin typeface="Calibri"/>
                <a:cs typeface="Calibri"/>
              </a:rPr>
              <a:t>design. </a:t>
            </a:r>
            <a:r>
              <a:rPr sz="1600" spc="35" dirty="0">
                <a:latin typeface="Calibri"/>
                <a:cs typeface="Calibri"/>
              </a:rPr>
              <a:t>Means breaking </a:t>
            </a:r>
            <a:r>
              <a:rPr sz="1600" spc="20" dirty="0">
                <a:latin typeface="Calibri"/>
                <a:cs typeface="Calibri"/>
              </a:rPr>
              <a:t>up </a:t>
            </a:r>
            <a:r>
              <a:rPr sz="1600" spc="30" dirty="0">
                <a:latin typeface="Calibri"/>
                <a:cs typeface="Calibri"/>
              </a:rPr>
              <a:t>the finite </a:t>
            </a:r>
            <a:r>
              <a:rPr sz="1600" spc="35" dirty="0">
                <a:latin typeface="Calibri"/>
                <a:cs typeface="Calibri"/>
              </a:rPr>
              <a:t>resources </a:t>
            </a:r>
            <a:r>
              <a:rPr sz="1600" spc="25" dirty="0">
                <a:latin typeface="Calibri"/>
                <a:cs typeface="Calibri"/>
              </a:rPr>
              <a:t>into </a:t>
            </a:r>
            <a:r>
              <a:rPr sz="1600" spc="30" dirty="0">
                <a:latin typeface="Calibri"/>
                <a:cs typeface="Calibri"/>
              </a:rPr>
              <a:t>groups </a:t>
            </a:r>
            <a:r>
              <a:rPr sz="1600" spc="35" dirty="0">
                <a:latin typeface="Calibri"/>
                <a:cs typeface="Calibri"/>
              </a:rPr>
              <a:t>such that, </a:t>
            </a:r>
            <a:r>
              <a:rPr sz="1600" spc="30" dirty="0">
                <a:latin typeface="Calibri"/>
                <a:cs typeface="Calibri"/>
              </a:rPr>
              <a:t>the </a:t>
            </a:r>
            <a:r>
              <a:rPr sz="1600" spc="420" dirty="0">
                <a:latin typeface="Calibri"/>
                <a:cs typeface="Calibri"/>
              </a:rPr>
              <a:t> </a:t>
            </a:r>
            <a:r>
              <a:rPr sz="1600" dirty="0">
                <a:latin typeface="Calibri"/>
                <a:cs typeface="Calibri"/>
              </a:rPr>
              <a:t>processing in one </a:t>
            </a:r>
            <a:r>
              <a:rPr sz="1600" spc="-5" dirty="0">
                <a:latin typeface="Calibri"/>
                <a:cs typeface="Calibri"/>
              </a:rPr>
              <a:t>group </a:t>
            </a:r>
            <a:r>
              <a:rPr sz="1600" dirty="0">
                <a:latin typeface="Calibri"/>
                <a:cs typeface="Calibri"/>
              </a:rPr>
              <a:t>has no influence on the others. </a:t>
            </a:r>
            <a:r>
              <a:rPr sz="1600" spc="5" dirty="0">
                <a:latin typeface="Calibri"/>
                <a:cs typeface="Calibri"/>
              </a:rPr>
              <a:t>Hence </a:t>
            </a:r>
            <a:r>
              <a:rPr sz="1600" dirty="0">
                <a:latin typeface="Calibri"/>
                <a:cs typeface="Calibri"/>
              </a:rPr>
              <a:t>resilience is gained from  </a:t>
            </a:r>
            <a:r>
              <a:rPr sz="1600" spc="10" dirty="0">
                <a:latin typeface="Calibri"/>
                <a:cs typeface="Calibri"/>
              </a:rPr>
              <a:t>that </a:t>
            </a:r>
            <a:r>
              <a:rPr sz="1600" spc="5" dirty="0">
                <a:latin typeface="Calibri"/>
                <a:cs typeface="Calibri"/>
              </a:rPr>
              <a:t>fact </a:t>
            </a:r>
            <a:r>
              <a:rPr sz="1600" spc="10" dirty="0">
                <a:latin typeface="Calibri"/>
                <a:cs typeface="Calibri"/>
              </a:rPr>
              <a:t>that </a:t>
            </a:r>
            <a:r>
              <a:rPr sz="1600" spc="-5" dirty="0">
                <a:latin typeface="Calibri"/>
                <a:cs typeface="Calibri"/>
              </a:rPr>
              <a:t>a </a:t>
            </a:r>
            <a:r>
              <a:rPr sz="1600" spc="10" dirty="0">
                <a:latin typeface="Calibri"/>
                <a:cs typeface="Calibri"/>
              </a:rPr>
              <a:t>failing </a:t>
            </a:r>
            <a:r>
              <a:rPr sz="1600" spc="15" dirty="0">
                <a:latin typeface="Calibri"/>
                <a:cs typeface="Calibri"/>
              </a:rPr>
              <a:t>process </a:t>
            </a:r>
            <a:r>
              <a:rPr sz="1600" spc="10" dirty="0">
                <a:latin typeface="Calibri"/>
                <a:cs typeface="Calibri"/>
              </a:rPr>
              <a:t>in </a:t>
            </a:r>
            <a:r>
              <a:rPr sz="1600" spc="15" dirty="0">
                <a:latin typeface="Calibri"/>
                <a:cs typeface="Calibri"/>
              </a:rPr>
              <a:t>one group </a:t>
            </a:r>
            <a:r>
              <a:rPr sz="1600" spc="10" dirty="0">
                <a:latin typeface="Calibri"/>
                <a:cs typeface="Calibri"/>
              </a:rPr>
              <a:t>do </a:t>
            </a:r>
            <a:r>
              <a:rPr sz="1600" spc="15" dirty="0">
                <a:latin typeface="Calibri"/>
                <a:cs typeface="Calibri"/>
              </a:rPr>
              <a:t>not </a:t>
            </a:r>
            <a:r>
              <a:rPr sz="1600" spc="20" dirty="0">
                <a:latin typeface="Calibri"/>
                <a:cs typeface="Calibri"/>
              </a:rPr>
              <a:t>impact </a:t>
            </a:r>
            <a:r>
              <a:rPr sz="1600" spc="15" dirty="0">
                <a:latin typeface="Calibri"/>
                <a:cs typeface="Calibri"/>
              </a:rPr>
              <a:t>the others </a:t>
            </a:r>
            <a:r>
              <a:rPr sz="1600" spc="10" dirty="0">
                <a:latin typeface="Calibri"/>
                <a:cs typeface="Calibri"/>
              </a:rPr>
              <a:t>in </a:t>
            </a:r>
            <a:r>
              <a:rPr sz="1600" spc="20" dirty="0">
                <a:latin typeface="Calibri"/>
                <a:cs typeface="Calibri"/>
              </a:rPr>
              <a:t>other </a:t>
            </a:r>
            <a:r>
              <a:rPr sz="1600" spc="15" dirty="0">
                <a:latin typeface="Calibri"/>
                <a:cs typeface="Calibri"/>
              </a:rPr>
              <a:t>groups.  </a:t>
            </a:r>
            <a:r>
              <a:rPr sz="1600" spc="20" dirty="0">
                <a:latin typeface="Calibri"/>
                <a:cs typeface="Calibri"/>
              </a:rPr>
              <a:t>More importantly, </a:t>
            </a:r>
            <a:r>
              <a:rPr sz="1600" spc="25" dirty="0">
                <a:latin typeface="Calibri"/>
                <a:cs typeface="Calibri"/>
              </a:rPr>
              <a:t>this </a:t>
            </a:r>
            <a:r>
              <a:rPr sz="1600" spc="30" dirty="0">
                <a:latin typeface="Calibri"/>
                <a:cs typeface="Calibri"/>
              </a:rPr>
              <a:t>isolation also </a:t>
            </a:r>
            <a:r>
              <a:rPr sz="1600" spc="15" dirty="0">
                <a:latin typeface="Calibri"/>
                <a:cs typeface="Calibri"/>
              </a:rPr>
              <a:t>make </a:t>
            </a:r>
            <a:r>
              <a:rPr sz="1600" spc="25" dirty="0">
                <a:latin typeface="Calibri"/>
                <a:cs typeface="Calibri"/>
              </a:rPr>
              <a:t>sure that </a:t>
            </a:r>
            <a:r>
              <a:rPr sz="1600" spc="-5" dirty="0">
                <a:latin typeface="Calibri"/>
                <a:cs typeface="Calibri"/>
              </a:rPr>
              <a:t>a </a:t>
            </a:r>
            <a:r>
              <a:rPr sz="1600" spc="30" dirty="0">
                <a:latin typeface="Calibri"/>
                <a:cs typeface="Calibri"/>
              </a:rPr>
              <a:t>process cannot </a:t>
            </a:r>
            <a:r>
              <a:rPr sz="1600" spc="35" dirty="0">
                <a:latin typeface="Calibri"/>
                <a:cs typeface="Calibri"/>
              </a:rPr>
              <a:t>possess </a:t>
            </a:r>
            <a:r>
              <a:rPr sz="1600" spc="25" dirty="0">
                <a:latin typeface="Calibri"/>
                <a:cs typeface="Calibri"/>
              </a:rPr>
              <a:t>more  </a:t>
            </a:r>
            <a:r>
              <a:rPr sz="1600" spc="15" dirty="0">
                <a:latin typeface="Calibri"/>
                <a:cs typeface="Calibri"/>
              </a:rPr>
              <a:t>resources over </a:t>
            </a:r>
            <a:r>
              <a:rPr sz="1600" spc="20" dirty="0">
                <a:latin typeface="Calibri"/>
                <a:cs typeface="Calibri"/>
              </a:rPr>
              <a:t>certain define limit </a:t>
            </a:r>
            <a:r>
              <a:rPr sz="1600" spc="15" dirty="0">
                <a:latin typeface="Calibri"/>
                <a:cs typeface="Calibri"/>
              </a:rPr>
              <a:t>so </a:t>
            </a:r>
            <a:r>
              <a:rPr sz="1600" spc="20" dirty="0">
                <a:latin typeface="Calibri"/>
                <a:cs typeface="Calibri"/>
              </a:rPr>
              <a:t>that </a:t>
            </a:r>
            <a:r>
              <a:rPr sz="1600" spc="25" dirty="0">
                <a:latin typeface="Calibri"/>
                <a:cs typeface="Calibri"/>
              </a:rPr>
              <a:t>other processes </a:t>
            </a:r>
            <a:r>
              <a:rPr sz="1600" spc="15" dirty="0">
                <a:latin typeface="Calibri"/>
                <a:cs typeface="Calibri"/>
              </a:rPr>
              <a:t>can </a:t>
            </a:r>
            <a:r>
              <a:rPr sz="1600" spc="20" dirty="0">
                <a:latin typeface="Calibri"/>
                <a:cs typeface="Calibri"/>
              </a:rPr>
              <a:t>still </a:t>
            </a:r>
            <a:r>
              <a:rPr sz="1600" spc="25" dirty="0">
                <a:latin typeface="Calibri"/>
                <a:cs typeface="Calibri"/>
              </a:rPr>
              <a:t>function </a:t>
            </a:r>
            <a:r>
              <a:rPr sz="1600" spc="20" dirty="0">
                <a:latin typeface="Calibri"/>
                <a:cs typeface="Calibri"/>
              </a:rPr>
              <a:t>with the  </a:t>
            </a:r>
            <a:r>
              <a:rPr sz="1600" spc="-10" dirty="0">
                <a:latin typeface="Calibri"/>
                <a:cs typeface="Calibri"/>
              </a:rPr>
              <a:t>available resources </a:t>
            </a:r>
            <a:r>
              <a:rPr sz="1600" spc="-5" dirty="0">
                <a:latin typeface="Calibri"/>
                <a:cs typeface="Calibri"/>
              </a:rPr>
              <a:t>in the</a:t>
            </a:r>
            <a:r>
              <a:rPr sz="1600" spc="5" dirty="0">
                <a:latin typeface="Calibri"/>
                <a:cs typeface="Calibri"/>
              </a:rPr>
              <a:t> </a:t>
            </a:r>
            <a:r>
              <a:rPr sz="1600" spc="-15" dirty="0">
                <a:latin typeface="Calibri"/>
                <a:cs typeface="Calibri"/>
              </a:rPr>
              <a:t>system.</a:t>
            </a:r>
            <a:endParaRPr sz="1600">
              <a:latin typeface="Calibri"/>
              <a:cs typeface="Calibri"/>
            </a:endParaRPr>
          </a:p>
        </p:txBody>
      </p:sp>
      <p:sp>
        <p:nvSpPr>
          <p:cNvPr id="11" name="object 11"/>
          <p:cNvSpPr txBox="1"/>
          <p:nvPr/>
        </p:nvSpPr>
        <p:spPr>
          <a:xfrm>
            <a:off x="203200" y="4357370"/>
            <a:ext cx="7315834" cy="1000125"/>
          </a:xfrm>
          <a:prstGeom prst="rect">
            <a:avLst/>
          </a:prstGeom>
        </p:spPr>
        <p:txBody>
          <a:bodyPr vert="horz" wrap="square" lIns="0" tIns="12065" rIns="0" bIns="0" rtlCol="0">
            <a:spAutoFit/>
          </a:bodyPr>
          <a:lstStyle/>
          <a:p>
            <a:pPr marL="12700" marR="5080" algn="just">
              <a:lnSpc>
                <a:spcPct val="100000"/>
              </a:lnSpc>
              <a:spcBef>
                <a:spcPts val="95"/>
              </a:spcBef>
            </a:pPr>
            <a:r>
              <a:rPr sz="1600" dirty="0">
                <a:latin typeface="Calibri"/>
                <a:cs typeface="Calibri"/>
              </a:rPr>
              <a:t>Through </a:t>
            </a:r>
            <a:r>
              <a:rPr sz="1600" spc="5" dirty="0">
                <a:latin typeface="Calibri"/>
                <a:cs typeface="Calibri"/>
              </a:rPr>
              <a:t>bulkheads, one </a:t>
            </a:r>
            <a:r>
              <a:rPr sz="1600" dirty="0">
                <a:latin typeface="Calibri"/>
                <a:cs typeface="Calibri"/>
              </a:rPr>
              <a:t>can prevent </a:t>
            </a:r>
            <a:r>
              <a:rPr sz="1600" spc="10" dirty="0">
                <a:latin typeface="Calibri"/>
                <a:cs typeface="Calibri"/>
              </a:rPr>
              <a:t>service </a:t>
            </a:r>
            <a:r>
              <a:rPr sz="1600" dirty="0">
                <a:latin typeface="Calibri"/>
                <a:cs typeface="Calibri"/>
              </a:rPr>
              <a:t>failures </a:t>
            </a:r>
            <a:r>
              <a:rPr sz="1600" spc="5" dirty="0">
                <a:latin typeface="Calibri"/>
                <a:cs typeface="Calibri"/>
              </a:rPr>
              <a:t>due </a:t>
            </a:r>
            <a:r>
              <a:rPr sz="1600" spc="-5" dirty="0">
                <a:latin typeface="Calibri"/>
                <a:cs typeface="Calibri"/>
              </a:rPr>
              <a:t>to </a:t>
            </a:r>
            <a:r>
              <a:rPr sz="1600" dirty="0">
                <a:latin typeface="Calibri"/>
                <a:cs typeface="Calibri"/>
              </a:rPr>
              <a:t>resource </a:t>
            </a:r>
            <a:r>
              <a:rPr sz="1600" spc="-5" dirty="0">
                <a:latin typeface="Calibri"/>
                <a:cs typeface="Calibri"/>
              </a:rPr>
              <a:t>unavailability. </a:t>
            </a:r>
            <a:r>
              <a:rPr sz="1600" spc="10" dirty="0">
                <a:latin typeface="Calibri"/>
                <a:cs typeface="Calibri"/>
              </a:rPr>
              <a:t>E.g.  </a:t>
            </a:r>
            <a:r>
              <a:rPr sz="1600" spc="15" dirty="0">
                <a:latin typeface="Calibri"/>
                <a:cs typeface="Calibri"/>
              </a:rPr>
              <a:t>Bulkheads </a:t>
            </a:r>
            <a:r>
              <a:rPr sz="1600" spc="5" dirty="0">
                <a:latin typeface="Calibri"/>
                <a:cs typeface="Calibri"/>
              </a:rPr>
              <a:t>can be </a:t>
            </a:r>
            <a:r>
              <a:rPr sz="1600" spc="10" dirty="0">
                <a:latin typeface="Calibri"/>
                <a:cs typeface="Calibri"/>
              </a:rPr>
              <a:t>configured </a:t>
            </a:r>
            <a:r>
              <a:rPr sz="1600" spc="-5" dirty="0">
                <a:latin typeface="Calibri"/>
                <a:cs typeface="Calibri"/>
              </a:rPr>
              <a:t>like </a:t>
            </a:r>
            <a:r>
              <a:rPr sz="1600" spc="15" dirty="0">
                <a:latin typeface="Calibri"/>
                <a:cs typeface="Calibri"/>
              </a:rPr>
              <a:t>assigning </a:t>
            </a:r>
            <a:r>
              <a:rPr sz="1600" spc="-5" dirty="0">
                <a:latin typeface="Calibri"/>
                <a:cs typeface="Calibri"/>
              </a:rPr>
              <a:t>2 </a:t>
            </a:r>
            <a:r>
              <a:rPr sz="1600" spc="15" dirty="0">
                <a:latin typeface="Calibri"/>
                <a:cs typeface="Calibri"/>
              </a:rPr>
              <a:t>instances </a:t>
            </a:r>
            <a:r>
              <a:rPr sz="1600" dirty="0">
                <a:latin typeface="Calibri"/>
                <a:cs typeface="Calibri"/>
              </a:rPr>
              <a:t>to </a:t>
            </a:r>
            <a:r>
              <a:rPr sz="1600" spc="-5" dirty="0">
                <a:latin typeface="Calibri"/>
                <a:cs typeface="Calibri"/>
              </a:rPr>
              <a:t>a </a:t>
            </a:r>
            <a:r>
              <a:rPr sz="1600" spc="15" dirty="0">
                <a:latin typeface="Calibri"/>
                <a:cs typeface="Calibri"/>
              </a:rPr>
              <a:t>certain region. </a:t>
            </a:r>
            <a:r>
              <a:rPr sz="1600" spc="10" dirty="0">
                <a:latin typeface="Calibri"/>
                <a:cs typeface="Calibri"/>
              </a:rPr>
              <a:t>Now </a:t>
            </a:r>
            <a:r>
              <a:rPr sz="1600" spc="5" dirty="0">
                <a:latin typeface="Calibri"/>
                <a:cs typeface="Calibri"/>
              </a:rPr>
              <a:t>if </a:t>
            </a:r>
            <a:r>
              <a:rPr sz="1600" spc="15" dirty="0">
                <a:latin typeface="Calibri"/>
                <a:cs typeface="Calibri"/>
              </a:rPr>
              <a:t>that  </a:t>
            </a:r>
            <a:r>
              <a:rPr sz="1600" spc="-10" dirty="0">
                <a:latin typeface="Calibri"/>
                <a:cs typeface="Calibri"/>
              </a:rPr>
              <a:t>region </a:t>
            </a:r>
            <a:r>
              <a:rPr sz="1600" dirty="0">
                <a:latin typeface="Calibri"/>
                <a:cs typeface="Calibri"/>
              </a:rPr>
              <a:t>bring </a:t>
            </a:r>
            <a:r>
              <a:rPr sz="1600" spc="-5" dirty="0">
                <a:latin typeface="Calibri"/>
                <a:cs typeface="Calibri"/>
              </a:rPr>
              <a:t>a lot </a:t>
            </a:r>
            <a:r>
              <a:rPr sz="1600" dirty="0">
                <a:latin typeface="Calibri"/>
                <a:cs typeface="Calibri"/>
              </a:rPr>
              <a:t>of load </a:t>
            </a:r>
            <a:r>
              <a:rPr sz="1600" spc="-5" dirty="0">
                <a:latin typeface="Calibri"/>
                <a:cs typeface="Calibri"/>
              </a:rPr>
              <a:t>on </a:t>
            </a:r>
            <a:r>
              <a:rPr sz="1600" dirty="0">
                <a:latin typeface="Calibri"/>
                <a:cs typeface="Calibri"/>
              </a:rPr>
              <a:t>the </a:t>
            </a:r>
            <a:r>
              <a:rPr sz="1600" spc="-10" dirty="0">
                <a:latin typeface="Calibri"/>
                <a:cs typeface="Calibri"/>
              </a:rPr>
              <a:t>system, </a:t>
            </a:r>
            <a:r>
              <a:rPr sz="1600" spc="-5" dirty="0">
                <a:latin typeface="Calibri"/>
                <a:cs typeface="Calibri"/>
              </a:rPr>
              <a:t>it will </a:t>
            </a:r>
            <a:r>
              <a:rPr sz="1600" dirty="0">
                <a:latin typeface="Calibri"/>
                <a:cs typeface="Calibri"/>
              </a:rPr>
              <a:t>only </a:t>
            </a:r>
            <a:r>
              <a:rPr sz="1600" spc="-10" dirty="0">
                <a:latin typeface="Calibri"/>
                <a:cs typeface="Calibri"/>
              </a:rPr>
              <a:t>affect </a:t>
            </a:r>
            <a:r>
              <a:rPr sz="1600" dirty="0">
                <a:latin typeface="Calibri"/>
                <a:cs typeface="Calibri"/>
              </a:rPr>
              <a:t>the </a:t>
            </a:r>
            <a:r>
              <a:rPr sz="1600" spc="-5" dirty="0">
                <a:latin typeface="Calibri"/>
                <a:cs typeface="Calibri"/>
              </a:rPr>
              <a:t>2 instances, </a:t>
            </a:r>
            <a:r>
              <a:rPr sz="1600" dirty="0">
                <a:latin typeface="Calibri"/>
                <a:cs typeface="Calibri"/>
              </a:rPr>
              <a:t>the </a:t>
            </a:r>
            <a:r>
              <a:rPr sz="1600" spc="-5" dirty="0">
                <a:latin typeface="Calibri"/>
                <a:cs typeface="Calibri"/>
              </a:rPr>
              <a:t>others will  </a:t>
            </a:r>
            <a:r>
              <a:rPr sz="1600" spc="-20" dirty="0">
                <a:latin typeface="Calibri"/>
                <a:cs typeface="Calibri"/>
              </a:rPr>
              <a:t>keep </a:t>
            </a:r>
            <a:r>
              <a:rPr sz="1600" spc="-5" dirty="0">
                <a:latin typeface="Calibri"/>
                <a:cs typeface="Calibri"/>
              </a:rPr>
              <a:t>on </a:t>
            </a:r>
            <a:r>
              <a:rPr sz="1600" spc="-10" dirty="0">
                <a:latin typeface="Calibri"/>
                <a:cs typeface="Calibri"/>
              </a:rPr>
              <a:t>working </a:t>
            </a:r>
            <a:r>
              <a:rPr sz="1600" spc="-5" dirty="0">
                <a:latin typeface="Calibri"/>
                <a:cs typeface="Calibri"/>
              </a:rPr>
              <a:t>servicing other</a:t>
            </a:r>
            <a:r>
              <a:rPr sz="1600" spc="40" dirty="0">
                <a:latin typeface="Calibri"/>
                <a:cs typeface="Calibri"/>
              </a:rPr>
              <a:t> </a:t>
            </a:r>
            <a:r>
              <a:rPr sz="1600" spc="-10" dirty="0">
                <a:latin typeface="Calibri"/>
                <a:cs typeface="Calibri"/>
              </a:rPr>
              <a:t>regions.</a:t>
            </a:r>
            <a:endParaRPr sz="1600">
              <a:latin typeface="Calibri"/>
              <a:cs typeface="Calibri"/>
            </a:endParaRPr>
          </a:p>
        </p:txBody>
      </p:sp>
      <p:pic>
        <p:nvPicPr>
          <p:cNvPr id="12" name="object 12"/>
          <p:cNvPicPr/>
          <p:nvPr/>
        </p:nvPicPr>
        <p:blipFill>
          <a:blip r:embed="rId2" cstate="print"/>
          <a:stretch>
            <a:fillRect/>
          </a:stretch>
        </p:blipFill>
        <p:spPr>
          <a:xfrm>
            <a:off x="7680959" y="1691639"/>
            <a:ext cx="4434840" cy="4846320"/>
          </a:xfrm>
          <a:prstGeom prst="rect">
            <a:avLst/>
          </a:prstGeom>
        </p:spPr>
      </p:pic>
      <p:sp>
        <p:nvSpPr>
          <p:cNvPr id="13" name="object 13"/>
          <p:cNvSpPr txBox="1"/>
          <p:nvPr/>
        </p:nvSpPr>
        <p:spPr>
          <a:xfrm>
            <a:off x="7809230" y="1756409"/>
            <a:ext cx="4072254" cy="94361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Bulkheads </a:t>
            </a:r>
            <a:r>
              <a:rPr sz="1800" b="1" spc="-10" dirty="0">
                <a:latin typeface="Calibri"/>
                <a:cs typeface="Calibri"/>
              </a:rPr>
              <a:t>implementations</a:t>
            </a:r>
            <a:r>
              <a:rPr sz="1800" b="1" dirty="0">
                <a:latin typeface="Calibri"/>
                <a:cs typeface="Calibri"/>
              </a:rPr>
              <a:t> </a:t>
            </a:r>
            <a:r>
              <a:rPr sz="1800" b="1" spc="-5" dirty="0">
                <a:latin typeface="Calibri"/>
                <a:cs typeface="Calibri"/>
              </a:rPr>
              <a:t>...</a:t>
            </a:r>
            <a:endParaRPr sz="1800">
              <a:latin typeface="Calibri"/>
              <a:cs typeface="Calibri"/>
            </a:endParaRPr>
          </a:p>
          <a:p>
            <a:pPr marL="12700" marR="5080">
              <a:lnSpc>
                <a:spcPct val="100000"/>
              </a:lnSpc>
              <a:spcBef>
                <a:spcPts val="25"/>
              </a:spcBef>
            </a:pPr>
            <a:r>
              <a:rPr sz="1400" spc="-10" dirty="0">
                <a:latin typeface="Calibri"/>
                <a:cs typeface="Calibri"/>
              </a:rPr>
              <a:t>Clusters, instances, </a:t>
            </a:r>
            <a:r>
              <a:rPr sz="1400" spc="-5" dirty="0">
                <a:latin typeface="Calibri"/>
                <a:cs typeface="Calibri"/>
              </a:rPr>
              <a:t>CPUs, threads, </a:t>
            </a:r>
            <a:r>
              <a:rPr sz="1400" dirty="0">
                <a:latin typeface="Calibri"/>
                <a:cs typeface="Calibri"/>
              </a:rPr>
              <a:t>memory </a:t>
            </a:r>
            <a:r>
              <a:rPr sz="1400" spc="-5" dirty="0">
                <a:latin typeface="Calibri"/>
                <a:cs typeface="Calibri"/>
              </a:rPr>
              <a:t>(heap),  connections </a:t>
            </a:r>
            <a:r>
              <a:rPr sz="1400" spc="-10" dirty="0">
                <a:latin typeface="Calibri"/>
                <a:cs typeface="Calibri"/>
              </a:rPr>
              <a:t>are </a:t>
            </a:r>
            <a:r>
              <a:rPr sz="1400" spc="-5" dirty="0">
                <a:latin typeface="Calibri"/>
                <a:cs typeface="Calibri"/>
              </a:rPr>
              <a:t>the </a:t>
            </a:r>
            <a:r>
              <a:rPr sz="1400" spc="-10" dirty="0">
                <a:latin typeface="Calibri"/>
                <a:cs typeface="Calibri"/>
              </a:rPr>
              <a:t>resources that are </a:t>
            </a:r>
            <a:r>
              <a:rPr sz="1400" spc="-5" dirty="0">
                <a:latin typeface="Calibri"/>
                <a:cs typeface="Calibri"/>
              </a:rPr>
              <a:t>partitioned using  bulkhead</a:t>
            </a:r>
            <a:r>
              <a:rPr sz="1400" spc="-10" dirty="0">
                <a:latin typeface="Calibri"/>
                <a:cs typeface="Calibri"/>
              </a:rPr>
              <a:t> pattern.</a:t>
            </a:r>
            <a:endParaRPr sz="1400">
              <a:latin typeface="Calibri"/>
              <a:cs typeface="Calibri"/>
            </a:endParaRPr>
          </a:p>
        </p:txBody>
      </p:sp>
      <p:sp>
        <p:nvSpPr>
          <p:cNvPr id="14" name="object 14"/>
          <p:cNvSpPr txBox="1"/>
          <p:nvPr/>
        </p:nvSpPr>
        <p:spPr>
          <a:xfrm>
            <a:off x="7809230" y="2886710"/>
            <a:ext cx="4112895" cy="45339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Resource </a:t>
            </a:r>
            <a:r>
              <a:rPr sz="1400" spc="-5" dirty="0">
                <a:latin typeface="Calibri"/>
                <a:cs typeface="Calibri"/>
              </a:rPr>
              <a:t>partitioning </a:t>
            </a:r>
            <a:r>
              <a:rPr sz="1400" spc="-10" dirty="0">
                <a:latin typeface="Calibri"/>
                <a:cs typeface="Calibri"/>
              </a:rPr>
              <a:t>can </a:t>
            </a:r>
            <a:r>
              <a:rPr sz="1400" dirty="0">
                <a:latin typeface="Calibri"/>
                <a:cs typeface="Calibri"/>
              </a:rPr>
              <a:t>be </a:t>
            </a:r>
            <a:r>
              <a:rPr sz="1400" spc="-5" dirty="0">
                <a:latin typeface="Calibri"/>
                <a:cs typeface="Calibri"/>
              </a:rPr>
              <a:t>done as per caller </a:t>
            </a:r>
            <a:r>
              <a:rPr sz="1400" spc="-10" dirty="0">
                <a:latin typeface="Calibri"/>
                <a:cs typeface="Calibri"/>
              </a:rPr>
              <a:t>that can  </a:t>
            </a:r>
            <a:r>
              <a:rPr sz="1400" dirty="0">
                <a:latin typeface="Calibri"/>
                <a:cs typeface="Calibri"/>
              </a:rPr>
              <a:t>be a </a:t>
            </a:r>
            <a:r>
              <a:rPr sz="1400" i="1" spc="-5" dirty="0">
                <a:latin typeface="Calibri"/>
                <a:cs typeface="Calibri"/>
              </a:rPr>
              <a:t>client</a:t>
            </a:r>
            <a:r>
              <a:rPr sz="1400" spc="-5" dirty="0">
                <a:latin typeface="Calibri"/>
                <a:cs typeface="Calibri"/>
              </a:rPr>
              <a:t>, </a:t>
            </a:r>
            <a:r>
              <a:rPr sz="1400" dirty="0">
                <a:latin typeface="Calibri"/>
                <a:cs typeface="Calibri"/>
              </a:rPr>
              <a:t>an </a:t>
            </a:r>
            <a:r>
              <a:rPr sz="1400" i="1" spc="-5" dirty="0">
                <a:latin typeface="Calibri"/>
                <a:cs typeface="Calibri"/>
              </a:rPr>
              <a:t>application</a:t>
            </a:r>
            <a:r>
              <a:rPr sz="1400" spc="-5" dirty="0">
                <a:latin typeface="Calibri"/>
                <a:cs typeface="Calibri"/>
              </a:rPr>
              <a:t>, </a:t>
            </a:r>
            <a:r>
              <a:rPr sz="1400" dirty="0">
                <a:latin typeface="Calibri"/>
                <a:cs typeface="Calibri"/>
              </a:rPr>
              <a:t>an </a:t>
            </a:r>
            <a:r>
              <a:rPr sz="1400" i="1" spc="-5" dirty="0">
                <a:latin typeface="Calibri"/>
                <a:cs typeface="Calibri"/>
              </a:rPr>
              <a:t>operation</a:t>
            </a:r>
            <a:r>
              <a:rPr sz="1400" spc="-5" dirty="0">
                <a:latin typeface="Calibri"/>
                <a:cs typeface="Calibri"/>
              </a:rPr>
              <a:t>, or </a:t>
            </a:r>
            <a:r>
              <a:rPr sz="1400" dirty="0">
                <a:latin typeface="Calibri"/>
                <a:cs typeface="Calibri"/>
              </a:rPr>
              <a:t>an</a:t>
            </a:r>
            <a:r>
              <a:rPr sz="1400" spc="-60" dirty="0">
                <a:latin typeface="Calibri"/>
                <a:cs typeface="Calibri"/>
              </a:rPr>
              <a:t> </a:t>
            </a:r>
            <a:r>
              <a:rPr sz="1400" i="1" spc="-5" dirty="0">
                <a:latin typeface="Calibri"/>
                <a:cs typeface="Calibri"/>
              </a:rPr>
              <a:t>end-point</a:t>
            </a:r>
            <a:r>
              <a:rPr sz="1400" spc="-5" dirty="0">
                <a:latin typeface="Calibri"/>
                <a:cs typeface="Calibri"/>
              </a:rPr>
              <a:t>.</a:t>
            </a:r>
            <a:endParaRPr sz="1400">
              <a:latin typeface="Calibri"/>
              <a:cs typeface="Calibri"/>
            </a:endParaRPr>
          </a:p>
        </p:txBody>
      </p:sp>
      <p:sp>
        <p:nvSpPr>
          <p:cNvPr id="15" name="object 15"/>
          <p:cNvSpPr txBox="1"/>
          <p:nvPr/>
        </p:nvSpPr>
        <p:spPr>
          <a:xfrm>
            <a:off x="7809230" y="3526790"/>
            <a:ext cx="4109720" cy="1306830"/>
          </a:xfrm>
          <a:prstGeom prst="rect">
            <a:avLst/>
          </a:prstGeom>
        </p:spPr>
        <p:txBody>
          <a:bodyPr vert="horz" wrap="square" lIns="0" tIns="13335" rIns="0" bIns="0" rtlCol="0">
            <a:spAutoFit/>
          </a:bodyPr>
          <a:lstStyle/>
          <a:p>
            <a:pPr marL="12700" marR="5080">
              <a:lnSpc>
                <a:spcPct val="100000"/>
              </a:lnSpc>
              <a:spcBef>
                <a:spcPts val="105"/>
              </a:spcBef>
            </a:pPr>
            <a:r>
              <a:rPr sz="1400" dirty="0">
                <a:latin typeface="Calibri"/>
                <a:cs typeface="Calibri"/>
              </a:rPr>
              <a:t>... </a:t>
            </a:r>
            <a:r>
              <a:rPr sz="1400" spc="-5" dirty="0">
                <a:latin typeface="Calibri"/>
                <a:cs typeface="Calibri"/>
              </a:rPr>
              <a:t>means each partition is </a:t>
            </a:r>
            <a:r>
              <a:rPr sz="1400" spc="-10" dirty="0">
                <a:latin typeface="Calibri"/>
                <a:cs typeface="Calibri"/>
              </a:rPr>
              <a:t>configured to </a:t>
            </a:r>
            <a:r>
              <a:rPr sz="1400" dirty="0">
                <a:latin typeface="Calibri"/>
                <a:cs typeface="Calibri"/>
              </a:rPr>
              <a:t>service </a:t>
            </a:r>
            <a:r>
              <a:rPr sz="1400" spc="-5" dirty="0">
                <a:latin typeface="Calibri"/>
                <a:cs typeface="Calibri"/>
              </a:rPr>
              <a:t>certain  type or </a:t>
            </a:r>
            <a:r>
              <a:rPr sz="1400" spc="-10" dirty="0">
                <a:latin typeface="Calibri"/>
                <a:cs typeface="Calibri"/>
              </a:rPr>
              <a:t>count </a:t>
            </a:r>
            <a:r>
              <a:rPr sz="1400" spc="-5" dirty="0">
                <a:latin typeface="Calibri"/>
                <a:cs typeface="Calibri"/>
              </a:rPr>
              <a:t>of clients, applications, </a:t>
            </a:r>
            <a:r>
              <a:rPr sz="1400" spc="-10" dirty="0">
                <a:latin typeface="Calibri"/>
                <a:cs typeface="Calibri"/>
              </a:rPr>
              <a:t>operations, </a:t>
            </a:r>
            <a:r>
              <a:rPr sz="1400" spc="-5" dirty="0">
                <a:latin typeface="Calibri"/>
                <a:cs typeface="Calibri"/>
              </a:rPr>
              <a:t>or end-  points. Hence through </a:t>
            </a:r>
            <a:r>
              <a:rPr sz="1400" spc="-15" dirty="0">
                <a:latin typeface="Calibri"/>
                <a:cs typeface="Calibri"/>
              </a:rPr>
              <a:t>static </a:t>
            </a:r>
            <a:r>
              <a:rPr sz="1400" spc="-10" dirty="0">
                <a:latin typeface="Calibri"/>
                <a:cs typeface="Calibri"/>
              </a:rPr>
              <a:t>pre-allocation </a:t>
            </a:r>
            <a:r>
              <a:rPr sz="1400" spc="-5" dirty="0">
                <a:latin typeface="Calibri"/>
                <a:cs typeface="Calibri"/>
              </a:rPr>
              <a:t>of </a:t>
            </a:r>
            <a:r>
              <a:rPr sz="1400" spc="-10" dirty="0">
                <a:latin typeface="Calibri"/>
                <a:cs typeface="Calibri"/>
              </a:rPr>
              <a:t>resources  to </a:t>
            </a:r>
            <a:r>
              <a:rPr sz="1400" spc="-5" dirty="0">
                <a:latin typeface="Calibri"/>
                <a:cs typeface="Calibri"/>
              </a:rPr>
              <a:t>the possible </a:t>
            </a:r>
            <a:r>
              <a:rPr sz="1400" spc="-10" dirty="0">
                <a:latin typeface="Calibri"/>
                <a:cs typeface="Calibri"/>
              </a:rPr>
              <a:t>callers, </a:t>
            </a:r>
            <a:r>
              <a:rPr sz="1400" spc="-5" dirty="0">
                <a:latin typeface="Calibri"/>
                <a:cs typeface="Calibri"/>
              </a:rPr>
              <a:t>one </a:t>
            </a:r>
            <a:r>
              <a:rPr sz="1400" spc="-10" dirty="0">
                <a:latin typeface="Calibri"/>
                <a:cs typeface="Calibri"/>
              </a:rPr>
              <a:t>can </a:t>
            </a:r>
            <a:r>
              <a:rPr sz="1400" spc="-15" dirty="0">
                <a:latin typeface="Calibri"/>
                <a:cs typeface="Calibri"/>
              </a:rPr>
              <a:t>make </a:t>
            </a:r>
            <a:r>
              <a:rPr sz="1400" spc="-5" dirty="0">
                <a:latin typeface="Calibri"/>
                <a:cs typeface="Calibri"/>
              </a:rPr>
              <a:t>sure </a:t>
            </a:r>
            <a:r>
              <a:rPr sz="1400" spc="-10" dirty="0">
                <a:latin typeface="Calibri"/>
                <a:cs typeface="Calibri"/>
              </a:rPr>
              <a:t>that </a:t>
            </a:r>
            <a:r>
              <a:rPr sz="1400" dirty="0">
                <a:latin typeface="Calibri"/>
                <a:cs typeface="Calibri"/>
              </a:rPr>
              <a:t>no </a:t>
            </a:r>
            <a:r>
              <a:rPr sz="1400" spc="-5" dirty="0">
                <a:latin typeface="Calibri"/>
                <a:cs typeface="Calibri"/>
              </a:rPr>
              <a:t>one  </a:t>
            </a:r>
            <a:r>
              <a:rPr sz="1400" spc="-10" dirty="0">
                <a:latin typeface="Calibri"/>
                <a:cs typeface="Calibri"/>
              </a:rPr>
              <a:t>can dominate others </a:t>
            </a:r>
            <a:r>
              <a:rPr sz="1400" spc="-5" dirty="0">
                <a:latin typeface="Calibri"/>
                <a:cs typeface="Calibri"/>
              </a:rPr>
              <a:t>or influence </a:t>
            </a:r>
            <a:r>
              <a:rPr sz="1400" spc="-10" dirty="0">
                <a:latin typeface="Calibri"/>
                <a:cs typeface="Calibri"/>
              </a:rPr>
              <a:t>others </a:t>
            </a:r>
            <a:r>
              <a:rPr sz="1400" spc="-5" dirty="0">
                <a:latin typeface="Calibri"/>
                <a:cs typeface="Calibri"/>
              </a:rPr>
              <a:t>through  </a:t>
            </a:r>
            <a:r>
              <a:rPr sz="1400" spc="-10" dirty="0">
                <a:latin typeface="Calibri"/>
                <a:cs typeface="Calibri"/>
              </a:rPr>
              <a:t>starvations, </a:t>
            </a:r>
            <a:r>
              <a:rPr sz="1400" spc="-5" dirty="0">
                <a:latin typeface="Calibri"/>
                <a:cs typeface="Calibri"/>
              </a:rPr>
              <a:t>or </a:t>
            </a:r>
            <a:r>
              <a:rPr sz="1400" spc="-10" dirty="0">
                <a:latin typeface="Calibri"/>
                <a:cs typeface="Calibri"/>
              </a:rPr>
              <a:t>failures.</a:t>
            </a:r>
            <a:endParaRPr sz="1400">
              <a:latin typeface="Calibri"/>
              <a:cs typeface="Calibri"/>
            </a:endParaRPr>
          </a:p>
        </p:txBody>
      </p:sp>
      <p:sp>
        <p:nvSpPr>
          <p:cNvPr id="16" name="object 16"/>
          <p:cNvSpPr txBox="1"/>
          <p:nvPr/>
        </p:nvSpPr>
        <p:spPr>
          <a:xfrm>
            <a:off x="7809230" y="5020310"/>
            <a:ext cx="4029710" cy="1306830"/>
          </a:xfrm>
          <a:prstGeom prst="rect">
            <a:avLst/>
          </a:prstGeom>
        </p:spPr>
        <p:txBody>
          <a:bodyPr vert="horz" wrap="square" lIns="0" tIns="13335" rIns="0" bIns="0" rtlCol="0">
            <a:spAutoFit/>
          </a:bodyPr>
          <a:lstStyle/>
          <a:p>
            <a:pPr marL="12700" marR="5080">
              <a:lnSpc>
                <a:spcPct val="100000"/>
              </a:lnSpc>
              <a:spcBef>
                <a:spcPts val="105"/>
              </a:spcBef>
            </a:pPr>
            <a:r>
              <a:rPr sz="1400" spc="-10" dirty="0">
                <a:latin typeface="Calibri"/>
                <a:cs typeface="Calibri"/>
              </a:rPr>
              <a:t>For cluster </a:t>
            </a:r>
            <a:r>
              <a:rPr sz="1400" spc="-5" dirty="0">
                <a:latin typeface="Calibri"/>
                <a:cs typeface="Calibri"/>
              </a:rPr>
              <a:t>and </a:t>
            </a:r>
            <a:r>
              <a:rPr sz="1400" spc="-10" dirty="0">
                <a:latin typeface="Calibri"/>
                <a:cs typeface="Calibri"/>
              </a:rPr>
              <a:t>instance </a:t>
            </a:r>
            <a:r>
              <a:rPr sz="1400" spc="-5" dirty="0">
                <a:latin typeface="Calibri"/>
                <a:cs typeface="Calibri"/>
              </a:rPr>
              <a:t>type resources, usually </a:t>
            </a:r>
            <a:r>
              <a:rPr sz="1400" spc="-10" dirty="0">
                <a:latin typeface="Calibri"/>
                <a:cs typeface="Calibri"/>
              </a:rPr>
              <a:t>request  </a:t>
            </a:r>
            <a:r>
              <a:rPr sz="1400" spc="-5" dirty="0">
                <a:latin typeface="Calibri"/>
                <a:cs typeface="Calibri"/>
              </a:rPr>
              <a:t>routing, and </a:t>
            </a:r>
            <a:r>
              <a:rPr sz="1400" spc="-10" dirty="0">
                <a:latin typeface="Calibri"/>
                <a:cs typeface="Calibri"/>
              </a:rPr>
              <a:t>instance configuration </a:t>
            </a:r>
            <a:r>
              <a:rPr sz="1400" spc="-5" dirty="0">
                <a:latin typeface="Calibri"/>
                <a:cs typeface="Calibri"/>
              </a:rPr>
              <a:t>is being used </a:t>
            </a:r>
            <a:r>
              <a:rPr sz="1400" spc="-10" dirty="0">
                <a:latin typeface="Calibri"/>
                <a:cs typeface="Calibri"/>
              </a:rPr>
              <a:t>to  </a:t>
            </a:r>
            <a:r>
              <a:rPr sz="1400" spc="-15" dirty="0">
                <a:latin typeface="Calibri"/>
                <a:cs typeface="Calibri"/>
              </a:rPr>
              <a:t>create </a:t>
            </a:r>
            <a:r>
              <a:rPr sz="1400" spc="-5" dirty="0">
                <a:latin typeface="Calibri"/>
                <a:cs typeface="Calibri"/>
              </a:rPr>
              <a:t>bulkheads. </a:t>
            </a:r>
            <a:r>
              <a:rPr sz="1400" spc="-10" dirty="0">
                <a:latin typeface="Calibri"/>
                <a:cs typeface="Calibri"/>
              </a:rPr>
              <a:t>For </a:t>
            </a:r>
            <a:r>
              <a:rPr sz="1400" spc="-5" dirty="0">
                <a:latin typeface="Calibri"/>
                <a:cs typeface="Calibri"/>
              </a:rPr>
              <a:t>CPUs, threads, </a:t>
            </a:r>
            <a:r>
              <a:rPr sz="1400" spc="-15" dirty="0">
                <a:latin typeface="Calibri"/>
                <a:cs typeface="Calibri"/>
              </a:rPr>
              <a:t>memory, </a:t>
            </a:r>
            <a:r>
              <a:rPr sz="1400" spc="-5" dirty="0">
                <a:latin typeface="Calibri"/>
                <a:cs typeface="Calibri"/>
              </a:rPr>
              <a:t>and  connections </a:t>
            </a:r>
            <a:r>
              <a:rPr sz="1400" spc="-10" dirty="0">
                <a:latin typeface="Calibri"/>
                <a:cs typeface="Calibri"/>
              </a:rPr>
              <a:t>software </a:t>
            </a:r>
            <a:r>
              <a:rPr sz="1400" spc="-5" dirty="0">
                <a:latin typeface="Calibri"/>
                <a:cs typeface="Calibri"/>
              </a:rPr>
              <a:t>libraries </a:t>
            </a:r>
            <a:r>
              <a:rPr sz="1400" spc="-10" dirty="0">
                <a:latin typeface="Calibri"/>
                <a:cs typeface="Calibri"/>
              </a:rPr>
              <a:t>are </a:t>
            </a:r>
            <a:r>
              <a:rPr sz="1400" spc="-5" dirty="0">
                <a:latin typeface="Calibri"/>
                <a:cs typeface="Calibri"/>
              </a:rPr>
              <a:t>used. </a:t>
            </a:r>
            <a:r>
              <a:rPr sz="1400" b="1" spc="-5" dirty="0">
                <a:latin typeface="Calibri"/>
                <a:cs typeface="Calibri"/>
              </a:rPr>
              <a:t>Netflix </a:t>
            </a:r>
            <a:r>
              <a:rPr sz="1400" b="1" spc="-10" dirty="0">
                <a:latin typeface="Calibri"/>
                <a:cs typeface="Calibri"/>
              </a:rPr>
              <a:t>Hystrix</a:t>
            </a:r>
            <a:r>
              <a:rPr sz="1400" spc="-10" dirty="0">
                <a:latin typeface="Calibri"/>
                <a:cs typeface="Calibri"/>
              </a:rPr>
              <a:t>,  </a:t>
            </a:r>
            <a:r>
              <a:rPr sz="1400" spc="-5" dirty="0">
                <a:latin typeface="Calibri"/>
                <a:cs typeface="Calibri"/>
              </a:rPr>
              <a:t>and </a:t>
            </a:r>
            <a:r>
              <a:rPr sz="1400" b="1" spc="-5" dirty="0">
                <a:latin typeface="Calibri"/>
                <a:cs typeface="Calibri"/>
              </a:rPr>
              <a:t>Resilience4J bulkheads </a:t>
            </a:r>
            <a:r>
              <a:rPr sz="1400" spc="-10" dirty="0">
                <a:latin typeface="Calibri"/>
                <a:cs typeface="Calibri"/>
              </a:rPr>
              <a:t>provides complete  implementation </a:t>
            </a:r>
            <a:r>
              <a:rPr sz="1400" spc="-5" dirty="0">
                <a:latin typeface="Calibri"/>
                <a:cs typeface="Calibri"/>
              </a:rPr>
              <a:t>of bulkheads </a:t>
            </a:r>
            <a:r>
              <a:rPr sz="1400" spc="-10" dirty="0">
                <a:latin typeface="Calibri"/>
                <a:cs typeface="Calibri"/>
              </a:rPr>
              <a:t>pattern.</a:t>
            </a:r>
            <a:endParaRPr sz="1400">
              <a:latin typeface="Calibri"/>
              <a:cs typeface="Calibri"/>
            </a:endParaRPr>
          </a:p>
        </p:txBody>
      </p:sp>
      <p:sp>
        <p:nvSpPr>
          <p:cNvPr id="17" name="object 17"/>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82</a:t>
            </a:fld>
            <a:endParaRPr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2922905"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a:t>
            </a:r>
            <a:r>
              <a:rPr sz="2400" b="1" spc="-20" dirty="0">
                <a:solidFill>
                  <a:srgbClr val="FFFFFF"/>
                </a:solidFill>
                <a:latin typeface="Microsoft YaHei"/>
                <a:cs typeface="Microsoft YaHei"/>
              </a:rPr>
              <a:t> </a:t>
            </a:r>
            <a:r>
              <a:rPr sz="2400" b="1" spc="-5" dirty="0">
                <a:solidFill>
                  <a:srgbClr val="FFFFFF"/>
                </a:solidFill>
                <a:latin typeface="Microsoft YaHei"/>
                <a:cs typeface="Microsoft YaHei"/>
              </a:rPr>
              <a:t>Hystrix</a:t>
            </a:r>
            <a:endParaRPr sz="2400">
              <a:latin typeface="Microsoft YaHei"/>
              <a:cs typeface="Microsoft YaHei"/>
            </a:endParaRPr>
          </a:p>
        </p:txBody>
      </p:sp>
      <p:sp>
        <p:nvSpPr>
          <p:cNvPr id="3" name="object 3"/>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grpSp>
        <p:nvGrpSpPr>
          <p:cNvPr id="4" name="object 4"/>
          <p:cNvGrpSpPr/>
          <p:nvPr/>
        </p:nvGrpSpPr>
        <p:grpSpPr>
          <a:xfrm>
            <a:off x="0" y="6742176"/>
            <a:ext cx="12192000" cy="116205"/>
            <a:chOff x="0" y="6742176"/>
            <a:chExt cx="12192000" cy="116205"/>
          </a:xfrm>
        </p:grpSpPr>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1550035" y="769620"/>
            <a:ext cx="7263765" cy="1397000"/>
          </a:xfrm>
          <a:prstGeom prst="rect">
            <a:avLst/>
          </a:prstGeom>
        </p:spPr>
        <p:txBody>
          <a:bodyPr vert="horz" wrap="square" lIns="0" tIns="12700" rIns="0" bIns="0" rtlCol="0">
            <a:spAutoFit/>
          </a:bodyPr>
          <a:lstStyle/>
          <a:p>
            <a:pPr marL="12700" marR="5080" algn="just">
              <a:lnSpc>
                <a:spcPct val="100000"/>
              </a:lnSpc>
              <a:spcBef>
                <a:spcPts val="100"/>
              </a:spcBef>
            </a:pPr>
            <a:r>
              <a:rPr sz="1800" spc="10" dirty="0">
                <a:latin typeface="Calibri"/>
                <a:cs typeface="Calibri"/>
              </a:rPr>
              <a:t>Hystrix is an </a:t>
            </a:r>
            <a:r>
              <a:rPr sz="1800" spc="15" dirty="0">
                <a:latin typeface="Calibri"/>
                <a:cs typeface="Calibri"/>
              </a:rPr>
              <a:t>implementation of </a:t>
            </a:r>
            <a:r>
              <a:rPr sz="1800" spc="10" dirty="0">
                <a:latin typeface="Calibri"/>
                <a:cs typeface="Calibri"/>
              </a:rPr>
              <a:t>several </a:t>
            </a:r>
            <a:r>
              <a:rPr sz="1800" spc="20" dirty="0">
                <a:latin typeface="Calibri"/>
                <a:cs typeface="Calibri"/>
              </a:rPr>
              <a:t>resilence </a:t>
            </a:r>
            <a:r>
              <a:rPr sz="1800" spc="15" dirty="0">
                <a:latin typeface="Calibri"/>
                <a:cs typeface="Calibri"/>
              </a:rPr>
              <a:t>patterns, </a:t>
            </a:r>
            <a:r>
              <a:rPr sz="1800" spc="20" dirty="0">
                <a:latin typeface="Calibri"/>
                <a:cs typeface="Calibri"/>
              </a:rPr>
              <a:t>which </a:t>
            </a:r>
            <a:r>
              <a:rPr sz="1800" spc="10" dirty="0">
                <a:latin typeface="Calibri"/>
                <a:cs typeface="Calibri"/>
              </a:rPr>
              <a:t>are </a:t>
            </a:r>
            <a:r>
              <a:rPr sz="1800" b="1" spc="15" dirty="0">
                <a:latin typeface="Calibri"/>
                <a:cs typeface="Calibri"/>
              </a:rPr>
              <a:t>async-  </a:t>
            </a:r>
            <a:r>
              <a:rPr sz="1800" b="1" dirty="0">
                <a:latin typeface="Calibri"/>
                <a:cs typeface="Calibri"/>
              </a:rPr>
              <a:t>processing</a:t>
            </a:r>
            <a:r>
              <a:rPr sz="1800" dirty="0">
                <a:latin typeface="Calibri"/>
                <a:cs typeface="Calibri"/>
              </a:rPr>
              <a:t>, </a:t>
            </a:r>
            <a:r>
              <a:rPr sz="1800" b="1" dirty="0">
                <a:latin typeface="Calibri"/>
                <a:cs typeface="Calibri"/>
              </a:rPr>
              <a:t>cache</a:t>
            </a:r>
            <a:r>
              <a:rPr sz="1800" dirty="0">
                <a:latin typeface="Calibri"/>
                <a:cs typeface="Calibri"/>
              </a:rPr>
              <a:t>, </a:t>
            </a:r>
            <a:r>
              <a:rPr sz="1800" b="1" dirty="0">
                <a:latin typeface="Calibri"/>
                <a:cs typeface="Calibri"/>
              </a:rPr>
              <a:t>timeout</a:t>
            </a:r>
            <a:r>
              <a:rPr sz="1800" dirty="0">
                <a:latin typeface="Calibri"/>
                <a:cs typeface="Calibri"/>
              </a:rPr>
              <a:t>, </a:t>
            </a:r>
            <a:r>
              <a:rPr sz="1800" b="1" spc="-5" dirty="0">
                <a:latin typeface="Calibri"/>
                <a:cs typeface="Calibri"/>
              </a:rPr>
              <a:t>circuit-breaker</a:t>
            </a:r>
            <a:r>
              <a:rPr sz="1800" spc="-5" dirty="0">
                <a:latin typeface="Calibri"/>
                <a:cs typeface="Calibri"/>
              </a:rPr>
              <a:t>, </a:t>
            </a:r>
            <a:r>
              <a:rPr sz="1800" b="1" dirty="0">
                <a:latin typeface="Calibri"/>
                <a:cs typeface="Calibri"/>
              </a:rPr>
              <a:t>fallback </a:t>
            </a:r>
            <a:r>
              <a:rPr sz="1800" dirty="0">
                <a:latin typeface="Calibri"/>
                <a:cs typeface="Calibri"/>
              </a:rPr>
              <a:t>and </a:t>
            </a:r>
            <a:r>
              <a:rPr sz="1800" b="1" spc="5" dirty="0">
                <a:latin typeface="Calibri"/>
                <a:cs typeface="Calibri"/>
              </a:rPr>
              <a:t>bulkheads</a:t>
            </a:r>
            <a:r>
              <a:rPr sz="1800" spc="5" dirty="0">
                <a:latin typeface="Calibri"/>
                <a:cs typeface="Calibri"/>
              </a:rPr>
              <a:t>. It is part  </a:t>
            </a:r>
            <a:r>
              <a:rPr sz="1800" spc="10" dirty="0">
                <a:latin typeface="Calibri"/>
                <a:cs typeface="Calibri"/>
              </a:rPr>
              <a:t>of </a:t>
            </a:r>
            <a:r>
              <a:rPr sz="1800" spc="15" dirty="0">
                <a:latin typeface="Calibri"/>
                <a:cs typeface="Calibri"/>
              </a:rPr>
              <a:t>Netflix </a:t>
            </a:r>
            <a:r>
              <a:rPr sz="1800" spc="10" dirty="0">
                <a:latin typeface="Calibri"/>
                <a:cs typeface="Calibri"/>
              </a:rPr>
              <a:t>OSS </a:t>
            </a:r>
            <a:r>
              <a:rPr sz="1800" spc="15" dirty="0">
                <a:latin typeface="Calibri"/>
                <a:cs typeface="Calibri"/>
              </a:rPr>
              <a:t>projects. </a:t>
            </a:r>
            <a:r>
              <a:rPr sz="1800" spc="10" dirty="0">
                <a:latin typeface="Calibri"/>
                <a:cs typeface="Calibri"/>
              </a:rPr>
              <a:t>The </a:t>
            </a:r>
            <a:r>
              <a:rPr sz="1800" spc="15" dirty="0">
                <a:latin typeface="Calibri"/>
                <a:cs typeface="Calibri"/>
              </a:rPr>
              <a:t>actual client code that </a:t>
            </a:r>
            <a:r>
              <a:rPr sz="1800" spc="20" dirty="0">
                <a:latin typeface="Calibri"/>
                <a:cs typeface="Calibri"/>
              </a:rPr>
              <a:t>does </a:t>
            </a:r>
            <a:r>
              <a:rPr sz="1800" spc="15" dirty="0">
                <a:latin typeface="Calibri"/>
                <a:cs typeface="Calibri"/>
              </a:rPr>
              <a:t>the </a:t>
            </a:r>
            <a:r>
              <a:rPr sz="1800" spc="20" dirty="0">
                <a:latin typeface="Calibri"/>
                <a:cs typeface="Calibri"/>
              </a:rPr>
              <a:t>communication  </a:t>
            </a:r>
            <a:r>
              <a:rPr sz="1800" spc="50" dirty="0">
                <a:latin typeface="Calibri"/>
                <a:cs typeface="Calibri"/>
              </a:rPr>
              <a:t>can </a:t>
            </a:r>
            <a:r>
              <a:rPr sz="1800" spc="75" dirty="0">
                <a:latin typeface="Calibri"/>
                <a:cs typeface="Calibri"/>
              </a:rPr>
              <a:t>further implement </a:t>
            </a:r>
            <a:r>
              <a:rPr sz="1800" b="1" spc="65" dirty="0">
                <a:latin typeface="Calibri"/>
                <a:cs typeface="Calibri"/>
              </a:rPr>
              <a:t>retry</a:t>
            </a:r>
            <a:r>
              <a:rPr sz="1800" spc="65" dirty="0">
                <a:latin typeface="Calibri"/>
                <a:cs typeface="Calibri"/>
              </a:rPr>
              <a:t>, </a:t>
            </a:r>
            <a:r>
              <a:rPr sz="1800" b="1" spc="80" dirty="0">
                <a:latin typeface="Calibri"/>
                <a:cs typeface="Calibri"/>
              </a:rPr>
              <a:t>connection-pooling </a:t>
            </a:r>
            <a:r>
              <a:rPr sz="1800" spc="55" dirty="0">
                <a:latin typeface="Calibri"/>
                <a:cs typeface="Calibri"/>
              </a:rPr>
              <a:t>and </a:t>
            </a:r>
            <a:r>
              <a:rPr sz="1800" b="1" spc="80" dirty="0">
                <a:latin typeface="Calibri"/>
                <a:cs typeface="Calibri"/>
              </a:rPr>
              <a:t>client-side-load  </a:t>
            </a:r>
            <a:r>
              <a:rPr sz="1800" b="1" spc="-5" dirty="0">
                <a:latin typeface="Calibri"/>
                <a:cs typeface="Calibri"/>
              </a:rPr>
              <a:t>balancing</a:t>
            </a:r>
            <a:r>
              <a:rPr sz="1800" spc="-5" dirty="0">
                <a:latin typeface="Calibri"/>
                <a:cs typeface="Calibri"/>
              </a:rPr>
              <a:t>.</a:t>
            </a:r>
            <a:endParaRPr sz="1800">
              <a:latin typeface="Calibri"/>
              <a:cs typeface="Calibri"/>
            </a:endParaRPr>
          </a:p>
        </p:txBody>
      </p:sp>
      <p:grpSp>
        <p:nvGrpSpPr>
          <p:cNvPr id="9" name="object 9"/>
          <p:cNvGrpSpPr/>
          <p:nvPr/>
        </p:nvGrpSpPr>
        <p:grpSpPr>
          <a:xfrm>
            <a:off x="1523" y="0"/>
            <a:ext cx="12190730" cy="6545580"/>
            <a:chOff x="1523" y="0"/>
            <a:chExt cx="12190730" cy="6545580"/>
          </a:xfrm>
        </p:grpSpPr>
        <p:pic>
          <p:nvPicPr>
            <p:cNvPr id="10" name="object 10"/>
            <p:cNvPicPr/>
            <p:nvPr/>
          </p:nvPicPr>
          <p:blipFill>
            <a:blip r:embed="rId2" cstate="print"/>
            <a:stretch>
              <a:fillRect/>
            </a:stretch>
          </p:blipFill>
          <p:spPr>
            <a:xfrm>
              <a:off x="7818119" y="0"/>
              <a:ext cx="4373880" cy="457200"/>
            </a:xfrm>
            <a:prstGeom prst="rect">
              <a:avLst/>
            </a:prstGeom>
          </p:spPr>
        </p:pic>
        <p:pic>
          <p:nvPicPr>
            <p:cNvPr id="11" name="object 11"/>
            <p:cNvPicPr/>
            <p:nvPr/>
          </p:nvPicPr>
          <p:blipFill>
            <a:blip r:embed="rId3" cstate="print"/>
            <a:stretch>
              <a:fillRect/>
            </a:stretch>
          </p:blipFill>
          <p:spPr>
            <a:xfrm>
              <a:off x="1523" y="2318004"/>
              <a:ext cx="8872168" cy="4227077"/>
            </a:xfrm>
            <a:prstGeom prst="rect">
              <a:avLst/>
            </a:prstGeom>
          </p:spPr>
        </p:pic>
      </p:grpSp>
      <p:sp>
        <p:nvSpPr>
          <p:cNvPr id="12" name="object 12"/>
          <p:cNvSpPr txBox="1"/>
          <p:nvPr/>
        </p:nvSpPr>
        <p:spPr>
          <a:xfrm>
            <a:off x="7969250" y="81914"/>
            <a:ext cx="3923665" cy="24002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FFFFFF"/>
                </a:solidFill>
                <a:latin typeface="Calibri"/>
                <a:cs typeface="Calibri"/>
              </a:rPr>
              <a:t>https://github.com/Netflix/Hystrix/wiki/How-it-Works</a:t>
            </a:r>
            <a:endParaRPr sz="1400">
              <a:latin typeface="Calibri"/>
              <a:cs typeface="Calibri"/>
            </a:endParaRPr>
          </a:p>
        </p:txBody>
      </p:sp>
      <p:pic>
        <p:nvPicPr>
          <p:cNvPr id="13" name="object 13"/>
          <p:cNvPicPr/>
          <p:nvPr/>
        </p:nvPicPr>
        <p:blipFill>
          <a:blip r:embed="rId4" cstate="print"/>
          <a:stretch>
            <a:fillRect/>
          </a:stretch>
        </p:blipFill>
        <p:spPr>
          <a:xfrm>
            <a:off x="8823959" y="365759"/>
            <a:ext cx="3368040" cy="6172200"/>
          </a:xfrm>
          <a:prstGeom prst="rect">
            <a:avLst/>
          </a:prstGeom>
        </p:spPr>
      </p:pic>
      <p:sp>
        <p:nvSpPr>
          <p:cNvPr id="14" name="object 14"/>
          <p:cNvSpPr txBox="1"/>
          <p:nvPr/>
        </p:nvSpPr>
        <p:spPr>
          <a:xfrm>
            <a:off x="8970644" y="441959"/>
            <a:ext cx="2851785"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FFFFFF"/>
                </a:solidFill>
                <a:latin typeface="Calibri"/>
                <a:cs typeface="Calibri"/>
              </a:rPr>
              <a:t>Hystrix </a:t>
            </a:r>
            <a:r>
              <a:rPr sz="1800" b="1" spc="-15" dirty="0">
                <a:solidFill>
                  <a:srgbClr val="FFFFFF"/>
                </a:solidFill>
                <a:latin typeface="Calibri"/>
                <a:cs typeface="Calibri"/>
              </a:rPr>
              <a:t>execution </a:t>
            </a:r>
            <a:r>
              <a:rPr sz="1800" b="1" spc="-5" dirty="0">
                <a:solidFill>
                  <a:srgbClr val="FFFFFF"/>
                </a:solidFill>
                <a:latin typeface="Calibri"/>
                <a:cs typeface="Calibri"/>
              </a:rPr>
              <a:t>workflow</a:t>
            </a:r>
            <a:r>
              <a:rPr sz="1800" b="1" spc="-20"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15" name="object 15"/>
          <p:cNvSpPr txBox="1"/>
          <p:nvPr/>
        </p:nvSpPr>
        <p:spPr>
          <a:xfrm>
            <a:off x="8970644" y="848360"/>
            <a:ext cx="3080385" cy="481965"/>
          </a:xfrm>
          <a:prstGeom prst="rect">
            <a:avLst/>
          </a:prstGeom>
        </p:spPr>
        <p:txBody>
          <a:bodyPr vert="horz" wrap="square" lIns="0" tIns="12065" rIns="0" bIns="0" rtlCol="0">
            <a:spAutoFit/>
          </a:bodyPr>
          <a:lstStyle/>
          <a:p>
            <a:pPr marL="12700" marR="5080" algn="just">
              <a:lnSpc>
                <a:spcPct val="100000"/>
              </a:lnSpc>
              <a:spcBef>
                <a:spcPts val="95"/>
              </a:spcBef>
            </a:pPr>
            <a:r>
              <a:rPr sz="1000" spc="5" dirty="0">
                <a:latin typeface="Calibri"/>
                <a:cs typeface="Calibri"/>
              </a:rPr>
              <a:t>1. </a:t>
            </a:r>
            <a:r>
              <a:rPr sz="1000" spc="10" dirty="0">
                <a:latin typeface="Calibri"/>
                <a:cs typeface="Calibri"/>
              </a:rPr>
              <a:t>The first step </a:t>
            </a:r>
            <a:r>
              <a:rPr sz="1000" spc="5" dirty="0">
                <a:latin typeface="Calibri"/>
                <a:cs typeface="Calibri"/>
              </a:rPr>
              <a:t>is to </a:t>
            </a:r>
            <a:r>
              <a:rPr sz="1000" spc="15" dirty="0">
                <a:latin typeface="Calibri"/>
                <a:cs typeface="Calibri"/>
              </a:rPr>
              <a:t>construct </a:t>
            </a:r>
            <a:r>
              <a:rPr sz="1000" spc="10" dirty="0">
                <a:latin typeface="Calibri"/>
                <a:cs typeface="Calibri"/>
              </a:rPr>
              <a:t>the </a:t>
            </a:r>
            <a:r>
              <a:rPr sz="1000" spc="15" dirty="0">
                <a:latin typeface="Calibri"/>
                <a:cs typeface="Calibri"/>
              </a:rPr>
              <a:t>hystrix command </a:t>
            </a:r>
            <a:r>
              <a:rPr sz="1000" spc="5" dirty="0">
                <a:latin typeface="Calibri"/>
                <a:cs typeface="Calibri"/>
              </a:rPr>
              <a:t>as </a:t>
            </a:r>
            <a:r>
              <a:rPr sz="1000" spc="-5" dirty="0">
                <a:latin typeface="Calibri"/>
                <a:cs typeface="Calibri"/>
              </a:rPr>
              <a:t>a  </a:t>
            </a:r>
            <a:r>
              <a:rPr sz="1000" spc="20" dirty="0">
                <a:latin typeface="Calibri"/>
                <a:cs typeface="Calibri"/>
              </a:rPr>
              <a:t>synchronous call, </a:t>
            </a:r>
            <a:r>
              <a:rPr sz="1000" spc="25" dirty="0">
                <a:latin typeface="Calibri"/>
                <a:cs typeface="Calibri"/>
              </a:rPr>
              <a:t>asynchronous call, </a:t>
            </a:r>
            <a:r>
              <a:rPr sz="1000" spc="15" dirty="0">
                <a:latin typeface="Calibri"/>
                <a:cs typeface="Calibri"/>
              </a:rPr>
              <a:t>or as </a:t>
            </a:r>
            <a:r>
              <a:rPr sz="1000" spc="-5" dirty="0">
                <a:latin typeface="Calibri"/>
                <a:cs typeface="Calibri"/>
              </a:rPr>
              <a:t>a </a:t>
            </a:r>
            <a:r>
              <a:rPr sz="1000" spc="25" dirty="0">
                <a:latin typeface="Calibri"/>
                <a:cs typeface="Calibri"/>
              </a:rPr>
              <a:t>observable  </a:t>
            </a:r>
            <a:r>
              <a:rPr sz="1000" spc="-5" dirty="0">
                <a:latin typeface="Calibri"/>
                <a:cs typeface="Calibri"/>
              </a:rPr>
              <a:t>event.</a:t>
            </a:r>
            <a:endParaRPr sz="1000">
              <a:latin typeface="Calibri"/>
              <a:cs typeface="Calibri"/>
            </a:endParaRPr>
          </a:p>
        </p:txBody>
      </p:sp>
      <p:sp>
        <p:nvSpPr>
          <p:cNvPr id="16" name="object 16"/>
          <p:cNvSpPr txBox="1"/>
          <p:nvPr/>
        </p:nvSpPr>
        <p:spPr>
          <a:xfrm>
            <a:off x="8970644" y="1424939"/>
            <a:ext cx="3080385" cy="1091565"/>
          </a:xfrm>
          <a:prstGeom prst="rect">
            <a:avLst/>
          </a:prstGeom>
        </p:spPr>
        <p:txBody>
          <a:bodyPr vert="horz" wrap="square" lIns="0" tIns="12065" rIns="0" bIns="0" rtlCol="0">
            <a:spAutoFit/>
          </a:bodyPr>
          <a:lstStyle/>
          <a:p>
            <a:pPr marL="12700" marR="5080" algn="just">
              <a:lnSpc>
                <a:spcPct val="100000"/>
              </a:lnSpc>
              <a:spcBef>
                <a:spcPts val="95"/>
              </a:spcBef>
            </a:pPr>
            <a:r>
              <a:rPr sz="1000" dirty="0">
                <a:latin typeface="Calibri"/>
                <a:cs typeface="Calibri"/>
              </a:rPr>
              <a:t>2. </a:t>
            </a:r>
            <a:r>
              <a:rPr sz="1000" spc="5" dirty="0">
                <a:latin typeface="Calibri"/>
                <a:cs typeface="Calibri"/>
              </a:rPr>
              <a:t>There are four ways you can </a:t>
            </a:r>
            <a:r>
              <a:rPr sz="1000" spc="10" dirty="0">
                <a:latin typeface="Calibri"/>
                <a:cs typeface="Calibri"/>
              </a:rPr>
              <a:t>execute </a:t>
            </a:r>
            <a:r>
              <a:rPr sz="1000" spc="5" dirty="0">
                <a:latin typeface="Calibri"/>
                <a:cs typeface="Calibri"/>
              </a:rPr>
              <a:t>the </a:t>
            </a:r>
            <a:r>
              <a:rPr sz="1000" spc="10" dirty="0">
                <a:latin typeface="Calibri"/>
                <a:cs typeface="Calibri"/>
              </a:rPr>
              <a:t>command, </a:t>
            </a:r>
            <a:r>
              <a:rPr sz="1000" spc="5" dirty="0">
                <a:latin typeface="Calibri"/>
                <a:cs typeface="Calibri"/>
              </a:rPr>
              <a:t>by  </a:t>
            </a:r>
            <a:r>
              <a:rPr sz="1000" spc="10" dirty="0">
                <a:latin typeface="Calibri"/>
                <a:cs typeface="Calibri"/>
              </a:rPr>
              <a:t>using one of the </a:t>
            </a:r>
            <a:r>
              <a:rPr sz="1000" spc="15" dirty="0">
                <a:latin typeface="Calibri"/>
                <a:cs typeface="Calibri"/>
              </a:rPr>
              <a:t>four methods </a:t>
            </a:r>
            <a:r>
              <a:rPr sz="1000" spc="10" dirty="0">
                <a:latin typeface="Calibri"/>
                <a:cs typeface="Calibri"/>
              </a:rPr>
              <a:t>of </a:t>
            </a:r>
            <a:r>
              <a:rPr sz="1000" spc="15" dirty="0">
                <a:latin typeface="Calibri"/>
                <a:cs typeface="Calibri"/>
              </a:rPr>
              <a:t>your </a:t>
            </a:r>
            <a:r>
              <a:rPr sz="1000" spc="20" dirty="0">
                <a:latin typeface="Calibri"/>
                <a:cs typeface="Calibri"/>
              </a:rPr>
              <a:t>Hystrix </a:t>
            </a:r>
            <a:r>
              <a:rPr sz="1000" spc="15" dirty="0">
                <a:latin typeface="Calibri"/>
                <a:cs typeface="Calibri"/>
              </a:rPr>
              <a:t>command  </a:t>
            </a:r>
            <a:r>
              <a:rPr sz="1000" spc="5" dirty="0">
                <a:latin typeface="Calibri"/>
                <a:cs typeface="Calibri"/>
              </a:rPr>
              <a:t>object. These </a:t>
            </a:r>
            <a:r>
              <a:rPr sz="1000" dirty="0">
                <a:latin typeface="Calibri"/>
                <a:cs typeface="Calibri"/>
              </a:rPr>
              <a:t>are (a) </a:t>
            </a:r>
            <a:r>
              <a:rPr sz="1000" spc="5" dirty="0">
                <a:latin typeface="Calibri"/>
                <a:cs typeface="Calibri"/>
              </a:rPr>
              <a:t>execute() </a:t>
            </a:r>
            <a:r>
              <a:rPr sz="1000" spc="-5" dirty="0">
                <a:latin typeface="Calibri"/>
                <a:cs typeface="Calibri"/>
              </a:rPr>
              <a:t>— </a:t>
            </a:r>
            <a:r>
              <a:rPr sz="1000" dirty="0">
                <a:latin typeface="Calibri"/>
                <a:cs typeface="Calibri"/>
              </a:rPr>
              <a:t>for </a:t>
            </a:r>
            <a:r>
              <a:rPr sz="1000" spc="5" dirty="0">
                <a:latin typeface="Calibri"/>
                <a:cs typeface="Calibri"/>
              </a:rPr>
              <a:t>synchronous call, (b)  </a:t>
            </a:r>
            <a:r>
              <a:rPr sz="1000" spc="-5" dirty="0">
                <a:latin typeface="Calibri"/>
                <a:cs typeface="Calibri"/>
              </a:rPr>
              <a:t>queue() — for </a:t>
            </a:r>
            <a:r>
              <a:rPr sz="1000" dirty="0">
                <a:latin typeface="Calibri"/>
                <a:cs typeface="Calibri"/>
              </a:rPr>
              <a:t>async call, (c) observe() </a:t>
            </a:r>
            <a:r>
              <a:rPr sz="1000" spc="-5" dirty="0">
                <a:latin typeface="Calibri"/>
                <a:cs typeface="Calibri"/>
              </a:rPr>
              <a:t>— </a:t>
            </a:r>
            <a:r>
              <a:rPr sz="1000" dirty="0">
                <a:latin typeface="Calibri"/>
                <a:cs typeface="Calibri"/>
              </a:rPr>
              <a:t>for subscribing to  </a:t>
            </a:r>
            <a:r>
              <a:rPr sz="1000" spc="10" dirty="0">
                <a:latin typeface="Calibri"/>
                <a:cs typeface="Calibri"/>
              </a:rPr>
              <a:t>the </a:t>
            </a:r>
            <a:r>
              <a:rPr sz="1000" spc="20" dirty="0">
                <a:latin typeface="Calibri"/>
                <a:cs typeface="Calibri"/>
              </a:rPr>
              <a:t>Observable </a:t>
            </a:r>
            <a:r>
              <a:rPr sz="1000" spc="15" dirty="0">
                <a:latin typeface="Calibri"/>
                <a:cs typeface="Calibri"/>
              </a:rPr>
              <a:t>that </a:t>
            </a:r>
            <a:r>
              <a:rPr sz="1000" spc="20" dirty="0">
                <a:latin typeface="Calibri"/>
                <a:cs typeface="Calibri"/>
              </a:rPr>
              <a:t>represents </a:t>
            </a:r>
            <a:r>
              <a:rPr sz="1000" spc="15" dirty="0">
                <a:latin typeface="Calibri"/>
                <a:cs typeface="Calibri"/>
              </a:rPr>
              <a:t>the </a:t>
            </a:r>
            <a:r>
              <a:rPr sz="1000" spc="25" dirty="0">
                <a:latin typeface="Calibri"/>
                <a:cs typeface="Calibri"/>
              </a:rPr>
              <a:t>response(s), </a:t>
            </a:r>
            <a:r>
              <a:rPr sz="1000" spc="15" dirty="0">
                <a:latin typeface="Calibri"/>
                <a:cs typeface="Calibri"/>
              </a:rPr>
              <a:t>and (d)  toObservable() </a:t>
            </a:r>
            <a:r>
              <a:rPr sz="1000" spc="-5" dirty="0">
                <a:latin typeface="Calibri"/>
                <a:cs typeface="Calibri"/>
              </a:rPr>
              <a:t>— </a:t>
            </a:r>
            <a:r>
              <a:rPr sz="1000" spc="10" dirty="0">
                <a:latin typeface="Calibri"/>
                <a:cs typeface="Calibri"/>
              </a:rPr>
              <a:t>for </a:t>
            </a:r>
            <a:r>
              <a:rPr sz="1000" spc="15" dirty="0">
                <a:latin typeface="Calibri"/>
                <a:cs typeface="Calibri"/>
              </a:rPr>
              <a:t>getting </a:t>
            </a:r>
            <a:r>
              <a:rPr sz="1000" spc="10" dirty="0">
                <a:latin typeface="Calibri"/>
                <a:cs typeface="Calibri"/>
              </a:rPr>
              <a:t>an </a:t>
            </a:r>
            <a:r>
              <a:rPr sz="1000" spc="20" dirty="0">
                <a:latin typeface="Calibri"/>
                <a:cs typeface="Calibri"/>
              </a:rPr>
              <a:t>Observable </a:t>
            </a:r>
            <a:r>
              <a:rPr sz="1000" spc="15" dirty="0">
                <a:latin typeface="Calibri"/>
                <a:cs typeface="Calibri"/>
              </a:rPr>
              <a:t>that, </a:t>
            </a:r>
            <a:r>
              <a:rPr sz="1000" spc="10" dirty="0">
                <a:latin typeface="Calibri"/>
                <a:cs typeface="Calibri"/>
              </a:rPr>
              <a:t>can </a:t>
            </a:r>
            <a:r>
              <a:rPr sz="1000" spc="5" dirty="0">
                <a:latin typeface="Calibri"/>
                <a:cs typeface="Calibri"/>
              </a:rPr>
              <a:t>be  </a:t>
            </a:r>
            <a:r>
              <a:rPr sz="1000" spc="-5" dirty="0">
                <a:latin typeface="Calibri"/>
                <a:cs typeface="Calibri"/>
              </a:rPr>
              <a:t>use to subscribe.</a:t>
            </a:r>
            <a:endParaRPr sz="1000">
              <a:latin typeface="Calibri"/>
              <a:cs typeface="Calibri"/>
            </a:endParaRPr>
          </a:p>
        </p:txBody>
      </p:sp>
      <p:sp>
        <p:nvSpPr>
          <p:cNvPr id="17" name="object 17"/>
          <p:cNvSpPr txBox="1"/>
          <p:nvPr/>
        </p:nvSpPr>
        <p:spPr>
          <a:xfrm>
            <a:off x="8970644" y="2583180"/>
            <a:ext cx="3081020" cy="3789679"/>
          </a:xfrm>
          <a:prstGeom prst="rect">
            <a:avLst/>
          </a:prstGeom>
        </p:spPr>
        <p:txBody>
          <a:bodyPr vert="horz" wrap="square" lIns="0" tIns="12065" rIns="0" bIns="0" rtlCol="0">
            <a:spAutoFit/>
          </a:bodyPr>
          <a:lstStyle/>
          <a:p>
            <a:pPr marL="12700" marR="5080" algn="just">
              <a:lnSpc>
                <a:spcPct val="100000"/>
              </a:lnSpc>
              <a:spcBef>
                <a:spcPts val="95"/>
              </a:spcBef>
              <a:buAutoNum type="arabicPeriod" startAt="3"/>
              <a:tabLst>
                <a:tab pos="144780" algn="l"/>
              </a:tabLst>
            </a:pPr>
            <a:r>
              <a:rPr sz="1000" spc="5" dirty="0">
                <a:latin typeface="Calibri"/>
                <a:cs typeface="Calibri"/>
              </a:rPr>
              <a:t>If </a:t>
            </a:r>
            <a:r>
              <a:rPr sz="1000" spc="10" dirty="0">
                <a:latin typeface="Calibri"/>
                <a:cs typeface="Calibri"/>
              </a:rPr>
              <a:t>request </a:t>
            </a:r>
            <a:r>
              <a:rPr sz="1000" spc="15" dirty="0">
                <a:latin typeface="Calibri"/>
                <a:cs typeface="Calibri"/>
              </a:rPr>
              <a:t>caching </a:t>
            </a:r>
            <a:r>
              <a:rPr sz="1000" spc="10" dirty="0">
                <a:latin typeface="Calibri"/>
                <a:cs typeface="Calibri"/>
              </a:rPr>
              <a:t>is </a:t>
            </a:r>
            <a:r>
              <a:rPr sz="1000" spc="15" dirty="0">
                <a:latin typeface="Calibri"/>
                <a:cs typeface="Calibri"/>
              </a:rPr>
              <a:t>enabled </a:t>
            </a:r>
            <a:r>
              <a:rPr sz="1000" spc="10" dirty="0">
                <a:latin typeface="Calibri"/>
                <a:cs typeface="Calibri"/>
              </a:rPr>
              <a:t>for </a:t>
            </a:r>
            <a:r>
              <a:rPr sz="1000" spc="15" dirty="0">
                <a:latin typeface="Calibri"/>
                <a:cs typeface="Calibri"/>
              </a:rPr>
              <a:t>this </a:t>
            </a:r>
            <a:r>
              <a:rPr sz="1000" spc="20" dirty="0">
                <a:latin typeface="Calibri"/>
                <a:cs typeface="Calibri"/>
              </a:rPr>
              <a:t>command, </a:t>
            </a:r>
            <a:r>
              <a:rPr sz="1000" spc="10" dirty="0">
                <a:latin typeface="Calibri"/>
                <a:cs typeface="Calibri"/>
              </a:rPr>
              <a:t>and if  </a:t>
            </a:r>
            <a:r>
              <a:rPr sz="1000" spc="5" dirty="0">
                <a:latin typeface="Calibri"/>
                <a:cs typeface="Calibri"/>
              </a:rPr>
              <a:t>the </a:t>
            </a:r>
            <a:r>
              <a:rPr sz="1000" spc="10" dirty="0">
                <a:latin typeface="Calibri"/>
                <a:cs typeface="Calibri"/>
              </a:rPr>
              <a:t>response </a:t>
            </a:r>
            <a:r>
              <a:rPr sz="1000" spc="5" dirty="0">
                <a:latin typeface="Calibri"/>
                <a:cs typeface="Calibri"/>
              </a:rPr>
              <a:t>to the </a:t>
            </a:r>
            <a:r>
              <a:rPr sz="1000" spc="10" dirty="0">
                <a:latin typeface="Calibri"/>
                <a:cs typeface="Calibri"/>
              </a:rPr>
              <a:t>request </a:t>
            </a:r>
            <a:r>
              <a:rPr sz="1000" spc="5" dirty="0">
                <a:latin typeface="Calibri"/>
                <a:cs typeface="Calibri"/>
              </a:rPr>
              <a:t>is </a:t>
            </a:r>
            <a:r>
              <a:rPr sz="1000" spc="10" dirty="0">
                <a:latin typeface="Calibri"/>
                <a:cs typeface="Calibri"/>
              </a:rPr>
              <a:t>available </a:t>
            </a:r>
            <a:r>
              <a:rPr sz="1000" spc="5" dirty="0">
                <a:latin typeface="Calibri"/>
                <a:cs typeface="Calibri"/>
              </a:rPr>
              <a:t>in </a:t>
            </a:r>
            <a:r>
              <a:rPr sz="1000" spc="10" dirty="0">
                <a:latin typeface="Calibri"/>
                <a:cs typeface="Calibri"/>
              </a:rPr>
              <a:t>the cache, this  </a:t>
            </a:r>
            <a:r>
              <a:rPr sz="1000" dirty="0">
                <a:latin typeface="Calibri"/>
                <a:cs typeface="Calibri"/>
              </a:rPr>
              <a:t>cached response will be </a:t>
            </a:r>
            <a:r>
              <a:rPr sz="1000" spc="5" dirty="0">
                <a:latin typeface="Calibri"/>
                <a:cs typeface="Calibri"/>
              </a:rPr>
              <a:t>immediately returned </a:t>
            </a:r>
            <a:r>
              <a:rPr sz="1000" dirty="0">
                <a:latin typeface="Calibri"/>
                <a:cs typeface="Calibri"/>
              </a:rPr>
              <a:t>in the </a:t>
            </a:r>
            <a:r>
              <a:rPr sz="1000" spc="5" dirty="0">
                <a:latin typeface="Calibri"/>
                <a:cs typeface="Calibri"/>
              </a:rPr>
              <a:t>form  </a:t>
            </a:r>
            <a:r>
              <a:rPr sz="1000" spc="-5" dirty="0">
                <a:latin typeface="Calibri"/>
                <a:cs typeface="Calibri"/>
              </a:rPr>
              <a:t>of an</a:t>
            </a:r>
            <a:r>
              <a:rPr sz="1000" dirty="0">
                <a:latin typeface="Calibri"/>
                <a:cs typeface="Calibri"/>
              </a:rPr>
              <a:t> </a:t>
            </a:r>
            <a:r>
              <a:rPr sz="1000" spc="-5" dirty="0">
                <a:latin typeface="Calibri"/>
                <a:cs typeface="Calibri"/>
              </a:rPr>
              <a:t>Observable.</a:t>
            </a:r>
            <a:endParaRPr sz="1000">
              <a:latin typeface="Calibri"/>
              <a:cs typeface="Calibri"/>
            </a:endParaRPr>
          </a:p>
          <a:p>
            <a:pPr marL="12700" marR="5080" algn="just">
              <a:lnSpc>
                <a:spcPct val="100000"/>
              </a:lnSpc>
              <a:spcBef>
                <a:spcPts val="720"/>
              </a:spcBef>
              <a:buAutoNum type="arabicPeriod" startAt="3"/>
              <a:tabLst>
                <a:tab pos="156210" algn="l"/>
              </a:tabLst>
            </a:pPr>
            <a:r>
              <a:rPr sz="1000" spc="35" dirty="0">
                <a:latin typeface="Calibri"/>
                <a:cs typeface="Calibri"/>
              </a:rPr>
              <a:t>Check </a:t>
            </a:r>
            <a:r>
              <a:rPr sz="1000" spc="40" dirty="0">
                <a:latin typeface="Calibri"/>
                <a:cs typeface="Calibri"/>
              </a:rPr>
              <a:t>circuit breaker </a:t>
            </a:r>
            <a:r>
              <a:rPr sz="1000" spc="35" dirty="0">
                <a:latin typeface="Calibri"/>
                <a:cs typeface="Calibri"/>
              </a:rPr>
              <a:t>state. </a:t>
            </a:r>
            <a:r>
              <a:rPr sz="1000" spc="20" dirty="0">
                <a:latin typeface="Calibri"/>
                <a:cs typeface="Calibri"/>
              </a:rPr>
              <a:t>If it is </a:t>
            </a:r>
            <a:r>
              <a:rPr sz="1000" spc="30" dirty="0">
                <a:latin typeface="Calibri"/>
                <a:cs typeface="Calibri"/>
              </a:rPr>
              <a:t>open </a:t>
            </a:r>
            <a:r>
              <a:rPr sz="1000" spc="35" dirty="0">
                <a:latin typeface="Calibri"/>
                <a:cs typeface="Calibri"/>
              </a:rPr>
              <a:t>take </a:t>
            </a:r>
            <a:r>
              <a:rPr sz="1000" spc="25" dirty="0">
                <a:latin typeface="Calibri"/>
                <a:cs typeface="Calibri"/>
              </a:rPr>
              <a:t>to </a:t>
            </a:r>
            <a:r>
              <a:rPr sz="1000" spc="30" dirty="0">
                <a:latin typeface="Calibri"/>
                <a:cs typeface="Calibri"/>
              </a:rPr>
              <a:t>(8)  </a:t>
            </a:r>
            <a:r>
              <a:rPr sz="1000" spc="-5" dirty="0">
                <a:latin typeface="Calibri"/>
                <a:cs typeface="Calibri"/>
              </a:rPr>
              <a:t>otherwise to (5).</a:t>
            </a:r>
            <a:endParaRPr sz="1000">
              <a:latin typeface="Calibri"/>
              <a:cs typeface="Calibri"/>
            </a:endParaRPr>
          </a:p>
          <a:p>
            <a:pPr marL="12700" marR="5080" algn="just">
              <a:lnSpc>
                <a:spcPct val="100000"/>
              </a:lnSpc>
              <a:spcBef>
                <a:spcPts val="750"/>
              </a:spcBef>
              <a:buAutoNum type="arabicPeriod" startAt="3"/>
              <a:tabLst>
                <a:tab pos="139065" algn="l"/>
              </a:tabLst>
            </a:pPr>
            <a:r>
              <a:rPr sz="1000" dirty="0">
                <a:latin typeface="Calibri"/>
                <a:cs typeface="Calibri"/>
              </a:rPr>
              <a:t>Check for bulkhead (impl. for threads and </a:t>
            </a:r>
            <a:r>
              <a:rPr sz="1000" spc="5" dirty="0">
                <a:latin typeface="Calibri"/>
                <a:cs typeface="Calibri"/>
              </a:rPr>
              <a:t>semophores).  </a:t>
            </a:r>
            <a:r>
              <a:rPr sz="1000" spc="-5" dirty="0">
                <a:latin typeface="Calibri"/>
                <a:cs typeface="Calibri"/>
              </a:rPr>
              <a:t>If not available take to</a:t>
            </a:r>
            <a:r>
              <a:rPr sz="1000" spc="10" dirty="0">
                <a:latin typeface="Calibri"/>
                <a:cs typeface="Calibri"/>
              </a:rPr>
              <a:t> </a:t>
            </a:r>
            <a:r>
              <a:rPr sz="1000" spc="-5" dirty="0">
                <a:latin typeface="Calibri"/>
                <a:cs typeface="Calibri"/>
              </a:rPr>
              <a:t>(8).</a:t>
            </a:r>
            <a:endParaRPr sz="1000">
              <a:latin typeface="Calibri"/>
              <a:cs typeface="Calibri"/>
            </a:endParaRPr>
          </a:p>
          <a:p>
            <a:pPr marL="12700" marR="5715" algn="just">
              <a:lnSpc>
                <a:spcPct val="100000"/>
              </a:lnSpc>
              <a:spcBef>
                <a:spcPts val="755"/>
              </a:spcBef>
              <a:buAutoNum type="arabicPeriod" startAt="3"/>
              <a:tabLst>
                <a:tab pos="139065" algn="l"/>
              </a:tabLst>
            </a:pPr>
            <a:r>
              <a:rPr sz="1000" dirty="0">
                <a:latin typeface="Calibri"/>
                <a:cs typeface="Calibri"/>
              </a:rPr>
              <a:t>Here, Hystrix invokes the </a:t>
            </a:r>
            <a:r>
              <a:rPr sz="1000" spc="5" dirty="0">
                <a:latin typeface="Calibri"/>
                <a:cs typeface="Calibri"/>
              </a:rPr>
              <a:t>request </a:t>
            </a:r>
            <a:r>
              <a:rPr sz="1000" dirty="0">
                <a:latin typeface="Calibri"/>
                <a:cs typeface="Calibri"/>
              </a:rPr>
              <a:t>to the </a:t>
            </a:r>
            <a:r>
              <a:rPr sz="1000" spc="5" dirty="0">
                <a:latin typeface="Calibri"/>
                <a:cs typeface="Calibri"/>
              </a:rPr>
              <a:t>dependency </a:t>
            </a:r>
            <a:r>
              <a:rPr sz="1000" dirty="0">
                <a:latin typeface="Calibri"/>
                <a:cs typeface="Calibri"/>
              </a:rPr>
              <a:t>by  </a:t>
            </a:r>
            <a:r>
              <a:rPr sz="1000" spc="-5" dirty="0">
                <a:latin typeface="Calibri"/>
                <a:cs typeface="Calibri"/>
              </a:rPr>
              <a:t>means of the method you have written for this</a:t>
            </a:r>
            <a:r>
              <a:rPr sz="1000" spc="45" dirty="0">
                <a:latin typeface="Calibri"/>
                <a:cs typeface="Calibri"/>
              </a:rPr>
              <a:t> </a:t>
            </a:r>
            <a:r>
              <a:rPr sz="1000" spc="-5" dirty="0">
                <a:latin typeface="Calibri"/>
                <a:cs typeface="Calibri"/>
              </a:rPr>
              <a:t>purpose.</a:t>
            </a:r>
            <a:endParaRPr sz="1000">
              <a:latin typeface="Calibri"/>
              <a:cs typeface="Calibri"/>
            </a:endParaRPr>
          </a:p>
          <a:p>
            <a:pPr marL="12700" marR="29845">
              <a:lnSpc>
                <a:spcPct val="100000"/>
              </a:lnSpc>
              <a:spcBef>
                <a:spcPts val="750"/>
              </a:spcBef>
              <a:buAutoNum type="arabicPeriod" startAt="3"/>
              <a:tabLst>
                <a:tab pos="109855" algn="l"/>
              </a:tabLst>
            </a:pPr>
            <a:r>
              <a:rPr sz="1000" spc="-5" dirty="0">
                <a:latin typeface="Calibri"/>
                <a:cs typeface="Calibri"/>
              </a:rPr>
              <a:t>Stats are being send back as feedback which is then used  to maintain metrics that helps the circuit to open, or</a:t>
            </a:r>
            <a:r>
              <a:rPr sz="1000" spc="80" dirty="0">
                <a:latin typeface="Calibri"/>
                <a:cs typeface="Calibri"/>
              </a:rPr>
              <a:t> </a:t>
            </a:r>
            <a:r>
              <a:rPr sz="1000" spc="-5" dirty="0">
                <a:latin typeface="Calibri"/>
                <a:cs typeface="Calibri"/>
              </a:rPr>
              <a:t>close.</a:t>
            </a:r>
            <a:endParaRPr sz="1000">
              <a:latin typeface="Calibri"/>
              <a:cs typeface="Calibri"/>
            </a:endParaRPr>
          </a:p>
          <a:p>
            <a:pPr marL="12700" marR="5080" algn="just">
              <a:lnSpc>
                <a:spcPct val="100000"/>
              </a:lnSpc>
              <a:spcBef>
                <a:spcPts val="750"/>
              </a:spcBef>
              <a:buAutoNum type="arabicPeriod" startAt="3"/>
              <a:tabLst>
                <a:tab pos="156210" algn="l"/>
              </a:tabLst>
            </a:pPr>
            <a:r>
              <a:rPr sz="1000" spc="40" dirty="0">
                <a:latin typeface="Calibri"/>
                <a:cs typeface="Calibri"/>
              </a:rPr>
              <a:t>Hystrix </a:t>
            </a:r>
            <a:r>
              <a:rPr sz="1000" spc="35" dirty="0">
                <a:latin typeface="Calibri"/>
                <a:cs typeface="Calibri"/>
              </a:rPr>
              <a:t>tried </a:t>
            </a:r>
            <a:r>
              <a:rPr sz="1000" spc="20" dirty="0">
                <a:latin typeface="Calibri"/>
                <a:cs typeface="Calibri"/>
              </a:rPr>
              <a:t>to </a:t>
            </a:r>
            <a:r>
              <a:rPr sz="1000" spc="35" dirty="0">
                <a:latin typeface="Calibri"/>
                <a:cs typeface="Calibri"/>
              </a:rPr>
              <a:t>revert </a:t>
            </a:r>
            <a:r>
              <a:rPr sz="1000" spc="25" dirty="0">
                <a:latin typeface="Calibri"/>
                <a:cs typeface="Calibri"/>
              </a:rPr>
              <a:t>to </a:t>
            </a:r>
            <a:r>
              <a:rPr sz="1000" spc="35" dirty="0">
                <a:latin typeface="Calibri"/>
                <a:cs typeface="Calibri"/>
              </a:rPr>
              <a:t>your </a:t>
            </a:r>
            <a:r>
              <a:rPr sz="1000" spc="45" dirty="0">
                <a:latin typeface="Calibri"/>
                <a:cs typeface="Calibri"/>
              </a:rPr>
              <a:t>fallback whenever </a:t>
            </a:r>
            <a:r>
              <a:rPr sz="1000" spc="-5" dirty="0">
                <a:latin typeface="Calibri"/>
                <a:cs typeface="Calibri"/>
              </a:rPr>
              <a:t>a  </a:t>
            </a:r>
            <a:r>
              <a:rPr sz="1000" spc="5" dirty="0">
                <a:latin typeface="Calibri"/>
                <a:cs typeface="Calibri"/>
              </a:rPr>
              <a:t>command execution fails. The </a:t>
            </a:r>
            <a:r>
              <a:rPr sz="1000" spc="10" dirty="0">
                <a:latin typeface="Calibri"/>
                <a:cs typeface="Calibri"/>
              </a:rPr>
              <a:t>fallback method provides </a:t>
            </a:r>
            <a:r>
              <a:rPr sz="1000" spc="-5" dirty="0">
                <a:latin typeface="Calibri"/>
                <a:cs typeface="Calibri"/>
              </a:rPr>
              <a:t>a  </a:t>
            </a:r>
            <a:r>
              <a:rPr sz="1000" dirty="0">
                <a:latin typeface="Calibri"/>
                <a:cs typeface="Calibri"/>
              </a:rPr>
              <a:t>generic response, </a:t>
            </a:r>
            <a:r>
              <a:rPr sz="1000" spc="5" dirty="0">
                <a:latin typeface="Calibri"/>
                <a:cs typeface="Calibri"/>
              </a:rPr>
              <a:t>without </a:t>
            </a:r>
            <a:r>
              <a:rPr sz="1000" dirty="0">
                <a:latin typeface="Calibri"/>
                <a:cs typeface="Calibri"/>
              </a:rPr>
              <a:t>any </a:t>
            </a:r>
            <a:r>
              <a:rPr sz="1000" spc="5" dirty="0">
                <a:latin typeface="Calibri"/>
                <a:cs typeface="Calibri"/>
              </a:rPr>
              <a:t>network dependency, from  </a:t>
            </a:r>
            <a:r>
              <a:rPr sz="1000" spc="-5" dirty="0">
                <a:latin typeface="Calibri"/>
                <a:cs typeface="Calibri"/>
              </a:rPr>
              <a:t>an in-memory cache or by means of other static</a:t>
            </a:r>
            <a:r>
              <a:rPr sz="1000" spc="50" dirty="0">
                <a:latin typeface="Calibri"/>
                <a:cs typeface="Calibri"/>
              </a:rPr>
              <a:t> </a:t>
            </a:r>
            <a:r>
              <a:rPr sz="1000" spc="-5" dirty="0">
                <a:latin typeface="Calibri"/>
                <a:cs typeface="Calibri"/>
              </a:rPr>
              <a:t>logic.</a:t>
            </a:r>
            <a:endParaRPr sz="1000">
              <a:latin typeface="Calibri"/>
              <a:cs typeface="Calibri"/>
            </a:endParaRPr>
          </a:p>
          <a:p>
            <a:pPr marL="12700" marR="5080" algn="just">
              <a:lnSpc>
                <a:spcPct val="100000"/>
              </a:lnSpc>
              <a:spcBef>
                <a:spcPts val="720"/>
              </a:spcBef>
              <a:buAutoNum type="arabicPeriod" startAt="3"/>
              <a:tabLst>
                <a:tab pos="154305" algn="l"/>
              </a:tabLst>
            </a:pPr>
            <a:r>
              <a:rPr sz="1000" spc="15" dirty="0">
                <a:latin typeface="Calibri"/>
                <a:cs typeface="Calibri"/>
              </a:rPr>
              <a:t>If </a:t>
            </a:r>
            <a:r>
              <a:rPr sz="1000" spc="25" dirty="0">
                <a:latin typeface="Calibri"/>
                <a:cs typeface="Calibri"/>
              </a:rPr>
              <a:t>the </a:t>
            </a:r>
            <a:r>
              <a:rPr sz="1000" spc="40" dirty="0">
                <a:latin typeface="Calibri"/>
                <a:cs typeface="Calibri"/>
              </a:rPr>
              <a:t>Hystrix command succeeds, </a:t>
            </a:r>
            <a:r>
              <a:rPr sz="1000" spc="20" dirty="0">
                <a:latin typeface="Calibri"/>
                <a:cs typeface="Calibri"/>
              </a:rPr>
              <a:t>it </a:t>
            </a:r>
            <a:r>
              <a:rPr sz="1000" spc="35" dirty="0">
                <a:latin typeface="Calibri"/>
                <a:cs typeface="Calibri"/>
              </a:rPr>
              <a:t>will return </a:t>
            </a:r>
            <a:r>
              <a:rPr sz="1000" spc="30" dirty="0">
                <a:latin typeface="Calibri"/>
                <a:cs typeface="Calibri"/>
              </a:rPr>
              <a:t>the  </a:t>
            </a:r>
            <a:r>
              <a:rPr sz="1000" spc="40" dirty="0">
                <a:latin typeface="Calibri"/>
                <a:cs typeface="Calibri"/>
              </a:rPr>
              <a:t>response </a:t>
            </a:r>
            <a:r>
              <a:rPr sz="1000" spc="20" dirty="0">
                <a:latin typeface="Calibri"/>
                <a:cs typeface="Calibri"/>
              </a:rPr>
              <a:t>or </a:t>
            </a:r>
            <a:r>
              <a:rPr sz="1000" spc="40" dirty="0">
                <a:latin typeface="Calibri"/>
                <a:cs typeface="Calibri"/>
              </a:rPr>
              <a:t>responses </a:t>
            </a:r>
            <a:r>
              <a:rPr sz="1000" spc="25" dirty="0">
                <a:latin typeface="Calibri"/>
                <a:cs typeface="Calibri"/>
              </a:rPr>
              <a:t>to </a:t>
            </a:r>
            <a:r>
              <a:rPr sz="1000" spc="30" dirty="0">
                <a:latin typeface="Calibri"/>
                <a:cs typeface="Calibri"/>
              </a:rPr>
              <a:t>the </a:t>
            </a:r>
            <a:r>
              <a:rPr sz="1000" spc="40" dirty="0">
                <a:latin typeface="Calibri"/>
                <a:cs typeface="Calibri"/>
              </a:rPr>
              <a:t>caller </a:t>
            </a:r>
            <a:r>
              <a:rPr sz="1000" spc="25" dirty="0">
                <a:latin typeface="Calibri"/>
                <a:cs typeface="Calibri"/>
              </a:rPr>
              <a:t>in </a:t>
            </a:r>
            <a:r>
              <a:rPr sz="1000" spc="30" dirty="0">
                <a:latin typeface="Calibri"/>
                <a:cs typeface="Calibri"/>
              </a:rPr>
              <a:t>the </a:t>
            </a:r>
            <a:r>
              <a:rPr sz="1000" spc="35" dirty="0">
                <a:latin typeface="Calibri"/>
                <a:cs typeface="Calibri"/>
              </a:rPr>
              <a:t>form </a:t>
            </a:r>
            <a:r>
              <a:rPr sz="1000" spc="25" dirty="0">
                <a:latin typeface="Calibri"/>
                <a:cs typeface="Calibri"/>
              </a:rPr>
              <a:t>of an  </a:t>
            </a:r>
            <a:r>
              <a:rPr sz="1000" spc="-5" dirty="0">
                <a:latin typeface="Calibri"/>
                <a:cs typeface="Calibri"/>
              </a:rPr>
              <a:t>Observable. Depending on how the command is invoked in  </a:t>
            </a:r>
            <a:r>
              <a:rPr sz="1000" dirty="0">
                <a:latin typeface="Calibri"/>
                <a:cs typeface="Calibri"/>
              </a:rPr>
              <a:t>step 2, above, this Observable may be </a:t>
            </a:r>
            <a:r>
              <a:rPr sz="1000" spc="5" dirty="0">
                <a:latin typeface="Calibri"/>
                <a:cs typeface="Calibri"/>
              </a:rPr>
              <a:t>transformed before  </a:t>
            </a:r>
            <a:r>
              <a:rPr sz="1000" spc="-5" dirty="0">
                <a:latin typeface="Calibri"/>
                <a:cs typeface="Calibri"/>
              </a:rPr>
              <a:t>it is returned to</a:t>
            </a:r>
            <a:r>
              <a:rPr sz="1000" dirty="0">
                <a:latin typeface="Calibri"/>
                <a:cs typeface="Calibri"/>
              </a:rPr>
              <a:t> </a:t>
            </a:r>
            <a:r>
              <a:rPr sz="1000" spc="-5" dirty="0">
                <a:latin typeface="Calibri"/>
                <a:cs typeface="Calibri"/>
              </a:rPr>
              <a:t>caller.</a:t>
            </a:r>
            <a:endParaRPr sz="1000">
              <a:latin typeface="Calibri"/>
              <a:cs typeface="Calibri"/>
            </a:endParaRPr>
          </a:p>
        </p:txBody>
      </p:sp>
      <p:grpSp>
        <p:nvGrpSpPr>
          <p:cNvPr id="18" name="object 18"/>
          <p:cNvGrpSpPr/>
          <p:nvPr/>
        </p:nvGrpSpPr>
        <p:grpSpPr>
          <a:xfrm>
            <a:off x="0" y="761"/>
            <a:ext cx="12191365" cy="6856730"/>
            <a:chOff x="0" y="761"/>
            <a:chExt cx="12191365" cy="6856730"/>
          </a:xfrm>
        </p:grpSpPr>
        <p:pic>
          <p:nvPicPr>
            <p:cNvPr id="19" name="object 19"/>
            <p:cNvPicPr/>
            <p:nvPr/>
          </p:nvPicPr>
          <p:blipFill>
            <a:blip r:embed="rId5" cstate="print"/>
            <a:stretch>
              <a:fillRect/>
            </a:stretch>
          </p:blipFill>
          <p:spPr>
            <a:xfrm>
              <a:off x="0" y="760780"/>
              <a:ext cx="1470660" cy="1324965"/>
            </a:xfrm>
            <a:prstGeom prst="rect">
              <a:avLst/>
            </a:prstGeom>
          </p:spPr>
        </p:pic>
        <p:sp>
          <p:nvSpPr>
            <p:cNvPr id="20" name="object 2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21" name="object 2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83</a:t>
            </a:fld>
            <a:endParaRPr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704215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Sidecar </a:t>
            </a:r>
            <a:r>
              <a:rPr sz="2400" b="1" spc="-10" dirty="0">
                <a:solidFill>
                  <a:srgbClr val="FFFFFF"/>
                </a:solidFill>
                <a:latin typeface="Microsoft YaHei"/>
                <a:cs typeface="Microsoft YaHei"/>
              </a:rPr>
              <a:t>pattern, </a:t>
            </a:r>
            <a:r>
              <a:rPr sz="2400" b="1" dirty="0">
                <a:solidFill>
                  <a:srgbClr val="FFFFFF"/>
                </a:solidFill>
                <a:latin typeface="Microsoft YaHei"/>
                <a:cs typeface="Microsoft YaHei"/>
              </a:rPr>
              <a:t>&amp; </a:t>
            </a:r>
            <a:r>
              <a:rPr sz="2400" b="1" spc="10" dirty="0">
                <a:solidFill>
                  <a:srgbClr val="FFFFFF"/>
                </a:solidFill>
                <a:latin typeface="Microsoft YaHei"/>
                <a:cs typeface="Microsoft YaHei"/>
              </a:rPr>
              <a:t>service </a:t>
            </a:r>
            <a:r>
              <a:rPr sz="2400" b="1" spc="-5" dirty="0">
                <a:solidFill>
                  <a:srgbClr val="FFFFFF"/>
                </a:solidFill>
                <a:latin typeface="Microsoft YaHei"/>
                <a:cs typeface="Microsoft YaHei"/>
              </a:rPr>
              <a:t>mesh</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4883150" y="2715894"/>
            <a:ext cx="7060565" cy="1093470"/>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latin typeface="Calibri"/>
                <a:cs typeface="Calibri"/>
              </a:rPr>
              <a:t>When </a:t>
            </a:r>
            <a:r>
              <a:rPr sz="1400" dirty="0">
                <a:latin typeface="Calibri"/>
                <a:cs typeface="Calibri"/>
              </a:rPr>
              <a:t>a </a:t>
            </a:r>
            <a:r>
              <a:rPr sz="1400" spc="-5" dirty="0">
                <a:latin typeface="Calibri"/>
                <a:cs typeface="Calibri"/>
              </a:rPr>
              <a:t>microservice-architecture's </a:t>
            </a:r>
            <a:r>
              <a:rPr sz="1400" spc="-10" dirty="0">
                <a:latin typeface="Calibri"/>
                <a:cs typeface="Calibri"/>
              </a:rPr>
              <a:t>communication infrastructure </a:t>
            </a:r>
            <a:r>
              <a:rPr sz="1400" spc="-5" dirty="0">
                <a:latin typeface="Calibri"/>
                <a:cs typeface="Calibri"/>
              </a:rPr>
              <a:t>is comprised of sidecar </a:t>
            </a:r>
            <a:r>
              <a:rPr sz="1400" spc="-10" dirty="0">
                <a:latin typeface="Calibri"/>
                <a:cs typeface="Calibri"/>
              </a:rPr>
              <a:t>proxies,  </a:t>
            </a:r>
            <a:r>
              <a:rPr sz="1400" spc="5" dirty="0">
                <a:latin typeface="Calibri"/>
                <a:cs typeface="Calibri"/>
              </a:rPr>
              <a:t>each </a:t>
            </a:r>
            <a:r>
              <a:rPr sz="1400" dirty="0">
                <a:latin typeface="Calibri"/>
                <a:cs typeface="Calibri"/>
              </a:rPr>
              <a:t>attached to a </a:t>
            </a:r>
            <a:r>
              <a:rPr sz="1400" spc="15" dirty="0">
                <a:latin typeface="Calibri"/>
                <a:cs typeface="Calibri"/>
              </a:rPr>
              <a:t>microservice </a:t>
            </a:r>
            <a:r>
              <a:rPr sz="1400" spc="5" dirty="0">
                <a:latin typeface="Calibri"/>
                <a:cs typeface="Calibri"/>
              </a:rPr>
              <a:t>is </a:t>
            </a:r>
            <a:r>
              <a:rPr sz="1400" spc="10" dirty="0">
                <a:latin typeface="Calibri"/>
                <a:cs typeface="Calibri"/>
              </a:rPr>
              <a:t>called </a:t>
            </a:r>
            <a:r>
              <a:rPr sz="1400" spc="15" dirty="0">
                <a:latin typeface="Calibri"/>
                <a:cs typeface="Calibri"/>
              </a:rPr>
              <a:t>Service </a:t>
            </a:r>
            <a:r>
              <a:rPr sz="1400" spc="10" dirty="0">
                <a:latin typeface="Calibri"/>
                <a:cs typeface="Calibri"/>
              </a:rPr>
              <a:t>Mesh. With </a:t>
            </a:r>
            <a:r>
              <a:rPr sz="1400" spc="15" dirty="0">
                <a:latin typeface="Calibri"/>
                <a:cs typeface="Calibri"/>
              </a:rPr>
              <a:t>service mesh, </a:t>
            </a:r>
            <a:r>
              <a:rPr sz="1400" spc="10" dirty="0">
                <a:latin typeface="Calibri"/>
                <a:cs typeface="Calibri"/>
              </a:rPr>
              <a:t>all the cross cutting  </a:t>
            </a:r>
            <a:r>
              <a:rPr sz="1400" dirty="0">
                <a:latin typeface="Calibri"/>
                <a:cs typeface="Calibri"/>
              </a:rPr>
              <a:t>concerns </a:t>
            </a:r>
            <a:r>
              <a:rPr sz="1400" spc="-5" dirty="0">
                <a:latin typeface="Calibri"/>
                <a:cs typeface="Calibri"/>
              </a:rPr>
              <a:t>regarding </a:t>
            </a:r>
            <a:r>
              <a:rPr sz="1400" dirty="0">
                <a:latin typeface="Calibri"/>
                <a:cs typeface="Calibri"/>
              </a:rPr>
              <a:t>secure resilient communication </a:t>
            </a:r>
            <a:r>
              <a:rPr sz="1400" spc="5" dirty="0">
                <a:latin typeface="Calibri"/>
                <a:cs typeface="Calibri"/>
              </a:rPr>
              <a:t>along with load balancing </a:t>
            </a:r>
            <a:r>
              <a:rPr sz="1400" dirty="0">
                <a:latin typeface="Calibri"/>
                <a:cs typeface="Calibri"/>
              </a:rPr>
              <a:t>is </a:t>
            </a:r>
            <a:r>
              <a:rPr sz="1400" spc="5" dirty="0">
                <a:latin typeface="Calibri"/>
                <a:cs typeface="Calibri"/>
              </a:rPr>
              <a:t>being </a:t>
            </a:r>
            <a:r>
              <a:rPr sz="1400" spc="-10" dirty="0">
                <a:latin typeface="Calibri"/>
                <a:cs typeface="Calibri"/>
              </a:rPr>
              <a:t>taken </a:t>
            </a:r>
            <a:r>
              <a:rPr sz="1400" spc="-5" dirty="0">
                <a:latin typeface="Calibri"/>
                <a:cs typeface="Calibri"/>
              </a:rPr>
              <a:t>care  </a:t>
            </a:r>
            <a:r>
              <a:rPr sz="1400" spc="-10" dirty="0">
                <a:latin typeface="Calibri"/>
                <a:cs typeface="Calibri"/>
              </a:rPr>
              <a:t>by </a:t>
            </a:r>
            <a:r>
              <a:rPr sz="1400" spc="-5" dirty="0">
                <a:latin typeface="Calibri"/>
                <a:cs typeface="Calibri"/>
              </a:rPr>
              <a:t>the sidecar </a:t>
            </a:r>
            <a:r>
              <a:rPr sz="1400" spc="-10" dirty="0">
                <a:latin typeface="Calibri"/>
                <a:cs typeface="Calibri"/>
              </a:rPr>
              <a:t>proxies </a:t>
            </a:r>
            <a:r>
              <a:rPr sz="1400" spc="-15" dirty="0">
                <a:latin typeface="Calibri"/>
                <a:cs typeface="Calibri"/>
              </a:rPr>
              <a:t>themself, </a:t>
            </a:r>
            <a:r>
              <a:rPr sz="1400" spc="-10" dirty="0">
                <a:latin typeface="Calibri"/>
                <a:cs typeface="Calibri"/>
              </a:rPr>
              <a:t>leaving </a:t>
            </a:r>
            <a:r>
              <a:rPr sz="1400" spc="-5" dirty="0">
                <a:latin typeface="Calibri"/>
                <a:cs typeface="Calibri"/>
              </a:rPr>
              <a:t>their </a:t>
            </a:r>
            <a:r>
              <a:rPr sz="1400" dirty="0">
                <a:latin typeface="Calibri"/>
                <a:cs typeface="Calibri"/>
              </a:rPr>
              <a:t>services </a:t>
            </a:r>
            <a:r>
              <a:rPr sz="1400" spc="-10" dirty="0">
                <a:latin typeface="Calibri"/>
                <a:cs typeface="Calibri"/>
              </a:rPr>
              <a:t>(parent </a:t>
            </a:r>
            <a:r>
              <a:rPr sz="1400" spc="-5" dirty="0">
                <a:latin typeface="Calibri"/>
                <a:cs typeface="Calibri"/>
              </a:rPr>
              <a:t>processes) </a:t>
            </a:r>
            <a:r>
              <a:rPr sz="1400" spc="-10" dirty="0">
                <a:latin typeface="Calibri"/>
                <a:cs typeface="Calibri"/>
              </a:rPr>
              <a:t>to </a:t>
            </a:r>
            <a:r>
              <a:rPr sz="1400" spc="-5" dirty="0">
                <a:latin typeface="Calibri"/>
                <a:cs typeface="Calibri"/>
              </a:rPr>
              <a:t>only concern with the  business</a:t>
            </a:r>
            <a:r>
              <a:rPr sz="1400" spc="-10" dirty="0">
                <a:latin typeface="Calibri"/>
                <a:cs typeface="Calibri"/>
              </a:rPr>
              <a:t> requirements.</a:t>
            </a:r>
            <a:endParaRPr sz="1400">
              <a:latin typeface="Calibri"/>
              <a:cs typeface="Calibri"/>
            </a:endParaRPr>
          </a:p>
        </p:txBody>
      </p:sp>
      <p:sp>
        <p:nvSpPr>
          <p:cNvPr id="9" name="object 9"/>
          <p:cNvSpPr txBox="1"/>
          <p:nvPr/>
        </p:nvSpPr>
        <p:spPr>
          <a:xfrm>
            <a:off x="4883150" y="855980"/>
            <a:ext cx="4687570" cy="1733550"/>
          </a:xfrm>
          <a:prstGeom prst="rect">
            <a:avLst/>
          </a:prstGeom>
        </p:spPr>
        <p:txBody>
          <a:bodyPr vert="horz" wrap="square" lIns="0" tIns="13335" rIns="0" bIns="0" rtlCol="0">
            <a:spAutoFit/>
          </a:bodyPr>
          <a:lstStyle/>
          <a:p>
            <a:pPr marL="12700" marR="5080" algn="just">
              <a:lnSpc>
                <a:spcPct val="100000"/>
              </a:lnSpc>
              <a:spcBef>
                <a:spcPts val="105"/>
              </a:spcBef>
            </a:pPr>
            <a:r>
              <a:rPr sz="1400" b="1" spc="65" dirty="0">
                <a:solidFill>
                  <a:srgbClr val="FF0000"/>
                </a:solidFill>
                <a:latin typeface="Calibri"/>
                <a:cs typeface="Calibri"/>
              </a:rPr>
              <a:t>Problem: </a:t>
            </a:r>
            <a:r>
              <a:rPr sz="1400" spc="40" dirty="0">
                <a:solidFill>
                  <a:srgbClr val="FF0000"/>
                </a:solidFill>
                <a:latin typeface="Calibri"/>
                <a:cs typeface="Calibri"/>
              </a:rPr>
              <a:t>In </a:t>
            </a:r>
            <a:r>
              <a:rPr sz="1400" dirty="0">
                <a:solidFill>
                  <a:srgbClr val="FF0000"/>
                </a:solidFill>
                <a:latin typeface="Calibri"/>
                <a:cs typeface="Calibri"/>
              </a:rPr>
              <a:t>a </a:t>
            </a:r>
            <a:r>
              <a:rPr sz="1400" spc="75" dirty="0">
                <a:solidFill>
                  <a:srgbClr val="FF0000"/>
                </a:solidFill>
                <a:latin typeface="Calibri"/>
                <a:cs typeface="Calibri"/>
              </a:rPr>
              <a:t>microservice </a:t>
            </a:r>
            <a:r>
              <a:rPr sz="1400" spc="70" dirty="0">
                <a:solidFill>
                  <a:srgbClr val="FF0000"/>
                </a:solidFill>
                <a:latin typeface="Calibri"/>
                <a:cs typeface="Calibri"/>
              </a:rPr>
              <a:t>architecture, </a:t>
            </a:r>
            <a:r>
              <a:rPr sz="1400" spc="55" dirty="0">
                <a:solidFill>
                  <a:srgbClr val="FF0000"/>
                </a:solidFill>
                <a:latin typeface="Calibri"/>
                <a:cs typeface="Calibri"/>
              </a:rPr>
              <a:t>the </a:t>
            </a:r>
            <a:r>
              <a:rPr sz="1400" spc="70" dirty="0">
                <a:solidFill>
                  <a:srgbClr val="FF0000"/>
                </a:solidFill>
                <a:latin typeface="Calibri"/>
                <a:cs typeface="Calibri"/>
              </a:rPr>
              <a:t>services </a:t>
            </a:r>
            <a:r>
              <a:rPr sz="1400" spc="50" dirty="0">
                <a:solidFill>
                  <a:srgbClr val="FF0000"/>
                </a:solidFill>
                <a:latin typeface="Calibri"/>
                <a:cs typeface="Calibri"/>
              </a:rPr>
              <a:t>are  </a:t>
            </a:r>
            <a:r>
              <a:rPr sz="1400" dirty="0">
                <a:solidFill>
                  <a:srgbClr val="FF0000"/>
                </a:solidFill>
                <a:latin typeface="Calibri"/>
                <a:cs typeface="Calibri"/>
              </a:rPr>
              <a:t>designed </a:t>
            </a:r>
            <a:r>
              <a:rPr sz="1400" spc="-10" dirty="0">
                <a:solidFill>
                  <a:srgbClr val="FF0000"/>
                </a:solidFill>
                <a:latin typeface="Calibri"/>
                <a:cs typeface="Calibri"/>
              </a:rPr>
              <a:t>to </a:t>
            </a:r>
            <a:r>
              <a:rPr sz="1400" spc="-5" dirty="0">
                <a:solidFill>
                  <a:srgbClr val="FF0000"/>
                </a:solidFill>
                <a:latin typeface="Calibri"/>
                <a:cs typeface="Calibri"/>
              </a:rPr>
              <a:t>perform </a:t>
            </a:r>
            <a:r>
              <a:rPr sz="1400" dirty="0">
                <a:solidFill>
                  <a:srgbClr val="FF0000"/>
                </a:solidFill>
                <a:latin typeface="Calibri"/>
                <a:cs typeface="Calibri"/>
              </a:rPr>
              <a:t>with </a:t>
            </a:r>
            <a:r>
              <a:rPr sz="1400" spc="-5" dirty="0">
                <a:solidFill>
                  <a:srgbClr val="FF0000"/>
                </a:solidFill>
                <a:latin typeface="Calibri"/>
                <a:cs typeface="Calibri"/>
              </a:rPr>
              <a:t>max. </a:t>
            </a:r>
            <a:r>
              <a:rPr sz="1400" dirty="0">
                <a:solidFill>
                  <a:srgbClr val="FF0000"/>
                </a:solidFill>
                <a:latin typeface="Calibri"/>
                <a:cs typeface="Calibri"/>
              </a:rPr>
              <a:t>resilience </a:t>
            </a:r>
            <a:r>
              <a:rPr sz="1400" spc="5" dirty="0">
                <a:solidFill>
                  <a:srgbClr val="FF0000"/>
                </a:solidFill>
                <a:latin typeface="Calibri"/>
                <a:cs typeface="Calibri"/>
              </a:rPr>
              <a:t>and </a:t>
            </a:r>
            <a:r>
              <a:rPr sz="1400" dirty="0">
                <a:solidFill>
                  <a:srgbClr val="FF0000"/>
                </a:solidFill>
                <a:latin typeface="Calibri"/>
                <a:cs typeface="Calibri"/>
              </a:rPr>
              <a:t>participate in </a:t>
            </a:r>
            <a:r>
              <a:rPr sz="1400" spc="5" dirty="0">
                <a:solidFill>
                  <a:srgbClr val="FF0000"/>
                </a:solidFill>
                <a:latin typeface="Calibri"/>
                <a:cs typeface="Calibri"/>
              </a:rPr>
              <a:t>load  </a:t>
            </a:r>
            <a:r>
              <a:rPr sz="1400" spc="25" dirty="0">
                <a:solidFill>
                  <a:srgbClr val="FF0000"/>
                </a:solidFill>
                <a:latin typeface="Calibri"/>
                <a:cs typeface="Calibri"/>
              </a:rPr>
              <a:t>balancing. Hence </a:t>
            </a:r>
            <a:r>
              <a:rPr sz="1400" spc="10" dirty="0">
                <a:solidFill>
                  <a:srgbClr val="FF0000"/>
                </a:solidFill>
                <a:latin typeface="Calibri"/>
                <a:cs typeface="Calibri"/>
              </a:rPr>
              <a:t>for </a:t>
            </a:r>
            <a:r>
              <a:rPr sz="1400" spc="20" dirty="0">
                <a:solidFill>
                  <a:srgbClr val="FF0000"/>
                </a:solidFill>
                <a:latin typeface="Calibri"/>
                <a:cs typeface="Calibri"/>
              </a:rPr>
              <a:t>that, each and every </a:t>
            </a:r>
            <a:r>
              <a:rPr sz="1400" spc="30" dirty="0">
                <a:solidFill>
                  <a:srgbClr val="FF0000"/>
                </a:solidFill>
                <a:latin typeface="Calibri"/>
                <a:cs typeface="Calibri"/>
              </a:rPr>
              <a:t>service </a:t>
            </a:r>
            <a:r>
              <a:rPr sz="1400" spc="25" dirty="0">
                <a:solidFill>
                  <a:srgbClr val="FF0000"/>
                </a:solidFill>
                <a:latin typeface="Calibri"/>
                <a:cs typeface="Calibri"/>
              </a:rPr>
              <a:t>than has </a:t>
            </a:r>
            <a:r>
              <a:rPr sz="1400" spc="10" dirty="0">
                <a:solidFill>
                  <a:srgbClr val="FF0000"/>
                </a:solidFill>
                <a:latin typeface="Calibri"/>
                <a:cs typeface="Calibri"/>
              </a:rPr>
              <a:t>to  </a:t>
            </a:r>
            <a:r>
              <a:rPr sz="1400" dirty="0">
                <a:solidFill>
                  <a:srgbClr val="FF0000"/>
                </a:solidFill>
                <a:latin typeface="Calibri"/>
                <a:cs typeface="Calibri"/>
              </a:rPr>
              <a:t>implement support </a:t>
            </a:r>
            <a:r>
              <a:rPr sz="1400" spc="-10" dirty="0">
                <a:solidFill>
                  <a:srgbClr val="FF0000"/>
                </a:solidFill>
                <a:latin typeface="Calibri"/>
                <a:cs typeface="Calibri"/>
              </a:rPr>
              <a:t>for </a:t>
            </a:r>
            <a:r>
              <a:rPr sz="1400" dirty="0">
                <a:solidFill>
                  <a:srgbClr val="FF0000"/>
                </a:solidFill>
                <a:latin typeface="Calibri"/>
                <a:cs typeface="Calibri"/>
              </a:rPr>
              <a:t>service registration </a:t>
            </a:r>
            <a:r>
              <a:rPr sz="1400" spc="5" dirty="0">
                <a:solidFill>
                  <a:srgbClr val="FF0000"/>
                </a:solidFill>
                <a:latin typeface="Calibri"/>
                <a:cs typeface="Calibri"/>
              </a:rPr>
              <a:t>and </a:t>
            </a:r>
            <a:r>
              <a:rPr sz="1400" spc="-10" dirty="0">
                <a:solidFill>
                  <a:srgbClr val="FF0000"/>
                </a:solidFill>
                <a:latin typeface="Calibri"/>
                <a:cs typeface="Calibri"/>
              </a:rPr>
              <a:t>discovery, </a:t>
            </a:r>
            <a:r>
              <a:rPr sz="1400" dirty="0">
                <a:solidFill>
                  <a:srgbClr val="FF0000"/>
                </a:solidFill>
                <a:latin typeface="Calibri"/>
                <a:cs typeface="Calibri"/>
              </a:rPr>
              <a:t>circuit  </a:t>
            </a:r>
            <a:r>
              <a:rPr sz="1400" spc="-10" dirty="0">
                <a:solidFill>
                  <a:srgbClr val="FF0000"/>
                </a:solidFill>
                <a:latin typeface="Calibri"/>
                <a:cs typeface="Calibri"/>
              </a:rPr>
              <a:t>breaker </a:t>
            </a:r>
            <a:r>
              <a:rPr sz="1400" spc="-5" dirty="0">
                <a:solidFill>
                  <a:srgbClr val="FF0000"/>
                </a:solidFill>
                <a:latin typeface="Calibri"/>
                <a:cs typeface="Calibri"/>
              </a:rPr>
              <a:t>pattern </a:t>
            </a:r>
            <a:r>
              <a:rPr sz="1400" dirty="0">
                <a:solidFill>
                  <a:srgbClr val="FF0000"/>
                </a:solidFill>
                <a:latin typeface="Calibri"/>
                <a:cs typeface="Calibri"/>
              </a:rPr>
              <a:t>with timeout, </a:t>
            </a:r>
            <a:r>
              <a:rPr sz="1400" spc="-15" dirty="0">
                <a:solidFill>
                  <a:srgbClr val="FF0000"/>
                </a:solidFill>
                <a:latin typeface="Calibri"/>
                <a:cs typeface="Calibri"/>
              </a:rPr>
              <a:t>retry, </a:t>
            </a:r>
            <a:r>
              <a:rPr sz="1400" dirty="0">
                <a:solidFill>
                  <a:srgbClr val="FF0000"/>
                </a:solidFill>
                <a:latin typeface="Calibri"/>
                <a:cs typeface="Calibri"/>
              </a:rPr>
              <a:t>fallback, </a:t>
            </a:r>
            <a:r>
              <a:rPr sz="1400" spc="5" dirty="0">
                <a:solidFill>
                  <a:srgbClr val="FF0000"/>
                </a:solidFill>
                <a:latin typeface="Calibri"/>
                <a:cs typeface="Calibri"/>
              </a:rPr>
              <a:t>and other </a:t>
            </a:r>
            <a:r>
              <a:rPr sz="1400" dirty="0">
                <a:solidFill>
                  <a:srgbClr val="FF0000"/>
                </a:solidFill>
                <a:latin typeface="Calibri"/>
                <a:cs typeface="Calibri"/>
              </a:rPr>
              <a:t>patterns  in its communication code. </a:t>
            </a:r>
            <a:r>
              <a:rPr sz="1400" spc="5" dirty="0">
                <a:solidFill>
                  <a:srgbClr val="FF0000"/>
                </a:solidFill>
                <a:latin typeface="Calibri"/>
                <a:cs typeface="Calibri"/>
              </a:rPr>
              <a:t>Hence </a:t>
            </a:r>
            <a:r>
              <a:rPr sz="1400" dirty="0">
                <a:solidFill>
                  <a:srgbClr val="FF0000"/>
                </a:solidFill>
                <a:latin typeface="Calibri"/>
                <a:cs typeface="Calibri"/>
              </a:rPr>
              <a:t>a </a:t>
            </a:r>
            <a:r>
              <a:rPr sz="1400" spc="5" dirty="0">
                <a:solidFill>
                  <a:srgbClr val="FF0000"/>
                </a:solidFill>
                <a:latin typeface="Calibri"/>
                <a:cs typeface="Calibri"/>
              </a:rPr>
              <a:t>lot </a:t>
            </a:r>
            <a:r>
              <a:rPr sz="1400" dirty="0">
                <a:solidFill>
                  <a:srgbClr val="FF0000"/>
                </a:solidFill>
                <a:latin typeface="Calibri"/>
                <a:cs typeface="Calibri"/>
              </a:rPr>
              <a:t>of code is </a:t>
            </a:r>
            <a:r>
              <a:rPr sz="1400" spc="5" dirty="0">
                <a:solidFill>
                  <a:srgbClr val="FF0000"/>
                </a:solidFill>
                <a:latin typeface="Calibri"/>
                <a:cs typeface="Calibri"/>
              </a:rPr>
              <a:t>being develop  </a:t>
            </a:r>
            <a:r>
              <a:rPr sz="1400" spc="10" dirty="0">
                <a:solidFill>
                  <a:srgbClr val="FF0000"/>
                </a:solidFill>
                <a:latin typeface="Calibri"/>
                <a:cs typeface="Calibri"/>
              </a:rPr>
              <a:t>to </a:t>
            </a:r>
            <a:r>
              <a:rPr sz="1400" spc="30" dirty="0">
                <a:solidFill>
                  <a:srgbClr val="FF0000"/>
                </a:solidFill>
                <a:latin typeface="Calibri"/>
                <a:cs typeface="Calibri"/>
              </a:rPr>
              <a:t>implement </a:t>
            </a:r>
            <a:r>
              <a:rPr sz="1400" spc="25" dirty="0">
                <a:solidFill>
                  <a:srgbClr val="FF0000"/>
                </a:solidFill>
                <a:latin typeface="Calibri"/>
                <a:cs typeface="Calibri"/>
              </a:rPr>
              <a:t>load </a:t>
            </a:r>
            <a:r>
              <a:rPr sz="1400" spc="35" dirty="0">
                <a:solidFill>
                  <a:srgbClr val="FF0000"/>
                </a:solidFill>
                <a:latin typeface="Calibri"/>
                <a:cs typeface="Calibri"/>
              </a:rPr>
              <a:t>balancing, </a:t>
            </a:r>
            <a:r>
              <a:rPr sz="1400" spc="25" dirty="0">
                <a:solidFill>
                  <a:srgbClr val="FF0000"/>
                </a:solidFill>
                <a:latin typeface="Calibri"/>
                <a:cs typeface="Calibri"/>
              </a:rPr>
              <a:t>and </a:t>
            </a:r>
            <a:r>
              <a:rPr sz="1400" spc="30" dirty="0">
                <a:solidFill>
                  <a:srgbClr val="FF0000"/>
                </a:solidFill>
                <a:latin typeface="Calibri"/>
                <a:cs typeface="Calibri"/>
              </a:rPr>
              <a:t>resilient patterns. </a:t>
            </a:r>
            <a:r>
              <a:rPr sz="1400" spc="25" dirty="0">
                <a:solidFill>
                  <a:srgbClr val="FF0000"/>
                </a:solidFill>
                <a:latin typeface="Calibri"/>
                <a:cs typeface="Calibri"/>
              </a:rPr>
              <a:t>And the  </a:t>
            </a:r>
            <a:r>
              <a:rPr sz="1400" dirty="0">
                <a:solidFill>
                  <a:srgbClr val="FF0000"/>
                </a:solidFill>
                <a:latin typeface="Calibri"/>
                <a:cs typeface="Calibri"/>
              </a:rPr>
              <a:t>same </a:t>
            </a:r>
            <a:r>
              <a:rPr sz="1400" spc="-10" dirty="0">
                <a:solidFill>
                  <a:srgbClr val="FF0000"/>
                </a:solidFill>
                <a:latin typeface="Calibri"/>
                <a:cs typeface="Calibri"/>
              </a:rPr>
              <a:t>repeating </a:t>
            </a:r>
            <a:r>
              <a:rPr sz="1400" spc="-5" dirty="0">
                <a:solidFill>
                  <a:srgbClr val="FF0000"/>
                </a:solidFill>
                <a:latin typeface="Calibri"/>
                <a:cs typeface="Calibri"/>
              </a:rPr>
              <a:t>work is being done in each and every</a:t>
            </a:r>
            <a:r>
              <a:rPr sz="1400" spc="-10" dirty="0">
                <a:solidFill>
                  <a:srgbClr val="FF0000"/>
                </a:solidFill>
                <a:latin typeface="Calibri"/>
                <a:cs typeface="Calibri"/>
              </a:rPr>
              <a:t> </a:t>
            </a:r>
            <a:r>
              <a:rPr sz="1400" dirty="0">
                <a:solidFill>
                  <a:srgbClr val="FF0000"/>
                </a:solidFill>
                <a:latin typeface="Calibri"/>
                <a:cs typeface="Calibri"/>
              </a:rPr>
              <a:t>service.</a:t>
            </a:r>
            <a:endParaRPr sz="1400">
              <a:latin typeface="Calibri"/>
              <a:cs typeface="Calibri"/>
            </a:endParaRPr>
          </a:p>
        </p:txBody>
      </p:sp>
      <p:sp>
        <p:nvSpPr>
          <p:cNvPr id="10" name="object 10"/>
          <p:cNvSpPr txBox="1"/>
          <p:nvPr/>
        </p:nvSpPr>
        <p:spPr>
          <a:xfrm>
            <a:off x="9661525" y="855980"/>
            <a:ext cx="2279015" cy="1520190"/>
          </a:xfrm>
          <a:prstGeom prst="rect">
            <a:avLst/>
          </a:prstGeom>
        </p:spPr>
        <p:txBody>
          <a:bodyPr vert="horz" wrap="square" lIns="0" tIns="13335" rIns="0" bIns="0" rtlCol="0">
            <a:spAutoFit/>
          </a:bodyPr>
          <a:lstStyle/>
          <a:p>
            <a:pPr marL="12700" marR="5080" algn="just">
              <a:lnSpc>
                <a:spcPct val="100000"/>
              </a:lnSpc>
              <a:spcBef>
                <a:spcPts val="105"/>
              </a:spcBef>
            </a:pPr>
            <a:r>
              <a:rPr sz="1400" b="1" spc="70" dirty="0">
                <a:solidFill>
                  <a:srgbClr val="6FAC46"/>
                </a:solidFill>
                <a:latin typeface="Calibri"/>
                <a:cs typeface="Calibri"/>
              </a:rPr>
              <a:t>Solution: </a:t>
            </a:r>
            <a:r>
              <a:rPr sz="1400" spc="45" dirty="0">
                <a:solidFill>
                  <a:srgbClr val="6FAC46"/>
                </a:solidFill>
                <a:latin typeface="Calibri"/>
                <a:cs typeface="Calibri"/>
              </a:rPr>
              <a:t>Why </a:t>
            </a:r>
            <a:r>
              <a:rPr sz="1400" spc="55" dirty="0">
                <a:solidFill>
                  <a:srgbClr val="6FAC46"/>
                </a:solidFill>
                <a:latin typeface="Calibri"/>
                <a:cs typeface="Calibri"/>
              </a:rPr>
              <a:t>not </a:t>
            </a:r>
            <a:r>
              <a:rPr sz="1400" spc="65" dirty="0">
                <a:solidFill>
                  <a:srgbClr val="6FAC46"/>
                </a:solidFill>
                <a:latin typeface="Calibri"/>
                <a:cs typeface="Calibri"/>
              </a:rPr>
              <a:t>separate  </a:t>
            </a:r>
            <a:r>
              <a:rPr sz="1400" spc="5" dirty="0">
                <a:solidFill>
                  <a:srgbClr val="6FAC46"/>
                </a:solidFill>
                <a:latin typeface="Calibri"/>
                <a:cs typeface="Calibri"/>
              </a:rPr>
              <a:t>out the repeating </a:t>
            </a:r>
            <a:r>
              <a:rPr sz="1400" spc="10" dirty="0">
                <a:solidFill>
                  <a:srgbClr val="6FAC46"/>
                </a:solidFill>
                <a:latin typeface="Calibri"/>
                <a:cs typeface="Calibri"/>
              </a:rPr>
              <a:t>impl. </a:t>
            </a:r>
            <a:r>
              <a:rPr sz="1400" dirty="0">
                <a:solidFill>
                  <a:srgbClr val="6FAC46"/>
                </a:solidFill>
                <a:latin typeface="Calibri"/>
                <a:cs typeface="Calibri"/>
              </a:rPr>
              <a:t>for </a:t>
            </a:r>
            <a:r>
              <a:rPr sz="1400" spc="10" dirty="0">
                <a:solidFill>
                  <a:srgbClr val="6FAC46"/>
                </a:solidFill>
                <a:latin typeface="Calibri"/>
                <a:cs typeface="Calibri"/>
              </a:rPr>
              <a:t>the  </a:t>
            </a:r>
            <a:r>
              <a:rPr sz="1400" spc="60" dirty="0">
                <a:solidFill>
                  <a:srgbClr val="6FAC46"/>
                </a:solidFill>
                <a:latin typeface="Calibri"/>
                <a:cs typeface="Calibri"/>
              </a:rPr>
              <a:t>microservice </a:t>
            </a:r>
            <a:r>
              <a:rPr sz="1400" spc="50" dirty="0">
                <a:solidFill>
                  <a:srgbClr val="6FAC46"/>
                </a:solidFill>
                <a:latin typeface="Calibri"/>
                <a:cs typeface="Calibri"/>
              </a:rPr>
              <a:t>patterns </a:t>
            </a:r>
            <a:r>
              <a:rPr sz="1400" spc="45" dirty="0">
                <a:solidFill>
                  <a:srgbClr val="6FAC46"/>
                </a:solidFill>
                <a:latin typeface="Calibri"/>
                <a:cs typeface="Calibri"/>
              </a:rPr>
              <a:t>into </a:t>
            </a:r>
            <a:r>
              <a:rPr sz="1400" dirty="0">
                <a:solidFill>
                  <a:srgbClr val="6FAC46"/>
                </a:solidFill>
                <a:latin typeface="Calibri"/>
                <a:cs typeface="Calibri"/>
              </a:rPr>
              <a:t>a  </a:t>
            </a:r>
            <a:r>
              <a:rPr sz="1400" spc="90" dirty="0">
                <a:solidFill>
                  <a:srgbClr val="6FAC46"/>
                </a:solidFill>
                <a:latin typeface="Calibri"/>
                <a:cs typeface="Calibri"/>
              </a:rPr>
              <a:t>sidecar </a:t>
            </a:r>
            <a:r>
              <a:rPr sz="1400" spc="95" dirty="0">
                <a:solidFill>
                  <a:srgbClr val="6FAC46"/>
                </a:solidFill>
                <a:latin typeface="Calibri"/>
                <a:cs typeface="Calibri"/>
              </a:rPr>
              <a:t>module, </a:t>
            </a:r>
            <a:r>
              <a:rPr sz="1400" spc="75" dirty="0">
                <a:solidFill>
                  <a:srgbClr val="6FAC46"/>
                </a:solidFill>
                <a:latin typeface="Calibri"/>
                <a:cs typeface="Calibri"/>
              </a:rPr>
              <a:t>and use </a:t>
            </a:r>
            <a:r>
              <a:rPr sz="1400" spc="55" dirty="0">
                <a:solidFill>
                  <a:srgbClr val="6FAC46"/>
                </a:solidFill>
                <a:latin typeface="Calibri"/>
                <a:cs typeface="Calibri"/>
              </a:rPr>
              <a:t>it  </a:t>
            </a:r>
            <a:r>
              <a:rPr sz="1400" spc="40" dirty="0">
                <a:solidFill>
                  <a:srgbClr val="6FAC46"/>
                </a:solidFill>
                <a:latin typeface="Calibri"/>
                <a:cs typeface="Calibri"/>
              </a:rPr>
              <a:t>along </a:t>
            </a:r>
            <a:r>
              <a:rPr sz="1400" spc="35" dirty="0">
                <a:solidFill>
                  <a:srgbClr val="6FAC46"/>
                </a:solidFill>
                <a:latin typeface="Calibri"/>
                <a:cs typeface="Calibri"/>
              </a:rPr>
              <a:t>with the </a:t>
            </a:r>
            <a:r>
              <a:rPr sz="1400" spc="50" dirty="0">
                <a:solidFill>
                  <a:srgbClr val="6FAC46"/>
                </a:solidFill>
                <a:latin typeface="Calibri"/>
                <a:cs typeface="Calibri"/>
              </a:rPr>
              <a:t>service </a:t>
            </a:r>
            <a:r>
              <a:rPr sz="1400" spc="45" dirty="0">
                <a:solidFill>
                  <a:srgbClr val="6FAC46"/>
                </a:solidFill>
                <a:latin typeface="Calibri"/>
                <a:cs typeface="Calibri"/>
              </a:rPr>
              <a:t>which  </a:t>
            </a:r>
            <a:r>
              <a:rPr sz="1400" dirty="0">
                <a:solidFill>
                  <a:srgbClr val="6FAC46"/>
                </a:solidFill>
                <a:latin typeface="Calibri"/>
                <a:cs typeface="Calibri"/>
              </a:rPr>
              <a:t>w</a:t>
            </a:r>
            <a:r>
              <a:rPr sz="1400" spc="-120" dirty="0">
                <a:solidFill>
                  <a:srgbClr val="6FAC46"/>
                </a:solidFill>
                <a:latin typeface="Calibri"/>
                <a:cs typeface="Calibri"/>
              </a:rPr>
              <a:t> </a:t>
            </a:r>
            <a:r>
              <a:rPr sz="1400" dirty="0">
                <a:solidFill>
                  <a:srgbClr val="6FAC46"/>
                </a:solidFill>
                <a:latin typeface="Calibri"/>
                <a:cs typeface="Calibri"/>
              </a:rPr>
              <a:t>i</a:t>
            </a:r>
            <a:r>
              <a:rPr sz="1400" spc="-110" dirty="0">
                <a:solidFill>
                  <a:srgbClr val="6FAC46"/>
                </a:solidFill>
                <a:latin typeface="Calibri"/>
                <a:cs typeface="Calibri"/>
              </a:rPr>
              <a:t> </a:t>
            </a:r>
            <a:r>
              <a:rPr sz="1400" dirty="0">
                <a:solidFill>
                  <a:srgbClr val="6FAC46"/>
                </a:solidFill>
                <a:latin typeface="Calibri"/>
                <a:cs typeface="Calibri"/>
              </a:rPr>
              <a:t>l</a:t>
            </a:r>
            <a:r>
              <a:rPr sz="1400" spc="-114" dirty="0">
                <a:solidFill>
                  <a:srgbClr val="6FAC46"/>
                </a:solidFill>
                <a:latin typeface="Calibri"/>
                <a:cs typeface="Calibri"/>
              </a:rPr>
              <a:t> </a:t>
            </a:r>
            <a:r>
              <a:rPr sz="1400" dirty="0">
                <a:solidFill>
                  <a:srgbClr val="6FAC46"/>
                </a:solidFill>
                <a:latin typeface="Calibri"/>
                <a:cs typeface="Calibri"/>
              </a:rPr>
              <a:t>l</a:t>
            </a:r>
            <a:r>
              <a:rPr sz="1400" spc="90" dirty="0">
                <a:solidFill>
                  <a:srgbClr val="6FAC46"/>
                </a:solidFill>
                <a:latin typeface="Calibri"/>
                <a:cs typeface="Calibri"/>
              </a:rPr>
              <a:t> </a:t>
            </a:r>
            <a:r>
              <a:rPr sz="1400" dirty="0">
                <a:solidFill>
                  <a:srgbClr val="6FAC46"/>
                </a:solidFill>
                <a:latin typeface="Calibri"/>
                <a:cs typeface="Calibri"/>
              </a:rPr>
              <a:t>n</a:t>
            </a:r>
            <a:r>
              <a:rPr sz="1400" spc="-114" dirty="0">
                <a:solidFill>
                  <a:srgbClr val="6FAC46"/>
                </a:solidFill>
                <a:latin typeface="Calibri"/>
                <a:cs typeface="Calibri"/>
              </a:rPr>
              <a:t> </a:t>
            </a:r>
            <a:r>
              <a:rPr sz="1400" dirty="0">
                <a:solidFill>
                  <a:srgbClr val="6FAC46"/>
                </a:solidFill>
                <a:latin typeface="Calibri"/>
                <a:cs typeface="Calibri"/>
              </a:rPr>
              <a:t>o</a:t>
            </a:r>
            <a:r>
              <a:rPr sz="1400" spc="-120" dirty="0">
                <a:solidFill>
                  <a:srgbClr val="6FAC46"/>
                </a:solidFill>
                <a:latin typeface="Calibri"/>
                <a:cs typeface="Calibri"/>
              </a:rPr>
              <a:t> </a:t>
            </a:r>
            <a:r>
              <a:rPr sz="1400" dirty="0">
                <a:solidFill>
                  <a:srgbClr val="6FAC46"/>
                </a:solidFill>
                <a:latin typeface="Calibri"/>
                <a:cs typeface="Calibri"/>
              </a:rPr>
              <a:t>w</a:t>
            </a:r>
            <a:r>
              <a:rPr sz="1400" spc="90" dirty="0">
                <a:solidFill>
                  <a:srgbClr val="6FAC46"/>
                </a:solidFill>
                <a:latin typeface="Calibri"/>
                <a:cs typeface="Calibri"/>
              </a:rPr>
              <a:t> </a:t>
            </a:r>
            <a:r>
              <a:rPr sz="1400" dirty="0">
                <a:solidFill>
                  <a:srgbClr val="6FAC46"/>
                </a:solidFill>
                <a:latin typeface="Calibri"/>
                <a:cs typeface="Calibri"/>
              </a:rPr>
              <a:t>o</a:t>
            </a:r>
            <a:r>
              <a:rPr sz="1400" spc="-114" dirty="0">
                <a:solidFill>
                  <a:srgbClr val="6FAC46"/>
                </a:solidFill>
                <a:latin typeface="Calibri"/>
                <a:cs typeface="Calibri"/>
              </a:rPr>
              <a:t> </a:t>
            </a:r>
            <a:r>
              <a:rPr sz="1400" dirty="0">
                <a:solidFill>
                  <a:srgbClr val="6FAC46"/>
                </a:solidFill>
                <a:latin typeface="Calibri"/>
                <a:cs typeface="Calibri"/>
              </a:rPr>
              <a:t>n</a:t>
            </a:r>
            <a:r>
              <a:rPr sz="1400" spc="-110" dirty="0">
                <a:solidFill>
                  <a:srgbClr val="6FAC46"/>
                </a:solidFill>
                <a:latin typeface="Calibri"/>
                <a:cs typeface="Calibri"/>
              </a:rPr>
              <a:t> </a:t>
            </a:r>
            <a:r>
              <a:rPr sz="1400" dirty="0">
                <a:solidFill>
                  <a:srgbClr val="6FAC46"/>
                </a:solidFill>
                <a:latin typeface="Calibri"/>
                <a:cs typeface="Calibri"/>
              </a:rPr>
              <a:t>l</a:t>
            </a:r>
            <a:r>
              <a:rPr sz="1400" spc="-114" dirty="0">
                <a:solidFill>
                  <a:srgbClr val="6FAC46"/>
                </a:solidFill>
                <a:latin typeface="Calibri"/>
                <a:cs typeface="Calibri"/>
              </a:rPr>
              <a:t> </a:t>
            </a:r>
            <a:r>
              <a:rPr sz="1400" dirty="0">
                <a:solidFill>
                  <a:srgbClr val="6FAC46"/>
                </a:solidFill>
                <a:latin typeface="Calibri"/>
                <a:cs typeface="Calibri"/>
              </a:rPr>
              <a:t>y</a:t>
            </a:r>
            <a:r>
              <a:rPr sz="1400" spc="95" dirty="0">
                <a:solidFill>
                  <a:srgbClr val="6FAC46"/>
                </a:solidFill>
                <a:latin typeface="Calibri"/>
                <a:cs typeface="Calibri"/>
              </a:rPr>
              <a:t> </a:t>
            </a:r>
            <a:r>
              <a:rPr sz="1400" dirty="0">
                <a:solidFill>
                  <a:srgbClr val="6FAC46"/>
                </a:solidFill>
                <a:latin typeface="Calibri"/>
                <a:cs typeface="Calibri"/>
              </a:rPr>
              <a:t>h</a:t>
            </a:r>
            <a:r>
              <a:rPr sz="1400" spc="-110" dirty="0">
                <a:solidFill>
                  <a:srgbClr val="6FAC46"/>
                </a:solidFill>
                <a:latin typeface="Calibri"/>
                <a:cs typeface="Calibri"/>
              </a:rPr>
              <a:t> </a:t>
            </a:r>
            <a:r>
              <a:rPr sz="1400" dirty="0">
                <a:solidFill>
                  <a:srgbClr val="6FAC46"/>
                </a:solidFill>
                <a:latin typeface="Calibri"/>
                <a:cs typeface="Calibri"/>
              </a:rPr>
              <a:t>o</a:t>
            </a:r>
            <a:r>
              <a:rPr sz="1400" spc="-114" dirty="0">
                <a:solidFill>
                  <a:srgbClr val="6FAC46"/>
                </a:solidFill>
                <a:latin typeface="Calibri"/>
                <a:cs typeface="Calibri"/>
              </a:rPr>
              <a:t> </a:t>
            </a:r>
            <a:r>
              <a:rPr sz="1400" dirty="0">
                <a:solidFill>
                  <a:srgbClr val="6FAC46"/>
                </a:solidFill>
                <a:latin typeface="Calibri"/>
                <a:cs typeface="Calibri"/>
              </a:rPr>
              <a:t>l</a:t>
            </a:r>
            <a:r>
              <a:rPr sz="1400" spc="-110" dirty="0">
                <a:solidFill>
                  <a:srgbClr val="6FAC46"/>
                </a:solidFill>
                <a:latin typeface="Calibri"/>
                <a:cs typeface="Calibri"/>
              </a:rPr>
              <a:t> </a:t>
            </a:r>
            <a:r>
              <a:rPr sz="1400" dirty="0">
                <a:solidFill>
                  <a:srgbClr val="6FAC46"/>
                </a:solidFill>
                <a:latin typeface="Calibri"/>
                <a:cs typeface="Calibri"/>
              </a:rPr>
              <a:t>d</a:t>
            </a:r>
            <a:r>
              <a:rPr sz="1400" spc="-110" dirty="0">
                <a:solidFill>
                  <a:srgbClr val="6FAC46"/>
                </a:solidFill>
                <a:latin typeface="Calibri"/>
                <a:cs typeface="Calibri"/>
              </a:rPr>
              <a:t> </a:t>
            </a:r>
            <a:r>
              <a:rPr sz="1400" dirty="0">
                <a:solidFill>
                  <a:srgbClr val="6FAC46"/>
                </a:solidFill>
                <a:latin typeface="Calibri"/>
                <a:cs typeface="Calibri"/>
              </a:rPr>
              <a:t>s</a:t>
            </a:r>
            <a:r>
              <a:rPr sz="1400" spc="105" dirty="0">
                <a:solidFill>
                  <a:srgbClr val="6FAC46"/>
                </a:solidFill>
                <a:latin typeface="Calibri"/>
                <a:cs typeface="Calibri"/>
              </a:rPr>
              <a:t> </a:t>
            </a:r>
            <a:r>
              <a:rPr sz="1400" dirty="0">
                <a:solidFill>
                  <a:srgbClr val="6FAC46"/>
                </a:solidFill>
                <a:latin typeface="Calibri"/>
                <a:cs typeface="Calibri"/>
              </a:rPr>
              <a:t>t</a:t>
            </a:r>
            <a:r>
              <a:rPr sz="1400" spc="-110" dirty="0">
                <a:solidFill>
                  <a:srgbClr val="6FAC46"/>
                </a:solidFill>
                <a:latin typeface="Calibri"/>
                <a:cs typeface="Calibri"/>
              </a:rPr>
              <a:t> </a:t>
            </a:r>
            <a:r>
              <a:rPr sz="1400" dirty="0">
                <a:solidFill>
                  <a:srgbClr val="6FAC46"/>
                </a:solidFill>
                <a:latin typeface="Calibri"/>
                <a:cs typeface="Calibri"/>
              </a:rPr>
              <a:t>h</a:t>
            </a:r>
            <a:r>
              <a:rPr sz="1400" spc="-105" dirty="0">
                <a:solidFill>
                  <a:srgbClr val="6FAC46"/>
                </a:solidFill>
                <a:latin typeface="Calibri"/>
                <a:cs typeface="Calibri"/>
              </a:rPr>
              <a:t> </a:t>
            </a:r>
            <a:r>
              <a:rPr sz="1400" dirty="0">
                <a:solidFill>
                  <a:srgbClr val="6FAC46"/>
                </a:solidFill>
                <a:latin typeface="Calibri"/>
                <a:cs typeface="Calibri"/>
              </a:rPr>
              <a:t>e  </a:t>
            </a:r>
            <a:r>
              <a:rPr sz="1400" spc="-5" dirty="0">
                <a:solidFill>
                  <a:srgbClr val="6FAC46"/>
                </a:solidFill>
                <a:latin typeface="Calibri"/>
                <a:cs typeface="Calibri"/>
              </a:rPr>
              <a:t>business</a:t>
            </a:r>
            <a:r>
              <a:rPr sz="1400" spc="-10" dirty="0">
                <a:solidFill>
                  <a:srgbClr val="6FAC46"/>
                </a:solidFill>
                <a:latin typeface="Calibri"/>
                <a:cs typeface="Calibri"/>
              </a:rPr>
              <a:t> </a:t>
            </a:r>
            <a:r>
              <a:rPr sz="1400" spc="-5" dirty="0">
                <a:solidFill>
                  <a:srgbClr val="6FAC46"/>
                </a:solidFill>
                <a:latin typeface="Calibri"/>
                <a:cs typeface="Calibri"/>
              </a:rPr>
              <a:t>logic.</a:t>
            </a:r>
            <a:endParaRPr sz="1400">
              <a:latin typeface="Calibri"/>
              <a:cs typeface="Calibri"/>
            </a:endParaRPr>
          </a:p>
        </p:txBody>
      </p:sp>
      <p:grpSp>
        <p:nvGrpSpPr>
          <p:cNvPr id="11" name="object 11"/>
          <p:cNvGrpSpPr/>
          <p:nvPr/>
        </p:nvGrpSpPr>
        <p:grpSpPr>
          <a:xfrm>
            <a:off x="199505" y="810490"/>
            <a:ext cx="10827385" cy="5815330"/>
            <a:chOff x="199505" y="810490"/>
            <a:chExt cx="10827385" cy="5815330"/>
          </a:xfrm>
        </p:grpSpPr>
        <p:pic>
          <p:nvPicPr>
            <p:cNvPr id="12" name="object 12"/>
            <p:cNvPicPr/>
            <p:nvPr/>
          </p:nvPicPr>
          <p:blipFill>
            <a:blip r:embed="rId2" cstate="print"/>
            <a:stretch>
              <a:fillRect/>
            </a:stretch>
          </p:blipFill>
          <p:spPr>
            <a:xfrm>
              <a:off x="5074919" y="3931919"/>
              <a:ext cx="5951912" cy="2693323"/>
            </a:xfrm>
            <a:prstGeom prst="rect">
              <a:avLst/>
            </a:prstGeom>
          </p:spPr>
        </p:pic>
        <p:pic>
          <p:nvPicPr>
            <p:cNvPr id="13" name="object 13"/>
            <p:cNvPicPr/>
            <p:nvPr/>
          </p:nvPicPr>
          <p:blipFill>
            <a:blip r:embed="rId3" cstate="print"/>
            <a:stretch>
              <a:fillRect/>
            </a:stretch>
          </p:blipFill>
          <p:spPr>
            <a:xfrm>
              <a:off x="199505" y="810490"/>
              <a:ext cx="4592781" cy="5677592"/>
            </a:xfrm>
            <a:prstGeom prst="rect">
              <a:avLst/>
            </a:prstGeom>
          </p:spPr>
        </p:pic>
      </p:grpSp>
      <p:sp>
        <p:nvSpPr>
          <p:cNvPr id="14" name="object 14"/>
          <p:cNvSpPr txBox="1"/>
          <p:nvPr/>
        </p:nvSpPr>
        <p:spPr>
          <a:xfrm>
            <a:off x="288925" y="854075"/>
            <a:ext cx="4358005" cy="1871980"/>
          </a:xfrm>
          <a:prstGeom prst="rect">
            <a:avLst/>
          </a:prstGeom>
        </p:spPr>
        <p:txBody>
          <a:bodyPr vert="horz" wrap="square" lIns="0" tIns="12065" rIns="0" bIns="0" rtlCol="0">
            <a:spAutoFit/>
          </a:bodyPr>
          <a:lstStyle/>
          <a:p>
            <a:pPr marL="12700" algn="just">
              <a:lnSpc>
                <a:spcPct val="100000"/>
              </a:lnSpc>
              <a:spcBef>
                <a:spcPts val="95"/>
              </a:spcBef>
            </a:pPr>
            <a:r>
              <a:rPr sz="1600" b="1" spc="-5" dirty="0">
                <a:solidFill>
                  <a:srgbClr val="FFFFFF"/>
                </a:solidFill>
                <a:latin typeface="Calibri"/>
                <a:cs typeface="Calibri"/>
              </a:rPr>
              <a:t>Sidecar </a:t>
            </a:r>
            <a:r>
              <a:rPr sz="1600" b="1" spc="-15" dirty="0">
                <a:solidFill>
                  <a:srgbClr val="FFFFFF"/>
                </a:solidFill>
                <a:latin typeface="Calibri"/>
                <a:cs typeface="Calibri"/>
              </a:rPr>
              <a:t>pattern</a:t>
            </a:r>
            <a:r>
              <a:rPr sz="1600" b="1" dirty="0">
                <a:solidFill>
                  <a:srgbClr val="FFFFFF"/>
                </a:solidFill>
                <a:latin typeface="Calibri"/>
                <a:cs typeface="Calibri"/>
              </a:rPr>
              <a:t> </a:t>
            </a:r>
            <a:r>
              <a:rPr sz="1600" b="1" spc="-5" dirty="0">
                <a:solidFill>
                  <a:srgbClr val="FFFFFF"/>
                </a:solidFill>
                <a:latin typeface="Calibri"/>
                <a:cs typeface="Calibri"/>
              </a:rPr>
              <a:t>...</a:t>
            </a:r>
            <a:endParaRPr sz="1600">
              <a:latin typeface="Calibri"/>
              <a:cs typeface="Calibri"/>
            </a:endParaRPr>
          </a:p>
          <a:p>
            <a:pPr marL="12700" marR="5080" algn="just">
              <a:lnSpc>
                <a:spcPct val="100000"/>
              </a:lnSpc>
              <a:spcBef>
                <a:spcPts val="1105"/>
              </a:spcBef>
            </a:pPr>
            <a:r>
              <a:rPr sz="1200" dirty="0">
                <a:solidFill>
                  <a:srgbClr val="FFFFFF"/>
                </a:solidFill>
                <a:latin typeface="Calibri"/>
                <a:cs typeface="Calibri"/>
              </a:rPr>
              <a:t>Sidecar patterns </a:t>
            </a:r>
            <a:r>
              <a:rPr sz="1200" spc="5" dirty="0">
                <a:solidFill>
                  <a:srgbClr val="FFFFFF"/>
                </a:solidFill>
                <a:latin typeface="Calibri"/>
                <a:cs typeface="Calibri"/>
              </a:rPr>
              <a:t>provides </a:t>
            </a:r>
            <a:r>
              <a:rPr sz="1200" dirty="0">
                <a:solidFill>
                  <a:srgbClr val="FFFFFF"/>
                </a:solidFill>
                <a:latin typeface="Calibri"/>
                <a:cs typeface="Calibri"/>
              </a:rPr>
              <a:t>a strategy </a:t>
            </a:r>
            <a:r>
              <a:rPr sz="1200" spc="5" dirty="0">
                <a:solidFill>
                  <a:srgbClr val="FFFFFF"/>
                </a:solidFill>
                <a:latin typeface="Calibri"/>
                <a:cs typeface="Calibri"/>
              </a:rPr>
              <a:t>that co-locates </a:t>
            </a:r>
            <a:r>
              <a:rPr sz="1200" dirty="0">
                <a:solidFill>
                  <a:srgbClr val="FFFFFF"/>
                </a:solidFill>
                <a:latin typeface="Calibri"/>
                <a:cs typeface="Calibri"/>
              </a:rPr>
              <a:t>a </a:t>
            </a:r>
            <a:r>
              <a:rPr sz="1200" spc="5" dirty="0">
                <a:solidFill>
                  <a:srgbClr val="FFFFFF"/>
                </a:solidFill>
                <a:latin typeface="Calibri"/>
                <a:cs typeface="Calibri"/>
              </a:rPr>
              <a:t>cohesive set of  </a:t>
            </a:r>
            <a:r>
              <a:rPr sz="1200" spc="40" dirty="0">
                <a:solidFill>
                  <a:srgbClr val="FFFFFF"/>
                </a:solidFill>
                <a:latin typeface="Calibri"/>
                <a:cs typeface="Calibri"/>
              </a:rPr>
              <a:t>tasks </a:t>
            </a:r>
            <a:r>
              <a:rPr sz="1200" spc="35" dirty="0">
                <a:solidFill>
                  <a:srgbClr val="FFFFFF"/>
                </a:solidFill>
                <a:latin typeface="Calibri"/>
                <a:cs typeface="Calibri"/>
              </a:rPr>
              <a:t>and </a:t>
            </a:r>
            <a:r>
              <a:rPr sz="1200" spc="45" dirty="0">
                <a:solidFill>
                  <a:srgbClr val="FFFFFF"/>
                </a:solidFill>
                <a:latin typeface="Calibri"/>
                <a:cs typeface="Calibri"/>
              </a:rPr>
              <a:t>functions </a:t>
            </a:r>
            <a:r>
              <a:rPr sz="1200" spc="35" dirty="0">
                <a:solidFill>
                  <a:srgbClr val="FFFFFF"/>
                </a:solidFill>
                <a:latin typeface="Calibri"/>
                <a:cs typeface="Calibri"/>
              </a:rPr>
              <a:t>from the </a:t>
            </a:r>
            <a:r>
              <a:rPr sz="1200" spc="50" dirty="0">
                <a:solidFill>
                  <a:srgbClr val="FFFFFF"/>
                </a:solidFill>
                <a:latin typeface="Calibri"/>
                <a:cs typeface="Calibri"/>
              </a:rPr>
              <a:t>parent/primary application </a:t>
            </a:r>
            <a:r>
              <a:rPr sz="1200" spc="35" dirty="0">
                <a:solidFill>
                  <a:srgbClr val="FFFFFF"/>
                </a:solidFill>
                <a:latin typeface="Calibri"/>
                <a:cs typeface="Calibri"/>
              </a:rPr>
              <a:t>into </a:t>
            </a:r>
            <a:r>
              <a:rPr sz="1200" dirty="0">
                <a:solidFill>
                  <a:srgbClr val="FFFFFF"/>
                </a:solidFill>
                <a:latin typeface="Calibri"/>
                <a:cs typeface="Calibri"/>
              </a:rPr>
              <a:t>a  </a:t>
            </a:r>
            <a:r>
              <a:rPr sz="1200" spc="5" dirty="0">
                <a:solidFill>
                  <a:srgbClr val="FFFFFF"/>
                </a:solidFill>
                <a:latin typeface="Calibri"/>
                <a:cs typeface="Calibri"/>
              </a:rPr>
              <a:t>separate </a:t>
            </a:r>
            <a:r>
              <a:rPr sz="1200" spc="10" dirty="0">
                <a:solidFill>
                  <a:srgbClr val="FFFFFF"/>
                </a:solidFill>
                <a:latin typeface="Calibri"/>
                <a:cs typeface="Calibri"/>
              </a:rPr>
              <a:t>module/service/application. This sidecar </a:t>
            </a:r>
            <a:r>
              <a:rPr sz="1200" spc="15" dirty="0">
                <a:solidFill>
                  <a:srgbClr val="FFFFFF"/>
                </a:solidFill>
                <a:latin typeface="Calibri"/>
                <a:cs typeface="Calibri"/>
              </a:rPr>
              <a:t>module although  not </a:t>
            </a:r>
            <a:r>
              <a:rPr sz="1200" spc="20" dirty="0">
                <a:solidFill>
                  <a:srgbClr val="FFFFFF"/>
                </a:solidFill>
                <a:latin typeface="Calibri"/>
                <a:cs typeface="Calibri"/>
              </a:rPr>
              <a:t>part </a:t>
            </a:r>
            <a:r>
              <a:rPr sz="1200" spc="15" dirty="0">
                <a:solidFill>
                  <a:srgbClr val="FFFFFF"/>
                </a:solidFill>
                <a:latin typeface="Calibri"/>
                <a:cs typeface="Calibri"/>
              </a:rPr>
              <a:t>of the parent </a:t>
            </a:r>
            <a:r>
              <a:rPr sz="1200" spc="20" dirty="0">
                <a:solidFill>
                  <a:srgbClr val="FFFFFF"/>
                </a:solidFill>
                <a:latin typeface="Calibri"/>
                <a:cs typeface="Calibri"/>
              </a:rPr>
              <a:t>service, </a:t>
            </a:r>
            <a:r>
              <a:rPr sz="1200" spc="15" dirty="0">
                <a:solidFill>
                  <a:srgbClr val="FFFFFF"/>
                </a:solidFill>
                <a:latin typeface="Calibri"/>
                <a:cs typeface="Calibri"/>
              </a:rPr>
              <a:t>but works </a:t>
            </a:r>
            <a:r>
              <a:rPr sz="1200" spc="25" dirty="0">
                <a:solidFill>
                  <a:srgbClr val="FFFFFF"/>
                </a:solidFill>
                <a:latin typeface="Calibri"/>
                <a:cs typeface="Calibri"/>
              </a:rPr>
              <a:t>along </a:t>
            </a:r>
            <a:r>
              <a:rPr sz="1200" spc="20" dirty="0">
                <a:solidFill>
                  <a:srgbClr val="FFFFFF"/>
                </a:solidFill>
                <a:latin typeface="Calibri"/>
                <a:cs typeface="Calibri"/>
              </a:rPr>
              <a:t>side it, and </a:t>
            </a:r>
            <a:r>
              <a:rPr sz="1200" spc="25" dirty="0">
                <a:solidFill>
                  <a:srgbClr val="FFFFFF"/>
                </a:solidFill>
                <a:latin typeface="Calibri"/>
                <a:cs typeface="Calibri"/>
              </a:rPr>
              <a:t>offload  </a:t>
            </a:r>
            <a:r>
              <a:rPr sz="1200" spc="10" dirty="0">
                <a:solidFill>
                  <a:srgbClr val="FFFFFF"/>
                </a:solidFill>
                <a:latin typeface="Calibri"/>
                <a:cs typeface="Calibri"/>
              </a:rPr>
              <a:t>certain functions and responsbilities. Its goes </a:t>
            </a:r>
            <a:r>
              <a:rPr sz="1200" spc="5" dirty="0">
                <a:solidFill>
                  <a:srgbClr val="FFFFFF"/>
                </a:solidFill>
                <a:latin typeface="Calibri"/>
                <a:cs typeface="Calibri"/>
              </a:rPr>
              <a:t>whereever </a:t>
            </a:r>
            <a:r>
              <a:rPr sz="1200" spc="10" dirty="0">
                <a:solidFill>
                  <a:srgbClr val="FFFFFF"/>
                </a:solidFill>
                <a:latin typeface="Calibri"/>
                <a:cs typeface="Calibri"/>
              </a:rPr>
              <a:t>the parent  </a:t>
            </a:r>
            <a:r>
              <a:rPr sz="1200" spc="30" dirty="0">
                <a:solidFill>
                  <a:srgbClr val="FFFFFF"/>
                </a:solidFill>
                <a:latin typeface="Calibri"/>
                <a:cs typeface="Calibri"/>
              </a:rPr>
              <a:t>service </a:t>
            </a:r>
            <a:r>
              <a:rPr sz="1200" spc="25" dirty="0">
                <a:solidFill>
                  <a:srgbClr val="FFFFFF"/>
                </a:solidFill>
                <a:latin typeface="Calibri"/>
                <a:cs typeface="Calibri"/>
              </a:rPr>
              <a:t>goes. </a:t>
            </a:r>
            <a:r>
              <a:rPr sz="1200" spc="15" dirty="0">
                <a:solidFill>
                  <a:srgbClr val="FFFFFF"/>
                </a:solidFill>
                <a:latin typeface="Calibri"/>
                <a:cs typeface="Calibri"/>
              </a:rPr>
              <a:t>It </a:t>
            </a:r>
            <a:r>
              <a:rPr sz="1200" spc="25" dirty="0">
                <a:solidFill>
                  <a:srgbClr val="FFFFFF"/>
                </a:solidFill>
                <a:latin typeface="Calibri"/>
                <a:cs typeface="Calibri"/>
              </a:rPr>
              <a:t>shares the </a:t>
            </a:r>
            <a:r>
              <a:rPr sz="1200" spc="15" dirty="0">
                <a:solidFill>
                  <a:srgbClr val="FFFFFF"/>
                </a:solidFill>
                <a:latin typeface="Calibri"/>
                <a:cs typeface="Calibri"/>
              </a:rPr>
              <a:t>fate </a:t>
            </a:r>
            <a:r>
              <a:rPr sz="1200" spc="20" dirty="0">
                <a:solidFill>
                  <a:srgbClr val="FFFFFF"/>
                </a:solidFill>
                <a:latin typeface="Calibri"/>
                <a:cs typeface="Calibri"/>
              </a:rPr>
              <a:t>of </a:t>
            </a:r>
            <a:r>
              <a:rPr sz="1200" spc="25" dirty="0">
                <a:solidFill>
                  <a:srgbClr val="FFFFFF"/>
                </a:solidFill>
                <a:latin typeface="Calibri"/>
                <a:cs typeface="Calibri"/>
              </a:rPr>
              <a:t>its parent </a:t>
            </a:r>
            <a:r>
              <a:rPr sz="1200" spc="35" dirty="0">
                <a:solidFill>
                  <a:srgbClr val="FFFFFF"/>
                </a:solidFill>
                <a:latin typeface="Calibri"/>
                <a:cs typeface="Calibri"/>
              </a:rPr>
              <a:t>application. </a:t>
            </a:r>
            <a:r>
              <a:rPr sz="1200" spc="20" dirty="0">
                <a:solidFill>
                  <a:srgbClr val="FFFFFF"/>
                </a:solidFill>
                <a:latin typeface="Calibri"/>
                <a:cs typeface="Calibri"/>
              </a:rPr>
              <a:t>For </a:t>
            </a:r>
            <a:r>
              <a:rPr sz="1200" spc="30" dirty="0">
                <a:solidFill>
                  <a:srgbClr val="FFFFFF"/>
                </a:solidFill>
                <a:latin typeface="Calibri"/>
                <a:cs typeface="Calibri"/>
              </a:rPr>
              <a:t>each </a:t>
            </a:r>
            <a:r>
              <a:rPr sz="1200" spc="330" dirty="0">
                <a:solidFill>
                  <a:srgbClr val="FFFFFF"/>
                </a:solidFill>
                <a:latin typeface="Calibri"/>
                <a:cs typeface="Calibri"/>
              </a:rPr>
              <a:t> </a:t>
            </a:r>
            <a:r>
              <a:rPr sz="1200" spc="-5" dirty="0">
                <a:solidFill>
                  <a:srgbClr val="FFFFFF"/>
                </a:solidFill>
                <a:latin typeface="Calibri"/>
                <a:cs typeface="Calibri"/>
              </a:rPr>
              <a:t>instance </a:t>
            </a:r>
            <a:r>
              <a:rPr sz="1200" dirty="0">
                <a:solidFill>
                  <a:srgbClr val="FFFFFF"/>
                </a:solidFill>
                <a:latin typeface="Calibri"/>
                <a:cs typeface="Calibri"/>
              </a:rPr>
              <a:t>of the </a:t>
            </a:r>
            <a:r>
              <a:rPr sz="1200" spc="-5" dirty="0">
                <a:solidFill>
                  <a:srgbClr val="FFFFFF"/>
                </a:solidFill>
                <a:latin typeface="Calibri"/>
                <a:cs typeface="Calibri"/>
              </a:rPr>
              <a:t>application, </a:t>
            </a:r>
            <a:r>
              <a:rPr sz="1200" dirty="0">
                <a:solidFill>
                  <a:srgbClr val="FFFFFF"/>
                </a:solidFill>
                <a:latin typeface="Calibri"/>
                <a:cs typeface="Calibri"/>
              </a:rPr>
              <a:t>an </a:t>
            </a:r>
            <a:r>
              <a:rPr sz="1200" spc="-5" dirty="0">
                <a:solidFill>
                  <a:srgbClr val="FFFFFF"/>
                </a:solidFill>
                <a:latin typeface="Calibri"/>
                <a:cs typeface="Calibri"/>
              </a:rPr>
              <a:t>instance </a:t>
            </a:r>
            <a:r>
              <a:rPr sz="1200" dirty="0">
                <a:solidFill>
                  <a:srgbClr val="FFFFFF"/>
                </a:solidFill>
                <a:latin typeface="Calibri"/>
                <a:cs typeface="Calibri"/>
              </a:rPr>
              <a:t>of the sidecar is </a:t>
            </a:r>
            <a:r>
              <a:rPr sz="1200" spc="-5" dirty="0">
                <a:solidFill>
                  <a:srgbClr val="FFFFFF"/>
                </a:solidFill>
                <a:latin typeface="Calibri"/>
                <a:cs typeface="Calibri"/>
              </a:rPr>
              <a:t>deployed </a:t>
            </a:r>
            <a:r>
              <a:rPr sz="1200" dirty="0">
                <a:solidFill>
                  <a:srgbClr val="FFFFFF"/>
                </a:solidFill>
                <a:latin typeface="Calibri"/>
                <a:cs typeface="Calibri"/>
              </a:rPr>
              <a:t>and  </a:t>
            </a:r>
            <a:r>
              <a:rPr sz="1200" spc="-10" dirty="0">
                <a:solidFill>
                  <a:srgbClr val="FFFFFF"/>
                </a:solidFill>
                <a:latin typeface="Calibri"/>
                <a:cs typeface="Calibri"/>
              </a:rPr>
              <a:t>hosted </a:t>
            </a:r>
            <a:r>
              <a:rPr sz="1200" spc="-5" dirty="0">
                <a:solidFill>
                  <a:srgbClr val="FFFFFF"/>
                </a:solidFill>
                <a:latin typeface="Calibri"/>
                <a:cs typeface="Calibri"/>
              </a:rPr>
              <a:t>alongside it.</a:t>
            </a:r>
            <a:endParaRPr sz="1200">
              <a:latin typeface="Calibri"/>
              <a:cs typeface="Calibri"/>
            </a:endParaRPr>
          </a:p>
        </p:txBody>
      </p:sp>
      <p:sp>
        <p:nvSpPr>
          <p:cNvPr id="15" name="object 15"/>
          <p:cNvSpPr txBox="1"/>
          <p:nvPr/>
        </p:nvSpPr>
        <p:spPr>
          <a:xfrm>
            <a:off x="288925" y="2883534"/>
            <a:ext cx="2858135" cy="208279"/>
          </a:xfrm>
          <a:prstGeom prst="rect">
            <a:avLst/>
          </a:prstGeom>
        </p:spPr>
        <p:txBody>
          <a:bodyPr vert="horz" wrap="square" lIns="0" tIns="12700" rIns="0" bIns="0" rtlCol="0">
            <a:spAutoFit/>
          </a:bodyPr>
          <a:lstStyle/>
          <a:p>
            <a:pPr marL="12700">
              <a:lnSpc>
                <a:spcPct val="100000"/>
              </a:lnSpc>
              <a:spcBef>
                <a:spcPts val="100"/>
              </a:spcBef>
            </a:pPr>
            <a:r>
              <a:rPr sz="1200" spc="-10" dirty="0">
                <a:solidFill>
                  <a:srgbClr val="FFFFFF"/>
                </a:solidFill>
                <a:latin typeface="Calibri"/>
                <a:cs typeface="Calibri"/>
              </a:rPr>
              <a:t>Advantages </a:t>
            </a:r>
            <a:r>
              <a:rPr sz="1200" dirty="0">
                <a:solidFill>
                  <a:srgbClr val="FFFFFF"/>
                </a:solidFill>
                <a:latin typeface="Calibri"/>
                <a:cs typeface="Calibri"/>
              </a:rPr>
              <a:t>of </a:t>
            </a:r>
            <a:r>
              <a:rPr sz="1200" spc="-5" dirty="0">
                <a:solidFill>
                  <a:srgbClr val="FFFFFF"/>
                </a:solidFill>
                <a:latin typeface="Calibri"/>
                <a:cs typeface="Calibri"/>
              </a:rPr>
              <a:t>using </a:t>
            </a:r>
            <a:r>
              <a:rPr sz="1200" dirty="0">
                <a:solidFill>
                  <a:srgbClr val="FFFFFF"/>
                </a:solidFill>
                <a:latin typeface="Calibri"/>
                <a:cs typeface="Calibri"/>
              </a:rPr>
              <a:t>a </a:t>
            </a:r>
            <a:r>
              <a:rPr sz="1200" spc="-5" dirty="0">
                <a:solidFill>
                  <a:srgbClr val="FFFFFF"/>
                </a:solidFill>
                <a:latin typeface="Calibri"/>
                <a:cs typeface="Calibri"/>
              </a:rPr>
              <a:t>sidecar </a:t>
            </a:r>
            <a:r>
              <a:rPr sz="1200" spc="-10" dirty="0">
                <a:solidFill>
                  <a:srgbClr val="FFFFFF"/>
                </a:solidFill>
                <a:latin typeface="Calibri"/>
                <a:cs typeface="Calibri"/>
              </a:rPr>
              <a:t>pattern</a:t>
            </a:r>
            <a:r>
              <a:rPr sz="1200" spc="-65" dirty="0">
                <a:solidFill>
                  <a:srgbClr val="FFFFFF"/>
                </a:solidFill>
                <a:latin typeface="Calibri"/>
                <a:cs typeface="Calibri"/>
              </a:rPr>
              <a:t> </a:t>
            </a:r>
            <a:r>
              <a:rPr sz="1200" spc="-5" dirty="0">
                <a:solidFill>
                  <a:srgbClr val="FFFFFF"/>
                </a:solidFill>
                <a:latin typeface="Calibri"/>
                <a:cs typeface="Calibri"/>
              </a:rPr>
              <a:t>include:</a:t>
            </a:r>
            <a:endParaRPr sz="1200">
              <a:latin typeface="Calibri"/>
              <a:cs typeface="Calibri"/>
            </a:endParaRPr>
          </a:p>
        </p:txBody>
      </p:sp>
      <p:sp>
        <p:nvSpPr>
          <p:cNvPr id="16" name="object 16"/>
          <p:cNvSpPr txBox="1"/>
          <p:nvPr/>
        </p:nvSpPr>
        <p:spPr>
          <a:xfrm>
            <a:off x="288925" y="3066415"/>
            <a:ext cx="4358005" cy="2219960"/>
          </a:xfrm>
          <a:prstGeom prst="rect">
            <a:avLst/>
          </a:prstGeom>
        </p:spPr>
        <p:txBody>
          <a:bodyPr vert="horz" wrap="square" lIns="0" tIns="12700" rIns="0" bIns="0" rtlCol="0">
            <a:spAutoFit/>
          </a:bodyPr>
          <a:lstStyle/>
          <a:p>
            <a:pPr marL="298450" marR="5080" indent="-285750" algn="just">
              <a:lnSpc>
                <a:spcPct val="100000"/>
              </a:lnSpc>
              <a:spcBef>
                <a:spcPts val="100"/>
              </a:spcBef>
              <a:buFont typeface="Arial"/>
              <a:buChar char="•"/>
              <a:tabLst>
                <a:tab pos="298450" algn="l"/>
              </a:tabLst>
            </a:pPr>
            <a:r>
              <a:rPr sz="1200" dirty="0">
                <a:solidFill>
                  <a:srgbClr val="FFFFFF"/>
                </a:solidFill>
                <a:latin typeface="Calibri"/>
                <a:cs typeface="Calibri"/>
              </a:rPr>
              <a:t>A sidecar is independent from its </a:t>
            </a:r>
            <a:r>
              <a:rPr sz="1200" spc="5" dirty="0">
                <a:solidFill>
                  <a:srgbClr val="FFFFFF"/>
                </a:solidFill>
                <a:latin typeface="Calibri"/>
                <a:cs typeface="Calibri"/>
              </a:rPr>
              <a:t>primary </a:t>
            </a:r>
            <a:r>
              <a:rPr sz="1200" dirty="0">
                <a:solidFill>
                  <a:srgbClr val="FFFFFF"/>
                </a:solidFill>
                <a:latin typeface="Calibri"/>
                <a:cs typeface="Calibri"/>
              </a:rPr>
              <a:t>application in terms </a:t>
            </a:r>
            <a:r>
              <a:rPr sz="1200" spc="5" dirty="0">
                <a:solidFill>
                  <a:srgbClr val="FFFFFF"/>
                </a:solidFill>
                <a:latin typeface="Calibri"/>
                <a:cs typeface="Calibri"/>
              </a:rPr>
              <a:t>of  </a:t>
            </a:r>
            <a:r>
              <a:rPr sz="1200" spc="10" dirty="0">
                <a:solidFill>
                  <a:srgbClr val="FFFFFF"/>
                </a:solidFill>
                <a:latin typeface="Calibri"/>
                <a:cs typeface="Calibri"/>
              </a:rPr>
              <a:t>runtime environment and programming </a:t>
            </a:r>
            <a:r>
              <a:rPr sz="1200" spc="15" dirty="0">
                <a:solidFill>
                  <a:srgbClr val="FFFFFF"/>
                </a:solidFill>
                <a:latin typeface="Calibri"/>
                <a:cs typeface="Calibri"/>
              </a:rPr>
              <a:t>language, </a:t>
            </a:r>
            <a:r>
              <a:rPr sz="1200" spc="10" dirty="0">
                <a:solidFill>
                  <a:srgbClr val="FFFFFF"/>
                </a:solidFill>
                <a:latin typeface="Calibri"/>
                <a:cs typeface="Calibri"/>
              </a:rPr>
              <a:t>so you </a:t>
            </a:r>
            <a:r>
              <a:rPr sz="1200" spc="15" dirty="0">
                <a:solidFill>
                  <a:srgbClr val="FFFFFF"/>
                </a:solidFill>
                <a:latin typeface="Calibri"/>
                <a:cs typeface="Calibri"/>
              </a:rPr>
              <a:t>don't  </a:t>
            </a:r>
            <a:r>
              <a:rPr sz="1200" spc="-5" dirty="0">
                <a:solidFill>
                  <a:srgbClr val="FFFFFF"/>
                </a:solidFill>
                <a:latin typeface="Calibri"/>
                <a:cs typeface="Calibri"/>
              </a:rPr>
              <a:t>need </a:t>
            </a:r>
            <a:r>
              <a:rPr sz="1200" spc="-10" dirty="0">
                <a:solidFill>
                  <a:srgbClr val="FFFFFF"/>
                </a:solidFill>
                <a:latin typeface="Calibri"/>
                <a:cs typeface="Calibri"/>
              </a:rPr>
              <a:t>to develop </a:t>
            </a:r>
            <a:r>
              <a:rPr sz="1200" spc="-5" dirty="0">
                <a:solidFill>
                  <a:srgbClr val="FFFFFF"/>
                </a:solidFill>
                <a:latin typeface="Calibri"/>
                <a:cs typeface="Calibri"/>
              </a:rPr>
              <a:t>one sidecar per</a:t>
            </a:r>
            <a:r>
              <a:rPr sz="1200" spc="15" dirty="0">
                <a:solidFill>
                  <a:srgbClr val="FFFFFF"/>
                </a:solidFill>
                <a:latin typeface="Calibri"/>
                <a:cs typeface="Calibri"/>
              </a:rPr>
              <a:t> </a:t>
            </a:r>
            <a:r>
              <a:rPr sz="1200" spc="-5" dirty="0">
                <a:solidFill>
                  <a:srgbClr val="FFFFFF"/>
                </a:solidFill>
                <a:latin typeface="Calibri"/>
                <a:cs typeface="Calibri"/>
              </a:rPr>
              <a:t>language.</a:t>
            </a:r>
            <a:endParaRPr sz="1200">
              <a:latin typeface="Calibri"/>
              <a:cs typeface="Calibri"/>
            </a:endParaRPr>
          </a:p>
          <a:p>
            <a:pPr marL="298450" marR="5080" indent="-285750" algn="just">
              <a:lnSpc>
                <a:spcPct val="100000"/>
              </a:lnSpc>
              <a:buFont typeface="Arial"/>
              <a:buChar char="•"/>
              <a:tabLst>
                <a:tab pos="298450" algn="l"/>
              </a:tabLst>
            </a:pPr>
            <a:r>
              <a:rPr sz="1200" spc="45" dirty="0">
                <a:solidFill>
                  <a:srgbClr val="FFFFFF"/>
                </a:solidFill>
                <a:latin typeface="Calibri"/>
                <a:cs typeface="Calibri"/>
              </a:rPr>
              <a:t>The </a:t>
            </a:r>
            <a:r>
              <a:rPr sz="1200" spc="55" dirty="0">
                <a:solidFill>
                  <a:srgbClr val="FFFFFF"/>
                </a:solidFill>
                <a:latin typeface="Calibri"/>
                <a:cs typeface="Calibri"/>
              </a:rPr>
              <a:t>sidecar </a:t>
            </a:r>
            <a:r>
              <a:rPr sz="1200" spc="40" dirty="0">
                <a:solidFill>
                  <a:srgbClr val="FFFFFF"/>
                </a:solidFill>
                <a:latin typeface="Calibri"/>
                <a:cs typeface="Calibri"/>
              </a:rPr>
              <a:t>can </a:t>
            </a:r>
            <a:r>
              <a:rPr sz="1200" spc="55" dirty="0">
                <a:solidFill>
                  <a:srgbClr val="FFFFFF"/>
                </a:solidFill>
                <a:latin typeface="Calibri"/>
                <a:cs typeface="Calibri"/>
              </a:rPr>
              <a:t>access </a:t>
            </a:r>
            <a:r>
              <a:rPr sz="1200" spc="40" dirty="0">
                <a:solidFill>
                  <a:srgbClr val="FFFFFF"/>
                </a:solidFill>
                <a:latin typeface="Calibri"/>
                <a:cs typeface="Calibri"/>
              </a:rPr>
              <a:t>the </a:t>
            </a:r>
            <a:r>
              <a:rPr sz="1200" spc="50" dirty="0">
                <a:solidFill>
                  <a:srgbClr val="FFFFFF"/>
                </a:solidFill>
                <a:latin typeface="Calibri"/>
                <a:cs typeface="Calibri"/>
              </a:rPr>
              <a:t>same </a:t>
            </a:r>
            <a:r>
              <a:rPr sz="1200" spc="55" dirty="0">
                <a:solidFill>
                  <a:srgbClr val="FFFFFF"/>
                </a:solidFill>
                <a:latin typeface="Calibri"/>
                <a:cs typeface="Calibri"/>
              </a:rPr>
              <a:t>resources </a:t>
            </a:r>
            <a:r>
              <a:rPr sz="1200" spc="35" dirty="0">
                <a:solidFill>
                  <a:srgbClr val="FFFFFF"/>
                </a:solidFill>
                <a:latin typeface="Calibri"/>
                <a:cs typeface="Calibri"/>
              </a:rPr>
              <a:t>as </a:t>
            </a:r>
            <a:r>
              <a:rPr sz="1200" spc="45" dirty="0">
                <a:solidFill>
                  <a:srgbClr val="FFFFFF"/>
                </a:solidFill>
                <a:latin typeface="Calibri"/>
                <a:cs typeface="Calibri"/>
              </a:rPr>
              <a:t>the </a:t>
            </a:r>
            <a:r>
              <a:rPr sz="1200" spc="60" dirty="0">
                <a:solidFill>
                  <a:srgbClr val="FFFFFF"/>
                </a:solidFill>
                <a:latin typeface="Calibri"/>
                <a:cs typeface="Calibri"/>
              </a:rPr>
              <a:t>primary  </a:t>
            </a:r>
            <a:r>
              <a:rPr sz="1200" spc="-5" dirty="0">
                <a:solidFill>
                  <a:srgbClr val="FFFFFF"/>
                </a:solidFill>
                <a:latin typeface="Calibri"/>
                <a:cs typeface="Calibri"/>
              </a:rPr>
              <a:t>application. For example, </a:t>
            </a:r>
            <a:r>
              <a:rPr sz="1200" dirty="0">
                <a:solidFill>
                  <a:srgbClr val="FFFFFF"/>
                </a:solidFill>
                <a:latin typeface="Calibri"/>
                <a:cs typeface="Calibri"/>
              </a:rPr>
              <a:t>a sidecar </a:t>
            </a:r>
            <a:r>
              <a:rPr sz="1200" spc="-5" dirty="0">
                <a:solidFill>
                  <a:srgbClr val="FFFFFF"/>
                </a:solidFill>
                <a:latin typeface="Calibri"/>
                <a:cs typeface="Calibri"/>
              </a:rPr>
              <a:t>can </a:t>
            </a:r>
            <a:r>
              <a:rPr sz="1200" dirty="0">
                <a:solidFill>
                  <a:srgbClr val="FFFFFF"/>
                </a:solidFill>
                <a:latin typeface="Calibri"/>
                <a:cs typeface="Calibri"/>
              </a:rPr>
              <a:t>monitor </a:t>
            </a:r>
            <a:r>
              <a:rPr sz="1200" spc="-10" dirty="0">
                <a:solidFill>
                  <a:srgbClr val="FFFFFF"/>
                </a:solidFill>
                <a:latin typeface="Calibri"/>
                <a:cs typeface="Calibri"/>
              </a:rPr>
              <a:t>system </a:t>
            </a:r>
            <a:r>
              <a:rPr sz="1200" spc="-5" dirty="0">
                <a:solidFill>
                  <a:srgbClr val="FFFFFF"/>
                </a:solidFill>
                <a:latin typeface="Calibri"/>
                <a:cs typeface="Calibri"/>
              </a:rPr>
              <a:t>resources  used </a:t>
            </a:r>
            <a:r>
              <a:rPr sz="1200" spc="-10" dirty="0">
                <a:solidFill>
                  <a:srgbClr val="FFFFFF"/>
                </a:solidFill>
                <a:latin typeface="Calibri"/>
                <a:cs typeface="Calibri"/>
              </a:rPr>
              <a:t>by </a:t>
            </a:r>
            <a:r>
              <a:rPr sz="1200" spc="-5" dirty="0">
                <a:solidFill>
                  <a:srgbClr val="FFFFFF"/>
                </a:solidFill>
                <a:latin typeface="Calibri"/>
                <a:cs typeface="Calibri"/>
              </a:rPr>
              <a:t>both the sidecar and the primary</a:t>
            </a:r>
            <a:r>
              <a:rPr sz="1200" spc="20" dirty="0">
                <a:solidFill>
                  <a:srgbClr val="FFFFFF"/>
                </a:solidFill>
                <a:latin typeface="Calibri"/>
                <a:cs typeface="Calibri"/>
              </a:rPr>
              <a:t> </a:t>
            </a:r>
            <a:r>
              <a:rPr sz="1200" spc="-10" dirty="0">
                <a:solidFill>
                  <a:srgbClr val="FFFFFF"/>
                </a:solidFill>
                <a:latin typeface="Calibri"/>
                <a:cs typeface="Calibri"/>
              </a:rPr>
              <a:t>application.</a:t>
            </a:r>
            <a:endParaRPr sz="1200">
              <a:latin typeface="Calibri"/>
              <a:cs typeface="Calibri"/>
            </a:endParaRPr>
          </a:p>
          <a:p>
            <a:pPr marL="298450" marR="5080" indent="-285750" algn="just">
              <a:lnSpc>
                <a:spcPct val="100000"/>
              </a:lnSpc>
              <a:buFont typeface="Arial"/>
              <a:buChar char="•"/>
              <a:tabLst>
                <a:tab pos="298450" algn="l"/>
              </a:tabLst>
            </a:pPr>
            <a:r>
              <a:rPr sz="1200" spc="20" dirty="0">
                <a:solidFill>
                  <a:srgbClr val="FFFFFF"/>
                </a:solidFill>
                <a:latin typeface="Calibri"/>
                <a:cs typeface="Calibri"/>
              </a:rPr>
              <a:t>Because </a:t>
            </a:r>
            <a:r>
              <a:rPr sz="1200" spc="15" dirty="0">
                <a:solidFill>
                  <a:srgbClr val="FFFFFF"/>
                </a:solidFill>
                <a:latin typeface="Calibri"/>
                <a:cs typeface="Calibri"/>
              </a:rPr>
              <a:t>of its proximity </a:t>
            </a:r>
            <a:r>
              <a:rPr sz="1200" spc="5" dirty="0">
                <a:solidFill>
                  <a:srgbClr val="FFFFFF"/>
                </a:solidFill>
                <a:latin typeface="Calibri"/>
                <a:cs typeface="Calibri"/>
              </a:rPr>
              <a:t>to </a:t>
            </a:r>
            <a:r>
              <a:rPr sz="1200" spc="15" dirty="0">
                <a:solidFill>
                  <a:srgbClr val="FFFFFF"/>
                </a:solidFill>
                <a:latin typeface="Calibri"/>
                <a:cs typeface="Calibri"/>
              </a:rPr>
              <a:t>the </a:t>
            </a:r>
            <a:r>
              <a:rPr sz="1200" spc="25" dirty="0">
                <a:solidFill>
                  <a:srgbClr val="FFFFFF"/>
                </a:solidFill>
                <a:latin typeface="Calibri"/>
                <a:cs typeface="Calibri"/>
              </a:rPr>
              <a:t>primary </a:t>
            </a:r>
            <a:r>
              <a:rPr sz="1200" spc="20" dirty="0">
                <a:solidFill>
                  <a:srgbClr val="FFFFFF"/>
                </a:solidFill>
                <a:latin typeface="Calibri"/>
                <a:cs typeface="Calibri"/>
              </a:rPr>
              <a:t>application, </a:t>
            </a:r>
            <a:r>
              <a:rPr sz="1200" spc="10" dirty="0">
                <a:solidFill>
                  <a:srgbClr val="FFFFFF"/>
                </a:solidFill>
                <a:latin typeface="Calibri"/>
                <a:cs typeface="Calibri"/>
              </a:rPr>
              <a:t>there’s </a:t>
            </a:r>
            <a:r>
              <a:rPr sz="1200" spc="15" dirty="0">
                <a:solidFill>
                  <a:srgbClr val="FFFFFF"/>
                </a:solidFill>
                <a:latin typeface="Calibri"/>
                <a:cs typeface="Calibri"/>
              </a:rPr>
              <a:t>no  </a:t>
            </a:r>
            <a:r>
              <a:rPr sz="1200" spc="-10" dirty="0">
                <a:solidFill>
                  <a:srgbClr val="FFFFFF"/>
                </a:solidFill>
                <a:latin typeface="Calibri"/>
                <a:cs typeface="Calibri"/>
              </a:rPr>
              <a:t>significant latency </a:t>
            </a:r>
            <a:r>
              <a:rPr sz="1200" spc="-5" dirty="0">
                <a:solidFill>
                  <a:srgbClr val="FFFFFF"/>
                </a:solidFill>
                <a:latin typeface="Calibri"/>
                <a:cs typeface="Calibri"/>
              </a:rPr>
              <a:t>when </a:t>
            </a:r>
            <a:r>
              <a:rPr sz="1200" spc="-10" dirty="0">
                <a:solidFill>
                  <a:srgbClr val="FFFFFF"/>
                </a:solidFill>
                <a:latin typeface="Calibri"/>
                <a:cs typeface="Calibri"/>
              </a:rPr>
              <a:t>communicating between</a:t>
            </a:r>
            <a:r>
              <a:rPr sz="1200" spc="25" dirty="0">
                <a:solidFill>
                  <a:srgbClr val="FFFFFF"/>
                </a:solidFill>
                <a:latin typeface="Calibri"/>
                <a:cs typeface="Calibri"/>
              </a:rPr>
              <a:t> </a:t>
            </a:r>
            <a:r>
              <a:rPr sz="1200" spc="-5" dirty="0">
                <a:solidFill>
                  <a:srgbClr val="FFFFFF"/>
                </a:solidFill>
                <a:latin typeface="Calibri"/>
                <a:cs typeface="Calibri"/>
              </a:rPr>
              <a:t>them.</a:t>
            </a:r>
            <a:endParaRPr sz="1200">
              <a:latin typeface="Calibri"/>
              <a:cs typeface="Calibri"/>
            </a:endParaRPr>
          </a:p>
          <a:p>
            <a:pPr marL="298450" marR="5080" indent="-285750" algn="just">
              <a:lnSpc>
                <a:spcPct val="100000"/>
              </a:lnSpc>
              <a:buFont typeface="Arial"/>
              <a:buChar char="•"/>
              <a:tabLst>
                <a:tab pos="298450" algn="l"/>
              </a:tabLst>
            </a:pPr>
            <a:r>
              <a:rPr sz="1200" spc="50" dirty="0">
                <a:solidFill>
                  <a:srgbClr val="FFFFFF"/>
                </a:solidFill>
                <a:latin typeface="Calibri"/>
                <a:cs typeface="Calibri"/>
              </a:rPr>
              <a:t>Even </a:t>
            </a:r>
            <a:r>
              <a:rPr sz="1200" spc="45" dirty="0">
                <a:solidFill>
                  <a:srgbClr val="FFFFFF"/>
                </a:solidFill>
                <a:latin typeface="Calibri"/>
                <a:cs typeface="Calibri"/>
              </a:rPr>
              <a:t>for </a:t>
            </a:r>
            <a:r>
              <a:rPr sz="1200" spc="75" dirty="0">
                <a:solidFill>
                  <a:srgbClr val="FFFFFF"/>
                </a:solidFill>
                <a:latin typeface="Calibri"/>
                <a:cs typeface="Calibri"/>
              </a:rPr>
              <a:t>applications </a:t>
            </a:r>
            <a:r>
              <a:rPr sz="1200" spc="60" dirty="0">
                <a:solidFill>
                  <a:srgbClr val="FFFFFF"/>
                </a:solidFill>
                <a:latin typeface="Calibri"/>
                <a:cs typeface="Calibri"/>
              </a:rPr>
              <a:t>that </a:t>
            </a:r>
            <a:r>
              <a:rPr sz="1200" spc="70" dirty="0">
                <a:solidFill>
                  <a:srgbClr val="FFFFFF"/>
                </a:solidFill>
                <a:latin typeface="Calibri"/>
                <a:cs typeface="Calibri"/>
              </a:rPr>
              <a:t>don’t provide </a:t>
            </a:r>
            <a:r>
              <a:rPr sz="1200" spc="45" dirty="0">
                <a:solidFill>
                  <a:srgbClr val="FFFFFF"/>
                </a:solidFill>
                <a:latin typeface="Calibri"/>
                <a:cs typeface="Calibri"/>
              </a:rPr>
              <a:t>an </a:t>
            </a:r>
            <a:r>
              <a:rPr sz="1200" spc="80" dirty="0">
                <a:solidFill>
                  <a:srgbClr val="FFFFFF"/>
                </a:solidFill>
                <a:latin typeface="Calibri"/>
                <a:cs typeface="Calibri"/>
              </a:rPr>
              <a:t>extensibility </a:t>
            </a:r>
            <a:r>
              <a:rPr sz="1200" spc="430" dirty="0">
                <a:solidFill>
                  <a:srgbClr val="FFFFFF"/>
                </a:solidFill>
                <a:latin typeface="Calibri"/>
                <a:cs typeface="Calibri"/>
              </a:rPr>
              <a:t> </a:t>
            </a:r>
            <a:r>
              <a:rPr sz="1200" spc="35" dirty="0">
                <a:solidFill>
                  <a:srgbClr val="FFFFFF"/>
                </a:solidFill>
                <a:latin typeface="Calibri"/>
                <a:cs typeface="Calibri"/>
              </a:rPr>
              <a:t>mechanism, </a:t>
            </a:r>
            <a:r>
              <a:rPr sz="1200" spc="25" dirty="0">
                <a:solidFill>
                  <a:srgbClr val="FFFFFF"/>
                </a:solidFill>
                <a:latin typeface="Calibri"/>
                <a:cs typeface="Calibri"/>
              </a:rPr>
              <a:t>you can use </a:t>
            </a:r>
            <a:r>
              <a:rPr sz="1200" dirty="0">
                <a:solidFill>
                  <a:srgbClr val="FFFFFF"/>
                </a:solidFill>
                <a:latin typeface="Calibri"/>
                <a:cs typeface="Calibri"/>
              </a:rPr>
              <a:t>a </a:t>
            </a:r>
            <a:r>
              <a:rPr sz="1200" spc="30" dirty="0">
                <a:solidFill>
                  <a:srgbClr val="FFFFFF"/>
                </a:solidFill>
                <a:latin typeface="Calibri"/>
                <a:cs typeface="Calibri"/>
              </a:rPr>
              <a:t>sidecar </a:t>
            </a:r>
            <a:r>
              <a:rPr sz="1200" spc="10" dirty="0">
                <a:solidFill>
                  <a:srgbClr val="FFFFFF"/>
                </a:solidFill>
                <a:latin typeface="Calibri"/>
                <a:cs typeface="Calibri"/>
              </a:rPr>
              <a:t>to </a:t>
            </a:r>
            <a:r>
              <a:rPr sz="1200" spc="25" dirty="0">
                <a:solidFill>
                  <a:srgbClr val="FFFFFF"/>
                </a:solidFill>
                <a:latin typeface="Calibri"/>
                <a:cs typeface="Calibri"/>
              </a:rPr>
              <a:t>extend </a:t>
            </a:r>
            <a:r>
              <a:rPr sz="1200" spc="35" dirty="0">
                <a:solidFill>
                  <a:srgbClr val="FFFFFF"/>
                </a:solidFill>
                <a:latin typeface="Calibri"/>
                <a:cs typeface="Calibri"/>
              </a:rPr>
              <a:t>functionality </a:t>
            </a:r>
            <a:r>
              <a:rPr sz="1200" spc="15" dirty="0">
                <a:solidFill>
                  <a:srgbClr val="FFFFFF"/>
                </a:solidFill>
                <a:latin typeface="Calibri"/>
                <a:cs typeface="Calibri"/>
              </a:rPr>
              <a:t>by  </a:t>
            </a:r>
            <a:r>
              <a:rPr sz="1200" dirty="0">
                <a:solidFill>
                  <a:srgbClr val="FFFFFF"/>
                </a:solidFill>
                <a:latin typeface="Calibri"/>
                <a:cs typeface="Calibri"/>
              </a:rPr>
              <a:t>attaching it </a:t>
            </a:r>
            <a:r>
              <a:rPr sz="1200" spc="5" dirty="0">
                <a:solidFill>
                  <a:srgbClr val="FFFFFF"/>
                </a:solidFill>
                <a:latin typeface="Calibri"/>
                <a:cs typeface="Calibri"/>
              </a:rPr>
              <a:t>as own </a:t>
            </a:r>
            <a:r>
              <a:rPr sz="1200" dirty="0">
                <a:solidFill>
                  <a:srgbClr val="FFFFFF"/>
                </a:solidFill>
                <a:latin typeface="Calibri"/>
                <a:cs typeface="Calibri"/>
              </a:rPr>
              <a:t>process in the </a:t>
            </a:r>
            <a:r>
              <a:rPr sz="1200" spc="10" dirty="0">
                <a:solidFill>
                  <a:srgbClr val="FFFFFF"/>
                </a:solidFill>
                <a:latin typeface="Calibri"/>
                <a:cs typeface="Calibri"/>
              </a:rPr>
              <a:t>same </a:t>
            </a:r>
            <a:r>
              <a:rPr sz="1200" spc="5" dirty="0">
                <a:solidFill>
                  <a:srgbClr val="FFFFFF"/>
                </a:solidFill>
                <a:latin typeface="Calibri"/>
                <a:cs typeface="Calibri"/>
              </a:rPr>
              <a:t>host or sub-container as  </a:t>
            </a:r>
            <a:r>
              <a:rPr sz="1200" spc="-5" dirty="0">
                <a:solidFill>
                  <a:srgbClr val="FFFFFF"/>
                </a:solidFill>
                <a:latin typeface="Calibri"/>
                <a:cs typeface="Calibri"/>
              </a:rPr>
              <a:t>the primary </a:t>
            </a:r>
            <a:r>
              <a:rPr sz="1200" spc="-10" dirty="0">
                <a:solidFill>
                  <a:srgbClr val="FFFFFF"/>
                </a:solidFill>
                <a:latin typeface="Calibri"/>
                <a:cs typeface="Calibri"/>
              </a:rPr>
              <a:t>application.</a:t>
            </a:r>
            <a:endParaRPr sz="1200">
              <a:latin typeface="Calibri"/>
              <a:cs typeface="Calibri"/>
            </a:endParaRPr>
          </a:p>
        </p:txBody>
      </p:sp>
      <p:sp>
        <p:nvSpPr>
          <p:cNvPr id="17" name="object 17"/>
          <p:cNvSpPr txBox="1"/>
          <p:nvPr/>
        </p:nvSpPr>
        <p:spPr>
          <a:xfrm>
            <a:off x="288925" y="5443854"/>
            <a:ext cx="4358005" cy="939800"/>
          </a:xfrm>
          <a:prstGeom prst="rect">
            <a:avLst/>
          </a:prstGeom>
        </p:spPr>
        <p:txBody>
          <a:bodyPr vert="horz" wrap="square" lIns="0" tIns="12700" rIns="0" bIns="0" rtlCol="0">
            <a:spAutoFit/>
          </a:bodyPr>
          <a:lstStyle/>
          <a:p>
            <a:pPr marL="12700" marR="5080" algn="just">
              <a:lnSpc>
                <a:spcPct val="100000"/>
              </a:lnSpc>
              <a:spcBef>
                <a:spcPts val="100"/>
              </a:spcBef>
            </a:pPr>
            <a:r>
              <a:rPr sz="1200" spc="10" dirty="0">
                <a:solidFill>
                  <a:srgbClr val="FFFFFF"/>
                </a:solidFill>
                <a:latin typeface="Calibri"/>
                <a:cs typeface="Calibri"/>
              </a:rPr>
              <a:t>Sidecar modules usually offload </a:t>
            </a:r>
            <a:r>
              <a:rPr sz="1200" spc="15" dirty="0">
                <a:solidFill>
                  <a:srgbClr val="FFFFFF"/>
                </a:solidFill>
                <a:latin typeface="Calibri"/>
                <a:cs typeface="Calibri"/>
              </a:rPr>
              <a:t>those functions and responsbilities  that are </a:t>
            </a:r>
            <a:r>
              <a:rPr sz="1200" spc="20" dirty="0">
                <a:solidFill>
                  <a:srgbClr val="FFFFFF"/>
                </a:solidFill>
                <a:latin typeface="Calibri"/>
                <a:cs typeface="Calibri"/>
              </a:rPr>
              <a:t>being used </a:t>
            </a:r>
            <a:r>
              <a:rPr sz="1200" spc="15" dirty="0">
                <a:solidFill>
                  <a:srgbClr val="FFFFFF"/>
                </a:solidFill>
                <a:latin typeface="Calibri"/>
                <a:cs typeface="Calibri"/>
              </a:rPr>
              <a:t>in </a:t>
            </a:r>
            <a:r>
              <a:rPr sz="1200" spc="20" dirty="0">
                <a:solidFill>
                  <a:srgbClr val="FFFFFF"/>
                </a:solidFill>
                <a:latin typeface="Calibri"/>
                <a:cs typeface="Calibri"/>
              </a:rPr>
              <a:t>most </a:t>
            </a:r>
            <a:r>
              <a:rPr sz="1200" spc="15" dirty="0">
                <a:solidFill>
                  <a:srgbClr val="FFFFFF"/>
                </a:solidFill>
                <a:latin typeface="Calibri"/>
                <a:cs typeface="Calibri"/>
              </a:rPr>
              <a:t>of </a:t>
            </a:r>
            <a:r>
              <a:rPr sz="1200" spc="20" dirty="0">
                <a:solidFill>
                  <a:srgbClr val="FFFFFF"/>
                </a:solidFill>
                <a:latin typeface="Calibri"/>
                <a:cs typeface="Calibri"/>
              </a:rPr>
              <a:t>the </a:t>
            </a:r>
            <a:r>
              <a:rPr sz="1200" spc="25" dirty="0">
                <a:solidFill>
                  <a:srgbClr val="FFFFFF"/>
                </a:solidFill>
                <a:latin typeface="Calibri"/>
                <a:cs typeface="Calibri"/>
              </a:rPr>
              <a:t>applications. Hence doing </a:t>
            </a:r>
            <a:r>
              <a:rPr sz="1200" spc="15" dirty="0">
                <a:solidFill>
                  <a:srgbClr val="FFFFFF"/>
                </a:solidFill>
                <a:latin typeface="Calibri"/>
                <a:cs typeface="Calibri"/>
              </a:rPr>
              <a:t>so, it  </a:t>
            </a:r>
            <a:r>
              <a:rPr sz="1200" spc="20" dirty="0">
                <a:solidFill>
                  <a:srgbClr val="FFFFFF"/>
                </a:solidFill>
                <a:latin typeface="Calibri"/>
                <a:cs typeface="Calibri"/>
              </a:rPr>
              <a:t>enables </a:t>
            </a:r>
            <a:r>
              <a:rPr sz="1200" spc="15" dirty="0">
                <a:solidFill>
                  <a:srgbClr val="FFFFFF"/>
                </a:solidFill>
                <a:latin typeface="Calibri"/>
                <a:cs typeface="Calibri"/>
              </a:rPr>
              <a:t>the </a:t>
            </a:r>
            <a:r>
              <a:rPr sz="1200" spc="20" dirty="0">
                <a:solidFill>
                  <a:srgbClr val="FFFFFF"/>
                </a:solidFill>
                <a:latin typeface="Calibri"/>
                <a:cs typeface="Calibri"/>
              </a:rPr>
              <a:t>application </a:t>
            </a:r>
            <a:r>
              <a:rPr sz="1200" spc="15" dirty="0">
                <a:solidFill>
                  <a:srgbClr val="FFFFFF"/>
                </a:solidFill>
                <a:latin typeface="Calibri"/>
                <a:cs typeface="Calibri"/>
              </a:rPr>
              <a:t>developers </a:t>
            </a:r>
            <a:r>
              <a:rPr sz="1200" spc="5" dirty="0">
                <a:solidFill>
                  <a:srgbClr val="FFFFFF"/>
                </a:solidFill>
                <a:latin typeface="Calibri"/>
                <a:cs typeface="Calibri"/>
              </a:rPr>
              <a:t>to </a:t>
            </a:r>
            <a:r>
              <a:rPr sz="1200" spc="15" dirty="0">
                <a:solidFill>
                  <a:srgbClr val="FFFFFF"/>
                </a:solidFill>
                <a:latin typeface="Calibri"/>
                <a:cs typeface="Calibri"/>
              </a:rPr>
              <a:t>focus on </a:t>
            </a:r>
            <a:r>
              <a:rPr sz="1200" spc="20" dirty="0">
                <a:solidFill>
                  <a:srgbClr val="FFFFFF"/>
                </a:solidFill>
                <a:latin typeface="Calibri"/>
                <a:cs typeface="Calibri"/>
              </a:rPr>
              <a:t>application specific  </a:t>
            </a:r>
            <a:r>
              <a:rPr sz="1200" spc="25" dirty="0">
                <a:solidFill>
                  <a:srgbClr val="FFFFFF"/>
                </a:solidFill>
                <a:latin typeface="Calibri"/>
                <a:cs typeface="Calibri"/>
              </a:rPr>
              <a:t>requirements, </a:t>
            </a:r>
            <a:r>
              <a:rPr sz="1200" spc="20" dirty="0">
                <a:solidFill>
                  <a:srgbClr val="FFFFFF"/>
                </a:solidFill>
                <a:latin typeface="Calibri"/>
                <a:cs typeface="Calibri"/>
              </a:rPr>
              <a:t>and </a:t>
            </a:r>
            <a:r>
              <a:rPr sz="1200" spc="25" dirty="0">
                <a:solidFill>
                  <a:srgbClr val="FFFFFF"/>
                </a:solidFill>
                <a:latin typeface="Calibri"/>
                <a:cs typeface="Calibri"/>
              </a:rPr>
              <a:t>simply offload other </a:t>
            </a:r>
            <a:r>
              <a:rPr sz="1200" spc="20" dirty="0">
                <a:solidFill>
                  <a:srgbClr val="FFFFFF"/>
                </a:solidFill>
                <a:latin typeface="Calibri"/>
                <a:cs typeface="Calibri"/>
              </a:rPr>
              <a:t>repeating </a:t>
            </a:r>
            <a:r>
              <a:rPr sz="1200" spc="30" dirty="0">
                <a:solidFill>
                  <a:srgbClr val="FFFFFF"/>
                </a:solidFill>
                <a:latin typeface="Calibri"/>
                <a:cs typeface="Calibri"/>
              </a:rPr>
              <a:t>concerns </a:t>
            </a:r>
            <a:r>
              <a:rPr sz="1200" spc="10" dirty="0">
                <a:solidFill>
                  <a:srgbClr val="FFFFFF"/>
                </a:solidFill>
                <a:latin typeface="Calibri"/>
                <a:cs typeface="Calibri"/>
              </a:rPr>
              <a:t>to </a:t>
            </a:r>
            <a:r>
              <a:rPr sz="1200" spc="20" dirty="0">
                <a:solidFill>
                  <a:srgbClr val="FFFFFF"/>
                </a:solidFill>
                <a:latin typeface="Calibri"/>
                <a:cs typeface="Calibri"/>
              </a:rPr>
              <a:t>the  </a:t>
            </a:r>
            <a:r>
              <a:rPr sz="1200" spc="-5" dirty="0">
                <a:solidFill>
                  <a:srgbClr val="FFFFFF"/>
                </a:solidFill>
                <a:latin typeface="Calibri"/>
                <a:cs typeface="Calibri"/>
              </a:rPr>
              <a:t>sidecar module.</a:t>
            </a:r>
            <a:endParaRPr sz="1200">
              <a:latin typeface="Calibri"/>
              <a:cs typeface="Calibri"/>
            </a:endParaRPr>
          </a:p>
        </p:txBody>
      </p:sp>
      <p:sp>
        <p:nvSpPr>
          <p:cNvPr id="18" name="object 18"/>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84</a:t>
            </a:fld>
            <a:endParaRPr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8138795"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(cont.) Sidecar </a:t>
            </a:r>
            <a:r>
              <a:rPr sz="2400" b="1" spc="-10" dirty="0">
                <a:solidFill>
                  <a:srgbClr val="FFFFFF"/>
                </a:solidFill>
                <a:latin typeface="Microsoft YaHei"/>
                <a:cs typeface="Microsoft YaHei"/>
              </a:rPr>
              <a:t>pattern, </a:t>
            </a:r>
            <a:r>
              <a:rPr sz="2400" b="1" dirty="0">
                <a:solidFill>
                  <a:srgbClr val="FFFFFF"/>
                </a:solidFill>
                <a:latin typeface="Microsoft YaHei"/>
                <a:cs typeface="Microsoft YaHei"/>
              </a:rPr>
              <a:t>&amp; </a:t>
            </a:r>
            <a:r>
              <a:rPr sz="2400" b="1" spc="10" dirty="0">
                <a:solidFill>
                  <a:srgbClr val="FFFFFF"/>
                </a:solidFill>
                <a:latin typeface="Microsoft YaHei"/>
                <a:cs typeface="Microsoft YaHei"/>
              </a:rPr>
              <a:t>service </a:t>
            </a:r>
            <a:r>
              <a:rPr sz="2400" b="1" spc="-5" dirty="0">
                <a:solidFill>
                  <a:srgbClr val="FFFFFF"/>
                </a:solidFill>
                <a:latin typeface="Microsoft YaHei"/>
                <a:cs typeface="Microsoft YaHei"/>
              </a:rPr>
              <a:t>mesh</a:t>
            </a:r>
            <a:r>
              <a:rPr sz="2400" b="1" spc="2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7452359" y="777240"/>
              <a:ext cx="4630189" cy="3703320"/>
            </a:xfrm>
            <a:prstGeom prst="rect">
              <a:avLst/>
            </a:prstGeom>
          </p:spPr>
        </p:pic>
      </p:grpSp>
      <p:sp>
        <p:nvSpPr>
          <p:cNvPr id="9" name="object 9"/>
          <p:cNvSpPr txBox="1"/>
          <p:nvPr/>
        </p:nvSpPr>
        <p:spPr>
          <a:xfrm>
            <a:off x="7582534" y="718622"/>
            <a:ext cx="3809365" cy="672465"/>
          </a:xfrm>
          <a:prstGeom prst="rect">
            <a:avLst/>
          </a:prstGeom>
        </p:spPr>
        <p:txBody>
          <a:bodyPr vert="horz" wrap="square" lIns="0" tIns="137795" rIns="0" bIns="0" rtlCol="0">
            <a:spAutoFit/>
          </a:bodyPr>
          <a:lstStyle/>
          <a:p>
            <a:pPr marL="12700">
              <a:lnSpc>
                <a:spcPct val="100000"/>
              </a:lnSpc>
              <a:spcBef>
                <a:spcPts val="1085"/>
              </a:spcBef>
            </a:pPr>
            <a:r>
              <a:rPr sz="1600" b="1" spc="-5" dirty="0">
                <a:solidFill>
                  <a:srgbClr val="FFFFFF"/>
                </a:solidFill>
                <a:latin typeface="Calibri"/>
                <a:cs typeface="Calibri"/>
              </a:rPr>
              <a:t>Sidecar </a:t>
            </a:r>
            <a:r>
              <a:rPr sz="1600" b="1" spc="-15" dirty="0">
                <a:solidFill>
                  <a:srgbClr val="FFFFFF"/>
                </a:solidFill>
                <a:latin typeface="Calibri"/>
                <a:cs typeface="Calibri"/>
              </a:rPr>
              <a:t>proxy features</a:t>
            </a:r>
            <a:r>
              <a:rPr sz="1600" b="1" spc="15" dirty="0">
                <a:solidFill>
                  <a:srgbClr val="FFFFFF"/>
                </a:solidFill>
                <a:latin typeface="Calibri"/>
                <a:cs typeface="Calibri"/>
              </a:rPr>
              <a:t> </a:t>
            </a:r>
            <a:r>
              <a:rPr sz="1600" b="1" spc="-5" dirty="0">
                <a:solidFill>
                  <a:srgbClr val="FFFFFF"/>
                </a:solidFill>
                <a:latin typeface="Calibri"/>
                <a:cs typeface="Calibri"/>
              </a:rPr>
              <a:t>...</a:t>
            </a:r>
            <a:endParaRPr sz="1600">
              <a:latin typeface="Calibri"/>
              <a:cs typeface="Calibri"/>
            </a:endParaRPr>
          </a:p>
          <a:p>
            <a:pPr marL="12700">
              <a:lnSpc>
                <a:spcPct val="100000"/>
              </a:lnSpc>
              <a:spcBef>
                <a:spcPts val="745"/>
              </a:spcBef>
            </a:pPr>
            <a:r>
              <a:rPr sz="1200" dirty="0">
                <a:latin typeface="Calibri"/>
                <a:cs typeface="Calibri"/>
              </a:rPr>
              <a:t>A </a:t>
            </a:r>
            <a:r>
              <a:rPr sz="1200" spc="-5" dirty="0">
                <a:latin typeface="Calibri"/>
                <a:cs typeface="Calibri"/>
              </a:rPr>
              <a:t>sidecar </a:t>
            </a:r>
            <a:r>
              <a:rPr sz="1200" spc="-10" dirty="0">
                <a:latin typeface="Calibri"/>
                <a:cs typeface="Calibri"/>
              </a:rPr>
              <a:t>proxy </a:t>
            </a:r>
            <a:r>
              <a:rPr sz="1200" spc="-5" dirty="0">
                <a:latin typeface="Calibri"/>
                <a:cs typeface="Calibri"/>
              </a:rPr>
              <a:t>can </a:t>
            </a:r>
            <a:r>
              <a:rPr sz="1200" spc="-10" dirty="0">
                <a:latin typeface="Calibri"/>
                <a:cs typeface="Calibri"/>
              </a:rPr>
              <a:t>provide following </a:t>
            </a:r>
            <a:r>
              <a:rPr sz="1200" spc="-15" dirty="0">
                <a:latin typeface="Calibri"/>
                <a:cs typeface="Calibri"/>
              </a:rPr>
              <a:t>features </a:t>
            </a:r>
            <a:r>
              <a:rPr sz="1200" spc="-5" dirty="0">
                <a:latin typeface="Calibri"/>
                <a:cs typeface="Calibri"/>
              </a:rPr>
              <a:t>out </a:t>
            </a:r>
            <a:r>
              <a:rPr sz="1200" dirty="0">
                <a:latin typeface="Calibri"/>
                <a:cs typeface="Calibri"/>
              </a:rPr>
              <a:t>of </a:t>
            </a:r>
            <a:r>
              <a:rPr sz="1200" spc="-5" dirty="0">
                <a:latin typeface="Calibri"/>
                <a:cs typeface="Calibri"/>
              </a:rPr>
              <a:t>the</a:t>
            </a:r>
            <a:r>
              <a:rPr sz="1200" spc="25" dirty="0">
                <a:latin typeface="Calibri"/>
                <a:cs typeface="Calibri"/>
              </a:rPr>
              <a:t> </a:t>
            </a:r>
            <a:r>
              <a:rPr sz="1200" spc="-10" dirty="0">
                <a:latin typeface="Calibri"/>
                <a:cs typeface="Calibri"/>
              </a:rPr>
              <a:t>box:</a:t>
            </a:r>
            <a:endParaRPr sz="1200">
              <a:latin typeface="Calibri"/>
              <a:cs typeface="Calibri"/>
            </a:endParaRPr>
          </a:p>
        </p:txBody>
      </p:sp>
      <p:sp>
        <p:nvSpPr>
          <p:cNvPr id="10" name="object 10"/>
          <p:cNvSpPr txBox="1"/>
          <p:nvPr/>
        </p:nvSpPr>
        <p:spPr>
          <a:xfrm>
            <a:off x="7582534" y="1365250"/>
            <a:ext cx="4373880" cy="2951480"/>
          </a:xfrm>
          <a:prstGeom prst="rect">
            <a:avLst/>
          </a:prstGeom>
        </p:spPr>
        <p:txBody>
          <a:bodyPr vert="horz" wrap="square" lIns="0" tIns="12700" rIns="0" bIns="0" rtlCol="0">
            <a:spAutoFit/>
          </a:bodyPr>
          <a:lstStyle/>
          <a:p>
            <a:pPr marL="241300" marR="20955" indent="-228600" algn="just">
              <a:lnSpc>
                <a:spcPct val="100000"/>
              </a:lnSpc>
              <a:spcBef>
                <a:spcPts val="100"/>
              </a:spcBef>
              <a:buAutoNum type="arabicPeriod"/>
              <a:tabLst>
                <a:tab pos="241300" algn="l"/>
              </a:tabLst>
            </a:pPr>
            <a:r>
              <a:rPr sz="1200" b="1" spc="20" dirty="0">
                <a:latin typeface="Calibri"/>
                <a:cs typeface="Calibri"/>
              </a:rPr>
              <a:t>Resiliency </a:t>
            </a:r>
            <a:r>
              <a:rPr sz="1200" b="1" spc="15" dirty="0">
                <a:latin typeface="Calibri"/>
                <a:cs typeface="Calibri"/>
              </a:rPr>
              <a:t>for </a:t>
            </a:r>
            <a:r>
              <a:rPr sz="1200" b="1" spc="25" dirty="0">
                <a:latin typeface="Calibri"/>
                <a:cs typeface="Calibri"/>
              </a:rPr>
              <a:t>inter-service communications: </a:t>
            </a:r>
            <a:r>
              <a:rPr sz="1200" spc="25" dirty="0">
                <a:latin typeface="Calibri"/>
                <a:cs typeface="Calibri"/>
              </a:rPr>
              <a:t>Circuit-breaking,  </a:t>
            </a:r>
            <a:r>
              <a:rPr sz="1200" spc="10" dirty="0">
                <a:latin typeface="Calibri"/>
                <a:cs typeface="Calibri"/>
              </a:rPr>
              <a:t>retries and </a:t>
            </a:r>
            <a:r>
              <a:rPr sz="1200" spc="15" dirty="0">
                <a:latin typeface="Calibri"/>
                <a:cs typeface="Calibri"/>
              </a:rPr>
              <a:t>timeouts, </a:t>
            </a:r>
            <a:r>
              <a:rPr sz="1200" spc="5" dirty="0">
                <a:latin typeface="Calibri"/>
                <a:cs typeface="Calibri"/>
              </a:rPr>
              <a:t>fault </a:t>
            </a:r>
            <a:r>
              <a:rPr sz="1200" spc="10" dirty="0">
                <a:latin typeface="Calibri"/>
                <a:cs typeface="Calibri"/>
              </a:rPr>
              <a:t>injection, fault </a:t>
            </a:r>
            <a:r>
              <a:rPr sz="1200" spc="20" dirty="0">
                <a:latin typeface="Calibri"/>
                <a:cs typeface="Calibri"/>
              </a:rPr>
              <a:t>handling, </a:t>
            </a:r>
            <a:r>
              <a:rPr sz="1200" spc="15" dirty="0">
                <a:latin typeface="Calibri"/>
                <a:cs typeface="Calibri"/>
              </a:rPr>
              <a:t>fallback and  </a:t>
            </a:r>
            <a:r>
              <a:rPr sz="1200" spc="-25" dirty="0">
                <a:latin typeface="Calibri"/>
                <a:cs typeface="Calibri"/>
              </a:rPr>
              <a:t>failover.</a:t>
            </a:r>
            <a:endParaRPr sz="1200">
              <a:latin typeface="Calibri"/>
              <a:cs typeface="Calibri"/>
            </a:endParaRPr>
          </a:p>
          <a:p>
            <a:pPr marL="241300" marR="20955" indent="-228600" algn="just">
              <a:lnSpc>
                <a:spcPct val="100000"/>
              </a:lnSpc>
              <a:buAutoNum type="arabicPeriod"/>
              <a:tabLst>
                <a:tab pos="241300" algn="l"/>
              </a:tabLst>
            </a:pPr>
            <a:r>
              <a:rPr sz="1200" b="1" spc="45" dirty="0">
                <a:latin typeface="Calibri"/>
                <a:cs typeface="Calibri"/>
              </a:rPr>
              <a:t>Service Discovery: </a:t>
            </a:r>
            <a:r>
              <a:rPr sz="1200" spc="40" dirty="0">
                <a:latin typeface="Calibri"/>
                <a:cs typeface="Calibri"/>
              </a:rPr>
              <a:t>Discovery </a:t>
            </a:r>
            <a:r>
              <a:rPr sz="1200" spc="25" dirty="0">
                <a:latin typeface="Calibri"/>
                <a:cs typeface="Calibri"/>
              </a:rPr>
              <a:t>of </a:t>
            </a:r>
            <a:r>
              <a:rPr sz="1200" spc="45" dirty="0">
                <a:latin typeface="Calibri"/>
                <a:cs typeface="Calibri"/>
              </a:rPr>
              <a:t>service </a:t>
            </a:r>
            <a:r>
              <a:rPr sz="1200" spc="40" dirty="0">
                <a:latin typeface="Calibri"/>
                <a:cs typeface="Calibri"/>
              </a:rPr>
              <a:t>endpoints </a:t>
            </a:r>
            <a:r>
              <a:rPr sz="1200" spc="45" dirty="0">
                <a:latin typeface="Calibri"/>
                <a:cs typeface="Calibri"/>
              </a:rPr>
              <a:t>through </a:t>
            </a:r>
            <a:r>
              <a:rPr sz="1200" dirty="0">
                <a:latin typeface="Calibri"/>
                <a:cs typeface="Calibri"/>
              </a:rPr>
              <a:t>a  </a:t>
            </a:r>
            <a:r>
              <a:rPr sz="1200" spc="-10" dirty="0">
                <a:latin typeface="Calibri"/>
                <a:cs typeface="Calibri"/>
              </a:rPr>
              <a:t>dedicated </a:t>
            </a:r>
            <a:r>
              <a:rPr sz="1200" spc="-5" dirty="0">
                <a:latin typeface="Calibri"/>
                <a:cs typeface="Calibri"/>
              </a:rPr>
              <a:t>service </a:t>
            </a:r>
            <a:r>
              <a:rPr sz="1200" spc="-15" dirty="0">
                <a:latin typeface="Calibri"/>
                <a:cs typeface="Calibri"/>
              </a:rPr>
              <a:t>registry.</a:t>
            </a:r>
            <a:endParaRPr sz="1200">
              <a:latin typeface="Calibri"/>
              <a:cs typeface="Calibri"/>
            </a:endParaRPr>
          </a:p>
          <a:p>
            <a:pPr marL="241300" marR="20955" indent="-228600" algn="just">
              <a:lnSpc>
                <a:spcPct val="100000"/>
              </a:lnSpc>
              <a:buAutoNum type="arabicPeriod"/>
              <a:tabLst>
                <a:tab pos="241300" algn="l"/>
              </a:tabLst>
            </a:pPr>
            <a:r>
              <a:rPr sz="1200" b="1" spc="40" dirty="0">
                <a:latin typeface="Calibri"/>
                <a:cs typeface="Calibri"/>
              </a:rPr>
              <a:t>Load </a:t>
            </a:r>
            <a:r>
              <a:rPr sz="1200" b="1" spc="50" dirty="0">
                <a:latin typeface="Calibri"/>
                <a:cs typeface="Calibri"/>
              </a:rPr>
              <a:t>balancing: </a:t>
            </a:r>
            <a:r>
              <a:rPr sz="1200" spc="45" dirty="0">
                <a:latin typeface="Calibri"/>
                <a:cs typeface="Calibri"/>
              </a:rPr>
              <a:t>Client side load </a:t>
            </a:r>
            <a:r>
              <a:rPr sz="1200" spc="50" dirty="0">
                <a:latin typeface="Calibri"/>
                <a:cs typeface="Calibri"/>
              </a:rPr>
              <a:t>balancing </a:t>
            </a:r>
            <a:r>
              <a:rPr sz="1200" spc="20" dirty="0">
                <a:latin typeface="Calibri"/>
                <a:cs typeface="Calibri"/>
              </a:rPr>
              <a:t>to </a:t>
            </a:r>
            <a:r>
              <a:rPr sz="1200" spc="45" dirty="0">
                <a:latin typeface="Calibri"/>
                <a:cs typeface="Calibri"/>
              </a:rPr>
              <a:t>facilitate load  </a:t>
            </a:r>
            <a:r>
              <a:rPr sz="1200" spc="-5" dirty="0">
                <a:latin typeface="Calibri"/>
                <a:cs typeface="Calibri"/>
              </a:rPr>
              <a:t>distribution </a:t>
            </a:r>
            <a:r>
              <a:rPr sz="1200" dirty="0">
                <a:latin typeface="Calibri"/>
                <a:cs typeface="Calibri"/>
              </a:rPr>
              <a:t>on </a:t>
            </a:r>
            <a:r>
              <a:rPr sz="1200" spc="-5" dirty="0">
                <a:latin typeface="Calibri"/>
                <a:cs typeface="Calibri"/>
              </a:rPr>
              <a:t>the </a:t>
            </a:r>
            <a:r>
              <a:rPr sz="1200" spc="-15" dirty="0">
                <a:latin typeface="Calibri"/>
                <a:cs typeface="Calibri"/>
              </a:rPr>
              <a:t>target </a:t>
            </a:r>
            <a:r>
              <a:rPr sz="1200" spc="-5" dirty="0">
                <a:latin typeface="Calibri"/>
                <a:cs typeface="Calibri"/>
              </a:rPr>
              <a:t>service.</a:t>
            </a:r>
            <a:endParaRPr sz="1200">
              <a:latin typeface="Calibri"/>
              <a:cs typeface="Calibri"/>
            </a:endParaRPr>
          </a:p>
          <a:p>
            <a:pPr marL="241300" marR="20955" indent="-228600" algn="just">
              <a:lnSpc>
                <a:spcPct val="100000"/>
              </a:lnSpc>
              <a:buAutoNum type="arabicPeriod"/>
              <a:tabLst>
                <a:tab pos="241300" algn="l"/>
              </a:tabLst>
            </a:pPr>
            <a:r>
              <a:rPr sz="1200" b="1" spc="10" dirty="0">
                <a:latin typeface="Calibri"/>
                <a:cs typeface="Calibri"/>
              </a:rPr>
              <a:t>Dynamic routing: </a:t>
            </a:r>
            <a:r>
              <a:rPr sz="1200" spc="10" dirty="0">
                <a:latin typeface="Calibri"/>
                <a:cs typeface="Calibri"/>
              </a:rPr>
              <a:t>Advance routing capabilities, </a:t>
            </a:r>
            <a:r>
              <a:rPr sz="1200" spc="5" dirty="0">
                <a:latin typeface="Calibri"/>
                <a:cs typeface="Calibri"/>
              </a:rPr>
              <a:t>that can </a:t>
            </a:r>
            <a:r>
              <a:rPr sz="1200" spc="10" dirty="0">
                <a:latin typeface="Calibri"/>
                <a:cs typeface="Calibri"/>
              </a:rPr>
              <a:t>base on  </a:t>
            </a:r>
            <a:r>
              <a:rPr sz="1200" spc="-10" dirty="0">
                <a:latin typeface="Calibri"/>
                <a:cs typeface="Calibri"/>
              </a:rPr>
              <a:t>pre-define </a:t>
            </a:r>
            <a:r>
              <a:rPr sz="1200" spc="-5" dirty="0">
                <a:latin typeface="Calibri"/>
                <a:cs typeface="Calibri"/>
              </a:rPr>
              <a:t>policies, partition, and load distribution.</a:t>
            </a:r>
            <a:endParaRPr sz="1200">
              <a:latin typeface="Calibri"/>
              <a:cs typeface="Calibri"/>
            </a:endParaRPr>
          </a:p>
          <a:p>
            <a:pPr marL="241300" marR="20955" indent="-228600" algn="just">
              <a:lnSpc>
                <a:spcPct val="100000"/>
              </a:lnSpc>
              <a:buAutoNum type="arabicPeriod"/>
              <a:tabLst>
                <a:tab pos="241300" algn="l"/>
              </a:tabLst>
            </a:pPr>
            <a:r>
              <a:rPr sz="1200" b="1" spc="85" dirty="0">
                <a:latin typeface="Calibri"/>
                <a:cs typeface="Calibri"/>
              </a:rPr>
              <a:t>Observability: </a:t>
            </a:r>
            <a:r>
              <a:rPr sz="1200" spc="80" dirty="0">
                <a:latin typeface="Calibri"/>
                <a:cs typeface="Calibri"/>
              </a:rPr>
              <a:t>Metrics, </a:t>
            </a:r>
            <a:r>
              <a:rPr sz="1200" spc="85" dirty="0">
                <a:latin typeface="Calibri"/>
                <a:cs typeface="Calibri"/>
              </a:rPr>
              <a:t>monitoring, </a:t>
            </a:r>
            <a:r>
              <a:rPr sz="1200" spc="80" dirty="0">
                <a:latin typeface="Calibri"/>
                <a:cs typeface="Calibri"/>
              </a:rPr>
              <a:t>distributed </a:t>
            </a:r>
            <a:r>
              <a:rPr sz="1200" spc="85" dirty="0">
                <a:latin typeface="Calibri"/>
                <a:cs typeface="Calibri"/>
              </a:rPr>
              <a:t>logging,  </a:t>
            </a:r>
            <a:r>
              <a:rPr sz="1200" spc="-10" dirty="0">
                <a:latin typeface="Calibri"/>
                <a:cs typeface="Calibri"/>
              </a:rPr>
              <a:t>distributed tracing.</a:t>
            </a:r>
            <a:endParaRPr sz="1200">
              <a:latin typeface="Calibri"/>
              <a:cs typeface="Calibri"/>
            </a:endParaRPr>
          </a:p>
          <a:p>
            <a:pPr marL="241300" indent="-228600" algn="just">
              <a:lnSpc>
                <a:spcPct val="100000"/>
              </a:lnSpc>
              <a:buAutoNum type="arabicPeriod"/>
              <a:tabLst>
                <a:tab pos="241300" algn="l"/>
              </a:tabLst>
            </a:pPr>
            <a:r>
              <a:rPr sz="1200" b="1" spc="-5" dirty="0">
                <a:latin typeface="Calibri"/>
                <a:cs typeface="Calibri"/>
              </a:rPr>
              <a:t>Security: </a:t>
            </a:r>
            <a:r>
              <a:rPr sz="1200" spc="-15" dirty="0">
                <a:latin typeface="Calibri"/>
                <a:cs typeface="Calibri"/>
              </a:rPr>
              <a:t>Transport </a:t>
            </a:r>
            <a:r>
              <a:rPr sz="1200" spc="-10" dirty="0">
                <a:latin typeface="Calibri"/>
                <a:cs typeface="Calibri"/>
              </a:rPr>
              <a:t>level </a:t>
            </a:r>
            <a:r>
              <a:rPr sz="1200" spc="-5" dirty="0">
                <a:latin typeface="Calibri"/>
                <a:cs typeface="Calibri"/>
              </a:rPr>
              <a:t>security (TLS) and </a:t>
            </a:r>
            <a:r>
              <a:rPr sz="1200" spc="-20" dirty="0">
                <a:latin typeface="Calibri"/>
                <a:cs typeface="Calibri"/>
              </a:rPr>
              <a:t>key</a:t>
            </a:r>
            <a:r>
              <a:rPr sz="1200" spc="20" dirty="0">
                <a:latin typeface="Calibri"/>
                <a:cs typeface="Calibri"/>
              </a:rPr>
              <a:t> </a:t>
            </a:r>
            <a:r>
              <a:rPr sz="1200" spc="-5" dirty="0">
                <a:latin typeface="Calibri"/>
                <a:cs typeface="Calibri"/>
              </a:rPr>
              <a:t>management.</a:t>
            </a:r>
            <a:endParaRPr sz="1200">
              <a:latin typeface="Calibri"/>
              <a:cs typeface="Calibri"/>
            </a:endParaRPr>
          </a:p>
          <a:p>
            <a:pPr marL="241300" indent="-228600" algn="just">
              <a:lnSpc>
                <a:spcPct val="100000"/>
              </a:lnSpc>
              <a:buAutoNum type="arabicPeriod"/>
              <a:tabLst>
                <a:tab pos="241300" algn="l"/>
              </a:tabLst>
            </a:pPr>
            <a:r>
              <a:rPr sz="1200" b="1" spc="-5" dirty="0">
                <a:latin typeface="Calibri"/>
                <a:cs typeface="Calibri"/>
              </a:rPr>
              <a:t>Access </a:t>
            </a:r>
            <a:r>
              <a:rPr sz="1200" b="1" spc="-10" dirty="0">
                <a:latin typeface="Calibri"/>
                <a:cs typeface="Calibri"/>
              </a:rPr>
              <a:t>Control: </a:t>
            </a:r>
            <a:r>
              <a:rPr sz="1200" spc="-5" dirty="0">
                <a:latin typeface="Calibri"/>
                <a:cs typeface="Calibri"/>
              </a:rPr>
              <a:t>Simple blacklist and </a:t>
            </a:r>
            <a:r>
              <a:rPr sz="1200" spc="-10" dirty="0">
                <a:latin typeface="Calibri"/>
                <a:cs typeface="Calibri"/>
              </a:rPr>
              <a:t>whitelist </a:t>
            </a:r>
            <a:r>
              <a:rPr sz="1200" spc="-5" dirty="0">
                <a:latin typeface="Calibri"/>
                <a:cs typeface="Calibri"/>
              </a:rPr>
              <a:t>based access</a:t>
            </a:r>
            <a:r>
              <a:rPr sz="1200" spc="40" dirty="0">
                <a:latin typeface="Calibri"/>
                <a:cs typeface="Calibri"/>
              </a:rPr>
              <a:t> </a:t>
            </a:r>
            <a:r>
              <a:rPr sz="1200" spc="-10" dirty="0">
                <a:latin typeface="Calibri"/>
                <a:cs typeface="Calibri"/>
              </a:rPr>
              <a:t>control.</a:t>
            </a:r>
            <a:endParaRPr sz="1200">
              <a:latin typeface="Calibri"/>
              <a:cs typeface="Calibri"/>
            </a:endParaRPr>
          </a:p>
          <a:p>
            <a:pPr marL="241300" marR="20955" indent="-228600" algn="just">
              <a:lnSpc>
                <a:spcPct val="100000"/>
              </a:lnSpc>
              <a:buAutoNum type="arabicPeriod"/>
              <a:tabLst>
                <a:tab pos="241300" algn="l"/>
              </a:tabLst>
            </a:pPr>
            <a:r>
              <a:rPr sz="1200" b="1" spc="85" dirty="0">
                <a:latin typeface="Calibri"/>
                <a:cs typeface="Calibri"/>
              </a:rPr>
              <a:t>Deployment: </a:t>
            </a:r>
            <a:r>
              <a:rPr sz="1200" spc="75" dirty="0">
                <a:latin typeface="Calibri"/>
                <a:cs typeface="Calibri"/>
              </a:rPr>
              <a:t>Native </a:t>
            </a:r>
            <a:r>
              <a:rPr sz="1200" spc="80" dirty="0">
                <a:latin typeface="Calibri"/>
                <a:cs typeface="Calibri"/>
              </a:rPr>
              <a:t>support </a:t>
            </a:r>
            <a:r>
              <a:rPr sz="1200" spc="55" dirty="0">
                <a:latin typeface="Calibri"/>
                <a:cs typeface="Calibri"/>
              </a:rPr>
              <a:t>for </a:t>
            </a:r>
            <a:r>
              <a:rPr sz="1200" spc="85" dirty="0">
                <a:latin typeface="Calibri"/>
                <a:cs typeface="Calibri"/>
              </a:rPr>
              <a:t>containers. </a:t>
            </a:r>
            <a:r>
              <a:rPr sz="1200" spc="75" dirty="0">
                <a:latin typeface="Calibri"/>
                <a:cs typeface="Calibri"/>
              </a:rPr>
              <a:t>Docker </a:t>
            </a:r>
            <a:r>
              <a:rPr sz="1200" spc="65" dirty="0">
                <a:latin typeface="Calibri"/>
                <a:cs typeface="Calibri"/>
              </a:rPr>
              <a:t>and  </a:t>
            </a:r>
            <a:r>
              <a:rPr sz="1200" spc="-10" dirty="0">
                <a:latin typeface="Calibri"/>
                <a:cs typeface="Calibri"/>
              </a:rPr>
              <a:t>Kubernetes.</a:t>
            </a:r>
            <a:endParaRPr sz="1200">
              <a:latin typeface="Calibri"/>
              <a:cs typeface="Calibri"/>
            </a:endParaRPr>
          </a:p>
          <a:p>
            <a:pPr marL="241300" indent="-228600" algn="just">
              <a:lnSpc>
                <a:spcPct val="100000"/>
              </a:lnSpc>
              <a:buAutoNum type="arabicPeriod"/>
              <a:tabLst>
                <a:tab pos="241300" algn="l"/>
              </a:tabLst>
            </a:pPr>
            <a:r>
              <a:rPr sz="1200" b="1" spc="-5" dirty="0">
                <a:latin typeface="Calibri"/>
                <a:cs typeface="Calibri"/>
              </a:rPr>
              <a:t>Interservice </a:t>
            </a:r>
            <a:r>
              <a:rPr sz="1200" b="1" spc="-10" dirty="0">
                <a:latin typeface="Calibri"/>
                <a:cs typeface="Calibri"/>
              </a:rPr>
              <a:t>communication protocols: </a:t>
            </a:r>
            <a:r>
              <a:rPr sz="1200" dirty="0">
                <a:latin typeface="Calibri"/>
                <a:cs typeface="Calibri"/>
              </a:rPr>
              <a:t>HTTP1.x, HTTP2,</a:t>
            </a:r>
            <a:r>
              <a:rPr sz="1200" spc="10" dirty="0">
                <a:latin typeface="Calibri"/>
                <a:cs typeface="Calibri"/>
              </a:rPr>
              <a:t> </a:t>
            </a:r>
            <a:r>
              <a:rPr sz="1200" spc="-5" dirty="0">
                <a:latin typeface="Calibri"/>
                <a:cs typeface="Calibri"/>
              </a:rPr>
              <a:t>gRPC</a:t>
            </a:r>
            <a:endParaRPr sz="1200">
              <a:latin typeface="Calibri"/>
              <a:cs typeface="Calibri"/>
            </a:endParaRPr>
          </a:p>
        </p:txBody>
      </p:sp>
      <p:pic>
        <p:nvPicPr>
          <p:cNvPr id="11" name="object 11"/>
          <p:cNvPicPr/>
          <p:nvPr/>
        </p:nvPicPr>
        <p:blipFill>
          <a:blip r:embed="rId3" cstate="print"/>
          <a:stretch>
            <a:fillRect/>
          </a:stretch>
        </p:blipFill>
        <p:spPr>
          <a:xfrm>
            <a:off x="7452359" y="4389120"/>
            <a:ext cx="4663440" cy="2011680"/>
          </a:xfrm>
          <a:prstGeom prst="rect">
            <a:avLst/>
          </a:prstGeom>
        </p:spPr>
      </p:pic>
      <p:sp>
        <p:nvSpPr>
          <p:cNvPr id="12" name="object 12"/>
          <p:cNvSpPr txBox="1"/>
          <p:nvPr/>
        </p:nvSpPr>
        <p:spPr>
          <a:xfrm>
            <a:off x="7582534" y="4330502"/>
            <a:ext cx="1675764" cy="672465"/>
          </a:xfrm>
          <a:prstGeom prst="rect">
            <a:avLst/>
          </a:prstGeom>
        </p:spPr>
        <p:txBody>
          <a:bodyPr vert="horz" wrap="square" lIns="0" tIns="137795" rIns="0" bIns="0" rtlCol="0">
            <a:spAutoFit/>
          </a:bodyPr>
          <a:lstStyle/>
          <a:p>
            <a:pPr marL="12700">
              <a:lnSpc>
                <a:spcPct val="100000"/>
              </a:lnSpc>
              <a:spcBef>
                <a:spcPts val="1085"/>
              </a:spcBef>
            </a:pPr>
            <a:r>
              <a:rPr sz="1600" b="1" spc="-10" dirty="0">
                <a:solidFill>
                  <a:srgbClr val="FFFFFF"/>
                </a:solidFill>
                <a:latin typeface="Calibri"/>
                <a:cs typeface="Calibri"/>
              </a:rPr>
              <a:t>Implementations</a:t>
            </a:r>
            <a:r>
              <a:rPr sz="1600" b="1" spc="-30" dirty="0">
                <a:solidFill>
                  <a:srgbClr val="FFFFFF"/>
                </a:solidFill>
                <a:latin typeface="Calibri"/>
                <a:cs typeface="Calibri"/>
              </a:rPr>
              <a:t> </a:t>
            </a:r>
            <a:r>
              <a:rPr sz="1600" b="1" spc="-5" dirty="0">
                <a:solidFill>
                  <a:srgbClr val="FFFFFF"/>
                </a:solidFill>
                <a:latin typeface="Calibri"/>
                <a:cs typeface="Calibri"/>
              </a:rPr>
              <a:t>...</a:t>
            </a:r>
            <a:endParaRPr sz="1600">
              <a:latin typeface="Calibri"/>
              <a:cs typeface="Calibri"/>
            </a:endParaRPr>
          </a:p>
          <a:p>
            <a:pPr marL="12700">
              <a:lnSpc>
                <a:spcPct val="100000"/>
              </a:lnSpc>
              <a:spcBef>
                <a:spcPts val="745"/>
              </a:spcBef>
            </a:pPr>
            <a:r>
              <a:rPr sz="1200" spc="-10" dirty="0">
                <a:latin typeface="Calibri"/>
                <a:cs typeface="Calibri"/>
              </a:rPr>
              <a:t>Lyft's </a:t>
            </a:r>
            <a:r>
              <a:rPr sz="1200" spc="-15" dirty="0">
                <a:latin typeface="Calibri"/>
                <a:cs typeface="Calibri"/>
              </a:rPr>
              <a:t>Envoy</a:t>
            </a:r>
            <a:endParaRPr sz="1200">
              <a:latin typeface="Calibri"/>
              <a:cs typeface="Calibri"/>
            </a:endParaRPr>
          </a:p>
        </p:txBody>
      </p:sp>
      <p:sp>
        <p:nvSpPr>
          <p:cNvPr id="13" name="object 13"/>
          <p:cNvSpPr txBox="1"/>
          <p:nvPr/>
        </p:nvSpPr>
        <p:spPr>
          <a:xfrm>
            <a:off x="7582534" y="5175250"/>
            <a:ext cx="91376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Netflix's</a:t>
            </a:r>
            <a:r>
              <a:rPr sz="1200" spc="-55" dirty="0">
                <a:latin typeface="Calibri"/>
                <a:cs typeface="Calibri"/>
              </a:rPr>
              <a:t> </a:t>
            </a:r>
            <a:r>
              <a:rPr sz="1200" spc="-10" dirty="0">
                <a:latin typeface="Calibri"/>
                <a:cs typeface="Calibri"/>
              </a:rPr>
              <a:t>Prana</a:t>
            </a:r>
            <a:endParaRPr sz="1200">
              <a:latin typeface="Calibri"/>
              <a:cs typeface="Calibri"/>
            </a:endParaRPr>
          </a:p>
        </p:txBody>
      </p:sp>
      <p:sp>
        <p:nvSpPr>
          <p:cNvPr id="14" name="object 14"/>
          <p:cNvSpPr txBox="1"/>
          <p:nvPr/>
        </p:nvSpPr>
        <p:spPr>
          <a:xfrm>
            <a:off x="7582534" y="5556250"/>
            <a:ext cx="1264285"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Airbnb's</a:t>
            </a:r>
            <a:r>
              <a:rPr sz="1200" spc="-50" dirty="0">
                <a:latin typeface="Calibri"/>
                <a:cs typeface="Calibri"/>
              </a:rPr>
              <a:t> </a:t>
            </a:r>
            <a:r>
              <a:rPr sz="1200" spc="-5" dirty="0">
                <a:latin typeface="Calibri"/>
                <a:cs typeface="Calibri"/>
              </a:rPr>
              <a:t>SmartStack</a:t>
            </a:r>
            <a:endParaRPr sz="1200">
              <a:latin typeface="Calibri"/>
              <a:cs typeface="Calibri"/>
            </a:endParaRPr>
          </a:p>
        </p:txBody>
      </p:sp>
      <p:sp>
        <p:nvSpPr>
          <p:cNvPr id="15" name="object 15"/>
          <p:cNvSpPr txBox="1"/>
          <p:nvPr/>
        </p:nvSpPr>
        <p:spPr>
          <a:xfrm>
            <a:off x="7582534" y="5937250"/>
            <a:ext cx="1031240" cy="208279"/>
          </a:xfrm>
          <a:prstGeom prst="rect">
            <a:avLst/>
          </a:prstGeom>
        </p:spPr>
        <p:txBody>
          <a:bodyPr vert="horz" wrap="square" lIns="0" tIns="12700" rIns="0" bIns="0" rtlCol="0">
            <a:spAutoFit/>
          </a:bodyPr>
          <a:lstStyle/>
          <a:p>
            <a:pPr marL="12700">
              <a:lnSpc>
                <a:spcPct val="100000"/>
              </a:lnSpc>
              <a:spcBef>
                <a:spcPts val="100"/>
              </a:spcBef>
            </a:pPr>
            <a:r>
              <a:rPr sz="1200" spc="-15" dirty="0">
                <a:latin typeface="Calibri"/>
                <a:cs typeface="Calibri"/>
              </a:rPr>
              <a:t>Twitter's</a:t>
            </a:r>
            <a:r>
              <a:rPr sz="1200" spc="-45" dirty="0">
                <a:latin typeface="Calibri"/>
                <a:cs typeface="Calibri"/>
              </a:rPr>
              <a:t> </a:t>
            </a:r>
            <a:r>
              <a:rPr sz="1200" spc="-5" dirty="0">
                <a:latin typeface="Calibri"/>
                <a:cs typeface="Calibri"/>
              </a:rPr>
              <a:t>Finagle</a:t>
            </a:r>
            <a:endParaRPr sz="1200">
              <a:latin typeface="Calibri"/>
              <a:cs typeface="Calibri"/>
            </a:endParaRPr>
          </a:p>
        </p:txBody>
      </p:sp>
      <p:pic>
        <p:nvPicPr>
          <p:cNvPr id="16" name="object 16"/>
          <p:cNvPicPr/>
          <p:nvPr/>
        </p:nvPicPr>
        <p:blipFill>
          <a:blip r:embed="rId4" cstate="print"/>
          <a:stretch>
            <a:fillRect/>
          </a:stretch>
        </p:blipFill>
        <p:spPr>
          <a:xfrm>
            <a:off x="9921240" y="5943600"/>
            <a:ext cx="2148840" cy="411480"/>
          </a:xfrm>
          <a:prstGeom prst="rect">
            <a:avLst/>
          </a:prstGeom>
        </p:spPr>
      </p:pic>
      <p:sp>
        <p:nvSpPr>
          <p:cNvPr id="17" name="object 17"/>
          <p:cNvSpPr txBox="1"/>
          <p:nvPr/>
        </p:nvSpPr>
        <p:spPr>
          <a:xfrm>
            <a:off x="10060305" y="6012179"/>
            <a:ext cx="1812289"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https://github.com/twitter/finagle</a:t>
            </a:r>
            <a:endParaRPr sz="1000">
              <a:latin typeface="Calibri"/>
              <a:cs typeface="Calibri"/>
            </a:endParaRPr>
          </a:p>
        </p:txBody>
      </p:sp>
      <p:pic>
        <p:nvPicPr>
          <p:cNvPr id="18" name="object 18"/>
          <p:cNvPicPr/>
          <p:nvPr/>
        </p:nvPicPr>
        <p:blipFill>
          <a:blip r:embed="rId5" cstate="print"/>
          <a:stretch>
            <a:fillRect/>
          </a:stretch>
        </p:blipFill>
        <p:spPr>
          <a:xfrm>
            <a:off x="9189719" y="5532120"/>
            <a:ext cx="2880360" cy="411480"/>
          </a:xfrm>
          <a:prstGeom prst="rect">
            <a:avLst/>
          </a:prstGeom>
        </p:spPr>
      </p:pic>
      <p:sp>
        <p:nvSpPr>
          <p:cNvPr id="19" name="object 19"/>
          <p:cNvSpPr txBox="1"/>
          <p:nvPr/>
        </p:nvSpPr>
        <p:spPr>
          <a:xfrm>
            <a:off x="9311005" y="5621020"/>
            <a:ext cx="2548890"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https://github.com/airbnb/smartstack-cookbook</a:t>
            </a:r>
            <a:endParaRPr sz="1000">
              <a:latin typeface="Calibri"/>
              <a:cs typeface="Calibri"/>
            </a:endParaRPr>
          </a:p>
        </p:txBody>
      </p:sp>
      <p:pic>
        <p:nvPicPr>
          <p:cNvPr id="20" name="object 20"/>
          <p:cNvPicPr/>
          <p:nvPr/>
        </p:nvPicPr>
        <p:blipFill>
          <a:blip r:embed="rId6" cstate="print"/>
          <a:stretch>
            <a:fillRect/>
          </a:stretch>
        </p:blipFill>
        <p:spPr>
          <a:xfrm>
            <a:off x="9921240" y="5166359"/>
            <a:ext cx="2148840" cy="411480"/>
          </a:xfrm>
          <a:prstGeom prst="rect">
            <a:avLst/>
          </a:prstGeom>
        </p:spPr>
      </p:pic>
      <p:sp>
        <p:nvSpPr>
          <p:cNvPr id="21" name="object 21"/>
          <p:cNvSpPr txBox="1"/>
          <p:nvPr/>
        </p:nvSpPr>
        <p:spPr>
          <a:xfrm>
            <a:off x="10060305" y="5229859"/>
            <a:ext cx="1747520"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https://github.com/Netflix/Prana</a:t>
            </a:r>
            <a:endParaRPr sz="1000">
              <a:latin typeface="Calibri"/>
              <a:cs typeface="Calibri"/>
            </a:endParaRPr>
          </a:p>
        </p:txBody>
      </p:sp>
      <p:pic>
        <p:nvPicPr>
          <p:cNvPr id="22" name="object 22"/>
          <p:cNvPicPr/>
          <p:nvPr/>
        </p:nvPicPr>
        <p:blipFill>
          <a:blip r:embed="rId7" cstate="print"/>
          <a:stretch>
            <a:fillRect/>
          </a:stretch>
        </p:blipFill>
        <p:spPr>
          <a:xfrm>
            <a:off x="10195559" y="4754879"/>
            <a:ext cx="1874520" cy="411480"/>
          </a:xfrm>
          <a:prstGeom prst="rect">
            <a:avLst/>
          </a:prstGeom>
        </p:spPr>
      </p:pic>
      <p:sp>
        <p:nvSpPr>
          <p:cNvPr id="23" name="object 23"/>
          <p:cNvSpPr txBox="1"/>
          <p:nvPr/>
        </p:nvSpPr>
        <p:spPr>
          <a:xfrm>
            <a:off x="10318750" y="4848225"/>
            <a:ext cx="1508760" cy="177165"/>
          </a:xfrm>
          <a:prstGeom prst="rect">
            <a:avLst/>
          </a:prstGeom>
        </p:spPr>
        <p:txBody>
          <a:bodyPr vert="horz" wrap="square" lIns="0" tIns="12065" rIns="0" bIns="0" rtlCol="0">
            <a:spAutoFit/>
          </a:bodyPr>
          <a:lstStyle/>
          <a:p>
            <a:pPr marL="12700">
              <a:lnSpc>
                <a:spcPct val="100000"/>
              </a:lnSpc>
              <a:spcBef>
                <a:spcPts val="95"/>
              </a:spcBef>
            </a:pPr>
            <a:r>
              <a:rPr sz="1000" spc="-5" dirty="0">
                <a:solidFill>
                  <a:srgbClr val="FFFFFF"/>
                </a:solidFill>
                <a:latin typeface="Calibri"/>
                <a:cs typeface="Calibri"/>
              </a:rPr>
              <a:t>https://</a:t>
            </a:r>
            <a:r>
              <a:rPr sz="1000" spc="-5" dirty="0">
                <a:solidFill>
                  <a:srgbClr val="FFFFFF"/>
                </a:solidFill>
                <a:latin typeface="Calibri"/>
                <a:cs typeface="Calibri"/>
                <a:hlinkClick r:id="rId8"/>
              </a:rPr>
              <a:t>www.envoyproxy.io/</a:t>
            </a:r>
            <a:endParaRPr sz="1000">
              <a:latin typeface="Calibri"/>
              <a:cs typeface="Calibri"/>
            </a:endParaRPr>
          </a:p>
        </p:txBody>
      </p:sp>
      <p:sp>
        <p:nvSpPr>
          <p:cNvPr id="24" name="object 24"/>
          <p:cNvSpPr txBox="1"/>
          <p:nvPr/>
        </p:nvSpPr>
        <p:spPr>
          <a:xfrm>
            <a:off x="280670" y="850264"/>
            <a:ext cx="6000115" cy="240029"/>
          </a:xfrm>
          <a:prstGeom prst="rect">
            <a:avLst/>
          </a:prstGeom>
        </p:spPr>
        <p:txBody>
          <a:bodyPr vert="horz" wrap="square" lIns="0" tIns="13335" rIns="0" bIns="0" rtlCol="0">
            <a:spAutoFit/>
          </a:bodyPr>
          <a:lstStyle/>
          <a:p>
            <a:pPr marL="298450" indent="-285750">
              <a:lnSpc>
                <a:spcPct val="100000"/>
              </a:lnSpc>
              <a:spcBef>
                <a:spcPts val="105"/>
              </a:spcBef>
              <a:buFont typeface="Arial"/>
              <a:buChar char="•"/>
              <a:tabLst>
                <a:tab pos="297815" algn="l"/>
                <a:tab pos="298450" algn="l"/>
              </a:tabLst>
            </a:pPr>
            <a:r>
              <a:rPr sz="1400" dirty="0">
                <a:latin typeface="Calibri"/>
                <a:cs typeface="Calibri"/>
              </a:rPr>
              <a:t>A </a:t>
            </a:r>
            <a:r>
              <a:rPr sz="1400" spc="-5" dirty="0">
                <a:latin typeface="Calibri"/>
                <a:cs typeface="Calibri"/>
              </a:rPr>
              <a:t>given microservice won’t directly </a:t>
            </a:r>
            <a:r>
              <a:rPr sz="1400" spc="-10" dirty="0">
                <a:latin typeface="Calibri"/>
                <a:cs typeface="Calibri"/>
              </a:rPr>
              <a:t>communicate </a:t>
            </a:r>
            <a:r>
              <a:rPr sz="1400" spc="-5" dirty="0">
                <a:latin typeface="Calibri"/>
                <a:cs typeface="Calibri"/>
              </a:rPr>
              <a:t>with the other</a:t>
            </a:r>
            <a:r>
              <a:rPr sz="1400" spc="20" dirty="0">
                <a:latin typeface="Calibri"/>
                <a:cs typeface="Calibri"/>
              </a:rPr>
              <a:t> </a:t>
            </a:r>
            <a:r>
              <a:rPr sz="1400" spc="-5" dirty="0">
                <a:latin typeface="Calibri"/>
                <a:cs typeface="Calibri"/>
              </a:rPr>
              <a:t>microservices.</a:t>
            </a:r>
            <a:endParaRPr sz="1400">
              <a:latin typeface="Calibri"/>
              <a:cs typeface="Calibri"/>
            </a:endParaRPr>
          </a:p>
        </p:txBody>
      </p:sp>
      <p:sp>
        <p:nvSpPr>
          <p:cNvPr id="25" name="object 25"/>
          <p:cNvSpPr txBox="1"/>
          <p:nvPr/>
        </p:nvSpPr>
        <p:spPr>
          <a:xfrm>
            <a:off x="737869" y="1063624"/>
            <a:ext cx="6550025" cy="666750"/>
          </a:xfrm>
          <a:prstGeom prst="rect">
            <a:avLst/>
          </a:prstGeom>
        </p:spPr>
        <p:txBody>
          <a:bodyPr vert="horz" wrap="square" lIns="0" tIns="13335" rIns="0" bIns="0" rtlCol="0">
            <a:spAutoFit/>
          </a:bodyPr>
          <a:lstStyle/>
          <a:p>
            <a:pPr marL="298450" indent="-285750">
              <a:lnSpc>
                <a:spcPct val="100000"/>
              </a:lnSpc>
              <a:spcBef>
                <a:spcPts val="105"/>
              </a:spcBef>
              <a:buFont typeface="Arial"/>
              <a:buChar char="•"/>
              <a:tabLst>
                <a:tab pos="297815" algn="l"/>
                <a:tab pos="298450" algn="l"/>
              </a:tabLst>
            </a:pPr>
            <a:r>
              <a:rPr sz="1400" spc="-5" dirty="0">
                <a:latin typeface="Calibri"/>
                <a:cs typeface="Calibri"/>
              </a:rPr>
              <a:t>Rather all the </a:t>
            </a:r>
            <a:r>
              <a:rPr sz="1400" spc="-10" dirty="0">
                <a:latin typeface="Calibri"/>
                <a:cs typeface="Calibri"/>
              </a:rPr>
              <a:t>communication </a:t>
            </a:r>
            <a:r>
              <a:rPr sz="1400" spc="-5" dirty="0">
                <a:latin typeface="Calibri"/>
                <a:cs typeface="Calibri"/>
              </a:rPr>
              <a:t>is being made through the sidecar</a:t>
            </a:r>
            <a:r>
              <a:rPr sz="1400" dirty="0">
                <a:latin typeface="Calibri"/>
                <a:cs typeface="Calibri"/>
              </a:rPr>
              <a:t> </a:t>
            </a:r>
            <a:r>
              <a:rPr sz="1400" spc="-30" dirty="0">
                <a:latin typeface="Calibri"/>
                <a:cs typeface="Calibri"/>
              </a:rPr>
              <a:t>proxy.</a:t>
            </a:r>
            <a:endParaRPr sz="1400">
              <a:latin typeface="Calibri"/>
              <a:cs typeface="Calibri"/>
            </a:endParaRPr>
          </a:p>
          <a:p>
            <a:pPr marL="297815" marR="5080" indent="-285750">
              <a:lnSpc>
                <a:spcPct val="100000"/>
              </a:lnSpc>
              <a:buFont typeface="Arial"/>
              <a:buChar char="•"/>
              <a:tabLst>
                <a:tab pos="297815" algn="l"/>
                <a:tab pos="298450" algn="l"/>
              </a:tabLst>
            </a:pPr>
            <a:r>
              <a:rPr sz="1400" dirty="0">
                <a:latin typeface="Calibri"/>
                <a:cs typeface="Calibri"/>
              </a:rPr>
              <a:t>Hence the </a:t>
            </a:r>
            <a:r>
              <a:rPr sz="1400" spc="-10" dirty="0">
                <a:latin typeface="Calibri"/>
                <a:cs typeface="Calibri"/>
              </a:rPr>
              <a:t>proxy </a:t>
            </a:r>
            <a:r>
              <a:rPr sz="1400" dirty="0">
                <a:latin typeface="Calibri"/>
                <a:cs typeface="Calibri"/>
              </a:rPr>
              <a:t>has all the </a:t>
            </a:r>
            <a:r>
              <a:rPr sz="1400" spc="-5" dirty="0">
                <a:latin typeface="Calibri"/>
                <a:cs typeface="Calibri"/>
              </a:rPr>
              <a:t>information regarding </a:t>
            </a:r>
            <a:r>
              <a:rPr sz="1400" dirty="0">
                <a:latin typeface="Calibri"/>
                <a:cs typeface="Calibri"/>
              </a:rPr>
              <a:t>the </a:t>
            </a:r>
            <a:r>
              <a:rPr sz="1400" spc="-5" dirty="0">
                <a:latin typeface="Calibri"/>
                <a:cs typeface="Calibri"/>
              </a:rPr>
              <a:t>target </a:t>
            </a:r>
            <a:r>
              <a:rPr sz="1400" spc="5" dirty="0">
                <a:latin typeface="Calibri"/>
                <a:cs typeface="Calibri"/>
              </a:rPr>
              <a:t>service's address, </a:t>
            </a:r>
            <a:r>
              <a:rPr sz="1400" dirty="0">
                <a:latin typeface="Calibri"/>
                <a:cs typeface="Calibri"/>
              </a:rPr>
              <a:t>how </a:t>
            </a:r>
            <a:r>
              <a:rPr sz="1400" spc="-5" dirty="0">
                <a:latin typeface="Calibri"/>
                <a:cs typeface="Calibri"/>
              </a:rPr>
              <a:t>to  </a:t>
            </a:r>
            <a:r>
              <a:rPr sz="1400" spc="-10" dirty="0">
                <a:latin typeface="Calibri"/>
                <a:cs typeface="Calibri"/>
              </a:rPr>
              <a:t>communicate </a:t>
            </a:r>
            <a:r>
              <a:rPr sz="1400" spc="-15" dirty="0">
                <a:latin typeface="Calibri"/>
                <a:cs typeface="Calibri"/>
              </a:rPr>
              <a:t>securely, </a:t>
            </a:r>
            <a:r>
              <a:rPr sz="1400" spc="-5" dirty="0">
                <a:latin typeface="Calibri"/>
                <a:cs typeface="Calibri"/>
              </a:rPr>
              <a:t>and what </a:t>
            </a:r>
            <a:r>
              <a:rPr sz="1400" spc="-10" dirty="0">
                <a:latin typeface="Calibri"/>
                <a:cs typeface="Calibri"/>
              </a:rPr>
              <a:t>to </a:t>
            </a:r>
            <a:r>
              <a:rPr sz="1400" dirty="0">
                <a:latin typeface="Calibri"/>
                <a:cs typeface="Calibri"/>
              </a:rPr>
              <a:t>do </a:t>
            </a:r>
            <a:r>
              <a:rPr sz="1400" spc="-5" dirty="0">
                <a:latin typeface="Calibri"/>
                <a:cs typeface="Calibri"/>
              </a:rPr>
              <a:t>if the </a:t>
            </a:r>
            <a:r>
              <a:rPr sz="1400" spc="-10" dirty="0">
                <a:latin typeface="Calibri"/>
                <a:cs typeface="Calibri"/>
              </a:rPr>
              <a:t>communica</a:t>
            </a:r>
            <a:r>
              <a:rPr sz="1400" spc="-5" dirty="0">
                <a:latin typeface="Calibri"/>
                <a:cs typeface="Calibri"/>
              </a:rPr>
              <a:t> </a:t>
            </a:r>
            <a:r>
              <a:rPr sz="1400" spc="-10" dirty="0">
                <a:latin typeface="Calibri"/>
                <a:cs typeface="Calibri"/>
              </a:rPr>
              <a:t>fails.</a:t>
            </a:r>
            <a:endParaRPr sz="1400">
              <a:latin typeface="Calibri"/>
              <a:cs typeface="Calibri"/>
            </a:endParaRPr>
          </a:p>
        </p:txBody>
      </p:sp>
      <p:sp>
        <p:nvSpPr>
          <p:cNvPr id="26" name="object 26"/>
          <p:cNvSpPr txBox="1"/>
          <p:nvPr/>
        </p:nvSpPr>
        <p:spPr>
          <a:xfrm>
            <a:off x="280670" y="1703705"/>
            <a:ext cx="7007225" cy="666750"/>
          </a:xfrm>
          <a:prstGeom prst="rect">
            <a:avLst/>
          </a:prstGeom>
        </p:spPr>
        <p:txBody>
          <a:bodyPr vert="horz" wrap="square" lIns="0" tIns="13335" rIns="0" bIns="0" rtlCol="0">
            <a:spAutoFit/>
          </a:bodyPr>
          <a:lstStyle/>
          <a:p>
            <a:pPr marL="298450" marR="5080" indent="-285750" algn="just">
              <a:lnSpc>
                <a:spcPct val="100000"/>
              </a:lnSpc>
              <a:spcBef>
                <a:spcPts val="105"/>
              </a:spcBef>
              <a:buFont typeface="Arial"/>
              <a:buChar char="•"/>
              <a:tabLst>
                <a:tab pos="298450" algn="l"/>
              </a:tabLst>
            </a:pPr>
            <a:r>
              <a:rPr sz="1400" spc="80" dirty="0">
                <a:latin typeface="Calibri"/>
                <a:cs typeface="Calibri"/>
              </a:rPr>
              <a:t>Service-mesh </a:t>
            </a:r>
            <a:r>
              <a:rPr sz="1400" spc="45" dirty="0">
                <a:latin typeface="Calibri"/>
                <a:cs typeface="Calibri"/>
              </a:rPr>
              <a:t>is </a:t>
            </a:r>
            <a:r>
              <a:rPr sz="1400" spc="75" dirty="0">
                <a:latin typeface="Calibri"/>
                <a:cs typeface="Calibri"/>
              </a:rPr>
              <a:t>language </a:t>
            </a:r>
            <a:r>
              <a:rPr sz="1400" spc="80" dirty="0">
                <a:latin typeface="Calibri"/>
                <a:cs typeface="Calibri"/>
              </a:rPr>
              <a:t>agnostic: </a:t>
            </a:r>
            <a:r>
              <a:rPr sz="1400" spc="70" dirty="0">
                <a:latin typeface="Calibri"/>
                <a:cs typeface="Calibri"/>
              </a:rPr>
              <a:t>Since </a:t>
            </a:r>
            <a:r>
              <a:rPr sz="1400" spc="60" dirty="0">
                <a:latin typeface="Calibri"/>
                <a:cs typeface="Calibri"/>
              </a:rPr>
              <a:t>the </a:t>
            </a:r>
            <a:r>
              <a:rPr sz="1400" spc="80" dirty="0">
                <a:latin typeface="Calibri"/>
                <a:cs typeface="Calibri"/>
              </a:rPr>
              <a:t>microservice </a:t>
            </a:r>
            <a:r>
              <a:rPr sz="1400" spc="35" dirty="0">
                <a:latin typeface="Calibri"/>
                <a:cs typeface="Calibri"/>
              </a:rPr>
              <a:t>to </a:t>
            </a:r>
            <a:r>
              <a:rPr sz="1400" spc="80" dirty="0">
                <a:latin typeface="Calibri"/>
                <a:cs typeface="Calibri"/>
              </a:rPr>
              <a:t>service </a:t>
            </a:r>
            <a:r>
              <a:rPr sz="1400" spc="70" dirty="0">
                <a:latin typeface="Calibri"/>
                <a:cs typeface="Calibri"/>
              </a:rPr>
              <a:t>mesh </a:t>
            </a:r>
            <a:r>
              <a:rPr sz="1400" spc="60" dirty="0">
                <a:latin typeface="Calibri"/>
                <a:cs typeface="Calibri"/>
              </a:rPr>
              <a:t>proxy  </a:t>
            </a:r>
            <a:r>
              <a:rPr sz="1400" spc="5" dirty="0">
                <a:latin typeface="Calibri"/>
                <a:cs typeface="Calibri"/>
              </a:rPr>
              <a:t>communication is </a:t>
            </a:r>
            <a:r>
              <a:rPr sz="1400" dirty="0">
                <a:latin typeface="Calibri"/>
                <a:cs typeface="Calibri"/>
              </a:rPr>
              <a:t>always </a:t>
            </a:r>
            <a:r>
              <a:rPr sz="1400" spc="10" dirty="0">
                <a:latin typeface="Calibri"/>
                <a:cs typeface="Calibri"/>
              </a:rPr>
              <a:t>on </a:t>
            </a:r>
            <a:r>
              <a:rPr sz="1400" spc="5" dirty="0">
                <a:latin typeface="Calibri"/>
                <a:cs typeface="Calibri"/>
              </a:rPr>
              <a:t>top </a:t>
            </a:r>
            <a:r>
              <a:rPr sz="1400" dirty="0">
                <a:latin typeface="Calibri"/>
                <a:cs typeface="Calibri"/>
              </a:rPr>
              <a:t>to </a:t>
            </a:r>
            <a:r>
              <a:rPr sz="1400" spc="5" dirty="0">
                <a:latin typeface="Calibri"/>
                <a:cs typeface="Calibri"/>
              </a:rPr>
              <a:t>standard protocols </a:t>
            </a:r>
            <a:r>
              <a:rPr sz="1400" spc="10" dirty="0">
                <a:latin typeface="Calibri"/>
                <a:cs typeface="Calibri"/>
              </a:rPr>
              <a:t>such </a:t>
            </a:r>
            <a:r>
              <a:rPr sz="1400" spc="5" dirty="0">
                <a:latin typeface="Calibri"/>
                <a:cs typeface="Calibri"/>
              </a:rPr>
              <a:t>as </a:t>
            </a:r>
            <a:r>
              <a:rPr sz="1400" spc="15" dirty="0">
                <a:latin typeface="Calibri"/>
                <a:cs typeface="Calibri"/>
              </a:rPr>
              <a:t>HTTP1.x/2.x, </a:t>
            </a:r>
            <a:r>
              <a:rPr sz="1400" spc="10" dirty="0">
                <a:latin typeface="Calibri"/>
                <a:cs typeface="Calibri"/>
              </a:rPr>
              <a:t>gRPC </a:t>
            </a:r>
            <a:r>
              <a:rPr sz="1400" spc="5" dirty="0">
                <a:latin typeface="Calibri"/>
                <a:cs typeface="Calibri"/>
              </a:rPr>
              <a:t>etc., </a:t>
            </a:r>
            <a:r>
              <a:rPr sz="1400" spc="10" dirty="0">
                <a:latin typeface="Calibri"/>
                <a:cs typeface="Calibri"/>
              </a:rPr>
              <a:t>one  </a:t>
            </a:r>
            <a:r>
              <a:rPr sz="1400" spc="-10" dirty="0">
                <a:latin typeface="Calibri"/>
                <a:cs typeface="Calibri"/>
              </a:rPr>
              <a:t>can </a:t>
            </a:r>
            <a:r>
              <a:rPr sz="1400" spc="-5" dirty="0">
                <a:latin typeface="Calibri"/>
                <a:cs typeface="Calibri"/>
              </a:rPr>
              <a:t>write microservice </a:t>
            </a:r>
            <a:r>
              <a:rPr sz="1400" spc="-10" dirty="0">
                <a:latin typeface="Calibri"/>
                <a:cs typeface="Calibri"/>
              </a:rPr>
              <a:t>from </a:t>
            </a:r>
            <a:r>
              <a:rPr sz="1400" spc="-15" dirty="0">
                <a:latin typeface="Calibri"/>
                <a:cs typeface="Calibri"/>
              </a:rPr>
              <a:t>any </a:t>
            </a:r>
            <a:r>
              <a:rPr sz="1400" spc="-5" dirty="0">
                <a:latin typeface="Calibri"/>
                <a:cs typeface="Calibri"/>
              </a:rPr>
              <a:t>technology and they will </a:t>
            </a:r>
            <a:r>
              <a:rPr sz="1400" spc="-10" dirty="0">
                <a:latin typeface="Calibri"/>
                <a:cs typeface="Calibri"/>
              </a:rPr>
              <a:t>still </a:t>
            </a:r>
            <a:r>
              <a:rPr sz="1400" spc="-5" dirty="0">
                <a:latin typeface="Calibri"/>
                <a:cs typeface="Calibri"/>
              </a:rPr>
              <a:t>work with the </a:t>
            </a:r>
            <a:r>
              <a:rPr sz="1400" dirty="0">
                <a:latin typeface="Calibri"/>
                <a:cs typeface="Calibri"/>
              </a:rPr>
              <a:t>service</a:t>
            </a:r>
            <a:r>
              <a:rPr sz="1400" spc="50" dirty="0">
                <a:latin typeface="Calibri"/>
                <a:cs typeface="Calibri"/>
              </a:rPr>
              <a:t> </a:t>
            </a:r>
            <a:r>
              <a:rPr sz="1400" spc="-5" dirty="0">
                <a:latin typeface="Calibri"/>
                <a:cs typeface="Calibri"/>
              </a:rPr>
              <a:t>mesh.</a:t>
            </a:r>
            <a:endParaRPr sz="1400">
              <a:latin typeface="Calibri"/>
              <a:cs typeface="Calibri"/>
            </a:endParaRPr>
          </a:p>
        </p:txBody>
      </p:sp>
      <p:sp>
        <p:nvSpPr>
          <p:cNvPr id="27" name="object 27"/>
          <p:cNvSpPr txBox="1"/>
          <p:nvPr/>
        </p:nvSpPr>
        <p:spPr>
          <a:xfrm>
            <a:off x="280670" y="2557144"/>
            <a:ext cx="7007225" cy="666750"/>
          </a:xfrm>
          <a:prstGeom prst="rect">
            <a:avLst/>
          </a:prstGeom>
        </p:spPr>
        <p:txBody>
          <a:bodyPr vert="horz" wrap="square" lIns="0" tIns="13335" rIns="0" bIns="0" rtlCol="0">
            <a:spAutoFit/>
          </a:bodyPr>
          <a:lstStyle/>
          <a:p>
            <a:pPr marL="298450" marR="5080" indent="-285750" algn="just">
              <a:lnSpc>
                <a:spcPct val="100000"/>
              </a:lnSpc>
              <a:spcBef>
                <a:spcPts val="105"/>
              </a:spcBef>
              <a:buFont typeface="Arial"/>
              <a:buChar char="•"/>
              <a:tabLst>
                <a:tab pos="298450" algn="l"/>
              </a:tabLst>
            </a:pPr>
            <a:r>
              <a:rPr sz="1400" dirty="0">
                <a:latin typeface="Calibri"/>
                <a:cs typeface="Calibri"/>
              </a:rPr>
              <a:t>A </a:t>
            </a:r>
            <a:r>
              <a:rPr sz="1400" spc="35" dirty="0">
                <a:latin typeface="Calibri"/>
                <a:cs typeface="Calibri"/>
              </a:rPr>
              <a:t>service mesh </a:t>
            </a:r>
            <a:r>
              <a:rPr sz="1400" spc="20" dirty="0">
                <a:latin typeface="Calibri"/>
                <a:cs typeface="Calibri"/>
              </a:rPr>
              <a:t>is </a:t>
            </a:r>
            <a:r>
              <a:rPr sz="1400" spc="40" dirty="0">
                <a:latin typeface="Calibri"/>
                <a:cs typeface="Calibri"/>
              </a:rPr>
              <a:t>usually </a:t>
            </a:r>
            <a:r>
              <a:rPr sz="1400" spc="35" dirty="0">
                <a:latin typeface="Calibri"/>
                <a:cs typeface="Calibri"/>
              </a:rPr>
              <a:t>being coupled with </a:t>
            </a:r>
            <a:r>
              <a:rPr sz="1400" dirty="0">
                <a:latin typeface="Calibri"/>
                <a:cs typeface="Calibri"/>
              </a:rPr>
              <a:t>a </a:t>
            </a:r>
            <a:r>
              <a:rPr sz="1400" spc="40" dirty="0">
                <a:latin typeface="Calibri"/>
                <a:cs typeface="Calibri"/>
              </a:rPr>
              <a:t>management </a:t>
            </a:r>
            <a:r>
              <a:rPr sz="1400" spc="30" dirty="0">
                <a:latin typeface="Calibri"/>
                <a:cs typeface="Calibri"/>
              </a:rPr>
              <a:t>and </a:t>
            </a:r>
            <a:r>
              <a:rPr sz="1400" spc="40" dirty="0">
                <a:latin typeface="Calibri"/>
                <a:cs typeface="Calibri"/>
              </a:rPr>
              <a:t>administration utility  </a:t>
            </a:r>
            <a:r>
              <a:rPr sz="1400" spc="10" dirty="0">
                <a:latin typeface="Calibri"/>
                <a:cs typeface="Calibri"/>
              </a:rPr>
              <a:t>through which global configuration </a:t>
            </a:r>
            <a:r>
              <a:rPr sz="1400" spc="5" dirty="0">
                <a:latin typeface="Calibri"/>
                <a:cs typeface="Calibri"/>
              </a:rPr>
              <a:t>is </a:t>
            </a:r>
            <a:r>
              <a:rPr sz="1400" spc="10" dirty="0">
                <a:latin typeface="Calibri"/>
                <a:cs typeface="Calibri"/>
              </a:rPr>
              <a:t>being made </a:t>
            </a:r>
            <a:r>
              <a:rPr sz="1400" spc="5" dirty="0">
                <a:latin typeface="Calibri"/>
                <a:cs typeface="Calibri"/>
              </a:rPr>
              <a:t>that is </a:t>
            </a:r>
            <a:r>
              <a:rPr sz="1400" spc="15" dirty="0">
                <a:latin typeface="Calibri"/>
                <a:cs typeface="Calibri"/>
              </a:rPr>
              <a:t>applied </a:t>
            </a:r>
            <a:r>
              <a:rPr sz="1400" dirty="0">
                <a:latin typeface="Calibri"/>
                <a:cs typeface="Calibri"/>
              </a:rPr>
              <a:t>to </a:t>
            </a:r>
            <a:r>
              <a:rPr sz="1400" spc="10" dirty="0">
                <a:latin typeface="Calibri"/>
                <a:cs typeface="Calibri"/>
              </a:rPr>
              <a:t>all the sidecar proxies.  </a:t>
            </a:r>
            <a:r>
              <a:rPr sz="1400" spc="-25" dirty="0">
                <a:latin typeface="Calibri"/>
                <a:cs typeface="Calibri"/>
              </a:rPr>
              <a:t>Moreover, </a:t>
            </a:r>
            <a:r>
              <a:rPr sz="1400" spc="-5" dirty="0">
                <a:latin typeface="Calibri"/>
                <a:cs typeface="Calibri"/>
              </a:rPr>
              <a:t>admin </a:t>
            </a:r>
            <a:r>
              <a:rPr sz="1400" spc="-10" dirty="0">
                <a:latin typeface="Calibri"/>
                <a:cs typeface="Calibri"/>
              </a:rPr>
              <a:t>can </a:t>
            </a:r>
            <a:r>
              <a:rPr sz="1400" spc="-5" dirty="0">
                <a:latin typeface="Calibri"/>
                <a:cs typeface="Calibri"/>
              </a:rPr>
              <a:t>define </a:t>
            </a:r>
            <a:r>
              <a:rPr sz="1400" spc="-10" dirty="0">
                <a:latin typeface="Calibri"/>
                <a:cs typeface="Calibri"/>
              </a:rPr>
              <a:t>routes </a:t>
            </a:r>
            <a:r>
              <a:rPr sz="1400" spc="-15" dirty="0">
                <a:latin typeface="Calibri"/>
                <a:cs typeface="Calibri"/>
              </a:rPr>
              <a:t>for </a:t>
            </a:r>
            <a:r>
              <a:rPr sz="1400" spc="-5" dirty="0">
                <a:latin typeface="Calibri"/>
                <a:cs typeface="Calibri"/>
              </a:rPr>
              <a:t>each </a:t>
            </a:r>
            <a:r>
              <a:rPr sz="1400" dirty="0">
                <a:latin typeface="Calibri"/>
                <a:cs typeface="Calibri"/>
              </a:rPr>
              <a:t>services </a:t>
            </a:r>
            <a:r>
              <a:rPr sz="1400" spc="-5" dirty="0">
                <a:latin typeface="Calibri"/>
                <a:cs typeface="Calibri"/>
              </a:rPr>
              <a:t>within the </a:t>
            </a:r>
            <a:r>
              <a:rPr sz="1400" dirty="0">
                <a:latin typeface="Calibri"/>
                <a:cs typeface="Calibri"/>
              </a:rPr>
              <a:t>mesh </a:t>
            </a:r>
            <a:r>
              <a:rPr sz="1400" spc="-5" dirty="0">
                <a:latin typeface="Calibri"/>
                <a:cs typeface="Calibri"/>
              </a:rPr>
              <a:t>using the </a:t>
            </a:r>
            <a:r>
              <a:rPr sz="1400" dirty="0">
                <a:latin typeface="Calibri"/>
                <a:cs typeface="Calibri"/>
              </a:rPr>
              <a:t>same</a:t>
            </a:r>
            <a:r>
              <a:rPr sz="1400" spc="65" dirty="0">
                <a:latin typeface="Calibri"/>
                <a:cs typeface="Calibri"/>
              </a:rPr>
              <a:t> </a:t>
            </a:r>
            <a:r>
              <a:rPr sz="1400" spc="-15" dirty="0">
                <a:latin typeface="Calibri"/>
                <a:cs typeface="Calibri"/>
              </a:rPr>
              <a:t>utility.</a:t>
            </a:r>
            <a:endParaRPr sz="1400">
              <a:latin typeface="Calibri"/>
              <a:cs typeface="Calibri"/>
            </a:endParaRPr>
          </a:p>
        </p:txBody>
      </p:sp>
      <p:sp>
        <p:nvSpPr>
          <p:cNvPr id="28" name="object 28"/>
          <p:cNvSpPr txBox="1"/>
          <p:nvPr/>
        </p:nvSpPr>
        <p:spPr>
          <a:xfrm>
            <a:off x="280670" y="3470909"/>
            <a:ext cx="2717800" cy="268605"/>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Calibri"/>
                <a:cs typeface="Calibri"/>
              </a:rPr>
              <a:t>API </a:t>
            </a:r>
            <a:r>
              <a:rPr sz="1600" b="1" spc="-20" dirty="0">
                <a:latin typeface="Calibri"/>
                <a:cs typeface="Calibri"/>
              </a:rPr>
              <a:t>Gateway </a:t>
            </a:r>
            <a:r>
              <a:rPr sz="1600" b="1" spc="-5" dirty="0">
                <a:latin typeface="Calibri"/>
                <a:cs typeface="Calibri"/>
              </a:rPr>
              <a:t>&lt;&gt; Service Mesh</a:t>
            </a:r>
            <a:r>
              <a:rPr sz="1600" b="1" spc="10" dirty="0">
                <a:latin typeface="Calibri"/>
                <a:cs typeface="Calibri"/>
              </a:rPr>
              <a:t> </a:t>
            </a:r>
            <a:r>
              <a:rPr sz="1600" b="1" spc="-5" dirty="0">
                <a:latin typeface="Calibri"/>
                <a:cs typeface="Calibri"/>
              </a:rPr>
              <a:t>...</a:t>
            </a:r>
            <a:endParaRPr sz="1600">
              <a:latin typeface="Calibri"/>
              <a:cs typeface="Calibri"/>
            </a:endParaRPr>
          </a:p>
        </p:txBody>
      </p:sp>
      <p:sp>
        <p:nvSpPr>
          <p:cNvPr id="29" name="object 29"/>
          <p:cNvSpPr txBox="1"/>
          <p:nvPr/>
        </p:nvSpPr>
        <p:spPr>
          <a:xfrm>
            <a:off x="280670" y="3715385"/>
            <a:ext cx="7007225" cy="1093470"/>
          </a:xfrm>
          <a:prstGeom prst="rect">
            <a:avLst/>
          </a:prstGeom>
        </p:spPr>
        <p:txBody>
          <a:bodyPr vert="horz" wrap="square" lIns="0" tIns="13335" rIns="0" bIns="0" rtlCol="0">
            <a:spAutoFit/>
          </a:bodyPr>
          <a:lstStyle/>
          <a:p>
            <a:pPr marL="298450" marR="5080" indent="-285750" algn="just">
              <a:lnSpc>
                <a:spcPct val="100000"/>
              </a:lnSpc>
              <a:spcBef>
                <a:spcPts val="105"/>
              </a:spcBef>
              <a:buFont typeface="Arial"/>
              <a:buChar char="•"/>
              <a:tabLst>
                <a:tab pos="298450" algn="l"/>
              </a:tabLst>
            </a:pPr>
            <a:r>
              <a:rPr sz="1400" spc="35" dirty="0">
                <a:latin typeface="Calibri"/>
                <a:cs typeface="Calibri"/>
              </a:rPr>
              <a:t>There </a:t>
            </a:r>
            <a:r>
              <a:rPr sz="1400" spc="25" dirty="0">
                <a:latin typeface="Calibri"/>
                <a:cs typeface="Calibri"/>
              </a:rPr>
              <a:t>is </a:t>
            </a:r>
            <a:r>
              <a:rPr sz="1400" spc="40" dirty="0">
                <a:latin typeface="Calibri"/>
                <a:cs typeface="Calibri"/>
              </a:rPr>
              <a:t>definitely some overlap between </a:t>
            </a:r>
            <a:r>
              <a:rPr sz="1400" spc="35" dirty="0">
                <a:latin typeface="Calibri"/>
                <a:cs typeface="Calibri"/>
              </a:rPr>
              <a:t>API </a:t>
            </a:r>
            <a:r>
              <a:rPr sz="1400" spc="30" dirty="0">
                <a:latin typeface="Calibri"/>
                <a:cs typeface="Calibri"/>
              </a:rPr>
              <a:t>Gateway </a:t>
            </a:r>
            <a:r>
              <a:rPr sz="1400" spc="35" dirty="0">
                <a:latin typeface="Calibri"/>
                <a:cs typeface="Calibri"/>
              </a:rPr>
              <a:t>and </a:t>
            </a:r>
            <a:r>
              <a:rPr sz="1400" spc="45" dirty="0">
                <a:latin typeface="Calibri"/>
                <a:cs typeface="Calibri"/>
              </a:rPr>
              <a:t>Service </a:t>
            </a:r>
            <a:r>
              <a:rPr sz="1400" spc="40" dirty="0">
                <a:latin typeface="Calibri"/>
                <a:cs typeface="Calibri"/>
              </a:rPr>
              <a:t>mesh </a:t>
            </a:r>
            <a:r>
              <a:rPr sz="1400" spc="35" dirty="0">
                <a:latin typeface="Calibri"/>
                <a:cs typeface="Calibri"/>
              </a:rPr>
              <a:t>patterns </a:t>
            </a:r>
            <a:r>
              <a:rPr sz="1400" spc="40" dirty="0">
                <a:latin typeface="Calibri"/>
                <a:cs typeface="Calibri"/>
              </a:rPr>
              <a:t>i.e.  </a:t>
            </a:r>
            <a:r>
              <a:rPr sz="1400" spc="-10" dirty="0">
                <a:latin typeface="Calibri"/>
                <a:cs typeface="Calibri"/>
              </a:rPr>
              <a:t>request </a:t>
            </a:r>
            <a:r>
              <a:rPr sz="1400" spc="-5" dirty="0">
                <a:latin typeface="Calibri"/>
                <a:cs typeface="Calibri"/>
              </a:rPr>
              <a:t>routing, composition, </a:t>
            </a:r>
            <a:r>
              <a:rPr sz="1400" spc="-10" dirty="0">
                <a:latin typeface="Calibri"/>
                <a:cs typeface="Calibri"/>
              </a:rPr>
              <a:t>authentication, </a:t>
            </a:r>
            <a:r>
              <a:rPr sz="1400" spc="-20" dirty="0">
                <a:latin typeface="Calibri"/>
                <a:cs typeface="Calibri"/>
              </a:rPr>
              <a:t>rate </a:t>
            </a:r>
            <a:r>
              <a:rPr sz="1400" spc="-5" dirty="0">
                <a:latin typeface="Calibri"/>
                <a:cs typeface="Calibri"/>
              </a:rPr>
              <a:t>limiting, error handling, monitoring,</a:t>
            </a:r>
            <a:r>
              <a:rPr sz="1400" spc="114" dirty="0">
                <a:latin typeface="Calibri"/>
                <a:cs typeface="Calibri"/>
              </a:rPr>
              <a:t> </a:t>
            </a:r>
            <a:r>
              <a:rPr sz="1400" spc="-10" dirty="0">
                <a:latin typeface="Calibri"/>
                <a:cs typeface="Calibri"/>
              </a:rPr>
              <a:t>etc.</a:t>
            </a:r>
            <a:endParaRPr sz="1400">
              <a:latin typeface="Calibri"/>
              <a:cs typeface="Calibri"/>
            </a:endParaRPr>
          </a:p>
          <a:p>
            <a:pPr marL="298450" marR="5080" indent="-285750" algn="just">
              <a:lnSpc>
                <a:spcPct val="100000"/>
              </a:lnSpc>
              <a:buFont typeface="Arial"/>
              <a:buChar char="•"/>
              <a:tabLst>
                <a:tab pos="298450" algn="l"/>
              </a:tabLst>
            </a:pPr>
            <a:r>
              <a:rPr sz="1400" dirty="0">
                <a:latin typeface="Calibri"/>
                <a:cs typeface="Calibri"/>
              </a:rPr>
              <a:t>Whereas in </a:t>
            </a:r>
            <a:r>
              <a:rPr sz="1400" spc="5" dirty="0">
                <a:latin typeface="Calibri"/>
                <a:cs typeface="Calibri"/>
              </a:rPr>
              <a:t>actual, the primary </a:t>
            </a:r>
            <a:r>
              <a:rPr sz="1400" dirty="0">
                <a:latin typeface="Calibri"/>
                <a:cs typeface="Calibri"/>
              </a:rPr>
              <a:t>focus of a </a:t>
            </a:r>
            <a:r>
              <a:rPr sz="1400" spc="5" dirty="0">
                <a:latin typeface="Calibri"/>
                <a:cs typeface="Calibri"/>
              </a:rPr>
              <a:t>service mesh </a:t>
            </a:r>
            <a:r>
              <a:rPr sz="1400" dirty="0">
                <a:latin typeface="Calibri"/>
                <a:cs typeface="Calibri"/>
              </a:rPr>
              <a:t>is </a:t>
            </a:r>
            <a:r>
              <a:rPr sz="1400" spc="10" dirty="0">
                <a:latin typeface="Calibri"/>
                <a:cs typeface="Calibri"/>
              </a:rPr>
              <a:t>service-to-service </a:t>
            </a:r>
            <a:r>
              <a:rPr sz="1400" spc="5" dirty="0">
                <a:latin typeface="Calibri"/>
                <a:cs typeface="Calibri"/>
              </a:rPr>
              <a:t>communication  </a:t>
            </a:r>
            <a:r>
              <a:rPr sz="1400" spc="-5" dirty="0">
                <a:latin typeface="Calibri"/>
                <a:cs typeface="Calibri"/>
              </a:rPr>
              <a:t>(internal traffic), </a:t>
            </a:r>
            <a:r>
              <a:rPr sz="1400" dirty="0">
                <a:latin typeface="Calibri"/>
                <a:cs typeface="Calibri"/>
              </a:rPr>
              <a:t>whereas an API </a:t>
            </a:r>
            <a:r>
              <a:rPr sz="1400" spc="-15" dirty="0">
                <a:latin typeface="Calibri"/>
                <a:cs typeface="Calibri"/>
              </a:rPr>
              <a:t>Gateway </a:t>
            </a:r>
            <a:r>
              <a:rPr sz="1400" spc="-10" dirty="0">
                <a:latin typeface="Calibri"/>
                <a:cs typeface="Calibri"/>
              </a:rPr>
              <a:t>offers </a:t>
            </a:r>
            <a:r>
              <a:rPr sz="1400" dirty="0">
                <a:latin typeface="Calibri"/>
                <a:cs typeface="Calibri"/>
              </a:rPr>
              <a:t>a single entry </a:t>
            </a:r>
            <a:r>
              <a:rPr sz="1400" spc="-5" dirty="0">
                <a:latin typeface="Calibri"/>
                <a:cs typeface="Calibri"/>
              </a:rPr>
              <a:t>point for </a:t>
            </a:r>
            <a:r>
              <a:rPr sz="1400" dirty="0">
                <a:latin typeface="Calibri"/>
                <a:cs typeface="Calibri"/>
              </a:rPr>
              <a:t>external clients </a:t>
            </a:r>
            <a:r>
              <a:rPr sz="1400" spc="5" dirty="0">
                <a:latin typeface="Calibri"/>
                <a:cs typeface="Calibri"/>
              </a:rPr>
              <a:t>such  </a:t>
            </a:r>
            <a:r>
              <a:rPr sz="1400" spc="-5" dirty="0">
                <a:latin typeface="Calibri"/>
                <a:cs typeface="Calibri"/>
              </a:rPr>
              <a:t>as </a:t>
            </a:r>
            <a:r>
              <a:rPr sz="1400" dirty="0">
                <a:latin typeface="Calibri"/>
                <a:cs typeface="Calibri"/>
              </a:rPr>
              <a:t>a </a:t>
            </a:r>
            <a:r>
              <a:rPr sz="1400" spc="-5" dirty="0">
                <a:latin typeface="Calibri"/>
                <a:cs typeface="Calibri"/>
              </a:rPr>
              <a:t>mobile app or </a:t>
            </a:r>
            <a:r>
              <a:rPr sz="1400" dirty="0">
                <a:latin typeface="Calibri"/>
                <a:cs typeface="Calibri"/>
              </a:rPr>
              <a:t>a </a:t>
            </a:r>
            <a:r>
              <a:rPr sz="1400" spc="-10" dirty="0">
                <a:latin typeface="Calibri"/>
                <a:cs typeface="Calibri"/>
              </a:rPr>
              <a:t>web </a:t>
            </a:r>
            <a:r>
              <a:rPr sz="1400" spc="-5" dirty="0">
                <a:latin typeface="Calibri"/>
                <a:cs typeface="Calibri"/>
              </a:rPr>
              <a:t>app used </a:t>
            </a:r>
            <a:r>
              <a:rPr sz="1400" spc="-10" dirty="0">
                <a:latin typeface="Calibri"/>
                <a:cs typeface="Calibri"/>
              </a:rPr>
              <a:t>by </a:t>
            </a:r>
            <a:r>
              <a:rPr sz="1400" spc="-5" dirty="0">
                <a:latin typeface="Calibri"/>
                <a:cs typeface="Calibri"/>
              </a:rPr>
              <a:t>end-user </a:t>
            </a:r>
            <a:r>
              <a:rPr sz="1400" spc="-10" dirty="0">
                <a:latin typeface="Calibri"/>
                <a:cs typeface="Calibri"/>
              </a:rPr>
              <a:t>to </a:t>
            </a:r>
            <a:r>
              <a:rPr sz="1400" spc="-5" dirty="0">
                <a:latin typeface="Calibri"/>
                <a:cs typeface="Calibri"/>
              </a:rPr>
              <a:t>access </a:t>
            </a:r>
            <a:r>
              <a:rPr sz="1400" dirty="0">
                <a:latin typeface="Calibri"/>
                <a:cs typeface="Calibri"/>
              </a:rPr>
              <a:t>services </a:t>
            </a:r>
            <a:r>
              <a:rPr sz="1400" spc="-10" dirty="0">
                <a:latin typeface="Calibri"/>
                <a:cs typeface="Calibri"/>
              </a:rPr>
              <a:t>(external</a:t>
            </a:r>
            <a:r>
              <a:rPr sz="1400" spc="35" dirty="0">
                <a:latin typeface="Calibri"/>
                <a:cs typeface="Calibri"/>
              </a:rPr>
              <a:t> </a:t>
            </a:r>
            <a:r>
              <a:rPr sz="1400" spc="-10" dirty="0">
                <a:latin typeface="Calibri"/>
                <a:cs typeface="Calibri"/>
              </a:rPr>
              <a:t>traffic).</a:t>
            </a:r>
            <a:endParaRPr sz="1400">
              <a:latin typeface="Calibri"/>
              <a:cs typeface="Calibri"/>
            </a:endParaRPr>
          </a:p>
        </p:txBody>
      </p:sp>
      <p:sp>
        <p:nvSpPr>
          <p:cNvPr id="30" name="object 30"/>
          <p:cNvSpPr txBox="1"/>
          <p:nvPr/>
        </p:nvSpPr>
        <p:spPr>
          <a:xfrm>
            <a:off x="280670" y="5025390"/>
            <a:ext cx="1594485" cy="268605"/>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a:cs typeface="Calibri"/>
              </a:rPr>
              <a:t>Implementation</a:t>
            </a:r>
            <a:r>
              <a:rPr sz="1600" b="1" spc="-35" dirty="0">
                <a:latin typeface="Calibri"/>
                <a:cs typeface="Calibri"/>
              </a:rPr>
              <a:t> </a:t>
            </a:r>
            <a:r>
              <a:rPr sz="1600" b="1" spc="-5" dirty="0">
                <a:latin typeface="Calibri"/>
                <a:cs typeface="Calibri"/>
              </a:rPr>
              <a:t>...</a:t>
            </a:r>
            <a:endParaRPr sz="1600">
              <a:latin typeface="Calibri"/>
              <a:cs typeface="Calibri"/>
            </a:endParaRPr>
          </a:p>
        </p:txBody>
      </p:sp>
      <p:sp>
        <p:nvSpPr>
          <p:cNvPr id="31" name="object 31"/>
          <p:cNvSpPr txBox="1"/>
          <p:nvPr/>
        </p:nvSpPr>
        <p:spPr>
          <a:xfrm>
            <a:off x="280670" y="5269865"/>
            <a:ext cx="6258560" cy="666750"/>
          </a:xfrm>
          <a:prstGeom prst="rect">
            <a:avLst/>
          </a:prstGeom>
        </p:spPr>
        <p:txBody>
          <a:bodyPr vert="horz" wrap="square" lIns="0" tIns="13335" rIns="0" bIns="0" rtlCol="0">
            <a:spAutoFit/>
          </a:bodyPr>
          <a:lstStyle/>
          <a:p>
            <a:pPr marL="298450" indent="-285750">
              <a:lnSpc>
                <a:spcPct val="100000"/>
              </a:lnSpc>
              <a:spcBef>
                <a:spcPts val="105"/>
              </a:spcBef>
              <a:buFont typeface="Arial"/>
              <a:buChar char="•"/>
              <a:tabLst>
                <a:tab pos="297815" algn="l"/>
                <a:tab pos="298450" algn="l"/>
              </a:tabLst>
            </a:pPr>
            <a:r>
              <a:rPr sz="1400" b="1" spc="-10" dirty="0">
                <a:latin typeface="Calibri"/>
                <a:cs typeface="Calibri"/>
              </a:rPr>
              <a:t>Linkerd </a:t>
            </a:r>
            <a:r>
              <a:rPr sz="1400" spc="-5" dirty="0">
                <a:latin typeface="Calibri"/>
                <a:cs typeface="Calibri"/>
              </a:rPr>
              <a:t>and </a:t>
            </a:r>
            <a:r>
              <a:rPr sz="1400" b="1" spc="-10" dirty="0">
                <a:latin typeface="Calibri"/>
                <a:cs typeface="Calibri"/>
              </a:rPr>
              <a:t>Istio </a:t>
            </a:r>
            <a:r>
              <a:rPr sz="1400" spc="-10" dirty="0">
                <a:latin typeface="Calibri"/>
                <a:cs typeface="Calibri"/>
              </a:rPr>
              <a:t>are two </a:t>
            </a:r>
            <a:r>
              <a:rPr sz="1400" spc="-5" dirty="0">
                <a:latin typeface="Calibri"/>
                <a:cs typeface="Calibri"/>
              </a:rPr>
              <a:t>popular open source </a:t>
            </a:r>
            <a:r>
              <a:rPr sz="1400" dirty="0">
                <a:latin typeface="Calibri"/>
                <a:cs typeface="Calibri"/>
              </a:rPr>
              <a:t>service mesh</a:t>
            </a:r>
            <a:r>
              <a:rPr sz="1400" spc="30" dirty="0">
                <a:latin typeface="Calibri"/>
                <a:cs typeface="Calibri"/>
              </a:rPr>
              <a:t> </a:t>
            </a:r>
            <a:r>
              <a:rPr sz="1400" spc="-10" dirty="0">
                <a:latin typeface="Calibri"/>
                <a:cs typeface="Calibri"/>
              </a:rPr>
              <a:t>implementations.</a:t>
            </a:r>
            <a:endParaRPr sz="1400">
              <a:latin typeface="Calibri"/>
              <a:cs typeface="Calibri"/>
            </a:endParaRPr>
          </a:p>
          <a:p>
            <a:pPr marL="298450" indent="-285750">
              <a:lnSpc>
                <a:spcPct val="100000"/>
              </a:lnSpc>
              <a:buFont typeface="Arial"/>
              <a:buChar char="•"/>
              <a:tabLst>
                <a:tab pos="297815" algn="l"/>
                <a:tab pos="298450" algn="l"/>
              </a:tabLst>
            </a:pPr>
            <a:r>
              <a:rPr sz="1400" spc="-5" dirty="0">
                <a:latin typeface="Calibri"/>
                <a:cs typeface="Calibri"/>
              </a:rPr>
              <a:t>They both </a:t>
            </a:r>
            <a:r>
              <a:rPr sz="1400" spc="-10" dirty="0">
                <a:latin typeface="Calibri"/>
                <a:cs typeface="Calibri"/>
              </a:rPr>
              <a:t>follow </a:t>
            </a:r>
            <a:r>
              <a:rPr sz="1400" dirty="0">
                <a:latin typeface="Calibri"/>
                <a:cs typeface="Calibri"/>
              </a:rPr>
              <a:t>a </a:t>
            </a:r>
            <a:r>
              <a:rPr sz="1400" spc="-5" dirty="0">
                <a:latin typeface="Calibri"/>
                <a:cs typeface="Calibri"/>
              </a:rPr>
              <a:t>similar </a:t>
            </a:r>
            <a:r>
              <a:rPr sz="1400" spc="-10" dirty="0">
                <a:latin typeface="Calibri"/>
                <a:cs typeface="Calibri"/>
              </a:rPr>
              <a:t>architecture, </a:t>
            </a:r>
            <a:r>
              <a:rPr sz="1400" spc="-5" dirty="0">
                <a:latin typeface="Calibri"/>
                <a:cs typeface="Calibri"/>
              </a:rPr>
              <a:t>but </a:t>
            </a:r>
            <a:r>
              <a:rPr sz="1400" spc="-15" dirty="0">
                <a:latin typeface="Calibri"/>
                <a:cs typeface="Calibri"/>
              </a:rPr>
              <a:t>different </a:t>
            </a:r>
            <a:r>
              <a:rPr sz="1400" spc="-10" dirty="0">
                <a:latin typeface="Calibri"/>
                <a:cs typeface="Calibri"/>
              </a:rPr>
              <a:t>implementation</a:t>
            </a:r>
            <a:r>
              <a:rPr sz="1400" spc="130" dirty="0">
                <a:latin typeface="Calibri"/>
                <a:cs typeface="Calibri"/>
              </a:rPr>
              <a:t> </a:t>
            </a:r>
            <a:r>
              <a:rPr sz="1400" spc="-5" dirty="0">
                <a:latin typeface="Calibri"/>
                <a:cs typeface="Calibri"/>
              </a:rPr>
              <a:t>mechanisms.</a:t>
            </a:r>
            <a:endParaRPr sz="1400">
              <a:latin typeface="Calibri"/>
              <a:cs typeface="Calibri"/>
            </a:endParaRPr>
          </a:p>
          <a:p>
            <a:pPr marL="298450" indent="-285750">
              <a:lnSpc>
                <a:spcPct val="100000"/>
              </a:lnSpc>
              <a:buFont typeface="Arial"/>
              <a:buChar char="•"/>
              <a:tabLst>
                <a:tab pos="297815" algn="l"/>
                <a:tab pos="298450" algn="l"/>
              </a:tabLst>
            </a:pPr>
            <a:r>
              <a:rPr sz="1400" spc="-15" dirty="0">
                <a:latin typeface="Calibri"/>
                <a:cs typeface="Calibri"/>
              </a:rPr>
              <a:t>Linkerd </a:t>
            </a:r>
            <a:r>
              <a:rPr sz="1400" spc="-5" dirty="0">
                <a:latin typeface="Calibri"/>
                <a:cs typeface="Calibri"/>
              </a:rPr>
              <a:t>uses Finagle with </a:t>
            </a:r>
            <a:r>
              <a:rPr sz="1400" spc="-10" dirty="0">
                <a:latin typeface="Calibri"/>
                <a:cs typeface="Calibri"/>
              </a:rPr>
              <a:t>Jetty </a:t>
            </a:r>
            <a:r>
              <a:rPr sz="1400" spc="-5" dirty="0">
                <a:latin typeface="Calibri"/>
                <a:cs typeface="Calibri"/>
              </a:rPr>
              <a:t>as the sidecar </a:t>
            </a:r>
            <a:r>
              <a:rPr sz="1400" dirty="0">
                <a:latin typeface="Calibri"/>
                <a:cs typeface="Calibri"/>
              </a:rPr>
              <a:t>services, </a:t>
            </a:r>
            <a:r>
              <a:rPr sz="1400" spc="-5" dirty="0">
                <a:latin typeface="Calibri"/>
                <a:cs typeface="Calibri"/>
              </a:rPr>
              <a:t>whereas Istio uses</a:t>
            </a:r>
            <a:r>
              <a:rPr sz="1400" spc="40" dirty="0">
                <a:latin typeface="Calibri"/>
                <a:cs typeface="Calibri"/>
              </a:rPr>
              <a:t> </a:t>
            </a:r>
            <a:r>
              <a:rPr sz="1400" spc="-30" dirty="0">
                <a:latin typeface="Calibri"/>
                <a:cs typeface="Calibri"/>
              </a:rPr>
              <a:t>Envoy.</a:t>
            </a:r>
            <a:endParaRPr sz="1400">
              <a:latin typeface="Calibri"/>
              <a:cs typeface="Calibri"/>
            </a:endParaRPr>
          </a:p>
        </p:txBody>
      </p:sp>
      <p:sp>
        <p:nvSpPr>
          <p:cNvPr id="32" name="object 3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33" name="object 3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85</a:t>
            </a:fld>
            <a:endParaRPr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963795"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20" dirty="0">
                <a:solidFill>
                  <a:srgbClr val="FFFFFF"/>
                </a:solidFill>
                <a:latin typeface="Microsoft YaHei"/>
                <a:cs typeface="Microsoft YaHei"/>
              </a:rPr>
              <a:t>Failover </a:t>
            </a:r>
            <a:r>
              <a:rPr sz="2400" b="1" spc="-5" dirty="0">
                <a:solidFill>
                  <a:srgbClr val="FFFFFF"/>
                </a:solidFill>
                <a:latin typeface="Microsoft YaHei"/>
                <a:cs typeface="Microsoft YaHei"/>
              </a:rPr>
              <a:t>strategies</a:t>
            </a:r>
            <a:r>
              <a:rPr sz="2400" b="1" spc="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70410" y="860367"/>
              <a:ext cx="11937076" cy="3121429"/>
            </a:xfrm>
            <a:prstGeom prst="rect">
              <a:avLst/>
            </a:prstGeom>
          </p:spPr>
        </p:pic>
      </p:grpSp>
      <p:sp>
        <p:nvSpPr>
          <p:cNvPr id="9" name="object 9"/>
          <p:cNvSpPr txBox="1"/>
          <p:nvPr/>
        </p:nvSpPr>
        <p:spPr>
          <a:xfrm>
            <a:off x="687069" y="2235834"/>
            <a:ext cx="116967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FFFFFF"/>
                </a:solidFill>
                <a:latin typeface="Calibri"/>
                <a:cs typeface="Calibri"/>
              </a:rPr>
              <a:t>Auto</a:t>
            </a:r>
            <a:r>
              <a:rPr sz="1800" b="1" spc="-50" dirty="0">
                <a:solidFill>
                  <a:srgbClr val="FFFFFF"/>
                </a:solidFill>
                <a:latin typeface="Calibri"/>
                <a:cs typeface="Calibri"/>
              </a:rPr>
              <a:t> </a:t>
            </a:r>
            <a:r>
              <a:rPr sz="1800" b="1" spc="-15" dirty="0">
                <a:solidFill>
                  <a:srgbClr val="FFFFFF"/>
                </a:solidFill>
                <a:latin typeface="Calibri"/>
                <a:cs typeface="Calibri"/>
              </a:rPr>
              <a:t>restart</a:t>
            </a:r>
            <a:endParaRPr sz="1800">
              <a:latin typeface="Calibri"/>
              <a:cs typeface="Calibri"/>
            </a:endParaRPr>
          </a:p>
        </p:txBody>
      </p:sp>
      <p:sp>
        <p:nvSpPr>
          <p:cNvPr id="10" name="object 10"/>
          <p:cNvSpPr txBox="1"/>
          <p:nvPr/>
        </p:nvSpPr>
        <p:spPr>
          <a:xfrm>
            <a:off x="2420620" y="911860"/>
            <a:ext cx="9519285" cy="512445"/>
          </a:xfrm>
          <a:prstGeom prst="rect">
            <a:avLst/>
          </a:prstGeom>
        </p:spPr>
        <p:txBody>
          <a:bodyPr vert="horz" wrap="square" lIns="0" tIns="12065" rIns="0" bIns="0" rtlCol="0">
            <a:spAutoFit/>
          </a:bodyPr>
          <a:lstStyle/>
          <a:p>
            <a:pPr marL="12700" marR="5080">
              <a:lnSpc>
                <a:spcPct val="100000"/>
              </a:lnSpc>
              <a:spcBef>
                <a:spcPts val="95"/>
              </a:spcBef>
            </a:pPr>
            <a:r>
              <a:rPr sz="1600" spc="65" dirty="0">
                <a:latin typeface="Calibri"/>
                <a:cs typeface="Calibri"/>
              </a:rPr>
              <a:t>Microservices </a:t>
            </a:r>
            <a:r>
              <a:rPr sz="1600" spc="60" dirty="0">
                <a:latin typeface="Calibri"/>
                <a:cs typeface="Calibri"/>
              </a:rPr>
              <a:t>either </a:t>
            </a:r>
            <a:r>
              <a:rPr sz="1600" spc="65" dirty="0">
                <a:latin typeface="Calibri"/>
                <a:cs typeface="Calibri"/>
              </a:rPr>
              <a:t>infrastructure </a:t>
            </a:r>
            <a:r>
              <a:rPr sz="1600" spc="35" dirty="0">
                <a:latin typeface="Calibri"/>
                <a:cs typeface="Calibri"/>
              </a:rPr>
              <a:t>or </a:t>
            </a:r>
            <a:r>
              <a:rPr sz="1600" spc="65" dirty="0">
                <a:latin typeface="Calibri"/>
                <a:cs typeface="Calibri"/>
              </a:rPr>
              <a:t>business </a:t>
            </a:r>
            <a:r>
              <a:rPr sz="1600" spc="50" dirty="0">
                <a:latin typeface="Calibri"/>
                <a:cs typeface="Calibri"/>
              </a:rPr>
              <a:t>must </a:t>
            </a:r>
            <a:r>
              <a:rPr sz="1600" spc="35" dirty="0">
                <a:latin typeface="Calibri"/>
                <a:cs typeface="Calibri"/>
              </a:rPr>
              <a:t>be </a:t>
            </a:r>
            <a:r>
              <a:rPr sz="1600" spc="65" dirty="0">
                <a:latin typeface="Calibri"/>
                <a:cs typeface="Calibri"/>
              </a:rPr>
              <a:t>equiped </a:t>
            </a:r>
            <a:r>
              <a:rPr sz="1600" spc="55" dirty="0">
                <a:latin typeface="Calibri"/>
                <a:cs typeface="Calibri"/>
              </a:rPr>
              <a:t>with </a:t>
            </a:r>
            <a:r>
              <a:rPr sz="1600" spc="65" dirty="0">
                <a:latin typeface="Calibri"/>
                <a:cs typeface="Calibri"/>
              </a:rPr>
              <a:t>methods </a:t>
            </a:r>
            <a:r>
              <a:rPr sz="1600" spc="30" dirty="0">
                <a:latin typeface="Calibri"/>
                <a:cs typeface="Calibri"/>
              </a:rPr>
              <a:t>to </a:t>
            </a:r>
            <a:r>
              <a:rPr sz="1600" spc="55" dirty="0">
                <a:latin typeface="Calibri"/>
                <a:cs typeface="Calibri"/>
              </a:rPr>
              <a:t>auto start </a:t>
            </a:r>
            <a:r>
              <a:rPr sz="1600" spc="60" dirty="0">
                <a:latin typeface="Calibri"/>
                <a:cs typeface="Calibri"/>
              </a:rPr>
              <a:t>when </a:t>
            </a:r>
            <a:r>
              <a:rPr sz="1600" spc="65" dirty="0">
                <a:latin typeface="Calibri"/>
                <a:cs typeface="Calibri"/>
              </a:rPr>
              <a:t>their  </a:t>
            </a:r>
            <a:r>
              <a:rPr sz="1600" spc="-10" dirty="0">
                <a:latin typeface="Calibri"/>
                <a:cs typeface="Calibri"/>
              </a:rPr>
              <a:t>instance/node/host </a:t>
            </a:r>
            <a:r>
              <a:rPr sz="1600" spc="-5" dirty="0">
                <a:latin typeface="Calibri"/>
                <a:cs typeface="Calibri"/>
              </a:rPr>
              <a:t>boots-up, </a:t>
            </a:r>
            <a:r>
              <a:rPr sz="1600" spc="-10" dirty="0">
                <a:latin typeface="Calibri"/>
                <a:cs typeface="Calibri"/>
              </a:rPr>
              <a:t>restarts, </a:t>
            </a:r>
            <a:r>
              <a:rPr sz="1600" spc="-5" dirty="0">
                <a:latin typeface="Calibri"/>
                <a:cs typeface="Calibri"/>
              </a:rPr>
              <a:t>and when the service</a:t>
            </a:r>
            <a:r>
              <a:rPr sz="1600" spc="30" dirty="0">
                <a:latin typeface="Calibri"/>
                <a:cs typeface="Calibri"/>
              </a:rPr>
              <a:t> </a:t>
            </a:r>
            <a:r>
              <a:rPr sz="1600" spc="-10" dirty="0">
                <a:latin typeface="Calibri"/>
                <a:cs typeface="Calibri"/>
              </a:rPr>
              <a:t>crashes.</a:t>
            </a:r>
            <a:endParaRPr sz="1600">
              <a:latin typeface="Calibri"/>
              <a:cs typeface="Calibri"/>
            </a:endParaRPr>
          </a:p>
        </p:txBody>
      </p:sp>
      <p:sp>
        <p:nvSpPr>
          <p:cNvPr id="11" name="object 11"/>
          <p:cNvSpPr txBox="1"/>
          <p:nvPr/>
        </p:nvSpPr>
        <p:spPr>
          <a:xfrm>
            <a:off x="2420620" y="1643380"/>
            <a:ext cx="9519285" cy="1487805"/>
          </a:xfrm>
          <a:prstGeom prst="rect">
            <a:avLst/>
          </a:prstGeom>
        </p:spPr>
        <p:txBody>
          <a:bodyPr vert="horz" wrap="square" lIns="0" tIns="12065" rIns="0" bIns="0" rtlCol="0">
            <a:spAutoFit/>
          </a:bodyPr>
          <a:lstStyle/>
          <a:p>
            <a:pPr marL="12700" marR="5080" algn="just">
              <a:lnSpc>
                <a:spcPct val="100000"/>
              </a:lnSpc>
              <a:spcBef>
                <a:spcPts val="95"/>
              </a:spcBef>
            </a:pPr>
            <a:r>
              <a:rPr sz="1600" dirty="0">
                <a:latin typeface="Calibri"/>
                <a:cs typeface="Calibri"/>
              </a:rPr>
              <a:t>Starting the </a:t>
            </a:r>
            <a:r>
              <a:rPr sz="1600" spc="5" dirty="0">
                <a:latin typeface="Calibri"/>
                <a:cs typeface="Calibri"/>
              </a:rPr>
              <a:t>service </a:t>
            </a:r>
            <a:r>
              <a:rPr sz="1600" dirty="0">
                <a:latin typeface="Calibri"/>
                <a:cs typeface="Calibri"/>
              </a:rPr>
              <a:t>on </a:t>
            </a:r>
            <a:r>
              <a:rPr sz="1600" spc="-10" dirty="0">
                <a:latin typeface="Calibri"/>
                <a:cs typeface="Calibri"/>
              </a:rPr>
              <a:t>system </a:t>
            </a:r>
            <a:r>
              <a:rPr sz="1600" spc="5" dirty="0">
                <a:latin typeface="Calibri"/>
                <a:cs typeface="Calibri"/>
              </a:rPr>
              <a:t>boots </a:t>
            </a:r>
            <a:r>
              <a:rPr sz="1600" dirty="0">
                <a:latin typeface="Calibri"/>
                <a:cs typeface="Calibri"/>
              </a:rPr>
              <a:t>or reboots is </a:t>
            </a:r>
            <a:r>
              <a:rPr sz="1600" spc="-5" dirty="0">
                <a:latin typeface="Calibri"/>
                <a:cs typeface="Calibri"/>
              </a:rPr>
              <a:t>straight forward </a:t>
            </a:r>
            <a:r>
              <a:rPr sz="1600" dirty="0">
                <a:latin typeface="Calibri"/>
                <a:cs typeface="Calibri"/>
              </a:rPr>
              <a:t>and </a:t>
            </a:r>
            <a:r>
              <a:rPr sz="1600" spc="-5" dirty="0">
                <a:latin typeface="Calibri"/>
                <a:cs typeface="Calibri"/>
              </a:rPr>
              <a:t>requires </a:t>
            </a:r>
            <a:r>
              <a:rPr sz="1600" spc="5" dirty="0">
                <a:latin typeface="Calibri"/>
                <a:cs typeface="Calibri"/>
              </a:rPr>
              <a:t>simple </a:t>
            </a:r>
            <a:r>
              <a:rPr sz="1600" dirty="0">
                <a:latin typeface="Calibri"/>
                <a:cs typeface="Calibri"/>
              </a:rPr>
              <a:t>configuration. </a:t>
            </a:r>
            <a:r>
              <a:rPr sz="1600" spc="-5" dirty="0">
                <a:latin typeface="Calibri"/>
                <a:cs typeface="Calibri"/>
              </a:rPr>
              <a:t>However </a:t>
            </a:r>
            <a:r>
              <a:rPr sz="1600" spc="-10" dirty="0">
                <a:latin typeface="Calibri"/>
                <a:cs typeface="Calibri"/>
              </a:rPr>
              <a:t>for  </a:t>
            </a:r>
            <a:r>
              <a:rPr sz="1600" spc="10" dirty="0">
                <a:latin typeface="Calibri"/>
                <a:cs typeface="Calibri"/>
              </a:rPr>
              <a:t>restarting the </a:t>
            </a:r>
            <a:r>
              <a:rPr sz="1600" spc="20" dirty="0">
                <a:latin typeface="Calibri"/>
                <a:cs typeface="Calibri"/>
              </a:rPr>
              <a:t>service </a:t>
            </a:r>
            <a:r>
              <a:rPr sz="1600" spc="5" dirty="0">
                <a:latin typeface="Calibri"/>
                <a:cs typeface="Calibri"/>
              </a:rPr>
              <a:t>on </a:t>
            </a:r>
            <a:r>
              <a:rPr sz="1600" spc="10" dirty="0">
                <a:latin typeface="Calibri"/>
                <a:cs typeface="Calibri"/>
              </a:rPr>
              <a:t>crash require custom or third </a:t>
            </a:r>
            <a:r>
              <a:rPr sz="1600" spc="15" dirty="0">
                <a:latin typeface="Calibri"/>
                <a:cs typeface="Calibri"/>
              </a:rPr>
              <a:t>party solutions. </a:t>
            </a:r>
            <a:r>
              <a:rPr sz="1600" spc="5" dirty="0">
                <a:latin typeface="Calibri"/>
                <a:cs typeface="Calibri"/>
              </a:rPr>
              <a:t>For </a:t>
            </a:r>
            <a:r>
              <a:rPr sz="1600" spc="10" dirty="0">
                <a:latin typeface="Calibri"/>
                <a:cs typeface="Calibri"/>
              </a:rPr>
              <a:t>custom </a:t>
            </a:r>
            <a:r>
              <a:rPr sz="1600" spc="15" dirty="0">
                <a:latin typeface="Calibri"/>
                <a:cs typeface="Calibri"/>
              </a:rPr>
              <a:t>solution, </a:t>
            </a:r>
            <a:r>
              <a:rPr sz="1600" spc="10" dirty="0">
                <a:latin typeface="Calibri"/>
                <a:cs typeface="Calibri"/>
              </a:rPr>
              <a:t>one </a:t>
            </a:r>
            <a:r>
              <a:rPr sz="1600" spc="5" dirty="0">
                <a:latin typeface="Calibri"/>
                <a:cs typeface="Calibri"/>
              </a:rPr>
              <a:t>can </a:t>
            </a:r>
            <a:r>
              <a:rPr sz="1600" spc="10" dirty="0">
                <a:latin typeface="Calibri"/>
                <a:cs typeface="Calibri"/>
              </a:rPr>
              <a:t>develop an  </a:t>
            </a:r>
            <a:r>
              <a:rPr sz="1600" spc="5" dirty="0">
                <a:latin typeface="Calibri"/>
                <a:cs typeface="Calibri"/>
              </a:rPr>
              <a:t>application that actually spawns the </a:t>
            </a:r>
            <a:r>
              <a:rPr sz="1600" spc="15" dirty="0">
                <a:latin typeface="Calibri"/>
                <a:cs typeface="Calibri"/>
              </a:rPr>
              <a:t>service </a:t>
            </a:r>
            <a:r>
              <a:rPr sz="1600" spc="5" dirty="0">
                <a:latin typeface="Calibri"/>
                <a:cs typeface="Calibri"/>
              </a:rPr>
              <a:t>as </a:t>
            </a:r>
            <a:r>
              <a:rPr sz="1600" spc="-5" dirty="0">
                <a:latin typeface="Calibri"/>
                <a:cs typeface="Calibri"/>
              </a:rPr>
              <a:t>a </a:t>
            </a:r>
            <a:r>
              <a:rPr sz="1600" spc="10" dirty="0">
                <a:latin typeface="Calibri"/>
                <a:cs typeface="Calibri"/>
              </a:rPr>
              <a:t>child, and being the </a:t>
            </a:r>
            <a:r>
              <a:rPr sz="1600" spc="5" dirty="0">
                <a:latin typeface="Calibri"/>
                <a:cs typeface="Calibri"/>
              </a:rPr>
              <a:t>parent </a:t>
            </a:r>
            <a:r>
              <a:rPr sz="1600" spc="10" dirty="0">
                <a:latin typeface="Calibri"/>
                <a:cs typeface="Calibri"/>
              </a:rPr>
              <a:t>process </a:t>
            </a:r>
            <a:r>
              <a:rPr sz="1600" spc="5" dirty="0">
                <a:latin typeface="Calibri"/>
                <a:cs typeface="Calibri"/>
              </a:rPr>
              <a:t>monitors </a:t>
            </a:r>
            <a:r>
              <a:rPr sz="1600" spc="10" dirty="0">
                <a:latin typeface="Calibri"/>
                <a:cs typeface="Calibri"/>
              </a:rPr>
              <a:t>the child </a:t>
            </a:r>
            <a:r>
              <a:rPr sz="1600" spc="-5" dirty="0">
                <a:latin typeface="Calibri"/>
                <a:cs typeface="Calibri"/>
              </a:rPr>
              <a:t>behavior,  </a:t>
            </a:r>
            <a:r>
              <a:rPr sz="1600" spc="15" dirty="0">
                <a:latin typeface="Calibri"/>
                <a:cs typeface="Calibri"/>
              </a:rPr>
              <a:t>and when the </a:t>
            </a:r>
            <a:r>
              <a:rPr sz="1600" spc="20" dirty="0">
                <a:latin typeface="Calibri"/>
                <a:cs typeface="Calibri"/>
              </a:rPr>
              <a:t>child </a:t>
            </a:r>
            <a:r>
              <a:rPr sz="1600" spc="15" dirty="0">
                <a:latin typeface="Calibri"/>
                <a:cs typeface="Calibri"/>
              </a:rPr>
              <a:t>crashes </a:t>
            </a:r>
            <a:r>
              <a:rPr sz="1600" spc="20" dirty="0">
                <a:latin typeface="Calibri"/>
                <a:cs typeface="Calibri"/>
              </a:rPr>
              <a:t>(with </a:t>
            </a:r>
            <a:r>
              <a:rPr sz="1600" spc="25" dirty="0">
                <a:latin typeface="Calibri"/>
                <a:cs typeface="Calibri"/>
              </a:rPr>
              <a:t>unusual </a:t>
            </a:r>
            <a:r>
              <a:rPr sz="1600" spc="15" dirty="0">
                <a:latin typeface="Calibri"/>
                <a:cs typeface="Calibri"/>
              </a:rPr>
              <a:t>exit </a:t>
            </a:r>
            <a:r>
              <a:rPr sz="1600" spc="20" dirty="0">
                <a:latin typeface="Calibri"/>
                <a:cs typeface="Calibri"/>
              </a:rPr>
              <a:t>code), then </a:t>
            </a:r>
            <a:r>
              <a:rPr sz="1600" spc="10" dirty="0">
                <a:latin typeface="Calibri"/>
                <a:cs typeface="Calibri"/>
              </a:rPr>
              <a:t>do </a:t>
            </a:r>
            <a:r>
              <a:rPr sz="1600" spc="20" dirty="0">
                <a:latin typeface="Calibri"/>
                <a:cs typeface="Calibri"/>
              </a:rPr>
              <a:t>the </a:t>
            </a:r>
            <a:r>
              <a:rPr sz="1600" spc="25" dirty="0">
                <a:latin typeface="Calibri"/>
                <a:cs typeface="Calibri"/>
              </a:rPr>
              <a:t>service </a:t>
            </a:r>
            <a:r>
              <a:rPr sz="1600" spc="10" dirty="0">
                <a:latin typeface="Calibri"/>
                <a:cs typeface="Calibri"/>
              </a:rPr>
              <a:t>state </a:t>
            </a:r>
            <a:r>
              <a:rPr sz="1600" spc="25" dirty="0">
                <a:latin typeface="Calibri"/>
                <a:cs typeface="Calibri"/>
              </a:rPr>
              <a:t>cleanup, </a:t>
            </a:r>
            <a:r>
              <a:rPr sz="1600" spc="20" dirty="0">
                <a:latin typeface="Calibri"/>
                <a:cs typeface="Calibri"/>
              </a:rPr>
              <a:t>capture logs and </a:t>
            </a:r>
            <a:r>
              <a:rPr sz="1600" spc="15" dirty="0">
                <a:latin typeface="Calibri"/>
                <a:cs typeface="Calibri"/>
              </a:rPr>
              <a:t>crash  </a:t>
            </a:r>
            <a:r>
              <a:rPr sz="1600" spc="30" dirty="0">
                <a:latin typeface="Calibri"/>
                <a:cs typeface="Calibri"/>
              </a:rPr>
              <a:t>dumps </a:t>
            </a:r>
            <a:r>
              <a:rPr sz="1600" spc="20" dirty="0">
                <a:latin typeface="Calibri"/>
                <a:cs typeface="Calibri"/>
              </a:rPr>
              <a:t>if </a:t>
            </a:r>
            <a:r>
              <a:rPr sz="1600" spc="-5" dirty="0">
                <a:latin typeface="Calibri"/>
                <a:cs typeface="Calibri"/>
              </a:rPr>
              <a:t>any, </a:t>
            </a:r>
            <a:r>
              <a:rPr sz="1600" spc="30" dirty="0">
                <a:latin typeface="Calibri"/>
                <a:cs typeface="Calibri"/>
              </a:rPr>
              <a:t>and </a:t>
            </a:r>
            <a:r>
              <a:rPr sz="1600" spc="35" dirty="0">
                <a:latin typeface="Calibri"/>
                <a:cs typeface="Calibri"/>
              </a:rPr>
              <a:t>then </a:t>
            </a:r>
            <a:r>
              <a:rPr sz="1600" spc="30" dirty="0">
                <a:latin typeface="Calibri"/>
                <a:cs typeface="Calibri"/>
              </a:rPr>
              <a:t>respawn the </a:t>
            </a:r>
            <a:r>
              <a:rPr sz="1600" spc="40" dirty="0">
                <a:latin typeface="Calibri"/>
                <a:cs typeface="Calibri"/>
              </a:rPr>
              <a:t>service </a:t>
            </a:r>
            <a:r>
              <a:rPr sz="1600" spc="30" dirty="0">
                <a:latin typeface="Calibri"/>
                <a:cs typeface="Calibri"/>
              </a:rPr>
              <a:t>again </a:t>
            </a:r>
            <a:r>
              <a:rPr sz="1600" spc="20" dirty="0">
                <a:latin typeface="Calibri"/>
                <a:cs typeface="Calibri"/>
              </a:rPr>
              <a:t>as </a:t>
            </a:r>
            <a:r>
              <a:rPr sz="1600" spc="35" dirty="0">
                <a:latin typeface="Calibri"/>
                <a:cs typeface="Calibri"/>
              </a:rPr>
              <a:t>child process. </a:t>
            </a:r>
            <a:r>
              <a:rPr sz="1600" spc="20" dirty="0">
                <a:latin typeface="Calibri"/>
                <a:cs typeface="Calibri"/>
              </a:rPr>
              <a:t>For </a:t>
            </a:r>
            <a:r>
              <a:rPr sz="1600" spc="30" dirty="0">
                <a:latin typeface="Calibri"/>
                <a:cs typeface="Calibri"/>
              </a:rPr>
              <a:t>third </a:t>
            </a:r>
            <a:r>
              <a:rPr sz="1600" spc="35" dirty="0">
                <a:latin typeface="Calibri"/>
                <a:cs typeface="Calibri"/>
              </a:rPr>
              <a:t>party </a:t>
            </a:r>
            <a:r>
              <a:rPr sz="1600" spc="40" dirty="0">
                <a:latin typeface="Calibri"/>
                <a:cs typeface="Calibri"/>
              </a:rPr>
              <a:t>solutions, </a:t>
            </a:r>
            <a:r>
              <a:rPr sz="1600" spc="30" dirty="0">
                <a:latin typeface="Calibri"/>
                <a:cs typeface="Calibri"/>
              </a:rPr>
              <a:t>there </a:t>
            </a:r>
            <a:r>
              <a:rPr sz="1600" spc="20" dirty="0">
                <a:latin typeface="Calibri"/>
                <a:cs typeface="Calibri"/>
              </a:rPr>
              <a:t>are </a:t>
            </a:r>
            <a:r>
              <a:rPr sz="1600" spc="25" dirty="0">
                <a:latin typeface="Calibri"/>
                <a:cs typeface="Calibri"/>
              </a:rPr>
              <a:t>many  </a:t>
            </a:r>
            <a:r>
              <a:rPr sz="1600" spc="-5" dirty="0">
                <a:latin typeface="Calibri"/>
                <a:cs typeface="Calibri"/>
              </a:rPr>
              <a:t>solutions. </a:t>
            </a:r>
            <a:r>
              <a:rPr sz="1600" spc="-15" dirty="0">
                <a:latin typeface="Calibri"/>
                <a:cs typeface="Calibri"/>
              </a:rPr>
              <a:t>For </a:t>
            </a:r>
            <a:r>
              <a:rPr sz="1600" spc="-10" dirty="0">
                <a:latin typeface="Calibri"/>
                <a:cs typeface="Calibri"/>
              </a:rPr>
              <a:t>instance, </a:t>
            </a:r>
            <a:r>
              <a:rPr sz="1600" spc="-5" dirty="0">
                <a:latin typeface="Calibri"/>
                <a:cs typeface="Calibri"/>
              </a:rPr>
              <a:t>one </a:t>
            </a:r>
            <a:r>
              <a:rPr sz="1600" spc="-10" dirty="0">
                <a:latin typeface="Calibri"/>
                <a:cs typeface="Calibri"/>
              </a:rPr>
              <a:t>can define auto-start </a:t>
            </a:r>
            <a:r>
              <a:rPr sz="1600" spc="-5" dirty="0">
                <a:latin typeface="Calibri"/>
                <a:cs typeface="Calibri"/>
              </a:rPr>
              <a:t>in the </a:t>
            </a:r>
            <a:r>
              <a:rPr sz="1600" spc="-15" dirty="0">
                <a:latin typeface="Calibri"/>
                <a:cs typeface="Calibri"/>
              </a:rPr>
              <a:t>docker </a:t>
            </a:r>
            <a:r>
              <a:rPr sz="1600" spc="-10" dirty="0">
                <a:latin typeface="Calibri"/>
                <a:cs typeface="Calibri"/>
              </a:rPr>
              <a:t>container </a:t>
            </a:r>
            <a:r>
              <a:rPr sz="1600" spc="-30" dirty="0">
                <a:latin typeface="Calibri"/>
                <a:cs typeface="Calibri"/>
              </a:rPr>
              <a:t>conf, </a:t>
            </a:r>
            <a:r>
              <a:rPr sz="1600" spc="-5" dirty="0">
                <a:latin typeface="Calibri"/>
                <a:cs typeface="Calibri"/>
              </a:rPr>
              <a:t>in </a:t>
            </a:r>
            <a:r>
              <a:rPr sz="1600" spc="-10" dirty="0">
                <a:latin typeface="Calibri"/>
                <a:cs typeface="Calibri"/>
              </a:rPr>
              <a:t>Kubernetes,</a:t>
            </a:r>
            <a:r>
              <a:rPr sz="1600" spc="145" dirty="0">
                <a:latin typeface="Calibri"/>
                <a:cs typeface="Calibri"/>
              </a:rPr>
              <a:t> </a:t>
            </a:r>
            <a:r>
              <a:rPr sz="1600" spc="-10" dirty="0">
                <a:latin typeface="Calibri"/>
                <a:cs typeface="Calibri"/>
              </a:rPr>
              <a:t>etc.</a:t>
            </a:r>
            <a:endParaRPr sz="1600">
              <a:latin typeface="Calibri"/>
              <a:cs typeface="Calibri"/>
            </a:endParaRPr>
          </a:p>
        </p:txBody>
      </p:sp>
      <p:sp>
        <p:nvSpPr>
          <p:cNvPr id="12" name="object 12"/>
          <p:cNvSpPr txBox="1"/>
          <p:nvPr/>
        </p:nvSpPr>
        <p:spPr>
          <a:xfrm>
            <a:off x="2420620" y="3350259"/>
            <a:ext cx="9519285" cy="512445"/>
          </a:xfrm>
          <a:prstGeom prst="rect">
            <a:avLst/>
          </a:prstGeom>
        </p:spPr>
        <p:txBody>
          <a:bodyPr vert="horz" wrap="square" lIns="0" tIns="12065" rIns="0" bIns="0" rtlCol="0">
            <a:spAutoFit/>
          </a:bodyPr>
          <a:lstStyle/>
          <a:p>
            <a:pPr marL="12700" marR="5080">
              <a:lnSpc>
                <a:spcPct val="100000"/>
              </a:lnSpc>
              <a:spcBef>
                <a:spcPts val="95"/>
              </a:spcBef>
            </a:pPr>
            <a:r>
              <a:rPr sz="1600" dirty="0">
                <a:latin typeface="Calibri"/>
                <a:cs typeface="Calibri"/>
              </a:rPr>
              <a:t>With </a:t>
            </a:r>
            <a:r>
              <a:rPr sz="1600" spc="-5" dirty="0">
                <a:latin typeface="Calibri"/>
                <a:cs typeface="Calibri"/>
              </a:rPr>
              <a:t>auto-restart configuration, </a:t>
            </a:r>
            <a:r>
              <a:rPr sz="1600" dirty="0">
                <a:latin typeface="Calibri"/>
                <a:cs typeface="Calibri"/>
              </a:rPr>
              <a:t>one </a:t>
            </a:r>
            <a:r>
              <a:rPr sz="1600" spc="-5" dirty="0">
                <a:latin typeface="Calibri"/>
                <a:cs typeface="Calibri"/>
              </a:rPr>
              <a:t>can </a:t>
            </a:r>
            <a:r>
              <a:rPr sz="1600" spc="-10" dirty="0">
                <a:latin typeface="Calibri"/>
                <a:cs typeface="Calibri"/>
              </a:rPr>
              <a:t>live </a:t>
            </a:r>
            <a:r>
              <a:rPr sz="1600" dirty="0">
                <a:latin typeface="Calibri"/>
                <a:cs typeface="Calibri"/>
              </a:rPr>
              <a:t>with </a:t>
            </a:r>
            <a:r>
              <a:rPr sz="1600" spc="-5" dirty="0">
                <a:latin typeface="Calibri"/>
                <a:cs typeface="Calibri"/>
              </a:rPr>
              <a:t>a </a:t>
            </a:r>
            <a:r>
              <a:rPr sz="1600" dirty="0">
                <a:latin typeface="Calibri"/>
                <a:cs typeface="Calibri"/>
              </a:rPr>
              <a:t>single </a:t>
            </a:r>
            <a:r>
              <a:rPr sz="1600" spc="-5" dirty="0">
                <a:latin typeface="Calibri"/>
                <a:cs typeface="Calibri"/>
              </a:rPr>
              <a:t>instance </a:t>
            </a:r>
            <a:r>
              <a:rPr sz="1600" dirty="0">
                <a:latin typeface="Calibri"/>
                <a:cs typeface="Calibri"/>
              </a:rPr>
              <a:t>of </a:t>
            </a:r>
            <a:r>
              <a:rPr sz="1600" spc="-5" dirty="0">
                <a:latin typeface="Calibri"/>
                <a:cs typeface="Calibri"/>
              </a:rPr>
              <a:t>a </a:t>
            </a:r>
            <a:r>
              <a:rPr sz="1600" dirty="0">
                <a:latin typeface="Calibri"/>
                <a:cs typeface="Calibri"/>
              </a:rPr>
              <a:t>less </a:t>
            </a:r>
            <a:r>
              <a:rPr sz="1600" spc="-5" dirty="0">
                <a:latin typeface="Calibri"/>
                <a:cs typeface="Calibri"/>
              </a:rPr>
              <a:t>frequently </a:t>
            </a:r>
            <a:r>
              <a:rPr sz="1600" dirty="0">
                <a:latin typeface="Calibri"/>
                <a:cs typeface="Calibri"/>
              </a:rPr>
              <a:t>used service. </a:t>
            </a:r>
            <a:r>
              <a:rPr sz="1600" spc="-20" dirty="0">
                <a:latin typeface="Calibri"/>
                <a:cs typeface="Calibri"/>
              </a:rPr>
              <a:t>Moreover, </a:t>
            </a:r>
            <a:r>
              <a:rPr sz="1600" dirty="0">
                <a:latin typeface="Calibri"/>
                <a:cs typeface="Calibri"/>
              </a:rPr>
              <a:t>it is  </a:t>
            </a:r>
            <a:r>
              <a:rPr sz="1600" spc="-5" dirty="0">
                <a:latin typeface="Calibri"/>
                <a:cs typeface="Calibri"/>
              </a:rPr>
              <a:t>a </a:t>
            </a:r>
            <a:r>
              <a:rPr sz="1600" spc="-10" dirty="0">
                <a:latin typeface="Calibri"/>
                <a:cs typeface="Calibri"/>
              </a:rPr>
              <a:t>must </a:t>
            </a:r>
            <a:r>
              <a:rPr sz="1600" spc="-15" dirty="0">
                <a:latin typeface="Calibri"/>
                <a:cs typeface="Calibri"/>
              </a:rPr>
              <a:t>have </a:t>
            </a:r>
            <a:r>
              <a:rPr sz="1600" spc="-10" dirty="0">
                <a:latin typeface="Calibri"/>
                <a:cs typeface="Calibri"/>
              </a:rPr>
              <a:t>resilience </a:t>
            </a:r>
            <a:r>
              <a:rPr sz="1600" spc="-15" dirty="0">
                <a:latin typeface="Calibri"/>
                <a:cs typeface="Calibri"/>
              </a:rPr>
              <a:t>for </a:t>
            </a:r>
            <a:r>
              <a:rPr sz="1600" spc="-5" dirty="0">
                <a:latin typeface="Calibri"/>
                <a:cs typeface="Calibri"/>
              </a:rPr>
              <a:t>each and </a:t>
            </a:r>
            <a:r>
              <a:rPr sz="1600" spc="-10" dirty="0">
                <a:latin typeface="Calibri"/>
                <a:cs typeface="Calibri"/>
              </a:rPr>
              <a:t>every </a:t>
            </a:r>
            <a:r>
              <a:rPr sz="1600" spc="-5" dirty="0">
                <a:latin typeface="Calibri"/>
                <a:cs typeface="Calibri"/>
              </a:rPr>
              <a:t>service within the</a:t>
            </a:r>
            <a:r>
              <a:rPr sz="1600" spc="60" dirty="0">
                <a:latin typeface="Calibri"/>
                <a:cs typeface="Calibri"/>
              </a:rPr>
              <a:t> </a:t>
            </a:r>
            <a:r>
              <a:rPr sz="1600" spc="-10" dirty="0">
                <a:latin typeface="Calibri"/>
                <a:cs typeface="Calibri"/>
              </a:rPr>
              <a:t>architecutre.</a:t>
            </a:r>
            <a:endParaRPr sz="1600">
              <a:latin typeface="Calibri"/>
              <a:cs typeface="Calibri"/>
            </a:endParaRPr>
          </a:p>
        </p:txBody>
      </p:sp>
      <p:pic>
        <p:nvPicPr>
          <p:cNvPr id="13" name="object 13"/>
          <p:cNvPicPr/>
          <p:nvPr/>
        </p:nvPicPr>
        <p:blipFill>
          <a:blip r:embed="rId3" cstate="print"/>
          <a:stretch>
            <a:fillRect/>
          </a:stretch>
        </p:blipFill>
        <p:spPr>
          <a:xfrm>
            <a:off x="137160" y="3977640"/>
            <a:ext cx="11978640" cy="2468880"/>
          </a:xfrm>
          <a:prstGeom prst="rect">
            <a:avLst/>
          </a:prstGeom>
        </p:spPr>
      </p:pic>
      <p:sp>
        <p:nvSpPr>
          <p:cNvPr id="14" name="object 14"/>
          <p:cNvSpPr txBox="1"/>
          <p:nvPr/>
        </p:nvSpPr>
        <p:spPr>
          <a:xfrm>
            <a:off x="280670" y="4061459"/>
            <a:ext cx="9347835" cy="1243965"/>
          </a:xfrm>
          <a:prstGeom prst="rect">
            <a:avLst/>
          </a:prstGeom>
        </p:spPr>
        <p:txBody>
          <a:bodyPr vert="horz" wrap="square" lIns="0" tIns="12065" rIns="0" bIns="0" rtlCol="0">
            <a:spAutoFit/>
          </a:bodyPr>
          <a:lstStyle/>
          <a:p>
            <a:pPr marL="12700" marR="5080" algn="just">
              <a:lnSpc>
                <a:spcPct val="100000"/>
              </a:lnSpc>
              <a:spcBef>
                <a:spcPts val="95"/>
              </a:spcBef>
            </a:pPr>
            <a:r>
              <a:rPr sz="1600" spc="-10" dirty="0">
                <a:latin typeface="Calibri"/>
                <a:cs typeface="Calibri"/>
              </a:rPr>
              <a:t>However </a:t>
            </a:r>
            <a:r>
              <a:rPr sz="1600" spc="-5" dirty="0">
                <a:latin typeface="Calibri"/>
                <a:cs typeface="Calibri"/>
              </a:rPr>
              <a:t>having </a:t>
            </a:r>
            <a:r>
              <a:rPr sz="1600" spc="-10" dirty="0">
                <a:latin typeface="Calibri"/>
                <a:cs typeface="Calibri"/>
              </a:rPr>
              <a:t>autorestart </a:t>
            </a:r>
            <a:r>
              <a:rPr sz="1600" spc="-5" dirty="0">
                <a:latin typeface="Calibri"/>
                <a:cs typeface="Calibri"/>
              </a:rPr>
              <a:t>capabilities </a:t>
            </a:r>
            <a:r>
              <a:rPr sz="1600" dirty="0">
                <a:latin typeface="Calibri"/>
                <a:cs typeface="Calibri"/>
              </a:rPr>
              <a:t>enables </a:t>
            </a:r>
            <a:r>
              <a:rPr sz="1600" spc="-5" dirty="0">
                <a:latin typeface="Calibri"/>
                <a:cs typeface="Calibri"/>
              </a:rPr>
              <a:t>a </a:t>
            </a:r>
            <a:r>
              <a:rPr sz="1600" dirty="0">
                <a:latin typeface="Calibri"/>
                <a:cs typeface="Calibri"/>
              </a:rPr>
              <a:t>service </a:t>
            </a:r>
            <a:r>
              <a:rPr sz="1600" spc="-10" dirty="0">
                <a:latin typeface="Calibri"/>
                <a:cs typeface="Calibri"/>
              </a:rPr>
              <a:t>to get revive </a:t>
            </a:r>
            <a:r>
              <a:rPr sz="1600" spc="-5" dirty="0">
                <a:latin typeface="Calibri"/>
                <a:cs typeface="Calibri"/>
              </a:rPr>
              <a:t>after a crash, </a:t>
            </a:r>
            <a:r>
              <a:rPr sz="1600" dirty="0">
                <a:latin typeface="Calibri"/>
                <a:cs typeface="Calibri"/>
              </a:rPr>
              <a:t>but </a:t>
            </a:r>
            <a:r>
              <a:rPr sz="1600" spc="-5" dirty="0">
                <a:latin typeface="Calibri"/>
                <a:cs typeface="Calibri"/>
              </a:rPr>
              <a:t>it </a:t>
            </a:r>
            <a:r>
              <a:rPr sz="1600" dirty="0">
                <a:latin typeface="Calibri"/>
                <a:cs typeface="Calibri"/>
              </a:rPr>
              <a:t>doesn't rescue it </a:t>
            </a:r>
            <a:r>
              <a:rPr sz="1600" spc="-5" dirty="0">
                <a:latin typeface="Calibri"/>
                <a:cs typeface="Calibri"/>
              </a:rPr>
              <a:t>from  </a:t>
            </a:r>
            <a:r>
              <a:rPr sz="1600" spc="30" dirty="0">
                <a:latin typeface="Calibri"/>
                <a:cs typeface="Calibri"/>
              </a:rPr>
              <a:t>deadlocks </a:t>
            </a:r>
            <a:r>
              <a:rPr sz="1600" spc="20" dirty="0">
                <a:latin typeface="Calibri"/>
                <a:cs typeface="Calibri"/>
              </a:rPr>
              <a:t>and </a:t>
            </a:r>
            <a:r>
              <a:rPr sz="1600" spc="25" dirty="0">
                <a:latin typeface="Calibri"/>
                <a:cs typeface="Calibri"/>
              </a:rPr>
              <a:t>long starvation </a:t>
            </a:r>
            <a:r>
              <a:rPr sz="1600" spc="30" dirty="0">
                <a:latin typeface="Calibri"/>
                <a:cs typeface="Calibri"/>
              </a:rPr>
              <a:t>scenarios. </a:t>
            </a:r>
            <a:r>
              <a:rPr sz="1600" spc="25" dirty="0">
                <a:latin typeface="Calibri"/>
                <a:cs typeface="Calibri"/>
              </a:rPr>
              <a:t>Hence </a:t>
            </a:r>
            <a:r>
              <a:rPr sz="1600" spc="10" dirty="0">
                <a:latin typeface="Calibri"/>
                <a:cs typeface="Calibri"/>
              </a:rPr>
              <a:t>for </a:t>
            </a:r>
            <a:r>
              <a:rPr sz="1600" spc="25" dirty="0">
                <a:latin typeface="Calibri"/>
                <a:cs typeface="Calibri"/>
              </a:rPr>
              <a:t>that, </a:t>
            </a:r>
            <a:r>
              <a:rPr sz="1600" spc="-5" dirty="0">
                <a:latin typeface="Calibri"/>
                <a:cs typeface="Calibri"/>
              </a:rPr>
              <a:t>a </a:t>
            </a:r>
            <a:r>
              <a:rPr sz="1600" spc="20" dirty="0">
                <a:latin typeface="Calibri"/>
                <a:cs typeface="Calibri"/>
              </a:rPr>
              <a:t>more </a:t>
            </a:r>
            <a:r>
              <a:rPr sz="1600" spc="25" dirty="0">
                <a:latin typeface="Calibri"/>
                <a:cs typeface="Calibri"/>
              </a:rPr>
              <a:t>engaging </a:t>
            </a:r>
            <a:r>
              <a:rPr sz="1600" spc="20" dirty="0">
                <a:latin typeface="Calibri"/>
                <a:cs typeface="Calibri"/>
              </a:rPr>
              <a:t>strategy </a:t>
            </a:r>
            <a:r>
              <a:rPr sz="1600" spc="15" dirty="0">
                <a:latin typeface="Calibri"/>
                <a:cs typeface="Calibri"/>
              </a:rPr>
              <a:t>is </a:t>
            </a:r>
            <a:r>
              <a:rPr sz="1600" spc="30" dirty="0">
                <a:latin typeface="Calibri"/>
                <a:cs typeface="Calibri"/>
              </a:rPr>
              <a:t>used called heart </a:t>
            </a:r>
            <a:r>
              <a:rPr sz="1600" spc="25" dirty="0">
                <a:latin typeface="Calibri"/>
                <a:cs typeface="Calibri"/>
              </a:rPr>
              <a:t>beat  </a:t>
            </a:r>
            <a:r>
              <a:rPr sz="1600" spc="15" dirty="0">
                <a:latin typeface="Calibri"/>
                <a:cs typeface="Calibri"/>
              </a:rPr>
              <a:t>health checking. </a:t>
            </a:r>
            <a:r>
              <a:rPr sz="1600" spc="10" dirty="0">
                <a:latin typeface="Calibri"/>
                <a:cs typeface="Calibri"/>
              </a:rPr>
              <a:t>It requires </a:t>
            </a:r>
            <a:r>
              <a:rPr sz="1600" spc="-5" dirty="0">
                <a:latin typeface="Calibri"/>
                <a:cs typeface="Calibri"/>
              </a:rPr>
              <a:t>a </a:t>
            </a:r>
            <a:r>
              <a:rPr sz="1600" spc="20" dirty="0">
                <a:latin typeface="Calibri"/>
                <a:cs typeface="Calibri"/>
              </a:rPr>
              <a:t>service </a:t>
            </a:r>
            <a:r>
              <a:rPr sz="1600" dirty="0">
                <a:latin typeface="Calibri"/>
                <a:cs typeface="Calibri"/>
              </a:rPr>
              <a:t>to </a:t>
            </a:r>
            <a:r>
              <a:rPr sz="1600" spc="20" dirty="0">
                <a:latin typeface="Calibri"/>
                <a:cs typeface="Calibri"/>
              </a:rPr>
              <a:t>emit heart </a:t>
            </a:r>
            <a:r>
              <a:rPr sz="1600" spc="15" dirty="0">
                <a:latin typeface="Calibri"/>
                <a:cs typeface="Calibri"/>
              </a:rPr>
              <a:t>beat </a:t>
            </a:r>
            <a:r>
              <a:rPr sz="1600" spc="20" dirty="0">
                <a:latin typeface="Calibri"/>
                <a:cs typeface="Calibri"/>
              </a:rPr>
              <a:t>signals </a:t>
            </a:r>
            <a:r>
              <a:rPr sz="1600" spc="10" dirty="0">
                <a:latin typeface="Calibri"/>
                <a:cs typeface="Calibri"/>
              </a:rPr>
              <a:t>in </a:t>
            </a:r>
            <a:r>
              <a:rPr sz="1600" spc="15" dirty="0">
                <a:latin typeface="Calibri"/>
                <a:cs typeface="Calibri"/>
              </a:rPr>
              <a:t>the most efficient, effective, and convinent  </a:t>
            </a:r>
            <a:r>
              <a:rPr sz="1600" spc="10" dirty="0">
                <a:latin typeface="Calibri"/>
                <a:cs typeface="Calibri"/>
              </a:rPr>
              <a:t>manner </a:t>
            </a:r>
            <a:r>
              <a:rPr sz="1600" spc="-5" dirty="0">
                <a:latin typeface="Calibri"/>
                <a:cs typeface="Calibri"/>
              </a:rPr>
              <a:t>to a </a:t>
            </a:r>
            <a:r>
              <a:rPr sz="1600" spc="5" dirty="0">
                <a:latin typeface="Calibri"/>
                <a:cs typeface="Calibri"/>
              </a:rPr>
              <a:t>rescue process. If the rescue process </a:t>
            </a:r>
            <a:r>
              <a:rPr sz="1600" dirty="0">
                <a:latin typeface="Calibri"/>
                <a:cs typeface="Calibri"/>
              </a:rPr>
              <a:t>fails </a:t>
            </a:r>
            <a:r>
              <a:rPr sz="1600" spc="-5" dirty="0">
                <a:latin typeface="Calibri"/>
                <a:cs typeface="Calibri"/>
              </a:rPr>
              <a:t>to </a:t>
            </a:r>
            <a:r>
              <a:rPr sz="1600" dirty="0">
                <a:latin typeface="Calibri"/>
                <a:cs typeface="Calibri"/>
              </a:rPr>
              <a:t>receive </a:t>
            </a:r>
            <a:r>
              <a:rPr sz="1600" spc="5" dirty="0">
                <a:latin typeface="Calibri"/>
                <a:cs typeface="Calibri"/>
              </a:rPr>
              <a:t>these signals </a:t>
            </a:r>
            <a:r>
              <a:rPr sz="1600" spc="-5" dirty="0">
                <a:latin typeface="Calibri"/>
                <a:cs typeface="Calibri"/>
              </a:rPr>
              <a:t>for a </a:t>
            </a:r>
            <a:r>
              <a:rPr sz="1600" spc="5" dirty="0">
                <a:latin typeface="Calibri"/>
                <a:cs typeface="Calibri"/>
              </a:rPr>
              <a:t>definite </a:t>
            </a:r>
            <a:r>
              <a:rPr sz="1600" spc="10" dirty="0">
                <a:latin typeface="Calibri"/>
                <a:cs typeface="Calibri"/>
              </a:rPr>
              <a:t>time period, </a:t>
            </a:r>
            <a:r>
              <a:rPr sz="1600" spc="5" dirty="0">
                <a:latin typeface="Calibri"/>
                <a:cs typeface="Calibri"/>
              </a:rPr>
              <a:t>it tear  </a:t>
            </a:r>
            <a:r>
              <a:rPr sz="1600" spc="-10" dirty="0">
                <a:latin typeface="Calibri"/>
                <a:cs typeface="Calibri"/>
              </a:rPr>
              <a:t>down </a:t>
            </a:r>
            <a:r>
              <a:rPr sz="1600" spc="-5" dirty="0">
                <a:latin typeface="Calibri"/>
                <a:cs typeface="Calibri"/>
              </a:rPr>
              <a:t>the </a:t>
            </a:r>
            <a:r>
              <a:rPr sz="1600" spc="-10" dirty="0">
                <a:latin typeface="Calibri"/>
                <a:cs typeface="Calibri"/>
              </a:rPr>
              <a:t>current </a:t>
            </a:r>
            <a:r>
              <a:rPr sz="1600" spc="-5" dirty="0">
                <a:latin typeface="Calibri"/>
                <a:cs typeface="Calibri"/>
              </a:rPr>
              <a:t>service </a:t>
            </a:r>
            <a:r>
              <a:rPr sz="1600" spc="-10" dirty="0">
                <a:latin typeface="Calibri"/>
                <a:cs typeface="Calibri"/>
              </a:rPr>
              <a:t>process, </a:t>
            </a:r>
            <a:r>
              <a:rPr sz="1600" spc="-5" dirty="0">
                <a:latin typeface="Calibri"/>
                <a:cs typeface="Calibri"/>
              </a:rPr>
              <a:t>clean up its </a:t>
            </a:r>
            <a:r>
              <a:rPr sz="1600" spc="-15" dirty="0">
                <a:latin typeface="Calibri"/>
                <a:cs typeface="Calibri"/>
              </a:rPr>
              <a:t>state, </a:t>
            </a:r>
            <a:r>
              <a:rPr sz="1600" spc="-5" dirty="0">
                <a:latin typeface="Calibri"/>
                <a:cs typeface="Calibri"/>
              </a:rPr>
              <a:t>and then </a:t>
            </a:r>
            <a:r>
              <a:rPr sz="1600" spc="-15" dirty="0">
                <a:latin typeface="Calibri"/>
                <a:cs typeface="Calibri"/>
              </a:rPr>
              <a:t>restart </a:t>
            </a:r>
            <a:r>
              <a:rPr sz="1600" spc="-5" dirty="0">
                <a:latin typeface="Calibri"/>
                <a:cs typeface="Calibri"/>
              </a:rPr>
              <a:t>the </a:t>
            </a:r>
            <a:r>
              <a:rPr sz="1600" spc="-10" dirty="0">
                <a:latin typeface="Calibri"/>
                <a:cs typeface="Calibri"/>
              </a:rPr>
              <a:t>process</a:t>
            </a:r>
            <a:r>
              <a:rPr sz="1600" spc="90" dirty="0">
                <a:latin typeface="Calibri"/>
                <a:cs typeface="Calibri"/>
              </a:rPr>
              <a:t> </a:t>
            </a:r>
            <a:r>
              <a:rPr sz="1600" spc="-10" dirty="0">
                <a:latin typeface="Calibri"/>
                <a:cs typeface="Calibri"/>
              </a:rPr>
              <a:t>again.</a:t>
            </a:r>
            <a:endParaRPr sz="1600">
              <a:latin typeface="Calibri"/>
              <a:cs typeface="Calibri"/>
            </a:endParaRPr>
          </a:p>
        </p:txBody>
      </p:sp>
      <p:sp>
        <p:nvSpPr>
          <p:cNvPr id="15" name="object 15"/>
          <p:cNvSpPr txBox="1"/>
          <p:nvPr/>
        </p:nvSpPr>
        <p:spPr>
          <a:xfrm>
            <a:off x="280670" y="5524500"/>
            <a:ext cx="9347835" cy="756285"/>
          </a:xfrm>
          <a:prstGeom prst="rect">
            <a:avLst/>
          </a:prstGeom>
        </p:spPr>
        <p:txBody>
          <a:bodyPr vert="horz" wrap="square" lIns="0" tIns="12065" rIns="0" bIns="0" rtlCol="0">
            <a:spAutoFit/>
          </a:bodyPr>
          <a:lstStyle/>
          <a:p>
            <a:pPr marL="12700" marR="5080" algn="just">
              <a:lnSpc>
                <a:spcPct val="100000"/>
              </a:lnSpc>
              <a:spcBef>
                <a:spcPts val="95"/>
              </a:spcBef>
            </a:pPr>
            <a:r>
              <a:rPr sz="1600" spc="20" dirty="0">
                <a:latin typeface="Calibri"/>
                <a:cs typeface="Calibri"/>
              </a:rPr>
              <a:t>The </a:t>
            </a:r>
            <a:r>
              <a:rPr sz="1600" spc="25" dirty="0">
                <a:latin typeface="Calibri"/>
                <a:cs typeface="Calibri"/>
              </a:rPr>
              <a:t>signaling </a:t>
            </a:r>
            <a:r>
              <a:rPr sz="1600" spc="15" dirty="0">
                <a:latin typeface="Calibri"/>
                <a:cs typeface="Calibri"/>
              </a:rPr>
              <a:t>can </a:t>
            </a:r>
            <a:r>
              <a:rPr sz="1600" spc="10" dirty="0">
                <a:latin typeface="Calibri"/>
                <a:cs typeface="Calibri"/>
              </a:rPr>
              <a:t>be </a:t>
            </a:r>
            <a:r>
              <a:rPr sz="1600" spc="20" dirty="0">
                <a:latin typeface="Calibri"/>
                <a:cs typeface="Calibri"/>
              </a:rPr>
              <a:t>pings </a:t>
            </a:r>
            <a:r>
              <a:rPr sz="1600" spc="15" dirty="0">
                <a:latin typeface="Calibri"/>
                <a:cs typeface="Calibri"/>
              </a:rPr>
              <a:t>over </a:t>
            </a:r>
            <a:r>
              <a:rPr sz="1600" spc="5" dirty="0">
                <a:latin typeface="Calibri"/>
                <a:cs typeface="Calibri"/>
              </a:rPr>
              <a:t>TCP/IP </a:t>
            </a:r>
            <a:r>
              <a:rPr sz="1600" spc="15" dirty="0">
                <a:latin typeface="Calibri"/>
                <a:cs typeface="Calibri"/>
              </a:rPr>
              <a:t>sockets, </a:t>
            </a:r>
            <a:r>
              <a:rPr sz="1600" spc="20" dirty="0">
                <a:latin typeface="Calibri"/>
                <a:cs typeface="Calibri"/>
              </a:rPr>
              <a:t>some file updates </a:t>
            </a:r>
            <a:r>
              <a:rPr sz="1600" spc="10" dirty="0">
                <a:latin typeface="Calibri"/>
                <a:cs typeface="Calibri"/>
              </a:rPr>
              <a:t>on </a:t>
            </a:r>
            <a:r>
              <a:rPr sz="1600" spc="-5" dirty="0">
                <a:latin typeface="Calibri"/>
                <a:cs typeface="Calibri"/>
              </a:rPr>
              <a:t>a </a:t>
            </a:r>
            <a:r>
              <a:rPr sz="1600" spc="20" dirty="0">
                <a:latin typeface="Calibri"/>
                <a:cs typeface="Calibri"/>
              </a:rPr>
              <a:t>filesystem, </a:t>
            </a:r>
            <a:r>
              <a:rPr sz="1600" spc="15" dirty="0">
                <a:latin typeface="Calibri"/>
                <a:cs typeface="Calibri"/>
              </a:rPr>
              <a:t>or an </a:t>
            </a:r>
            <a:r>
              <a:rPr sz="1600" spc="10" dirty="0">
                <a:latin typeface="Calibri"/>
                <a:cs typeface="Calibri"/>
              </a:rPr>
              <a:t>OS </a:t>
            </a:r>
            <a:r>
              <a:rPr sz="1600" spc="25" dirty="0">
                <a:latin typeface="Calibri"/>
                <a:cs typeface="Calibri"/>
              </a:rPr>
              <a:t>specific signaling  mechanism. </a:t>
            </a:r>
            <a:r>
              <a:rPr sz="1600" spc="20" dirty="0">
                <a:latin typeface="Calibri"/>
                <a:cs typeface="Calibri"/>
              </a:rPr>
              <a:t>But </a:t>
            </a:r>
            <a:r>
              <a:rPr sz="1600" spc="10" dirty="0">
                <a:latin typeface="Calibri"/>
                <a:cs typeface="Calibri"/>
              </a:rPr>
              <a:t>it </a:t>
            </a:r>
            <a:r>
              <a:rPr sz="1600" spc="25" dirty="0">
                <a:latin typeface="Calibri"/>
                <a:cs typeface="Calibri"/>
              </a:rPr>
              <a:t>should </a:t>
            </a:r>
            <a:r>
              <a:rPr sz="1600" spc="20" dirty="0">
                <a:latin typeface="Calibri"/>
                <a:cs typeface="Calibri"/>
              </a:rPr>
              <a:t>emit </a:t>
            </a:r>
            <a:r>
              <a:rPr sz="1600" spc="15" dirty="0">
                <a:latin typeface="Calibri"/>
                <a:cs typeface="Calibri"/>
              </a:rPr>
              <a:t>from </a:t>
            </a:r>
            <a:r>
              <a:rPr sz="1600" spc="20" dirty="0">
                <a:latin typeface="Calibri"/>
                <a:cs typeface="Calibri"/>
              </a:rPr>
              <a:t>the </a:t>
            </a:r>
            <a:r>
              <a:rPr sz="1600" spc="25" dirty="0">
                <a:latin typeface="Calibri"/>
                <a:cs typeface="Calibri"/>
              </a:rPr>
              <a:t>services' processing </a:t>
            </a:r>
            <a:r>
              <a:rPr sz="1600" spc="20" dirty="0">
                <a:latin typeface="Calibri"/>
                <a:cs typeface="Calibri"/>
              </a:rPr>
              <a:t>threads </a:t>
            </a:r>
            <a:r>
              <a:rPr sz="1600" spc="15" dirty="0">
                <a:latin typeface="Calibri"/>
                <a:cs typeface="Calibri"/>
              </a:rPr>
              <a:t>so </a:t>
            </a:r>
            <a:r>
              <a:rPr sz="1600" spc="20" dirty="0">
                <a:latin typeface="Calibri"/>
                <a:cs typeface="Calibri"/>
              </a:rPr>
              <a:t>that the </a:t>
            </a:r>
            <a:r>
              <a:rPr sz="1600" spc="30" dirty="0">
                <a:latin typeface="Calibri"/>
                <a:cs typeface="Calibri"/>
              </a:rPr>
              <a:t>monitoring </a:t>
            </a:r>
            <a:r>
              <a:rPr sz="1600" spc="25" dirty="0">
                <a:latin typeface="Calibri"/>
                <a:cs typeface="Calibri"/>
              </a:rPr>
              <a:t>process </a:t>
            </a:r>
            <a:r>
              <a:rPr sz="1600" spc="15" dirty="0">
                <a:latin typeface="Calibri"/>
                <a:cs typeface="Calibri"/>
              </a:rPr>
              <a:t>can get  </a:t>
            </a:r>
            <a:r>
              <a:rPr sz="1600" spc="-10" dirty="0">
                <a:latin typeface="Calibri"/>
                <a:cs typeface="Calibri"/>
              </a:rPr>
              <a:t>know </a:t>
            </a:r>
            <a:r>
              <a:rPr sz="1600" spc="-5" dirty="0">
                <a:latin typeface="Calibri"/>
                <a:cs typeface="Calibri"/>
              </a:rPr>
              <a:t>whether the main </a:t>
            </a:r>
            <a:r>
              <a:rPr sz="1600" spc="-10" dirty="0">
                <a:latin typeface="Calibri"/>
                <a:cs typeface="Calibri"/>
              </a:rPr>
              <a:t>processing thread </a:t>
            </a:r>
            <a:r>
              <a:rPr sz="1600" spc="-5" dirty="0">
                <a:latin typeface="Calibri"/>
                <a:cs typeface="Calibri"/>
              </a:rPr>
              <a:t>is </a:t>
            </a:r>
            <a:r>
              <a:rPr sz="1600" spc="-10" dirty="0">
                <a:latin typeface="Calibri"/>
                <a:cs typeface="Calibri"/>
              </a:rPr>
              <a:t>working </a:t>
            </a:r>
            <a:r>
              <a:rPr sz="1600" spc="-5" dirty="0">
                <a:latin typeface="Calibri"/>
                <a:cs typeface="Calibri"/>
              </a:rPr>
              <a:t>or</a:t>
            </a:r>
            <a:r>
              <a:rPr sz="1600" spc="55" dirty="0">
                <a:latin typeface="Calibri"/>
                <a:cs typeface="Calibri"/>
              </a:rPr>
              <a:t> </a:t>
            </a:r>
            <a:r>
              <a:rPr sz="1600" spc="-10" dirty="0">
                <a:latin typeface="Calibri"/>
                <a:cs typeface="Calibri"/>
              </a:rPr>
              <a:t>work.</a:t>
            </a:r>
            <a:endParaRPr sz="1600">
              <a:latin typeface="Calibri"/>
              <a:cs typeface="Calibri"/>
            </a:endParaRPr>
          </a:p>
        </p:txBody>
      </p:sp>
      <p:sp>
        <p:nvSpPr>
          <p:cNvPr id="16" name="object 16"/>
          <p:cNvSpPr txBox="1"/>
          <p:nvPr/>
        </p:nvSpPr>
        <p:spPr>
          <a:xfrm>
            <a:off x="10014584" y="4882515"/>
            <a:ext cx="1697355" cy="574040"/>
          </a:xfrm>
          <a:prstGeom prst="rect">
            <a:avLst/>
          </a:prstGeom>
        </p:spPr>
        <p:txBody>
          <a:bodyPr vert="horz" wrap="square" lIns="0" tIns="12700" rIns="0" bIns="0" rtlCol="0">
            <a:spAutoFit/>
          </a:bodyPr>
          <a:lstStyle/>
          <a:p>
            <a:pPr marL="435609" marR="5080" indent="-422909">
              <a:lnSpc>
                <a:spcPct val="100000"/>
              </a:lnSpc>
              <a:spcBef>
                <a:spcPts val="100"/>
              </a:spcBef>
            </a:pPr>
            <a:r>
              <a:rPr sz="1800" b="1" spc="-5" dirty="0">
                <a:solidFill>
                  <a:srgbClr val="FFFFFF"/>
                </a:solidFill>
                <a:latin typeface="Calibri"/>
                <a:cs typeface="Calibri"/>
              </a:rPr>
              <a:t>Heart </a:t>
            </a:r>
            <a:r>
              <a:rPr sz="1800" b="1" spc="-10" dirty="0">
                <a:solidFill>
                  <a:srgbClr val="FFFFFF"/>
                </a:solidFill>
                <a:latin typeface="Calibri"/>
                <a:cs typeface="Calibri"/>
              </a:rPr>
              <a:t>beat</a:t>
            </a:r>
            <a:r>
              <a:rPr sz="1800" b="1" spc="-65" dirty="0">
                <a:solidFill>
                  <a:srgbClr val="FFFFFF"/>
                </a:solidFill>
                <a:latin typeface="Calibri"/>
                <a:cs typeface="Calibri"/>
              </a:rPr>
              <a:t> </a:t>
            </a:r>
            <a:r>
              <a:rPr sz="1800" b="1" spc="-5" dirty="0">
                <a:solidFill>
                  <a:srgbClr val="FFFFFF"/>
                </a:solidFill>
                <a:latin typeface="Calibri"/>
                <a:cs typeface="Calibri"/>
              </a:rPr>
              <a:t>health  checking</a:t>
            </a:r>
            <a:endParaRPr sz="1800">
              <a:latin typeface="Calibri"/>
              <a:cs typeface="Calibri"/>
            </a:endParaRPr>
          </a:p>
        </p:txBody>
      </p:sp>
      <p:sp>
        <p:nvSpPr>
          <p:cNvPr id="17" name="object 17"/>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86</a:t>
            </a:fld>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7712709"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25" dirty="0">
                <a:solidFill>
                  <a:srgbClr val="FFFFFF"/>
                </a:solidFill>
                <a:latin typeface="Microsoft YaHei"/>
                <a:cs typeface="Microsoft YaHei"/>
              </a:rPr>
              <a:t>Technologies, </a:t>
            </a:r>
            <a:r>
              <a:rPr sz="2400" b="1" spc="-5" dirty="0">
                <a:solidFill>
                  <a:srgbClr val="FFFFFF"/>
                </a:solidFill>
                <a:latin typeface="Microsoft YaHei"/>
                <a:cs typeface="Microsoft YaHei"/>
              </a:rPr>
              <a:t>Frameworks, Libraries</a:t>
            </a:r>
            <a:r>
              <a:rPr sz="2400" b="1" spc="4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aphicFrame>
        <p:nvGraphicFramePr>
          <p:cNvPr id="8" name="object 8"/>
          <p:cNvGraphicFramePr>
            <a:graphicFrameLocks noGrp="1"/>
          </p:cNvGraphicFramePr>
          <p:nvPr/>
        </p:nvGraphicFramePr>
        <p:xfrm>
          <a:off x="186054" y="1212850"/>
          <a:ext cx="11816079" cy="4602478"/>
        </p:xfrm>
        <a:graphic>
          <a:graphicData uri="http://schemas.openxmlformats.org/drawingml/2006/table">
            <a:tbl>
              <a:tblPr firstRow="1" bandRow="1">
                <a:tableStyleId>{2D5ABB26-0587-4C30-8999-92F81FD0307C}</a:tableStyleId>
              </a:tblPr>
              <a:tblGrid>
                <a:gridCol w="1420495">
                  <a:extLst>
                    <a:ext uri="{9D8B030D-6E8A-4147-A177-3AD203B41FA5}">
                      <a16:colId xmlns:a16="http://schemas.microsoft.com/office/drawing/2014/main" val="20000"/>
                    </a:ext>
                  </a:extLst>
                </a:gridCol>
                <a:gridCol w="4473575">
                  <a:extLst>
                    <a:ext uri="{9D8B030D-6E8A-4147-A177-3AD203B41FA5}">
                      <a16:colId xmlns:a16="http://schemas.microsoft.com/office/drawing/2014/main" val="20001"/>
                    </a:ext>
                  </a:extLst>
                </a:gridCol>
                <a:gridCol w="1697989">
                  <a:extLst>
                    <a:ext uri="{9D8B030D-6E8A-4147-A177-3AD203B41FA5}">
                      <a16:colId xmlns:a16="http://schemas.microsoft.com/office/drawing/2014/main" val="20002"/>
                    </a:ext>
                  </a:extLst>
                </a:gridCol>
                <a:gridCol w="4224020">
                  <a:extLst>
                    <a:ext uri="{9D8B030D-6E8A-4147-A177-3AD203B41FA5}">
                      <a16:colId xmlns:a16="http://schemas.microsoft.com/office/drawing/2014/main" val="20003"/>
                    </a:ext>
                  </a:extLst>
                </a:gridCol>
              </a:tblGrid>
              <a:tr h="381000">
                <a:tc gridSpan="4">
                  <a:txBody>
                    <a:bodyPr/>
                    <a:lstStyle/>
                    <a:p>
                      <a:pPr marL="91440">
                        <a:lnSpc>
                          <a:spcPct val="100000"/>
                        </a:lnSpc>
                        <a:spcBef>
                          <a:spcPts val="260"/>
                        </a:spcBef>
                      </a:pPr>
                      <a:r>
                        <a:rPr sz="1800" b="1" spc="-15" dirty="0">
                          <a:solidFill>
                            <a:srgbClr val="FFFFFF"/>
                          </a:solidFill>
                          <a:latin typeface="Calibri"/>
                          <a:cs typeface="Calibri"/>
                        </a:rPr>
                        <a:t>Technologies, </a:t>
                      </a:r>
                      <a:r>
                        <a:rPr sz="1800" b="1" spc="-10" dirty="0">
                          <a:solidFill>
                            <a:srgbClr val="FFFFFF"/>
                          </a:solidFill>
                          <a:latin typeface="Calibri"/>
                          <a:cs typeface="Calibri"/>
                        </a:rPr>
                        <a:t>frameworks</a:t>
                      </a:r>
                      <a:r>
                        <a:rPr sz="1800" b="1" spc="5"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txBody>
                  <a:tcPr marL="0" marR="0" marT="33020" marB="0">
                    <a:lnL w="12700">
                      <a:solidFill>
                        <a:srgbClr val="FFFFFF"/>
                      </a:solidFill>
                      <a:prstDash val="solid"/>
                    </a:lnL>
                    <a:lnR w="12700">
                      <a:solidFill>
                        <a:srgbClr val="FFFFFF"/>
                      </a:solidFill>
                      <a:prstDash val="solid"/>
                    </a:lnR>
                    <a:lnT w="12700">
                      <a:solidFill>
                        <a:srgbClr val="FFFFFF"/>
                      </a:solidFill>
                      <a:prstDash val="solid"/>
                    </a:lnT>
                    <a:solidFill>
                      <a:srgbClr val="5B9BD4"/>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81000">
                <a:tc>
                  <a:txBody>
                    <a:bodyPr/>
                    <a:lstStyle/>
                    <a:p>
                      <a:pPr marR="83185" algn="r">
                        <a:lnSpc>
                          <a:spcPct val="100000"/>
                        </a:lnSpc>
                        <a:spcBef>
                          <a:spcPts val="285"/>
                        </a:spcBef>
                      </a:pPr>
                      <a:r>
                        <a:rPr sz="1400" b="1" spc="-5" dirty="0">
                          <a:latin typeface="Calibri"/>
                          <a:cs typeface="Calibri"/>
                        </a:rPr>
                        <a:t>Netflix</a:t>
                      </a:r>
                      <a:r>
                        <a:rPr sz="1400" b="1" spc="-15" dirty="0">
                          <a:latin typeface="Calibri"/>
                          <a:cs typeface="Calibri"/>
                        </a:rPr>
                        <a:t> </a:t>
                      </a:r>
                      <a:r>
                        <a:rPr sz="1400" b="1" spc="-5" dirty="0">
                          <a:latin typeface="Calibri"/>
                          <a:cs typeface="Calibri"/>
                        </a:rPr>
                        <a:t>Ribbon</a:t>
                      </a:r>
                      <a:endParaRPr sz="1400">
                        <a:latin typeface="Calibri"/>
                        <a:cs typeface="Calibri"/>
                      </a:endParaRPr>
                    </a:p>
                  </a:txBody>
                  <a:tcPr marL="0" marR="0" marT="36195" marB="0">
                    <a:lnR w="12700">
                      <a:solidFill>
                        <a:srgbClr val="BEBEBE"/>
                      </a:solidFill>
                      <a:prstDash val="solid"/>
                    </a:lnR>
                    <a:lnB w="12700">
                      <a:solidFill>
                        <a:srgbClr val="BEBEBE"/>
                      </a:solidFill>
                      <a:prstDash val="solid"/>
                    </a:lnB>
                  </a:tcPr>
                </a:tc>
                <a:tc>
                  <a:txBody>
                    <a:bodyPr/>
                    <a:lstStyle/>
                    <a:p>
                      <a:pPr marL="90805">
                        <a:lnSpc>
                          <a:spcPct val="100000"/>
                        </a:lnSpc>
                        <a:spcBef>
                          <a:spcPts val="285"/>
                        </a:spcBef>
                      </a:pPr>
                      <a:r>
                        <a:rPr sz="1400" dirty="0">
                          <a:latin typeface="Calibri"/>
                          <a:cs typeface="Calibri"/>
                        </a:rPr>
                        <a:t>Used </a:t>
                      </a:r>
                      <a:r>
                        <a:rPr sz="1400" spc="-10" dirty="0">
                          <a:latin typeface="Calibri"/>
                          <a:cs typeface="Calibri"/>
                        </a:rPr>
                        <a:t>to </a:t>
                      </a:r>
                      <a:r>
                        <a:rPr sz="1400" spc="-5" dirty="0">
                          <a:latin typeface="Calibri"/>
                          <a:cs typeface="Calibri"/>
                        </a:rPr>
                        <a:t>implement client side load</a:t>
                      </a:r>
                      <a:r>
                        <a:rPr sz="1400" spc="-15" dirty="0">
                          <a:latin typeface="Calibri"/>
                          <a:cs typeface="Calibri"/>
                        </a:rPr>
                        <a:t> </a:t>
                      </a:r>
                      <a:r>
                        <a:rPr sz="1400" spc="-5" dirty="0">
                          <a:latin typeface="Calibri"/>
                          <a:cs typeface="Calibri"/>
                        </a:rPr>
                        <a:t>balancing.</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B w="12700">
                      <a:solidFill>
                        <a:srgbClr val="BEBEBE"/>
                      </a:solidFill>
                      <a:prstDash val="solid"/>
                    </a:lnB>
                  </a:tcPr>
                </a:tc>
                <a:tc>
                  <a:txBody>
                    <a:bodyPr/>
                    <a:lstStyle/>
                    <a:p>
                      <a:pPr marR="83185" algn="r">
                        <a:lnSpc>
                          <a:spcPct val="100000"/>
                        </a:lnSpc>
                        <a:spcBef>
                          <a:spcPts val="285"/>
                        </a:spcBef>
                      </a:pPr>
                      <a:r>
                        <a:rPr sz="1400" b="1" spc="-5" dirty="0">
                          <a:latin typeface="Calibri"/>
                          <a:cs typeface="Calibri"/>
                        </a:rPr>
                        <a:t>NginX</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B w="12700">
                      <a:solidFill>
                        <a:srgbClr val="BEBEBE"/>
                      </a:solidFill>
                      <a:prstDash val="solid"/>
                    </a:lnB>
                  </a:tcPr>
                </a:tc>
                <a:tc>
                  <a:txBody>
                    <a:bodyPr/>
                    <a:lstStyle/>
                    <a:p>
                      <a:pPr marL="90805">
                        <a:lnSpc>
                          <a:spcPct val="100000"/>
                        </a:lnSpc>
                        <a:spcBef>
                          <a:spcPts val="285"/>
                        </a:spcBef>
                      </a:pPr>
                      <a:r>
                        <a:rPr sz="1400" spc="-15" dirty="0">
                          <a:latin typeface="Calibri"/>
                          <a:cs typeface="Calibri"/>
                        </a:rPr>
                        <a:t>Reverse proxy </a:t>
                      </a:r>
                      <a:r>
                        <a:rPr sz="1400" spc="-10" dirty="0">
                          <a:latin typeface="Calibri"/>
                          <a:cs typeface="Calibri"/>
                        </a:rPr>
                        <a:t>to </a:t>
                      </a:r>
                      <a:r>
                        <a:rPr sz="1400" spc="-5" dirty="0">
                          <a:latin typeface="Calibri"/>
                          <a:cs typeface="Calibri"/>
                        </a:rPr>
                        <a:t>manage server side load</a:t>
                      </a:r>
                      <a:r>
                        <a:rPr sz="1400" spc="15" dirty="0">
                          <a:latin typeface="Calibri"/>
                          <a:cs typeface="Calibri"/>
                        </a:rPr>
                        <a:t> </a:t>
                      </a:r>
                      <a:r>
                        <a:rPr sz="1400" spc="-5" dirty="0">
                          <a:latin typeface="Calibri"/>
                          <a:cs typeface="Calibri"/>
                        </a:rPr>
                        <a:t>balancing.</a:t>
                      </a:r>
                      <a:endParaRPr sz="1400">
                        <a:latin typeface="Calibri"/>
                        <a:cs typeface="Calibri"/>
                      </a:endParaRPr>
                    </a:p>
                  </a:txBody>
                  <a:tcPr marL="0" marR="0" marT="36195" marB="0">
                    <a:lnL w="12700">
                      <a:solidFill>
                        <a:srgbClr val="BEBEBE"/>
                      </a:solidFill>
                      <a:prstDash val="solid"/>
                    </a:lnL>
                    <a:lnB w="12700">
                      <a:solidFill>
                        <a:srgbClr val="BEBEBE"/>
                      </a:solidFill>
                      <a:prstDash val="solid"/>
                    </a:lnB>
                  </a:tcPr>
                </a:tc>
                <a:extLst>
                  <a:ext uri="{0D108BD9-81ED-4DB2-BD59-A6C34878D82A}">
                    <a16:rowId xmlns:a16="http://schemas.microsoft.com/office/drawing/2014/main" val="10001"/>
                  </a:ext>
                </a:extLst>
              </a:tr>
              <a:tr h="518160">
                <a:tc>
                  <a:txBody>
                    <a:bodyPr/>
                    <a:lstStyle/>
                    <a:p>
                      <a:pPr marR="83185" algn="r">
                        <a:lnSpc>
                          <a:spcPct val="100000"/>
                        </a:lnSpc>
                        <a:spcBef>
                          <a:spcPts val="285"/>
                        </a:spcBef>
                      </a:pPr>
                      <a:r>
                        <a:rPr sz="1400" b="1" spc="-10" dirty="0">
                          <a:latin typeface="Calibri"/>
                          <a:cs typeface="Calibri"/>
                        </a:rPr>
                        <a:t>Eureka</a:t>
                      </a:r>
                      <a:endParaRPr sz="1400">
                        <a:latin typeface="Calibri"/>
                        <a:cs typeface="Calibri"/>
                      </a:endParaRPr>
                    </a:p>
                  </a:txBody>
                  <a:tcPr marL="0" marR="0" marT="36195"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596900">
                        <a:lnSpc>
                          <a:spcPct val="100000"/>
                        </a:lnSpc>
                        <a:spcBef>
                          <a:spcPts val="285"/>
                        </a:spcBef>
                      </a:pPr>
                      <a:r>
                        <a:rPr sz="1400" spc="-5" dirty="0">
                          <a:latin typeface="Calibri"/>
                          <a:cs typeface="Calibri"/>
                        </a:rPr>
                        <a:t>Discovery </a:t>
                      </a:r>
                      <a:r>
                        <a:rPr sz="1400" dirty="0">
                          <a:latin typeface="Calibri"/>
                          <a:cs typeface="Calibri"/>
                        </a:rPr>
                        <a:t>service </a:t>
                      </a:r>
                      <a:r>
                        <a:rPr sz="1400" spc="-10" dirty="0">
                          <a:latin typeface="Calibri"/>
                          <a:cs typeface="Calibri"/>
                        </a:rPr>
                        <a:t>from </a:t>
                      </a:r>
                      <a:r>
                        <a:rPr sz="1400" spc="-5" dirty="0">
                          <a:latin typeface="Calibri"/>
                          <a:cs typeface="Calibri"/>
                        </a:rPr>
                        <a:t>Netflix OSS with Spring Cloud  support.</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R="83185" algn="r">
                        <a:lnSpc>
                          <a:spcPct val="100000"/>
                        </a:lnSpc>
                        <a:spcBef>
                          <a:spcPts val="285"/>
                        </a:spcBef>
                      </a:pPr>
                      <a:r>
                        <a:rPr sz="1400" b="1" spc="-10" dirty="0">
                          <a:latin typeface="Calibri"/>
                          <a:cs typeface="Calibri"/>
                        </a:rPr>
                        <a:t>HAProxy</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a:lnSpc>
                          <a:spcPct val="100000"/>
                        </a:lnSpc>
                        <a:spcBef>
                          <a:spcPts val="285"/>
                        </a:spcBef>
                      </a:pPr>
                      <a:r>
                        <a:rPr sz="1400" spc="-15" dirty="0">
                          <a:latin typeface="Calibri"/>
                          <a:cs typeface="Calibri"/>
                        </a:rPr>
                        <a:t>Reverse proxy </a:t>
                      </a:r>
                      <a:r>
                        <a:rPr sz="1400" spc="-10" dirty="0">
                          <a:latin typeface="Calibri"/>
                          <a:cs typeface="Calibri"/>
                        </a:rPr>
                        <a:t>to </a:t>
                      </a:r>
                      <a:r>
                        <a:rPr sz="1400" spc="-5" dirty="0">
                          <a:latin typeface="Calibri"/>
                          <a:cs typeface="Calibri"/>
                        </a:rPr>
                        <a:t>manage server side load</a:t>
                      </a:r>
                      <a:r>
                        <a:rPr sz="1400" spc="15" dirty="0">
                          <a:latin typeface="Calibri"/>
                          <a:cs typeface="Calibri"/>
                        </a:rPr>
                        <a:t> </a:t>
                      </a:r>
                      <a:r>
                        <a:rPr sz="1400" spc="-5" dirty="0">
                          <a:latin typeface="Calibri"/>
                          <a:cs typeface="Calibri"/>
                        </a:rPr>
                        <a:t>balancing.</a:t>
                      </a:r>
                      <a:endParaRPr sz="1400">
                        <a:latin typeface="Calibri"/>
                        <a:cs typeface="Calibri"/>
                      </a:endParaRPr>
                    </a:p>
                  </a:txBody>
                  <a:tcPr marL="0" marR="0" marT="36195"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2"/>
                  </a:ext>
                </a:extLst>
              </a:tr>
              <a:tr h="518160">
                <a:tc>
                  <a:txBody>
                    <a:bodyPr/>
                    <a:lstStyle/>
                    <a:p>
                      <a:pPr marR="83820" algn="r">
                        <a:lnSpc>
                          <a:spcPct val="100000"/>
                        </a:lnSpc>
                        <a:spcBef>
                          <a:spcPts val="284"/>
                        </a:spcBef>
                      </a:pPr>
                      <a:r>
                        <a:rPr sz="1400" b="1" spc="-10" dirty="0">
                          <a:latin typeface="Calibri"/>
                          <a:cs typeface="Calibri"/>
                        </a:rPr>
                        <a:t>Zookeeper</a:t>
                      </a:r>
                      <a:endParaRPr sz="1400">
                        <a:latin typeface="Calibri"/>
                        <a:cs typeface="Calibri"/>
                      </a:endParaRPr>
                    </a:p>
                  </a:txBody>
                  <a:tcPr marL="0" marR="0" marT="36194"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445770">
                        <a:lnSpc>
                          <a:spcPct val="100000"/>
                        </a:lnSpc>
                        <a:spcBef>
                          <a:spcPts val="284"/>
                        </a:spcBef>
                      </a:pPr>
                      <a:r>
                        <a:rPr sz="1400" spc="-5" dirty="0">
                          <a:latin typeface="Calibri"/>
                          <a:cs typeface="Calibri"/>
                        </a:rPr>
                        <a:t>Discovery </a:t>
                      </a:r>
                      <a:r>
                        <a:rPr sz="1400" dirty="0">
                          <a:latin typeface="Calibri"/>
                          <a:cs typeface="Calibri"/>
                        </a:rPr>
                        <a:t>service </a:t>
                      </a:r>
                      <a:r>
                        <a:rPr sz="1400" spc="-10" dirty="0">
                          <a:latin typeface="Calibri"/>
                          <a:cs typeface="Calibri"/>
                        </a:rPr>
                        <a:t>from </a:t>
                      </a:r>
                      <a:r>
                        <a:rPr sz="1400" spc="-5" dirty="0">
                          <a:latin typeface="Calibri"/>
                          <a:cs typeface="Calibri"/>
                        </a:rPr>
                        <a:t>Apache </a:t>
                      </a:r>
                      <a:r>
                        <a:rPr sz="1400" spc="-10" dirty="0">
                          <a:latin typeface="Calibri"/>
                          <a:cs typeface="Calibri"/>
                        </a:rPr>
                        <a:t>Foundation </a:t>
                      </a:r>
                      <a:r>
                        <a:rPr sz="1400" spc="-5" dirty="0">
                          <a:latin typeface="Calibri"/>
                          <a:cs typeface="Calibri"/>
                        </a:rPr>
                        <a:t>with Spring  Cloud</a:t>
                      </a:r>
                      <a:r>
                        <a:rPr sz="1400" spc="-10" dirty="0">
                          <a:latin typeface="Calibri"/>
                          <a:cs typeface="Calibri"/>
                        </a:rPr>
                        <a:t> </a:t>
                      </a:r>
                      <a:r>
                        <a:rPr sz="1400" spc="-5" dirty="0">
                          <a:latin typeface="Calibri"/>
                          <a:cs typeface="Calibri"/>
                        </a:rPr>
                        <a:t>support.</a:t>
                      </a:r>
                      <a:endParaRPr sz="1400">
                        <a:latin typeface="Calibri"/>
                        <a:cs typeface="Calibri"/>
                      </a:endParaRPr>
                    </a:p>
                  </a:txBody>
                  <a:tcPr marL="0" marR="0" marT="36194"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R="83185" algn="r">
                        <a:lnSpc>
                          <a:spcPct val="100000"/>
                        </a:lnSpc>
                        <a:spcBef>
                          <a:spcPts val="284"/>
                        </a:spcBef>
                      </a:pPr>
                      <a:r>
                        <a:rPr sz="1400" b="1" spc="-10" dirty="0">
                          <a:latin typeface="Calibri"/>
                          <a:cs typeface="Calibri"/>
                        </a:rPr>
                        <a:t>Istio</a:t>
                      </a:r>
                      <a:endParaRPr sz="1400">
                        <a:latin typeface="Calibri"/>
                        <a:cs typeface="Calibri"/>
                      </a:endParaRPr>
                    </a:p>
                  </a:txBody>
                  <a:tcPr marL="0" marR="0" marT="36194"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a:lnSpc>
                          <a:spcPct val="100000"/>
                        </a:lnSpc>
                        <a:spcBef>
                          <a:spcPts val="284"/>
                        </a:spcBef>
                      </a:pPr>
                      <a:r>
                        <a:rPr sz="1400" spc="-10" dirty="0">
                          <a:latin typeface="Calibri"/>
                          <a:cs typeface="Calibri"/>
                        </a:rPr>
                        <a:t>Provides </a:t>
                      </a:r>
                      <a:r>
                        <a:rPr sz="1400" dirty="0">
                          <a:latin typeface="Calibri"/>
                          <a:cs typeface="Calibri"/>
                        </a:rPr>
                        <a:t>service mesh</a:t>
                      </a:r>
                      <a:r>
                        <a:rPr sz="1400" spc="-10" dirty="0">
                          <a:latin typeface="Calibri"/>
                          <a:cs typeface="Calibri"/>
                        </a:rPr>
                        <a:t> implementation.</a:t>
                      </a:r>
                      <a:endParaRPr sz="1400">
                        <a:latin typeface="Calibri"/>
                        <a:cs typeface="Calibri"/>
                      </a:endParaRPr>
                    </a:p>
                  </a:txBody>
                  <a:tcPr marL="0" marR="0" marT="36194"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3"/>
                  </a:ext>
                </a:extLst>
              </a:tr>
              <a:tr h="518159">
                <a:tc>
                  <a:txBody>
                    <a:bodyPr/>
                    <a:lstStyle/>
                    <a:p>
                      <a:pPr marR="83185" algn="r">
                        <a:lnSpc>
                          <a:spcPct val="100000"/>
                        </a:lnSpc>
                        <a:spcBef>
                          <a:spcPts val="285"/>
                        </a:spcBef>
                      </a:pPr>
                      <a:r>
                        <a:rPr sz="1400" b="1" spc="-5" dirty="0">
                          <a:latin typeface="Calibri"/>
                          <a:cs typeface="Calibri"/>
                        </a:rPr>
                        <a:t>Consul</a:t>
                      </a:r>
                      <a:endParaRPr sz="1400">
                        <a:latin typeface="Calibri"/>
                        <a:cs typeface="Calibri"/>
                      </a:endParaRPr>
                    </a:p>
                  </a:txBody>
                  <a:tcPr marL="0" marR="0" marT="36195"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669925">
                        <a:lnSpc>
                          <a:spcPct val="100000"/>
                        </a:lnSpc>
                        <a:spcBef>
                          <a:spcPts val="285"/>
                        </a:spcBef>
                      </a:pPr>
                      <a:r>
                        <a:rPr sz="1400" spc="-5" dirty="0">
                          <a:latin typeface="Calibri"/>
                          <a:cs typeface="Calibri"/>
                        </a:rPr>
                        <a:t>Discovery </a:t>
                      </a:r>
                      <a:r>
                        <a:rPr sz="1400" dirty="0">
                          <a:latin typeface="Calibri"/>
                          <a:cs typeface="Calibri"/>
                        </a:rPr>
                        <a:t>service </a:t>
                      </a:r>
                      <a:r>
                        <a:rPr sz="1400" spc="-10" dirty="0">
                          <a:latin typeface="Calibri"/>
                          <a:cs typeface="Calibri"/>
                        </a:rPr>
                        <a:t>from </a:t>
                      </a:r>
                      <a:r>
                        <a:rPr sz="1400" spc="-5" dirty="0">
                          <a:latin typeface="Calibri"/>
                          <a:cs typeface="Calibri"/>
                        </a:rPr>
                        <a:t>Hashicorp with Spring Cloud  support.</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R="83185" algn="r">
                        <a:lnSpc>
                          <a:spcPct val="100000"/>
                        </a:lnSpc>
                        <a:spcBef>
                          <a:spcPts val="285"/>
                        </a:spcBef>
                      </a:pPr>
                      <a:r>
                        <a:rPr sz="1400" b="1" spc="-10" dirty="0">
                          <a:latin typeface="Calibri"/>
                          <a:cs typeface="Calibri"/>
                        </a:rPr>
                        <a:t>Linkerd</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a:lnSpc>
                          <a:spcPct val="100000"/>
                        </a:lnSpc>
                        <a:spcBef>
                          <a:spcPts val="285"/>
                        </a:spcBef>
                      </a:pPr>
                      <a:r>
                        <a:rPr sz="1400" spc="-10" dirty="0">
                          <a:latin typeface="Calibri"/>
                          <a:cs typeface="Calibri"/>
                        </a:rPr>
                        <a:t>Provides </a:t>
                      </a:r>
                      <a:r>
                        <a:rPr sz="1400" dirty="0">
                          <a:latin typeface="Calibri"/>
                          <a:cs typeface="Calibri"/>
                        </a:rPr>
                        <a:t>service mesh</a:t>
                      </a:r>
                      <a:r>
                        <a:rPr sz="1400" spc="-10" dirty="0">
                          <a:latin typeface="Calibri"/>
                          <a:cs typeface="Calibri"/>
                        </a:rPr>
                        <a:t> implementation.</a:t>
                      </a:r>
                      <a:endParaRPr sz="1400">
                        <a:latin typeface="Calibri"/>
                        <a:cs typeface="Calibri"/>
                      </a:endParaRPr>
                    </a:p>
                  </a:txBody>
                  <a:tcPr marL="0" marR="0" marT="36195"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4"/>
                  </a:ext>
                </a:extLst>
              </a:tr>
              <a:tr h="518160">
                <a:tc>
                  <a:txBody>
                    <a:bodyPr/>
                    <a:lstStyle/>
                    <a:p>
                      <a:pPr marR="83185" algn="r">
                        <a:lnSpc>
                          <a:spcPct val="100000"/>
                        </a:lnSpc>
                        <a:spcBef>
                          <a:spcPts val="285"/>
                        </a:spcBef>
                      </a:pPr>
                      <a:r>
                        <a:rPr sz="1400" b="1" spc="-10" dirty="0">
                          <a:latin typeface="Calibri"/>
                          <a:cs typeface="Calibri"/>
                        </a:rPr>
                        <a:t>Hystrix</a:t>
                      </a:r>
                      <a:endParaRPr sz="1400">
                        <a:latin typeface="Calibri"/>
                        <a:cs typeface="Calibri"/>
                      </a:endParaRPr>
                    </a:p>
                  </a:txBody>
                  <a:tcPr marL="0" marR="0" marT="36195"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239395">
                        <a:lnSpc>
                          <a:spcPct val="100000"/>
                        </a:lnSpc>
                        <a:spcBef>
                          <a:spcPts val="285"/>
                        </a:spcBef>
                      </a:pPr>
                      <a:r>
                        <a:rPr sz="1400" spc="-5" dirty="0">
                          <a:latin typeface="Calibri"/>
                          <a:cs typeface="Calibri"/>
                        </a:rPr>
                        <a:t>Communication resilience </a:t>
                      </a:r>
                      <a:r>
                        <a:rPr sz="1400" spc="-10" dirty="0">
                          <a:latin typeface="Calibri"/>
                          <a:cs typeface="Calibri"/>
                        </a:rPr>
                        <a:t>wrapper from </a:t>
                      </a:r>
                      <a:r>
                        <a:rPr sz="1400" spc="-5" dirty="0">
                          <a:latin typeface="Calibri"/>
                          <a:cs typeface="Calibri"/>
                        </a:rPr>
                        <a:t>Netflix </a:t>
                      </a:r>
                      <a:r>
                        <a:rPr sz="1400" spc="-10" dirty="0">
                          <a:latin typeface="Calibri"/>
                          <a:cs typeface="Calibri"/>
                        </a:rPr>
                        <a:t>provides  </a:t>
                      </a:r>
                      <a:r>
                        <a:rPr sz="1400" spc="-5" dirty="0">
                          <a:latin typeface="Calibri"/>
                          <a:cs typeface="Calibri"/>
                        </a:rPr>
                        <a:t>impl. </a:t>
                      </a:r>
                      <a:r>
                        <a:rPr sz="1400" spc="-15" dirty="0">
                          <a:latin typeface="Calibri"/>
                          <a:cs typeface="Calibri"/>
                        </a:rPr>
                        <a:t>for </a:t>
                      </a:r>
                      <a:r>
                        <a:rPr sz="1400" spc="-10" dirty="0">
                          <a:latin typeface="Calibri"/>
                          <a:cs typeface="Calibri"/>
                        </a:rPr>
                        <a:t>circuit </a:t>
                      </a:r>
                      <a:r>
                        <a:rPr sz="1400" spc="-30" dirty="0">
                          <a:latin typeface="Calibri"/>
                          <a:cs typeface="Calibri"/>
                        </a:rPr>
                        <a:t>breaker, </a:t>
                      </a:r>
                      <a:r>
                        <a:rPr sz="1400" spc="-5" dirty="0">
                          <a:latin typeface="Calibri"/>
                          <a:cs typeface="Calibri"/>
                        </a:rPr>
                        <a:t>timeout, bulkheads, </a:t>
                      </a:r>
                      <a:r>
                        <a:rPr sz="1400" spc="-10" dirty="0">
                          <a:latin typeface="Calibri"/>
                          <a:cs typeface="Calibri"/>
                        </a:rPr>
                        <a:t>fallback,</a:t>
                      </a:r>
                      <a:r>
                        <a:rPr sz="1400" spc="114" dirty="0">
                          <a:latin typeface="Calibri"/>
                          <a:cs typeface="Calibri"/>
                        </a:rPr>
                        <a:t> </a:t>
                      </a:r>
                      <a:r>
                        <a:rPr sz="1400" spc="-10" dirty="0">
                          <a:latin typeface="Calibri"/>
                          <a:cs typeface="Calibri"/>
                        </a:rPr>
                        <a:t>etc.</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R="83185" algn="r">
                        <a:lnSpc>
                          <a:spcPct val="100000"/>
                        </a:lnSpc>
                        <a:spcBef>
                          <a:spcPts val="285"/>
                        </a:spcBef>
                      </a:pPr>
                      <a:r>
                        <a:rPr sz="1400" b="1" spc="-15" dirty="0">
                          <a:latin typeface="Calibri"/>
                          <a:cs typeface="Calibri"/>
                        </a:rPr>
                        <a:t>Envoy</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a:lnSpc>
                          <a:spcPct val="100000"/>
                        </a:lnSpc>
                        <a:spcBef>
                          <a:spcPts val="285"/>
                        </a:spcBef>
                      </a:pPr>
                      <a:r>
                        <a:rPr sz="1400" spc="-5" dirty="0">
                          <a:latin typeface="Calibri"/>
                          <a:cs typeface="Calibri"/>
                        </a:rPr>
                        <a:t>Sidecar </a:t>
                      </a:r>
                      <a:r>
                        <a:rPr sz="1400" spc="-15" dirty="0">
                          <a:latin typeface="Calibri"/>
                          <a:cs typeface="Calibri"/>
                        </a:rPr>
                        <a:t>proxy </a:t>
                      </a:r>
                      <a:r>
                        <a:rPr sz="1400" spc="-10" dirty="0">
                          <a:latin typeface="Calibri"/>
                          <a:cs typeface="Calibri"/>
                        </a:rPr>
                        <a:t>from</a:t>
                      </a:r>
                      <a:r>
                        <a:rPr sz="1400" dirty="0">
                          <a:latin typeface="Calibri"/>
                          <a:cs typeface="Calibri"/>
                        </a:rPr>
                        <a:t> </a:t>
                      </a:r>
                      <a:r>
                        <a:rPr sz="1400" spc="-15" dirty="0">
                          <a:latin typeface="Calibri"/>
                          <a:cs typeface="Calibri"/>
                        </a:rPr>
                        <a:t>Lyft.</a:t>
                      </a:r>
                      <a:endParaRPr sz="1400">
                        <a:latin typeface="Calibri"/>
                        <a:cs typeface="Calibri"/>
                      </a:endParaRPr>
                    </a:p>
                  </a:txBody>
                  <a:tcPr marL="0" marR="0" marT="36195"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5"/>
                  </a:ext>
                </a:extLst>
              </a:tr>
              <a:tr h="731520">
                <a:tc>
                  <a:txBody>
                    <a:bodyPr/>
                    <a:lstStyle/>
                    <a:p>
                      <a:pPr marR="83185" algn="r">
                        <a:lnSpc>
                          <a:spcPct val="100000"/>
                        </a:lnSpc>
                        <a:spcBef>
                          <a:spcPts val="285"/>
                        </a:spcBef>
                      </a:pPr>
                      <a:r>
                        <a:rPr sz="1400" b="1" spc="-5" dirty="0">
                          <a:latin typeface="Calibri"/>
                          <a:cs typeface="Calibri"/>
                        </a:rPr>
                        <a:t>Resilience4J</a:t>
                      </a:r>
                      <a:endParaRPr sz="1400">
                        <a:latin typeface="Calibri"/>
                        <a:cs typeface="Calibri"/>
                      </a:endParaRPr>
                    </a:p>
                  </a:txBody>
                  <a:tcPr marL="0" marR="0" marT="36195"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187960">
                        <a:lnSpc>
                          <a:spcPct val="100000"/>
                        </a:lnSpc>
                        <a:spcBef>
                          <a:spcPts val="285"/>
                        </a:spcBef>
                      </a:pPr>
                      <a:r>
                        <a:rPr sz="1400" spc="-5" dirty="0">
                          <a:latin typeface="Calibri"/>
                          <a:cs typeface="Calibri"/>
                        </a:rPr>
                        <a:t>Communication resilience </a:t>
                      </a:r>
                      <a:r>
                        <a:rPr sz="1400" spc="-10" dirty="0">
                          <a:latin typeface="Calibri"/>
                          <a:cs typeface="Calibri"/>
                        </a:rPr>
                        <a:t>wrapper </a:t>
                      </a:r>
                      <a:r>
                        <a:rPr sz="1400" spc="-5" dirty="0">
                          <a:latin typeface="Calibri"/>
                          <a:cs typeface="Calibri"/>
                        </a:rPr>
                        <a:t>library </a:t>
                      </a:r>
                      <a:r>
                        <a:rPr sz="1400" spc="-10" dirty="0">
                          <a:latin typeface="Calibri"/>
                          <a:cs typeface="Calibri"/>
                        </a:rPr>
                        <a:t>that provides  </a:t>
                      </a:r>
                      <a:r>
                        <a:rPr sz="1400" spc="-5" dirty="0">
                          <a:latin typeface="Calibri"/>
                          <a:cs typeface="Calibri"/>
                        </a:rPr>
                        <a:t>impl </a:t>
                      </a:r>
                      <a:r>
                        <a:rPr sz="1400" spc="-15" dirty="0">
                          <a:latin typeface="Calibri"/>
                          <a:cs typeface="Calibri"/>
                        </a:rPr>
                        <a:t>for </a:t>
                      </a:r>
                      <a:r>
                        <a:rPr sz="1400" spc="-5" dirty="0">
                          <a:latin typeface="Calibri"/>
                          <a:cs typeface="Calibri"/>
                        </a:rPr>
                        <a:t>various </a:t>
                      </a:r>
                      <a:r>
                        <a:rPr sz="1400" spc="-10" dirty="0">
                          <a:latin typeface="Calibri"/>
                          <a:cs typeface="Calibri"/>
                        </a:rPr>
                        <a:t>resilient patterns </a:t>
                      </a:r>
                      <a:r>
                        <a:rPr sz="1400" spc="-5" dirty="0">
                          <a:latin typeface="Calibri"/>
                          <a:cs typeface="Calibri"/>
                        </a:rPr>
                        <a:t>including </a:t>
                      </a:r>
                      <a:r>
                        <a:rPr sz="1400" spc="-10" dirty="0">
                          <a:latin typeface="Calibri"/>
                          <a:cs typeface="Calibri"/>
                        </a:rPr>
                        <a:t>circuit </a:t>
                      </a:r>
                      <a:r>
                        <a:rPr sz="1400" spc="-30" dirty="0">
                          <a:latin typeface="Calibri"/>
                          <a:cs typeface="Calibri"/>
                        </a:rPr>
                        <a:t>breaker,  </a:t>
                      </a:r>
                      <a:r>
                        <a:rPr sz="1400" spc="-5" dirty="0">
                          <a:latin typeface="Calibri"/>
                          <a:cs typeface="Calibri"/>
                        </a:rPr>
                        <a:t>bulkheads,</a:t>
                      </a:r>
                      <a:r>
                        <a:rPr sz="1400" spc="-10" dirty="0">
                          <a:latin typeface="Calibri"/>
                          <a:cs typeface="Calibri"/>
                        </a:rPr>
                        <a:t> etc.</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R="83185" algn="r">
                        <a:lnSpc>
                          <a:spcPct val="100000"/>
                        </a:lnSpc>
                        <a:spcBef>
                          <a:spcPts val="285"/>
                        </a:spcBef>
                      </a:pPr>
                      <a:r>
                        <a:rPr sz="1400" b="1" spc="-10" dirty="0">
                          <a:latin typeface="Calibri"/>
                          <a:cs typeface="Calibri"/>
                        </a:rPr>
                        <a:t>Prana</a:t>
                      </a:r>
                      <a:endParaRPr sz="1400">
                        <a:latin typeface="Calibri"/>
                        <a:cs typeface="Calibri"/>
                      </a:endParaRPr>
                    </a:p>
                  </a:txBody>
                  <a:tcPr marL="0" marR="0" marT="36195"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a:lnSpc>
                          <a:spcPct val="100000"/>
                        </a:lnSpc>
                        <a:spcBef>
                          <a:spcPts val="285"/>
                        </a:spcBef>
                      </a:pPr>
                      <a:r>
                        <a:rPr sz="1400" spc="-5" dirty="0">
                          <a:latin typeface="Calibri"/>
                          <a:cs typeface="Calibri"/>
                        </a:rPr>
                        <a:t>Sidecar </a:t>
                      </a:r>
                      <a:r>
                        <a:rPr sz="1400" spc="-15" dirty="0">
                          <a:latin typeface="Calibri"/>
                          <a:cs typeface="Calibri"/>
                        </a:rPr>
                        <a:t>proxy </a:t>
                      </a:r>
                      <a:r>
                        <a:rPr sz="1400" spc="-10" dirty="0">
                          <a:latin typeface="Calibri"/>
                          <a:cs typeface="Calibri"/>
                        </a:rPr>
                        <a:t>from</a:t>
                      </a:r>
                      <a:r>
                        <a:rPr sz="1400" dirty="0">
                          <a:latin typeface="Calibri"/>
                          <a:cs typeface="Calibri"/>
                        </a:rPr>
                        <a:t> </a:t>
                      </a:r>
                      <a:r>
                        <a:rPr sz="1400" spc="-5" dirty="0">
                          <a:latin typeface="Calibri"/>
                          <a:cs typeface="Calibri"/>
                        </a:rPr>
                        <a:t>Netflix.</a:t>
                      </a:r>
                      <a:endParaRPr sz="1400">
                        <a:latin typeface="Calibri"/>
                        <a:cs typeface="Calibri"/>
                      </a:endParaRPr>
                    </a:p>
                  </a:txBody>
                  <a:tcPr marL="0" marR="0" marT="36195"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6"/>
                  </a:ext>
                </a:extLst>
              </a:tr>
              <a:tr h="518160">
                <a:tc>
                  <a:txBody>
                    <a:bodyPr/>
                    <a:lstStyle/>
                    <a:p>
                      <a:pPr marR="83185" algn="r">
                        <a:lnSpc>
                          <a:spcPct val="100000"/>
                        </a:lnSpc>
                        <a:spcBef>
                          <a:spcPts val="284"/>
                        </a:spcBef>
                      </a:pPr>
                      <a:r>
                        <a:rPr sz="1400" b="1" spc="-5" dirty="0">
                          <a:latin typeface="Calibri"/>
                          <a:cs typeface="Calibri"/>
                        </a:rPr>
                        <a:t>OpenFeign</a:t>
                      </a:r>
                      <a:endParaRPr sz="1400">
                        <a:latin typeface="Calibri"/>
                        <a:cs typeface="Calibri"/>
                      </a:endParaRPr>
                    </a:p>
                  </a:txBody>
                  <a:tcPr marL="0" marR="0" marT="36194" marB="0">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marR="401320">
                        <a:lnSpc>
                          <a:spcPct val="100000"/>
                        </a:lnSpc>
                        <a:spcBef>
                          <a:spcPts val="284"/>
                        </a:spcBef>
                      </a:pPr>
                      <a:r>
                        <a:rPr sz="1400" dirty="0">
                          <a:latin typeface="Calibri"/>
                          <a:cs typeface="Calibri"/>
                        </a:rPr>
                        <a:t>A HTTP </a:t>
                      </a:r>
                      <a:r>
                        <a:rPr sz="1400" spc="-5" dirty="0">
                          <a:latin typeface="Calibri"/>
                          <a:cs typeface="Calibri"/>
                        </a:rPr>
                        <a:t>client </a:t>
                      </a:r>
                      <a:r>
                        <a:rPr sz="1400" spc="-10" dirty="0">
                          <a:latin typeface="Calibri"/>
                          <a:cs typeface="Calibri"/>
                        </a:rPr>
                        <a:t>from </a:t>
                      </a:r>
                      <a:r>
                        <a:rPr sz="1400" spc="-5" dirty="0">
                          <a:latin typeface="Calibri"/>
                          <a:cs typeface="Calibri"/>
                        </a:rPr>
                        <a:t>Netflix </a:t>
                      </a:r>
                      <a:r>
                        <a:rPr sz="1400" spc="-10" dirty="0">
                          <a:latin typeface="Calibri"/>
                          <a:cs typeface="Calibri"/>
                        </a:rPr>
                        <a:t>that provides </a:t>
                      </a:r>
                      <a:r>
                        <a:rPr sz="1400" spc="-5" dirty="0">
                          <a:latin typeface="Calibri"/>
                          <a:cs typeface="Calibri"/>
                        </a:rPr>
                        <a:t>client side load  balancing, and </a:t>
                      </a:r>
                      <a:r>
                        <a:rPr sz="1400" spc="-10" dirty="0">
                          <a:latin typeface="Calibri"/>
                          <a:cs typeface="Calibri"/>
                        </a:rPr>
                        <a:t>can </a:t>
                      </a:r>
                      <a:r>
                        <a:rPr sz="1400" spc="-5" dirty="0">
                          <a:latin typeface="Calibri"/>
                          <a:cs typeface="Calibri"/>
                        </a:rPr>
                        <a:t>work with </a:t>
                      </a:r>
                      <a:r>
                        <a:rPr sz="1400" spc="-10" dirty="0">
                          <a:latin typeface="Calibri"/>
                          <a:cs typeface="Calibri"/>
                        </a:rPr>
                        <a:t>Hystrix.</a:t>
                      </a:r>
                      <a:endParaRPr sz="1400">
                        <a:latin typeface="Calibri"/>
                        <a:cs typeface="Calibri"/>
                      </a:endParaRPr>
                    </a:p>
                  </a:txBody>
                  <a:tcPr marL="0" marR="0" marT="36194"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R="83185" algn="r">
                        <a:lnSpc>
                          <a:spcPct val="100000"/>
                        </a:lnSpc>
                        <a:spcBef>
                          <a:spcPts val="284"/>
                        </a:spcBef>
                      </a:pPr>
                      <a:r>
                        <a:rPr sz="1400" b="1" spc="-5" dirty="0">
                          <a:latin typeface="Calibri"/>
                          <a:cs typeface="Calibri"/>
                        </a:rPr>
                        <a:t>Finagle</a:t>
                      </a:r>
                      <a:endParaRPr sz="1400">
                        <a:latin typeface="Calibri"/>
                        <a:cs typeface="Calibri"/>
                      </a:endParaRPr>
                    </a:p>
                  </a:txBody>
                  <a:tcPr marL="0" marR="0" marT="36194" marB="0">
                    <a:lnL w="12700">
                      <a:solidFill>
                        <a:srgbClr val="BEBEBE"/>
                      </a:solidFill>
                      <a:prstDash val="solid"/>
                    </a:lnL>
                    <a:lnR w="12700">
                      <a:solidFill>
                        <a:srgbClr val="BEBEBE"/>
                      </a:solidFill>
                      <a:prstDash val="solid"/>
                    </a:lnR>
                    <a:lnT w="12700">
                      <a:solidFill>
                        <a:srgbClr val="BEBEBE"/>
                      </a:solidFill>
                      <a:prstDash val="solid"/>
                    </a:lnT>
                    <a:lnB w="12700">
                      <a:solidFill>
                        <a:srgbClr val="BEBEBE"/>
                      </a:solidFill>
                      <a:prstDash val="solid"/>
                    </a:lnB>
                  </a:tcPr>
                </a:tc>
                <a:tc>
                  <a:txBody>
                    <a:bodyPr/>
                    <a:lstStyle/>
                    <a:p>
                      <a:pPr marL="90805">
                        <a:lnSpc>
                          <a:spcPct val="100000"/>
                        </a:lnSpc>
                        <a:spcBef>
                          <a:spcPts val="284"/>
                        </a:spcBef>
                      </a:pPr>
                      <a:r>
                        <a:rPr sz="1400" spc="-5" dirty="0">
                          <a:latin typeface="Calibri"/>
                          <a:cs typeface="Calibri"/>
                        </a:rPr>
                        <a:t>Sidecar </a:t>
                      </a:r>
                      <a:r>
                        <a:rPr sz="1400" spc="-15" dirty="0">
                          <a:latin typeface="Calibri"/>
                          <a:cs typeface="Calibri"/>
                        </a:rPr>
                        <a:t>proxy </a:t>
                      </a:r>
                      <a:r>
                        <a:rPr sz="1400" spc="-10" dirty="0">
                          <a:latin typeface="Calibri"/>
                          <a:cs typeface="Calibri"/>
                        </a:rPr>
                        <a:t>from</a:t>
                      </a:r>
                      <a:r>
                        <a:rPr sz="1400" dirty="0">
                          <a:latin typeface="Calibri"/>
                          <a:cs typeface="Calibri"/>
                        </a:rPr>
                        <a:t> </a:t>
                      </a:r>
                      <a:r>
                        <a:rPr sz="1400" spc="-35" dirty="0">
                          <a:latin typeface="Calibri"/>
                          <a:cs typeface="Calibri"/>
                        </a:rPr>
                        <a:t>Twitter.</a:t>
                      </a:r>
                      <a:endParaRPr sz="1400">
                        <a:latin typeface="Calibri"/>
                        <a:cs typeface="Calibri"/>
                      </a:endParaRPr>
                    </a:p>
                  </a:txBody>
                  <a:tcPr marL="0" marR="0" marT="36194" marB="0">
                    <a:lnL w="12700">
                      <a:solidFill>
                        <a:srgbClr val="BEBEBE"/>
                      </a:solidFill>
                      <a:prstDash val="solid"/>
                    </a:lnL>
                    <a:lnT w="12700">
                      <a:solidFill>
                        <a:srgbClr val="BEBEBE"/>
                      </a:solidFill>
                      <a:prstDash val="solid"/>
                    </a:lnT>
                    <a:lnB w="12700">
                      <a:solidFill>
                        <a:srgbClr val="BEBEBE"/>
                      </a:solidFill>
                      <a:prstDash val="solid"/>
                    </a:lnB>
                  </a:tcPr>
                </a:tc>
                <a:extLst>
                  <a:ext uri="{0D108BD9-81ED-4DB2-BD59-A6C34878D82A}">
                    <a16:rowId xmlns:a16="http://schemas.microsoft.com/office/drawing/2014/main" val="10007"/>
                  </a:ext>
                </a:extLst>
              </a:tr>
              <a:tr h="518159">
                <a:tc>
                  <a:txBody>
                    <a:bodyPr/>
                    <a:lstStyle/>
                    <a:p>
                      <a:pPr marL="517525" marR="83185" indent="261620">
                        <a:lnSpc>
                          <a:spcPct val="100000"/>
                        </a:lnSpc>
                        <a:spcBef>
                          <a:spcPts val="284"/>
                        </a:spcBef>
                      </a:pPr>
                      <a:r>
                        <a:rPr sz="1400" b="1" spc="-5" dirty="0">
                          <a:latin typeface="Calibri"/>
                          <a:cs typeface="Calibri"/>
                        </a:rPr>
                        <a:t>Apach</a:t>
                      </a:r>
                      <a:r>
                        <a:rPr sz="1400" b="1" dirty="0">
                          <a:latin typeface="Calibri"/>
                          <a:cs typeface="Calibri"/>
                        </a:rPr>
                        <a:t>e  </a:t>
                      </a:r>
                      <a:r>
                        <a:rPr sz="1400" b="1" spc="-5" dirty="0">
                          <a:latin typeface="Calibri"/>
                          <a:cs typeface="Calibri"/>
                        </a:rPr>
                        <a:t>H</a:t>
                      </a:r>
                      <a:r>
                        <a:rPr sz="1400" b="1" spc="10" dirty="0">
                          <a:latin typeface="Calibri"/>
                          <a:cs typeface="Calibri"/>
                        </a:rPr>
                        <a:t>T</a:t>
                      </a:r>
                      <a:r>
                        <a:rPr sz="1400" b="1" spc="-5" dirty="0">
                          <a:latin typeface="Calibri"/>
                          <a:cs typeface="Calibri"/>
                        </a:rPr>
                        <a:t>TPClie</a:t>
                      </a:r>
                      <a:r>
                        <a:rPr sz="1400" b="1" spc="-20" dirty="0">
                          <a:latin typeface="Calibri"/>
                          <a:cs typeface="Calibri"/>
                        </a:rPr>
                        <a:t>n</a:t>
                      </a:r>
                      <a:r>
                        <a:rPr sz="1400" b="1" dirty="0">
                          <a:latin typeface="Calibri"/>
                          <a:cs typeface="Calibri"/>
                        </a:rPr>
                        <a:t>t</a:t>
                      </a:r>
                      <a:endParaRPr sz="1400">
                        <a:latin typeface="Calibri"/>
                        <a:cs typeface="Calibri"/>
                      </a:endParaRPr>
                    </a:p>
                  </a:txBody>
                  <a:tcPr marL="0" marR="0" marT="36194" marB="0">
                    <a:lnR w="12700">
                      <a:solidFill>
                        <a:srgbClr val="BEBEBE"/>
                      </a:solidFill>
                      <a:prstDash val="solid"/>
                    </a:lnR>
                    <a:lnT w="12700">
                      <a:solidFill>
                        <a:srgbClr val="BEBEBE"/>
                      </a:solidFill>
                      <a:prstDash val="solid"/>
                    </a:lnT>
                  </a:tcPr>
                </a:tc>
                <a:tc>
                  <a:txBody>
                    <a:bodyPr/>
                    <a:lstStyle/>
                    <a:p>
                      <a:pPr marL="90805" marR="266065">
                        <a:lnSpc>
                          <a:spcPct val="100000"/>
                        </a:lnSpc>
                        <a:spcBef>
                          <a:spcPts val="284"/>
                        </a:spcBef>
                      </a:pPr>
                      <a:r>
                        <a:rPr sz="1400" dirty="0">
                          <a:latin typeface="Calibri"/>
                          <a:cs typeface="Calibri"/>
                        </a:rPr>
                        <a:t>A HTTP </a:t>
                      </a:r>
                      <a:r>
                        <a:rPr sz="1400" spc="-5" dirty="0">
                          <a:latin typeface="Calibri"/>
                          <a:cs typeface="Calibri"/>
                        </a:rPr>
                        <a:t>client </a:t>
                      </a:r>
                      <a:r>
                        <a:rPr sz="1400" spc="-10" dirty="0">
                          <a:latin typeface="Calibri"/>
                          <a:cs typeface="Calibri"/>
                        </a:rPr>
                        <a:t>from </a:t>
                      </a:r>
                      <a:r>
                        <a:rPr sz="1400" spc="-5" dirty="0">
                          <a:latin typeface="Calibri"/>
                          <a:cs typeface="Calibri"/>
                        </a:rPr>
                        <a:t>Netflix </a:t>
                      </a:r>
                      <a:r>
                        <a:rPr sz="1400" spc="-10" dirty="0">
                          <a:latin typeface="Calibri"/>
                          <a:cs typeface="Calibri"/>
                        </a:rPr>
                        <a:t>that provides </a:t>
                      </a:r>
                      <a:r>
                        <a:rPr sz="1400" spc="-5" dirty="0">
                          <a:latin typeface="Calibri"/>
                          <a:cs typeface="Calibri"/>
                        </a:rPr>
                        <a:t>support </a:t>
                      </a:r>
                      <a:r>
                        <a:rPr sz="1400" spc="-15" dirty="0">
                          <a:latin typeface="Calibri"/>
                          <a:cs typeface="Calibri"/>
                        </a:rPr>
                        <a:t>for </a:t>
                      </a:r>
                      <a:r>
                        <a:rPr sz="1400" spc="-5" dirty="0">
                          <a:latin typeface="Calibri"/>
                          <a:cs typeface="Calibri"/>
                        </a:rPr>
                        <a:t>basic  resilience </a:t>
                      </a:r>
                      <a:r>
                        <a:rPr sz="1400" spc="-10" dirty="0">
                          <a:latin typeface="Calibri"/>
                          <a:cs typeface="Calibri"/>
                        </a:rPr>
                        <a:t>patterns </a:t>
                      </a:r>
                      <a:r>
                        <a:rPr sz="1400" spc="-15" dirty="0">
                          <a:latin typeface="Calibri"/>
                          <a:cs typeface="Calibri"/>
                        </a:rPr>
                        <a:t>like </a:t>
                      </a:r>
                      <a:r>
                        <a:rPr sz="1400" spc="-5" dirty="0">
                          <a:latin typeface="Calibri"/>
                          <a:cs typeface="Calibri"/>
                        </a:rPr>
                        <a:t>timeouts, </a:t>
                      </a:r>
                      <a:r>
                        <a:rPr sz="1400" spc="-10" dirty="0">
                          <a:latin typeface="Calibri"/>
                          <a:cs typeface="Calibri"/>
                        </a:rPr>
                        <a:t>retrys,</a:t>
                      </a:r>
                      <a:r>
                        <a:rPr sz="1400" spc="-5" dirty="0">
                          <a:latin typeface="Calibri"/>
                          <a:cs typeface="Calibri"/>
                        </a:rPr>
                        <a:t> </a:t>
                      </a:r>
                      <a:r>
                        <a:rPr sz="1400" spc="-10" dirty="0">
                          <a:latin typeface="Calibri"/>
                          <a:cs typeface="Calibri"/>
                        </a:rPr>
                        <a:t>etc.</a:t>
                      </a:r>
                      <a:endParaRPr sz="1400">
                        <a:latin typeface="Calibri"/>
                        <a:cs typeface="Calibri"/>
                      </a:endParaRPr>
                    </a:p>
                  </a:txBody>
                  <a:tcPr marL="0" marR="0" marT="36194" marB="0">
                    <a:lnL w="12700">
                      <a:solidFill>
                        <a:srgbClr val="BEBEBE"/>
                      </a:solidFill>
                      <a:prstDash val="solid"/>
                    </a:lnL>
                    <a:lnR w="12700">
                      <a:solidFill>
                        <a:srgbClr val="BEBEBE"/>
                      </a:solidFill>
                      <a:prstDash val="solid"/>
                    </a:lnR>
                    <a:lnT w="12700">
                      <a:solidFill>
                        <a:srgbClr val="BEBEBE"/>
                      </a:solidFill>
                      <a:prstDash val="solid"/>
                    </a:lnT>
                  </a:tcPr>
                </a:tc>
                <a:tc>
                  <a:txBody>
                    <a:bodyPr/>
                    <a:lstStyle/>
                    <a:p>
                      <a:pPr marR="83185" algn="r">
                        <a:lnSpc>
                          <a:spcPct val="100000"/>
                        </a:lnSpc>
                        <a:spcBef>
                          <a:spcPts val="284"/>
                        </a:spcBef>
                      </a:pPr>
                      <a:r>
                        <a:rPr sz="1400" b="1" spc="-5" dirty="0">
                          <a:latin typeface="Calibri"/>
                          <a:cs typeface="Calibri"/>
                        </a:rPr>
                        <a:t>SmartStack</a:t>
                      </a:r>
                      <a:endParaRPr sz="1400">
                        <a:latin typeface="Calibri"/>
                        <a:cs typeface="Calibri"/>
                      </a:endParaRPr>
                    </a:p>
                  </a:txBody>
                  <a:tcPr marL="0" marR="0" marT="36194" marB="0">
                    <a:lnL w="12700">
                      <a:solidFill>
                        <a:srgbClr val="BEBEBE"/>
                      </a:solidFill>
                      <a:prstDash val="solid"/>
                    </a:lnL>
                    <a:lnR w="12700">
                      <a:solidFill>
                        <a:srgbClr val="BEBEBE"/>
                      </a:solidFill>
                      <a:prstDash val="solid"/>
                    </a:lnR>
                    <a:lnT w="12700">
                      <a:solidFill>
                        <a:srgbClr val="BEBEBE"/>
                      </a:solidFill>
                      <a:prstDash val="solid"/>
                    </a:lnT>
                  </a:tcPr>
                </a:tc>
                <a:tc>
                  <a:txBody>
                    <a:bodyPr/>
                    <a:lstStyle/>
                    <a:p>
                      <a:pPr marL="90805">
                        <a:lnSpc>
                          <a:spcPct val="100000"/>
                        </a:lnSpc>
                        <a:spcBef>
                          <a:spcPts val="284"/>
                        </a:spcBef>
                      </a:pPr>
                      <a:r>
                        <a:rPr sz="1400" spc="-5" dirty="0">
                          <a:latin typeface="Calibri"/>
                          <a:cs typeface="Calibri"/>
                        </a:rPr>
                        <a:t>Sidecar </a:t>
                      </a:r>
                      <a:r>
                        <a:rPr sz="1400" spc="-15" dirty="0">
                          <a:latin typeface="Calibri"/>
                          <a:cs typeface="Calibri"/>
                        </a:rPr>
                        <a:t>proxy </a:t>
                      </a:r>
                      <a:r>
                        <a:rPr sz="1400" spc="-10" dirty="0">
                          <a:latin typeface="Calibri"/>
                          <a:cs typeface="Calibri"/>
                        </a:rPr>
                        <a:t>from </a:t>
                      </a:r>
                      <a:r>
                        <a:rPr sz="1400" spc="-5" dirty="0">
                          <a:latin typeface="Calibri"/>
                          <a:cs typeface="Calibri"/>
                        </a:rPr>
                        <a:t>Airbnb</a:t>
                      </a:r>
                      <a:r>
                        <a:rPr sz="1400" spc="5" dirty="0">
                          <a:latin typeface="Calibri"/>
                          <a:cs typeface="Calibri"/>
                        </a:rPr>
                        <a:t> </a:t>
                      </a:r>
                      <a:r>
                        <a:rPr sz="1400" spc="-5" dirty="0">
                          <a:latin typeface="Calibri"/>
                          <a:cs typeface="Calibri"/>
                        </a:rPr>
                        <a:t>Engineering.</a:t>
                      </a:r>
                      <a:endParaRPr sz="1400">
                        <a:latin typeface="Calibri"/>
                        <a:cs typeface="Calibri"/>
                      </a:endParaRPr>
                    </a:p>
                  </a:txBody>
                  <a:tcPr marL="0" marR="0" marT="36194" marB="0">
                    <a:lnL w="12700">
                      <a:solidFill>
                        <a:srgbClr val="BEBEBE"/>
                      </a:solidFill>
                      <a:prstDash val="solid"/>
                    </a:lnL>
                    <a:lnT w="12700">
                      <a:solidFill>
                        <a:srgbClr val="BEBEBE"/>
                      </a:solidFill>
                      <a:prstDash val="solid"/>
                    </a:lnT>
                  </a:tcPr>
                </a:tc>
                <a:extLst>
                  <a:ext uri="{0D108BD9-81ED-4DB2-BD59-A6C34878D82A}">
                    <a16:rowId xmlns:a16="http://schemas.microsoft.com/office/drawing/2014/main" val="10008"/>
                  </a:ext>
                </a:extLst>
              </a:tr>
            </a:tbl>
          </a:graphicData>
        </a:graphic>
      </p:graphicFrame>
      <p:sp>
        <p:nvSpPr>
          <p:cNvPr id="9" name="object 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87</a:t>
            </a:fld>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29514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Microsoft YaHei"/>
                <a:cs typeface="Microsoft YaHei"/>
              </a:rPr>
              <a:t>Resilience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Best practices</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87654" y="903605"/>
            <a:ext cx="11358880" cy="5145405"/>
          </a:xfrm>
          <a:prstGeom prst="rect">
            <a:avLst/>
          </a:prstGeom>
        </p:spPr>
        <p:txBody>
          <a:bodyPr vert="horz" wrap="square" lIns="0" tIns="12065" rIns="0" bIns="0" rtlCol="0">
            <a:spAutoFit/>
          </a:bodyPr>
          <a:lstStyle/>
          <a:p>
            <a:pPr marL="298450" indent="-285750">
              <a:lnSpc>
                <a:spcPct val="100000"/>
              </a:lnSpc>
              <a:spcBef>
                <a:spcPts val="95"/>
              </a:spcBef>
              <a:buFont typeface="Arial"/>
              <a:buChar char="•"/>
              <a:tabLst>
                <a:tab pos="297815" algn="l"/>
                <a:tab pos="298450" algn="l"/>
              </a:tabLst>
            </a:pPr>
            <a:r>
              <a:rPr sz="1600" spc="-15" dirty="0">
                <a:latin typeface="Calibri"/>
                <a:cs typeface="Calibri"/>
              </a:rPr>
              <a:t>Always </a:t>
            </a:r>
            <a:r>
              <a:rPr sz="1600" spc="-10" dirty="0">
                <a:latin typeface="Calibri"/>
                <a:cs typeface="Calibri"/>
              </a:rPr>
              <a:t>embrase </a:t>
            </a:r>
            <a:r>
              <a:rPr sz="1600" b="1" spc="-5" dirty="0">
                <a:latin typeface="Calibri"/>
                <a:cs typeface="Calibri"/>
              </a:rPr>
              <a:t>isolation </a:t>
            </a:r>
            <a:r>
              <a:rPr sz="1600" spc="-5" dirty="0">
                <a:latin typeface="Calibri"/>
                <a:cs typeface="Calibri"/>
              </a:rPr>
              <a:t>and </a:t>
            </a:r>
            <a:r>
              <a:rPr sz="1600" b="1" spc="-5" dirty="0">
                <a:latin typeface="Calibri"/>
                <a:cs typeface="Calibri"/>
              </a:rPr>
              <a:t>loose coupling </a:t>
            </a:r>
            <a:r>
              <a:rPr sz="1600" spc="-5" dirty="0">
                <a:latin typeface="Calibri"/>
                <a:cs typeface="Calibri"/>
              </a:rPr>
              <a:t>in the design as it </a:t>
            </a:r>
            <a:r>
              <a:rPr sz="1600" spc="-15" dirty="0">
                <a:latin typeface="Calibri"/>
                <a:cs typeface="Calibri"/>
              </a:rPr>
              <a:t>always pave </a:t>
            </a:r>
            <a:r>
              <a:rPr sz="1600" spc="-5" dirty="0">
                <a:latin typeface="Calibri"/>
                <a:cs typeface="Calibri"/>
              </a:rPr>
              <a:t>the </a:t>
            </a:r>
            <a:r>
              <a:rPr sz="1600" spc="-20" dirty="0">
                <a:latin typeface="Calibri"/>
                <a:cs typeface="Calibri"/>
              </a:rPr>
              <a:t>way </a:t>
            </a:r>
            <a:r>
              <a:rPr sz="1600" spc="-15" dirty="0">
                <a:latin typeface="Calibri"/>
                <a:cs typeface="Calibri"/>
              </a:rPr>
              <a:t>towards </a:t>
            </a:r>
            <a:r>
              <a:rPr sz="1600" spc="-10" dirty="0">
                <a:latin typeface="Calibri"/>
                <a:cs typeface="Calibri"/>
              </a:rPr>
              <a:t>more resilient</a:t>
            </a:r>
            <a:r>
              <a:rPr sz="1600" spc="120" dirty="0">
                <a:latin typeface="Calibri"/>
                <a:cs typeface="Calibri"/>
              </a:rPr>
              <a:t> </a:t>
            </a:r>
            <a:r>
              <a:rPr sz="1600" spc="-5" dirty="0">
                <a:latin typeface="Calibri"/>
                <a:cs typeface="Calibri"/>
              </a:rPr>
              <a:t>design.</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15" dirty="0">
                <a:latin typeface="Calibri"/>
                <a:cs typeface="Calibri"/>
              </a:rPr>
              <a:t>Always get </a:t>
            </a:r>
            <a:r>
              <a:rPr sz="1600" spc="-10" dirty="0">
                <a:latin typeface="Calibri"/>
                <a:cs typeface="Calibri"/>
              </a:rPr>
              <a:t>know </a:t>
            </a:r>
            <a:r>
              <a:rPr sz="1600" spc="-5" dirty="0">
                <a:latin typeface="Calibri"/>
                <a:cs typeface="Calibri"/>
              </a:rPr>
              <a:t>of all possible </a:t>
            </a:r>
            <a:r>
              <a:rPr sz="1600" b="1" spc="-10" dirty="0">
                <a:latin typeface="Calibri"/>
                <a:cs typeface="Calibri"/>
              </a:rPr>
              <a:t>failure </a:t>
            </a:r>
            <a:r>
              <a:rPr sz="1600" b="1" spc="-5" dirty="0">
                <a:latin typeface="Calibri"/>
                <a:cs typeface="Calibri"/>
              </a:rPr>
              <a:t>scenarios </a:t>
            </a:r>
            <a:r>
              <a:rPr sz="1600" spc="-15" dirty="0">
                <a:latin typeface="Calibri"/>
                <a:cs typeface="Calibri"/>
              </a:rPr>
              <a:t>for </a:t>
            </a:r>
            <a:r>
              <a:rPr sz="1600" spc="-5" dirty="0">
                <a:latin typeface="Calibri"/>
                <a:cs typeface="Calibri"/>
              </a:rPr>
              <a:t>each of the microservices within the</a:t>
            </a:r>
            <a:r>
              <a:rPr sz="1600" spc="90" dirty="0">
                <a:latin typeface="Calibri"/>
                <a:cs typeface="Calibri"/>
              </a:rPr>
              <a:t> </a:t>
            </a:r>
            <a:r>
              <a:rPr sz="1600" spc="-10" dirty="0">
                <a:latin typeface="Calibri"/>
                <a:cs typeface="Calibri"/>
              </a:rPr>
              <a:t>architecture.</a:t>
            </a:r>
            <a:endParaRPr sz="1600">
              <a:latin typeface="Calibri"/>
              <a:cs typeface="Calibri"/>
            </a:endParaRPr>
          </a:p>
          <a:p>
            <a:pPr>
              <a:lnSpc>
                <a:spcPct val="100000"/>
              </a:lnSpc>
              <a:spcBef>
                <a:spcPts val="30"/>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15" dirty="0">
                <a:latin typeface="Calibri"/>
                <a:cs typeface="Calibri"/>
              </a:rPr>
              <a:t>Always </a:t>
            </a:r>
            <a:r>
              <a:rPr sz="1600" spc="-5" dirty="0">
                <a:latin typeface="Calibri"/>
                <a:cs typeface="Calibri"/>
              </a:rPr>
              <a:t>use</a:t>
            </a:r>
            <a:r>
              <a:rPr sz="1600" dirty="0">
                <a:latin typeface="Calibri"/>
                <a:cs typeface="Calibri"/>
              </a:rPr>
              <a:t> </a:t>
            </a:r>
            <a:r>
              <a:rPr sz="1600" spc="-5" dirty="0">
                <a:latin typeface="Calibri"/>
                <a:cs typeface="Calibri"/>
              </a:rPr>
              <a:t>...</a:t>
            </a:r>
            <a:endParaRPr sz="1600">
              <a:latin typeface="Calibri"/>
              <a:cs typeface="Calibri"/>
            </a:endParaRPr>
          </a:p>
          <a:p>
            <a:pPr marL="755650" lvl="1" indent="-285750">
              <a:lnSpc>
                <a:spcPct val="100000"/>
              </a:lnSpc>
              <a:buFont typeface="Arial"/>
              <a:buChar char="•"/>
              <a:tabLst>
                <a:tab pos="755015" algn="l"/>
                <a:tab pos="755650" algn="l"/>
              </a:tabLst>
            </a:pPr>
            <a:r>
              <a:rPr sz="1600" spc="-5" dirty="0">
                <a:latin typeface="Calibri"/>
                <a:cs typeface="Calibri"/>
              </a:rPr>
              <a:t>solutions and </a:t>
            </a:r>
            <a:r>
              <a:rPr sz="1600" spc="-10" dirty="0">
                <a:latin typeface="Calibri"/>
                <a:cs typeface="Calibri"/>
              </a:rPr>
              <a:t>configuration </a:t>
            </a:r>
            <a:r>
              <a:rPr sz="1600" spc="-15" dirty="0">
                <a:latin typeface="Calibri"/>
                <a:cs typeface="Calibri"/>
              </a:rPr>
              <a:t>for </a:t>
            </a:r>
            <a:r>
              <a:rPr sz="1600" b="1" spc="-10" dirty="0">
                <a:latin typeface="Calibri"/>
                <a:cs typeface="Calibri"/>
              </a:rPr>
              <a:t>auto </a:t>
            </a:r>
            <a:r>
              <a:rPr sz="1600" b="1" spc="-15" dirty="0">
                <a:latin typeface="Calibri"/>
                <a:cs typeface="Calibri"/>
              </a:rPr>
              <a:t>restart </a:t>
            </a:r>
            <a:r>
              <a:rPr sz="1600" spc="-5" dirty="0">
                <a:latin typeface="Calibri"/>
                <a:cs typeface="Calibri"/>
              </a:rPr>
              <a:t>on</a:t>
            </a:r>
            <a:r>
              <a:rPr sz="1600" spc="55" dirty="0">
                <a:latin typeface="Calibri"/>
                <a:cs typeface="Calibri"/>
              </a:rPr>
              <a:t> </a:t>
            </a:r>
            <a:r>
              <a:rPr sz="1600" spc="-5" dirty="0">
                <a:latin typeface="Calibri"/>
                <a:cs typeface="Calibri"/>
              </a:rPr>
              <a:t>services</a:t>
            </a:r>
            <a:endParaRPr sz="1600">
              <a:latin typeface="Calibri"/>
              <a:cs typeface="Calibri"/>
            </a:endParaRPr>
          </a:p>
          <a:p>
            <a:pPr marL="755650" lvl="1" indent="-285750">
              <a:lnSpc>
                <a:spcPct val="100000"/>
              </a:lnSpc>
              <a:buFont typeface="Arial"/>
              <a:buChar char="•"/>
              <a:tabLst>
                <a:tab pos="755015" algn="l"/>
                <a:tab pos="755650" algn="l"/>
              </a:tabLst>
            </a:pPr>
            <a:r>
              <a:rPr sz="1600" b="1" spc="-10" dirty="0">
                <a:latin typeface="Calibri"/>
                <a:cs typeface="Calibri"/>
              </a:rPr>
              <a:t>location transparency </a:t>
            </a:r>
            <a:r>
              <a:rPr sz="1600" spc="-5" dirty="0">
                <a:latin typeface="Calibri"/>
                <a:cs typeface="Calibri"/>
              </a:rPr>
              <a:t>which means accessing </a:t>
            </a:r>
            <a:r>
              <a:rPr sz="1600" spc="-10" dirty="0">
                <a:latin typeface="Calibri"/>
                <a:cs typeface="Calibri"/>
              </a:rPr>
              <a:t>others through </a:t>
            </a:r>
            <a:r>
              <a:rPr sz="1600" spc="-5" dirty="0">
                <a:latin typeface="Calibri"/>
                <a:cs typeface="Calibri"/>
              </a:rPr>
              <a:t>names, and </a:t>
            </a:r>
            <a:r>
              <a:rPr sz="1600" spc="-10" dirty="0">
                <a:latin typeface="Calibri"/>
                <a:cs typeface="Calibri"/>
              </a:rPr>
              <a:t>registrying </a:t>
            </a:r>
            <a:r>
              <a:rPr sz="1600" spc="-5" dirty="0">
                <a:latin typeface="Calibri"/>
                <a:cs typeface="Calibri"/>
              </a:rPr>
              <a:t>itself with a</a:t>
            </a:r>
            <a:r>
              <a:rPr sz="1600" spc="100" dirty="0">
                <a:latin typeface="Calibri"/>
                <a:cs typeface="Calibri"/>
              </a:rPr>
              <a:t> </a:t>
            </a:r>
            <a:r>
              <a:rPr sz="1600" spc="-5" dirty="0">
                <a:latin typeface="Calibri"/>
                <a:cs typeface="Calibri"/>
              </a:rPr>
              <a:t>name</a:t>
            </a:r>
            <a:endParaRPr sz="1600">
              <a:latin typeface="Calibri"/>
              <a:cs typeface="Calibri"/>
            </a:endParaRPr>
          </a:p>
          <a:p>
            <a:pPr marL="755650" lvl="1" indent="-285750">
              <a:lnSpc>
                <a:spcPct val="100000"/>
              </a:lnSpc>
              <a:buFont typeface="Arial"/>
              <a:buChar char="•"/>
              <a:tabLst>
                <a:tab pos="755015" algn="l"/>
                <a:tab pos="755650" algn="l"/>
              </a:tabLst>
            </a:pPr>
            <a:r>
              <a:rPr sz="1600" b="1" spc="-5" dirty="0">
                <a:latin typeface="Calibri"/>
                <a:cs typeface="Calibri"/>
              </a:rPr>
              <a:t>load balancing </a:t>
            </a:r>
            <a:r>
              <a:rPr sz="1600" spc="-5" dirty="0">
                <a:latin typeface="Calibri"/>
                <a:cs typeface="Calibri"/>
              </a:rPr>
              <a:t>on services </a:t>
            </a:r>
            <a:r>
              <a:rPr sz="1600" spc="-10" dirty="0">
                <a:latin typeface="Calibri"/>
                <a:cs typeface="Calibri"/>
              </a:rPr>
              <a:t>that </a:t>
            </a:r>
            <a:r>
              <a:rPr sz="1600" spc="-15" dirty="0">
                <a:latin typeface="Calibri"/>
                <a:cs typeface="Calibri"/>
              </a:rPr>
              <a:t>have </a:t>
            </a:r>
            <a:r>
              <a:rPr sz="1600" spc="-5" dirty="0">
                <a:latin typeface="Calibri"/>
                <a:cs typeface="Calibri"/>
              </a:rPr>
              <a:t>high load or </a:t>
            </a:r>
            <a:r>
              <a:rPr sz="1600" spc="-10" dirty="0">
                <a:latin typeface="Calibri"/>
                <a:cs typeface="Calibri"/>
              </a:rPr>
              <a:t>communication</a:t>
            </a:r>
            <a:r>
              <a:rPr sz="1600" spc="50" dirty="0">
                <a:latin typeface="Calibri"/>
                <a:cs typeface="Calibri"/>
              </a:rPr>
              <a:t> </a:t>
            </a:r>
            <a:r>
              <a:rPr sz="1600" spc="-5" dirty="0">
                <a:latin typeface="Calibri"/>
                <a:cs typeface="Calibri"/>
              </a:rPr>
              <a:t>volume</a:t>
            </a:r>
            <a:endParaRPr sz="1600">
              <a:latin typeface="Calibri"/>
              <a:cs typeface="Calibri"/>
            </a:endParaRPr>
          </a:p>
          <a:p>
            <a:pPr marL="755650" lvl="1" indent="-285750">
              <a:lnSpc>
                <a:spcPct val="100000"/>
              </a:lnSpc>
              <a:buFont typeface="Arial"/>
              <a:buChar char="•"/>
              <a:tabLst>
                <a:tab pos="755015" algn="l"/>
                <a:tab pos="755650" algn="l"/>
              </a:tabLst>
            </a:pPr>
            <a:r>
              <a:rPr sz="1600" dirty="0">
                <a:latin typeface="Calibri"/>
                <a:cs typeface="Calibri"/>
              </a:rPr>
              <a:t>HTTP </a:t>
            </a:r>
            <a:r>
              <a:rPr sz="1600" spc="-10" dirty="0">
                <a:latin typeface="Calibri"/>
                <a:cs typeface="Calibri"/>
              </a:rPr>
              <a:t>clients that </a:t>
            </a:r>
            <a:r>
              <a:rPr sz="1600" spc="-15" dirty="0">
                <a:latin typeface="Calibri"/>
                <a:cs typeface="Calibri"/>
              </a:rPr>
              <a:t>have </a:t>
            </a:r>
            <a:r>
              <a:rPr sz="1600" spc="-10" dirty="0">
                <a:latin typeface="Calibri"/>
                <a:cs typeface="Calibri"/>
              </a:rPr>
              <a:t>at least </a:t>
            </a:r>
            <a:r>
              <a:rPr sz="1600" b="1" spc="-5" dirty="0">
                <a:latin typeface="Calibri"/>
                <a:cs typeface="Calibri"/>
              </a:rPr>
              <a:t>timeouts </a:t>
            </a:r>
            <a:r>
              <a:rPr sz="1600" spc="-5" dirty="0">
                <a:latin typeface="Calibri"/>
                <a:cs typeface="Calibri"/>
              </a:rPr>
              <a:t>and </a:t>
            </a:r>
            <a:r>
              <a:rPr sz="1600" b="1" spc="-10" dirty="0">
                <a:latin typeface="Calibri"/>
                <a:cs typeface="Calibri"/>
              </a:rPr>
              <a:t>retry </a:t>
            </a:r>
            <a:r>
              <a:rPr sz="1600" spc="-10" dirty="0">
                <a:latin typeface="Calibri"/>
                <a:cs typeface="Calibri"/>
              </a:rPr>
              <a:t>patterns</a:t>
            </a:r>
            <a:r>
              <a:rPr sz="1600" spc="45" dirty="0">
                <a:latin typeface="Calibri"/>
                <a:cs typeface="Calibri"/>
              </a:rPr>
              <a:t> </a:t>
            </a:r>
            <a:r>
              <a:rPr sz="1600" spc="-10" dirty="0">
                <a:latin typeface="Calibri"/>
                <a:cs typeface="Calibri"/>
              </a:rPr>
              <a:t>implementations</a:t>
            </a:r>
            <a:endParaRPr sz="1600">
              <a:latin typeface="Calibri"/>
              <a:cs typeface="Calibri"/>
            </a:endParaRPr>
          </a:p>
          <a:p>
            <a:pPr lvl="1">
              <a:lnSpc>
                <a:spcPct val="100000"/>
              </a:lnSpc>
              <a:spcBef>
                <a:spcPts val="25"/>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15" dirty="0">
                <a:latin typeface="Calibri"/>
                <a:cs typeface="Calibri"/>
              </a:rPr>
              <a:t>Always </a:t>
            </a:r>
            <a:r>
              <a:rPr sz="1600" spc="-5" dirty="0">
                <a:latin typeface="Calibri"/>
                <a:cs typeface="Calibri"/>
              </a:rPr>
              <a:t>try </a:t>
            </a:r>
            <a:r>
              <a:rPr sz="1600" spc="-15" dirty="0">
                <a:latin typeface="Calibri"/>
                <a:cs typeface="Calibri"/>
              </a:rPr>
              <a:t>to </a:t>
            </a:r>
            <a:r>
              <a:rPr sz="1600" spc="-5" dirty="0">
                <a:latin typeface="Calibri"/>
                <a:cs typeface="Calibri"/>
              </a:rPr>
              <a:t>use</a:t>
            </a:r>
            <a:r>
              <a:rPr sz="1600" spc="20" dirty="0">
                <a:latin typeface="Calibri"/>
                <a:cs typeface="Calibri"/>
              </a:rPr>
              <a:t> </a:t>
            </a:r>
            <a:r>
              <a:rPr sz="1600" spc="-5" dirty="0">
                <a:latin typeface="Calibri"/>
                <a:cs typeface="Calibri"/>
              </a:rPr>
              <a:t>...</a:t>
            </a:r>
            <a:endParaRPr sz="1600">
              <a:latin typeface="Calibri"/>
              <a:cs typeface="Calibri"/>
            </a:endParaRPr>
          </a:p>
          <a:p>
            <a:pPr marL="755650" marR="5080" lvl="1" indent="-285750">
              <a:lnSpc>
                <a:spcPct val="100000"/>
              </a:lnSpc>
              <a:buFont typeface="Arial"/>
              <a:buChar char="•"/>
              <a:tabLst>
                <a:tab pos="755015" algn="l"/>
                <a:tab pos="755650" algn="l"/>
              </a:tabLst>
            </a:pPr>
            <a:r>
              <a:rPr sz="1600" b="1" spc="-10" dirty="0">
                <a:latin typeface="Calibri"/>
                <a:cs typeface="Calibri"/>
              </a:rPr>
              <a:t>message </a:t>
            </a:r>
            <a:r>
              <a:rPr sz="1600" b="1" spc="-5" dirty="0">
                <a:latin typeface="Calibri"/>
                <a:cs typeface="Calibri"/>
              </a:rPr>
              <a:t>queues </a:t>
            </a:r>
            <a:r>
              <a:rPr sz="1600" spc="-5" dirty="0">
                <a:latin typeface="Calibri"/>
                <a:cs typeface="Calibri"/>
              </a:rPr>
              <a:t>or </a:t>
            </a:r>
            <a:r>
              <a:rPr sz="1600" b="1" spc="-10" dirty="0">
                <a:latin typeface="Calibri"/>
                <a:cs typeface="Calibri"/>
              </a:rPr>
              <a:t>message </a:t>
            </a:r>
            <a:r>
              <a:rPr sz="1600" b="1" spc="-5" dirty="0">
                <a:latin typeface="Calibri"/>
                <a:cs typeface="Calibri"/>
              </a:rPr>
              <a:t>bus </a:t>
            </a:r>
            <a:r>
              <a:rPr sz="1600" spc="-5" dirty="0">
                <a:latin typeface="Calibri"/>
                <a:cs typeface="Calibri"/>
              </a:rPr>
              <a:t>as the </a:t>
            </a:r>
            <a:r>
              <a:rPr sz="1600" spc="-15" dirty="0">
                <a:latin typeface="Calibri"/>
                <a:cs typeface="Calibri"/>
              </a:rPr>
              <a:t>integration </a:t>
            </a:r>
            <a:r>
              <a:rPr sz="1600" spc="-25" dirty="0">
                <a:latin typeface="Calibri"/>
                <a:cs typeface="Calibri"/>
              </a:rPr>
              <a:t>strategy, </a:t>
            </a:r>
            <a:r>
              <a:rPr sz="1600" spc="-5" dirty="0">
                <a:latin typeface="Calibri"/>
                <a:cs typeface="Calibri"/>
              </a:rPr>
              <a:t>as it </a:t>
            </a:r>
            <a:r>
              <a:rPr sz="1600" spc="-15" dirty="0">
                <a:latin typeface="Calibri"/>
                <a:cs typeface="Calibri"/>
              </a:rPr>
              <a:t>makes </a:t>
            </a:r>
            <a:r>
              <a:rPr sz="1600" spc="-5" dirty="0">
                <a:latin typeface="Calibri"/>
                <a:cs typeface="Calibri"/>
              </a:rPr>
              <a:t>the </a:t>
            </a:r>
            <a:r>
              <a:rPr sz="1600" spc="-10" dirty="0">
                <a:latin typeface="Calibri"/>
                <a:cs typeface="Calibri"/>
              </a:rPr>
              <a:t>communication more resilient </a:t>
            </a:r>
            <a:r>
              <a:rPr sz="1600" spc="-5" dirty="0">
                <a:latin typeface="Calibri"/>
                <a:cs typeface="Calibri"/>
              </a:rPr>
              <a:t>and </a:t>
            </a:r>
            <a:r>
              <a:rPr sz="1600" spc="-10" dirty="0">
                <a:latin typeface="Calibri"/>
                <a:cs typeface="Calibri"/>
              </a:rPr>
              <a:t>reduces </a:t>
            </a:r>
            <a:r>
              <a:rPr sz="1600" spc="-5" dirty="0">
                <a:latin typeface="Calibri"/>
                <a:cs typeface="Calibri"/>
              </a:rPr>
              <a:t>the need  </a:t>
            </a:r>
            <a:r>
              <a:rPr sz="1600" spc="-15" dirty="0">
                <a:latin typeface="Calibri"/>
                <a:cs typeface="Calibri"/>
              </a:rPr>
              <a:t>for </a:t>
            </a:r>
            <a:r>
              <a:rPr sz="1600" spc="-5" dirty="0">
                <a:latin typeface="Calibri"/>
                <a:cs typeface="Calibri"/>
              </a:rPr>
              <a:t>implementing other </a:t>
            </a:r>
            <a:r>
              <a:rPr sz="1600" spc="-10" dirty="0">
                <a:latin typeface="Calibri"/>
                <a:cs typeface="Calibri"/>
              </a:rPr>
              <a:t>resilient</a:t>
            </a:r>
            <a:r>
              <a:rPr sz="1600" spc="15" dirty="0">
                <a:latin typeface="Calibri"/>
                <a:cs typeface="Calibri"/>
              </a:rPr>
              <a:t> </a:t>
            </a:r>
            <a:r>
              <a:rPr sz="1600" spc="-10" dirty="0">
                <a:latin typeface="Calibri"/>
                <a:cs typeface="Calibri"/>
              </a:rPr>
              <a:t>patterns</a:t>
            </a:r>
            <a:endParaRPr sz="1600">
              <a:latin typeface="Calibri"/>
              <a:cs typeface="Calibri"/>
            </a:endParaRPr>
          </a:p>
          <a:p>
            <a:pPr marL="755650" lvl="1" indent="-285750">
              <a:lnSpc>
                <a:spcPct val="100000"/>
              </a:lnSpc>
              <a:buFont typeface="Arial"/>
              <a:buChar char="•"/>
              <a:tabLst>
                <a:tab pos="755015" algn="l"/>
                <a:tab pos="755650" algn="l"/>
              </a:tabLst>
            </a:pPr>
            <a:r>
              <a:rPr sz="1600" b="1" spc="-15" dirty="0">
                <a:latin typeface="Calibri"/>
                <a:cs typeface="Calibri"/>
              </a:rPr>
              <a:t>event </a:t>
            </a:r>
            <a:r>
              <a:rPr sz="1600" b="1" spc="-5" dirty="0">
                <a:latin typeface="Calibri"/>
                <a:cs typeface="Calibri"/>
              </a:rPr>
              <a:t>driven design </a:t>
            </a:r>
            <a:r>
              <a:rPr sz="1600" spc="-5" dirty="0">
                <a:latin typeface="Calibri"/>
                <a:cs typeface="Calibri"/>
              </a:rPr>
              <a:t>within the service and service</a:t>
            </a:r>
            <a:r>
              <a:rPr sz="1600" spc="35" dirty="0">
                <a:latin typeface="Calibri"/>
                <a:cs typeface="Calibri"/>
              </a:rPr>
              <a:t> </a:t>
            </a:r>
            <a:r>
              <a:rPr sz="1600" spc="-10" dirty="0">
                <a:latin typeface="Calibri"/>
                <a:cs typeface="Calibri"/>
              </a:rPr>
              <a:t>communications</a:t>
            </a:r>
            <a:endParaRPr sz="1600">
              <a:latin typeface="Calibri"/>
              <a:cs typeface="Calibri"/>
            </a:endParaRPr>
          </a:p>
          <a:p>
            <a:pPr marL="755650" lvl="1" indent="-285750">
              <a:lnSpc>
                <a:spcPct val="100000"/>
              </a:lnSpc>
              <a:buFont typeface="Arial"/>
              <a:buChar char="•"/>
              <a:tabLst>
                <a:tab pos="755015" algn="l"/>
                <a:tab pos="755650" algn="l"/>
              </a:tabLst>
            </a:pPr>
            <a:r>
              <a:rPr sz="1600" b="1" spc="-5" dirty="0">
                <a:latin typeface="Calibri"/>
                <a:cs typeface="Calibri"/>
              </a:rPr>
              <a:t>monitoring </a:t>
            </a:r>
            <a:r>
              <a:rPr sz="1600" spc="-5" dirty="0">
                <a:latin typeface="Calibri"/>
                <a:cs typeface="Calibri"/>
              </a:rPr>
              <a:t>and </a:t>
            </a:r>
            <a:r>
              <a:rPr sz="1600" b="1" spc="-5" dirty="0">
                <a:latin typeface="Calibri"/>
                <a:cs typeface="Calibri"/>
              </a:rPr>
              <a:t>health check</a:t>
            </a:r>
            <a:r>
              <a:rPr sz="1600" b="1" spc="10" dirty="0">
                <a:latin typeface="Calibri"/>
                <a:cs typeface="Calibri"/>
              </a:rPr>
              <a:t> </a:t>
            </a:r>
            <a:r>
              <a:rPr sz="1600" spc="-5" dirty="0">
                <a:latin typeface="Calibri"/>
                <a:cs typeface="Calibri"/>
              </a:rPr>
              <a:t>signaling</a:t>
            </a:r>
            <a:endParaRPr sz="1600">
              <a:latin typeface="Calibri"/>
              <a:cs typeface="Calibri"/>
            </a:endParaRPr>
          </a:p>
          <a:p>
            <a:pPr lvl="1">
              <a:lnSpc>
                <a:spcPct val="100000"/>
              </a:lnSpc>
              <a:spcBef>
                <a:spcPts val="30"/>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5" dirty="0">
                <a:latin typeface="Calibri"/>
                <a:cs typeface="Calibri"/>
              </a:rPr>
              <a:t>Only use </a:t>
            </a:r>
            <a:r>
              <a:rPr sz="1600" b="1" spc="-10" dirty="0">
                <a:latin typeface="Calibri"/>
                <a:cs typeface="Calibri"/>
              </a:rPr>
              <a:t>Hystrix </a:t>
            </a:r>
            <a:r>
              <a:rPr sz="1600" spc="-10" dirty="0">
                <a:latin typeface="Calibri"/>
                <a:cs typeface="Calibri"/>
              </a:rPr>
              <a:t>where </a:t>
            </a:r>
            <a:r>
              <a:rPr sz="1600" spc="-5" dirty="0">
                <a:latin typeface="Calibri"/>
                <a:cs typeface="Calibri"/>
              </a:rPr>
              <a:t>it is</a:t>
            </a:r>
            <a:r>
              <a:rPr sz="1600" spc="10" dirty="0">
                <a:latin typeface="Calibri"/>
                <a:cs typeface="Calibri"/>
              </a:rPr>
              <a:t> </a:t>
            </a:r>
            <a:r>
              <a:rPr sz="1600" spc="-5" dirty="0">
                <a:latin typeface="Calibri"/>
                <a:cs typeface="Calibri"/>
              </a:rPr>
              <a:t>needed.</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indent="-285750">
              <a:lnSpc>
                <a:spcPct val="100000"/>
              </a:lnSpc>
              <a:spcBef>
                <a:spcPts val="5"/>
              </a:spcBef>
              <a:buFont typeface="Arial"/>
              <a:buChar char="•"/>
              <a:tabLst>
                <a:tab pos="297815" algn="l"/>
                <a:tab pos="298450" algn="l"/>
              </a:tabLst>
            </a:pPr>
            <a:r>
              <a:rPr sz="1600" spc="-15" dirty="0">
                <a:latin typeface="Calibri"/>
                <a:cs typeface="Calibri"/>
              </a:rPr>
              <a:t>Always </a:t>
            </a:r>
            <a:r>
              <a:rPr sz="1600" spc="-5" dirty="0">
                <a:latin typeface="Calibri"/>
                <a:cs typeface="Calibri"/>
              </a:rPr>
              <a:t>assume </a:t>
            </a:r>
            <a:r>
              <a:rPr sz="1600" spc="-15" dirty="0">
                <a:latin typeface="Calibri"/>
                <a:cs typeface="Calibri"/>
              </a:rPr>
              <a:t>failures </a:t>
            </a:r>
            <a:r>
              <a:rPr sz="1600" spc="-5" dirty="0">
                <a:latin typeface="Calibri"/>
                <a:cs typeface="Calibri"/>
              </a:rPr>
              <a:t>as </a:t>
            </a:r>
            <a:r>
              <a:rPr sz="1600" spc="-10" dirty="0">
                <a:latin typeface="Calibri"/>
                <a:cs typeface="Calibri"/>
              </a:rPr>
              <a:t>cases </a:t>
            </a:r>
            <a:r>
              <a:rPr sz="1600" spc="-15" dirty="0">
                <a:latin typeface="Calibri"/>
                <a:cs typeface="Calibri"/>
              </a:rPr>
              <a:t>rather </a:t>
            </a:r>
            <a:r>
              <a:rPr sz="1600" spc="-5" dirty="0">
                <a:latin typeface="Calibri"/>
                <a:cs typeface="Calibri"/>
              </a:rPr>
              <a:t>than</a:t>
            </a:r>
            <a:r>
              <a:rPr sz="1600" spc="40" dirty="0">
                <a:latin typeface="Calibri"/>
                <a:cs typeface="Calibri"/>
              </a:rPr>
              <a:t> </a:t>
            </a:r>
            <a:r>
              <a:rPr sz="1600" spc="-10" dirty="0">
                <a:latin typeface="Calibri"/>
                <a:cs typeface="Calibri"/>
              </a:rPr>
              <a:t>exceptions.</a:t>
            </a:r>
            <a:endParaRPr sz="1600">
              <a:latin typeface="Calibri"/>
              <a:cs typeface="Calibri"/>
            </a:endParaRPr>
          </a:p>
          <a:p>
            <a:pPr>
              <a:lnSpc>
                <a:spcPct val="100000"/>
              </a:lnSpc>
              <a:spcBef>
                <a:spcPts val="25"/>
              </a:spcBef>
              <a:buFont typeface="Arial"/>
              <a:buChar char="•"/>
            </a:pPr>
            <a:endParaRPr sz="1550">
              <a:latin typeface="Calibri"/>
              <a:cs typeface="Calibri"/>
            </a:endParaRPr>
          </a:p>
          <a:p>
            <a:pPr marL="298450" indent="-285750">
              <a:lnSpc>
                <a:spcPct val="100000"/>
              </a:lnSpc>
              <a:buFont typeface="Arial"/>
              <a:buChar char="•"/>
              <a:tabLst>
                <a:tab pos="297815" algn="l"/>
                <a:tab pos="298450" algn="l"/>
              </a:tabLst>
            </a:pPr>
            <a:r>
              <a:rPr sz="1600" spc="-10" dirty="0">
                <a:latin typeface="Calibri"/>
                <a:cs typeface="Calibri"/>
              </a:rPr>
              <a:t>Never </a:t>
            </a:r>
            <a:r>
              <a:rPr sz="1600" spc="-15" dirty="0">
                <a:latin typeface="Calibri"/>
                <a:cs typeface="Calibri"/>
              </a:rPr>
              <a:t>leave </a:t>
            </a:r>
            <a:r>
              <a:rPr sz="1600" spc="-5" dirty="0">
                <a:latin typeface="Calibri"/>
                <a:cs typeface="Calibri"/>
              </a:rPr>
              <a:t>a service with a single </a:t>
            </a:r>
            <a:r>
              <a:rPr sz="1600" spc="-10" dirty="0">
                <a:latin typeface="Calibri"/>
                <a:cs typeface="Calibri"/>
              </a:rPr>
              <a:t>instance </a:t>
            </a:r>
            <a:r>
              <a:rPr sz="1600" spc="-5" dirty="0">
                <a:latin typeface="Calibri"/>
                <a:cs typeface="Calibri"/>
              </a:rPr>
              <a:t>especially if it is being </a:t>
            </a:r>
            <a:r>
              <a:rPr sz="1600" spc="-10" dirty="0">
                <a:latin typeface="Calibri"/>
                <a:cs typeface="Calibri"/>
              </a:rPr>
              <a:t>called</a:t>
            </a:r>
            <a:r>
              <a:rPr sz="1600" spc="55" dirty="0">
                <a:latin typeface="Calibri"/>
                <a:cs typeface="Calibri"/>
              </a:rPr>
              <a:t> </a:t>
            </a:r>
            <a:r>
              <a:rPr sz="1600" spc="-20" dirty="0">
                <a:latin typeface="Calibri"/>
                <a:cs typeface="Calibri"/>
              </a:rPr>
              <a:t>frequently.</a:t>
            </a:r>
            <a:endParaRPr sz="1600">
              <a:latin typeface="Calibri"/>
              <a:cs typeface="Calibri"/>
            </a:endParaRPr>
          </a:p>
        </p:txBody>
      </p:sp>
      <p:sp>
        <p:nvSpPr>
          <p:cNvPr id="9" name="object 9"/>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88</a:t>
            </a:fld>
            <a:endParaRPr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46354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Logging </a:t>
            </a:r>
            <a:r>
              <a:rPr sz="2400" b="1" dirty="0">
                <a:solidFill>
                  <a:srgbClr val="FFFFFF"/>
                </a:solidFill>
                <a:latin typeface="Microsoft YaHei"/>
                <a:cs typeface="Microsoft YaHei"/>
              </a:rPr>
              <a:t>&amp; </a:t>
            </a:r>
            <a:r>
              <a:rPr sz="2400" b="1" spc="-5" dirty="0">
                <a:solidFill>
                  <a:srgbClr val="FFFFFF"/>
                </a:solidFill>
                <a:latin typeface="Microsoft YaHei"/>
                <a:cs typeface="Microsoft YaHei"/>
              </a:rPr>
              <a:t>Monitoring </a:t>
            </a:r>
            <a:r>
              <a:rPr sz="2400" b="1" spc="-15" dirty="0">
                <a:solidFill>
                  <a:srgbClr val="FFFFFF"/>
                </a:solidFill>
                <a:latin typeface="Microsoft YaHei"/>
                <a:cs typeface="Microsoft YaHei"/>
              </a:rPr>
              <a:t>Strategies</a:t>
            </a:r>
            <a:r>
              <a:rPr sz="2400" b="1" spc="-2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sp>
          <p:nvSpPr>
            <p:cNvPr id="8" name="object 8"/>
            <p:cNvSpPr/>
            <p:nvPr/>
          </p:nvSpPr>
          <p:spPr>
            <a:xfrm>
              <a:off x="1301750"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9" name="object 9"/>
          <p:cNvSpPr txBox="1"/>
          <p:nvPr/>
        </p:nvSpPr>
        <p:spPr>
          <a:xfrm>
            <a:off x="1594561" y="5292168"/>
            <a:ext cx="8735060" cy="755650"/>
          </a:xfrm>
          <a:prstGeom prst="rect">
            <a:avLst/>
          </a:prstGeom>
        </p:spPr>
        <p:txBody>
          <a:bodyPr vert="horz" wrap="square" lIns="0" tIns="10795" rIns="0" bIns="0" rtlCol="0">
            <a:spAutoFit/>
          </a:bodyPr>
          <a:lstStyle/>
          <a:p>
            <a:pPr algn="just">
              <a:lnSpc>
                <a:spcPct val="100000"/>
              </a:lnSpc>
              <a:spcBef>
                <a:spcPts val="85"/>
              </a:spcBef>
            </a:pPr>
            <a:r>
              <a:rPr sz="1600" spc="5" dirty="0">
                <a:latin typeface="Microsoft YaHei"/>
                <a:cs typeface="Microsoft YaHei"/>
              </a:rPr>
              <a:t>我们本着实用美观的原则</a:t>
            </a:r>
            <a:r>
              <a:rPr sz="1600" dirty="0">
                <a:latin typeface="Microsoft YaHei"/>
                <a:cs typeface="Microsoft YaHei"/>
              </a:rPr>
              <a:t>,</a:t>
            </a:r>
            <a:r>
              <a:rPr sz="1600" spc="5" dirty="0">
                <a:latin typeface="Microsoft YaHei"/>
                <a:cs typeface="Microsoft YaHei"/>
              </a:rPr>
              <a:t>为您精心设计</a:t>
            </a:r>
            <a:r>
              <a:rPr sz="1600" spc="10" dirty="0">
                <a:latin typeface="Microsoft YaHei"/>
                <a:cs typeface="Microsoft YaHei"/>
              </a:rPr>
              <a:t>最专业的</a:t>
            </a:r>
            <a:r>
              <a:rPr sz="1600" spc="5" dirty="0">
                <a:latin typeface="Microsoft YaHei"/>
                <a:cs typeface="Microsoft YaHei"/>
              </a:rPr>
              <a:t>PPT</a:t>
            </a:r>
            <a:r>
              <a:rPr sz="1600" spc="10" dirty="0">
                <a:latin typeface="Microsoft YaHei"/>
                <a:cs typeface="Microsoft YaHei"/>
              </a:rPr>
              <a:t>作品</a:t>
            </a:r>
            <a:r>
              <a:rPr sz="1600" spc="5" dirty="0">
                <a:latin typeface="Microsoft YaHei"/>
                <a:cs typeface="Microsoft YaHei"/>
              </a:rPr>
              <a:t>.</a:t>
            </a:r>
            <a:r>
              <a:rPr sz="1600" spc="10" dirty="0">
                <a:latin typeface="Microsoft YaHei"/>
                <a:cs typeface="Microsoft YaHei"/>
              </a:rPr>
              <a:t>模板内页图表的文字</a:t>
            </a:r>
            <a:r>
              <a:rPr sz="1600" spc="5" dirty="0">
                <a:latin typeface="Microsoft YaHei"/>
                <a:cs typeface="Microsoft YaHei"/>
              </a:rPr>
              <a:t>.</a:t>
            </a:r>
            <a:r>
              <a:rPr sz="1600" spc="10" dirty="0">
                <a:latin typeface="Microsoft YaHei"/>
                <a:cs typeface="Microsoft YaHei"/>
              </a:rPr>
              <a:t>色块</a:t>
            </a:r>
            <a:r>
              <a:rPr sz="1600" spc="5" dirty="0">
                <a:latin typeface="Microsoft YaHei"/>
                <a:cs typeface="Microsoft YaHei"/>
              </a:rPr>
              <a:t>.</a:t>
            </a:r>
            <a:r>
              <a:rPr sz="1600" spc="10" dirty="0">
                <a:latin typeface="Microsoft YaHei"/>
                <a:cs typeface="Microsoft YaHei"/>
              </a:rPr>
              <a:t>图片均可自</a:t>
            </a:r>
            <a:r>
              <a:rPr sz="1600" spc="-5" dirty="0">
                <a:latin typeface="Microsoft YaHei"/>
                <a:cs typeface="Microsoft YaHei"/>
              </a:rPr>
              <a:t>由 </a:t>
            </a:r>
            <a:r>
              <a:rPr sz="1600" spc="25" dirty="0">
                <a:latin typeface="Microsoft YaHei"/>
                <a:cs typeface="Microsoft YaHei"/>
              </a:rPr>
              <a:t>编辑</a:t>
            </a:r>
            <a:r>
              <a:rPr sz="1600" spc="20" dirty="0">
                <a:latin typeface="Microsoft YaHei"/>
                <a:cs typeface="Microsoft YaHei"/>
              </a:rPr>
              <a:t>.</a:t>
            </a:r>
            <a:r>
              <a:rPr sz="1600" spc="25" dirty="0">
                <a:latin typeface="Microsoft YaHei"/>
                <a:cs typeface="Microsoft YaHei"/>
              </a:rPr>
              <a:t>改色</a:t>
            </a:r>
            <a:r>
              <a:rPr sz="1600" spc="20" dirty="0">
                <a:latin typeface="Microsoft YaHei"/>
                <a:cs typeface="Microsoft YaHei"/>
              </a:rPr>
              <a:t>.</a:t>
            </a:r>
            <a:r>
              <a:rPr sz="1600" spc="25" dirty="0">
                <a:latin typeface="Microsoft YaHei"/>
                <a:cs typeface="Microsoft YaHei"/>
              </a:rPr>
              <a:t>替换</a:t>
            </a:r>
            <a:r>
              <a:rPr sz="1600" spc="20" dirty="0">
                <a:latin typeface="Microsoft YaHei"/>
                <a:cs typeface="Microsoft YaHei"/>
              </a:rPr>
              <a:t>.</a:t>
            </a:r>
            <a:r>
              <a:rPr sz="1600" spc="25" dirty="0">
                <a:latin typeface="Microsoft YaHei"/>
                <a:cs typeface="Microsoft YaHei"/>
              </a:rPr>
              <a:t>我们本着实用美观的原则</a:t>
            </a:r>
            <a:r>
              <a:rPr sz="1600" spc="20" dirty="0">
                <a:latin typeface="Microsoft YaHei"/>
                <a:cs typeface="Microsoft YaHei"/>
              </a:rPr>
              <a:t>,</a:t>
            </a:r>
            <a:r>
              <a:rPr sz="1600" spc="25" dirty="0">
                <a:latin typeface="Microsoft YaHei"/>
                <a:cs typeface="Microsoft YaHei"/>
              </a:rPr>
              <a:t>为您精心设计最专业的</a:t>
            </a:r>
            <a:r>
              <a:rPr sz="1600" spc="20" dirty="0">
                <a:latin typeface="Microsoft YaHei"/>
                <a:cs typeface="Microsoft YaHei"/>
              </a:rPr>
              <a:t>PPT</a:t>
            </a:r>
            <a:r>
              <a:rPr sz="1600" spc="25" dirty="0">
                <a:latin typeface="Microsoft YaHei"/>
                <a:cs typeface="Microsoft YaHei"/>
              </a:rPr>
              <a:t>作品</a:t>
            </a:r>
            <a:r>
              <a:rPr sz="1600" spc="20" dirty="0">
                <a:latin typeface="Microsoft YaHei"/>
                <a:cs typeface="Microsoft YaHei"/>
              </a:rPr>
              <a:t>.</a:t>
            </a:r>
            <a:r>
              <a:rPr sz="1600" spc="25" dirty="0">
                <a:latin typeface="Microsoft YaHei"/>
                <a:cs typeface="Microsoft YaHei"/>
              </a:rPr>
              <a:t>模板内页图</a:t>
            </a:r>
            <a:r>
              <a:rPr sz="1600" spc="30" dirty="0">
                <a:latin typeface="Microsoft YaHei"/>
                <a:cs typeface="Microsoft YaHei"/>
              </a:rPr>
              <a:t>表的文字</a:t>
            </a:r>
            <a:r>
              <a:rPr sz="1600" spc="25" dirty="0">
                <a:latin typeface="Microsoft YaHei"/>
                <a:cs typeface="Microsoft YaHei"/>
              </a:rPr>
              <a:t>.</a:t>
            </a:r>
            <a:r>
              <a:rPr sz="1600" spc="-5" dirty="0">
                <a:latin typeface="Microsoft YaHei"/>
                <a:cs typeface="Microsoft YaHei"/>
              </a:rPr>
              <a:t>色 </a:t>
            </a:r>
            <a:r>
              <a:rPr sz="1600" dirty="0">
                <a:latin typeface="Microsoft YaHei"/>
                <a:cs typeface="Microsoft YaHei"/>
              </a:rPr>
              <a:t>块</a:t>
            </a:r>
            <a:r>
              <a:rPr sz="1600" spc="-5" dirty="0">
                <a:latin typeface="Microsoft YaHei"/>
                <a:cs typeface="Microsoft YaHei"/>
              </a:rPr>
              <a:t>.</a:t>
            </a:r>
            <a:r>
              <a:rPr sz="1600" dirty="0">
                <a:latin typeface="Microsoft YaHei"/>
                <a:cs typeface="Microsoft YaHei"/>
              </a:rPr>
              <a:t>图片均可自由编辑</a:t>
            </a:r>
            <a:r>
              <a:rPr sz="1600" spc="-5" dirty="0">
                <a:latin typeface="Microsoft YaHei"/>
                <a:cs typeface="Microsoft YaHei"/>
              </a:rPr>
              <a:t>.</a:t>
            </a:r>
            <a:r>
              <a:rPr sz="1600" dirty="0">
                <a:latin typeface="Microsoft YaHei"/>
                <a:cs typeface="Microsoft YaHei"/>
              </a:rPr>
              <a:t>改色</a:t>
            </a:r>
            <a:r>
              <a:rPr sz="1600" spc="-5" dirty="0">
                <a:latin typeface="Microsoft YaHei"/>
                <a:cs typeface="Microsoft YaHei"/>
              </a:rPr>
              <a:t>.</a:t>
            </a:r>
            <a:r>
              <a:rPr sz="1600" dirty="0">
                <a:latin typeface="Microsoft YaHei"/>
                <a:cs typeface="Microsoft YaHei"/>
              </a:rPr>
              <a:t>替换</a:t>
            </a:r>
            <a:r>
              <a:rPr sz="1600" spc="-5" dirty="0">
                <a:latin typeface="Microsoft YaHei"/>
                <a:cs typeface="Microsoft YaHei"/>
              </a:rPr>
              <a:t>.</a:t>
            </a:r>
            <a:endParaRPr sz="1600">
              <a:latin typeface="Microsoft YaHei"/>
              <a:cs typeface="Microsoft YaHei"/>
            </a:endParaRPr>
          </a:p>
        </p:txBody>
      </p:sp>
      <p:grpSp>
        <p:nvGrpSpPr>
          <p:cNvPr id="10" name="object 10"/>
          <p:cNvGrpSpPr/>
          <p:nvPr/>
        </p:nvGrpSpPr>
        <p:grpSpPr>
          <a:xfrm>
            <a:off x="153923" y="509016"/>
            <a:ext cx="11617960" cy="5829935"/>
            <a:chOff x="153923" y="509016"/>
            <a:chExt cx="11617960" cy="5829935"/>
          </a:xfrm>
        </p:grpSpPr>
        <p:pic>
          <p:nvPicPr>
            <p:cNvPr id="11" name="object 11"/>
            <p:cNvPicPr/>
            <p:nvPr/>
          </p:nvPicPr>
          <p:blipFill>
            <a:blip r:embed="rId2" cstate="print"/>
            <a:stretch>
              <a:fillRect/>
            </a:stretch>
          </p:blipFill>
          <p:spPr>
            <a:xfrm>
              <a:off x="153923" y="509016"/>
              <a:ext cx="11617452" cy="3468624"/>
            </a:xfrm>
            <a:prstGeom prst="rect">
              <a:avLst/>
            </a:prstGeom>
          </p:spPr>
        </p:pic>
        <p:sp>
          <p:nvSpPr>
            <p:cNvPr id="12" name="object 12"/>
            <p:cNvSpPr/>
            <p:nvPr/>
          </p:nvSpPr>
          <p:spPr>
            <a:xfrm>
              <a:off x="1307591" y="5023104"/>
              <a:ext cx="9310370" cy="1309370"/>
            </a:xfrm>
            <a:custGeom>
              <a:avLst/>
              <a:gdLst/>
              <a:ahLst/>
              <a:cxnLst/>
              <a:rect l="l" t="t" r="r" b="b"/>
              <a:pathLst>
                <a:path w="9310370" h="1309370">
                  <a:moveTo>
                    <a:pt x="9310116" y="1309115"/>
                  </a:moveTo>
                  <a:lnTo>
                    <a:pt x="0" y="1309115"/>
                  </a:lnTo>
                  <a:lnTo>
                    <a:pt x="0" y="0"/>
                  </a:lnTo>
                  <a:lnTo>
                    <a:pt x="9310116" y="0"/>
                  </a:lnTo>
                  <a:lnTo>
                    <a:pt x="9310116" y="1309115"/>
                  </a:lnTo>
                  <a:close/>
                </a:path>
              </a:pathLst>
            </a:custGeom>
            <a:solidFill>
              <a:srgbClr val="FFFFFF"/>
            </a:solidFill>
          </p:spPr>
          <p:txBody>
            <a:bodyPr wrap="square" lIns="0" tIns="0" rIns="0" bIns="0" rtlCol="0"/>
            <a:lstStyle/>
            <a:p>
              <a:endParaRPr/>
            </a:p>
          </p:txBody>
        </p:sp>
        <p:sp>
          <p:nvSpPr>
            <p:cNvPr id="13" name="object 13"/>
            <p:cNvSpPr/>
            <p:nvPr/>
          </p:nvSpPr>
          <p:spPr>
            <a:xfrm>
              <a:off x="1301749" y="5016500"/>
              <a:ext cx="9321800" cy="1322705"/>
            </a:xfrm>
            <a:custGeom>
              <a:avLst/>
              <a:gdLst/>
              <a:ahLst/>
              <a:cxnLst/>
              <a:rect l="l" t="t" r="r" b="b"/>
              <a:pathLst>
                <a:path w="9321800" h="1322704">
                  <a:moveTo>
                    <a:pt x="9321800" y="1322387"/>
                  </a:moveTo>
                  <a:lnTo>
                    <a:pt x="0" y="1322387"/>
                  </a:lnTo>
                  <a:lnTo>
                    <a:pt x="0" y="0"/>
                  </a:lnTo>
                  <a:lnTo>
                    <a:pt x="9321800" y="0"/>
                  </a:lnTo>
                  <a:lnTo>
                    <a:pt x="9321800" y="6350"/>
                  </a:lnTo>
                  <a:lnTo>
                    <a:pt x="12700" y="6350"/>
                  </a:lnTo>
                  <a:lnTo>
                    <a:pt x="6350" y="12700"/>
                  </a:lnTo>
                  <a:lnTo>
                    <a:pt x="12700" y="12700"/>
                  </a:lnTo>
                  <a:lnTo>
                    <a:pt x="12700" y="1309687"/>
                  </a:lnTo>
                  <a:lnTo>
                    <a:pt x="6350" y="1309687"/>
                  </a:lnTo>
                  <a:lnTo>
                    <a:pt x="12700" y="1316037"/>
                  </a:lnTo>
                  <a:lnTo>
                    <a:pt x="9321800" y="1316037"/>
                  </a:lnTo>
                  <a:lnTo>
                    <a:pt x="9321800" y="1322387"/>
                  </a:lnTo>
                  <a:close/>
                </a:path>
                <a:path w="9321800" h="1322704">
                  <a:moveTo>
                    <a:pt x="12700" y="12700"/>
                  </a:moveTo>
                  <a:lnTo>
                    <a:pt x="6350" y="12700"/>
                  </a:lnTo>
                  <a:lnTo>
                    <a:pt x="12700" y="6350"/>
                  </a:lnTo>
                  <a:lnTo>
                    <a:pt x="12700" y="12700"/>
                  </a:lnTo>
                  <a:close/>
                </a:path>
                <a:path w="9321800" h="1322704">
                  <a:moveTo>
                    <a:pt x="9309100" y="12700"/>
                  </a:moveTo>
                  <a:lnTo>
                    <a:pt x="12700" y="12700"/>
                  </a:lnTo>
                  <a:lnTo>
                    <a:pt x="12700" y="6350"/>
                  </a:lnTo>
                  <a:lnTo>
                    <a:pt x="9309100" y="6350"/>
                  </a:lnTo>
                  <a:lnTo>
                    <a:pt x="9309100" y="12700"/>
                  </a:lnTo>
                  <a:close/>
                </a:path>
                <a:path w="9321800" h="1322704">
                  <a:moveTo>
                    <a:pt x="9309100" y="1316037"/>
                  </a:moveTo>
                  <a:lnTo>
                    <a:pt x="9309100" y="6350"/>
                  </a:lnTo>
                  <a:lnTo>
                    <a:pt x="9315450" y="12700"/>
                  </a:lnTo>
                  <a:lnTo>
                    <a:pt x="9321800" y="12700"/>
                  </a:lnTo>
                  <a:lnTo>
                    <a:pt x="9321800" y="1309687"/>
                  </a:lnTo>
                  <a:lnTo>
                    <a:pt x="9315450" y="1309687"/>
                  </a:lnTo>
                  <a:lnTo>
                    <a:pt x="9309100" y="1316037"/>
                  </a:lnTo>
                  <a:close/>
                </a:path>
                <a:path w="9321800" h="1322704">
                  <a:moveTo>
                    <a:pt x="9321800" y="12700"/>
                  </a:moveTo>
                  <a:lnTo>
                    <a:pt x="9315450" y="12700"/>
                  </a:lnTo>
                  <a:lnTo>
                    <a:pt x="9309100" y="6350"/>
                  </a:lnTo>
                  <a:lnTo>
                    <a:pt x="9321800" y="6350"/>
                  </a:lnTo>
                  <a:lnTo>
                    <a:pt x="9321800" y="12700"/>
                  </a:lnTo>
                  <a:close/>
                </a:path>
                <a:path w="9321800" h="1322704">
                  <a:moveTo>
                    <a:pt x="12700" y="1316037"/>
                  </a:moveTo>
                  <a:lnTo>
                    <a:pt x="6350" y="1309687"/>
                  </a:lnTo>
                  <a:lnTo>
                    <a:pt x="12700" y="1309687"/>
                  </a:lnTo>
                  <a:lnTo>
                    <a:pt x="12700" y="1316037"/>
                  </a:lnTo>
                  <a:close/>
                </a:path>
                <a:path w="9321800" h="1322704">
                  <a:moveTo>
                    <a:pt x="9309100" y="1316037"/>
                  </a:moveTo>
                  <a:lnTo>
                    <a:pt x="12700" y="1316037"/>
                  </a:lnTo>
                  <a:lnTo>
                    <a:pt x="12700" y="1309687"/>
                  </a:lnTo>
                  <a:lnTo>
                    <a:pt x="9309100" y="1309687"/>
                  </a:lnTo>
                  <a:lnTo>
                    <a:pt x="9309100" y="1316037"/>
                  </a:lnTo>
                  <a:close/>
                </a:path>
                <a:path w="9321800" h="1322704">
                  <a:moveTo>
                    <a:pt x="9321800" y="1316037"/>
                  </a:moveTo>
                  <a:lnTo>
                    <a:pt x="9309100" y="1316037"/>
                  </a:lnTo>
                  <a:lnTo>
                    <a:pt x="9315450" y="1309687"/>
                  </a:lnTo>
                  <a:lnTo>
                    <a:pt x="9321800" y="1309687"/>
                  </a:lnTo>
                  <a:lnTo>
                    <a:pt x="9321800" y="1316037"/>
                  </a:lnTo>
                  <a:close/>
                </a:path>
              </a:pathLst>
            </a:custGeom>
            <a:solidFill>
              <a:srgbClr val="000000"/>
            </a:solidFill>
          </p:spPr>
          <p:txBody>
            <a:bodyPr wrap="square" lIns="0" tIns="0" rIns="0" bIns="0" rtlCol="0"/>
            <a:lstStyle/>
            <a:p>
              <a:endParaRPr/>
            </a:p>
          </p:txBody>
        </p:sp>
      </p:grpSp>
      <p:sp>
        <p:nvSpPr>
          <p:cNvPr id="14" name="object 14"/>
          <p:cNvSpPr txBox="1"/>
          <p:nvPr/>
        </p:nvSpPr>
        <p:spPr>
          <a:xfrm>
            <a:off x="1307591" y="5023103"/>
            <a:ext cx="9310370" cy="1309370"/>
          </a:xfrm>
          <a:prstGeom prst="rect">
            <a:avLst/>
          </a:prstGeom>
        </p:spPr>
        <p:txBody>
          <a:bodyPr vert="horz" wrap="square" lIns="0" tIns="6985" rIns="0" bIns="0" rtlCol="0">
            <a:spAutoFit/>
          </a:bodyPr>
          <a:lstStyle/>
          <a:p>
            <a:pPr>
              <a:lnSpc>
                <a:spcPct val="100000"/>
              </a:lnSpc>
              <a:spcBef>
                <a:spcPts val="55"/>
              </a:spcBef>
            </a:pPr>
            <a:endParaRPr sz="3000">
              <a:latin typeface="Times New Roman"/>
              <a:cs typeface="Times New Roman"/>
            </a:endParaRPr>
          </a:p>
          <a:p>
            <a:pPr algn="ctr">
              <a:lnSpc>
                <a:spcPct val="100000"/>
              </a:lnSpc>
            </a:pPr>
            <a:r>
              <a:rPr sz="1600" spc="-5" dirty="0">
                <a:latin typeface="Microsoft YaHei"/>
                <a:cs typeface="Microsoft YaHei"/>
              </a:rPr>
              <a:t>A </a:t>
            </a:r>
            <a:r>
              <a:rPr sz="1600" dirty="0">
                <a:latin typeface="Microsoft YaHei"/>
                <a:cs typeface="Microsoft YaHei"/>
              </a:rPr>
              <a:t>microservice </a:t>
            </a:r>
            <a:r>
              <a:rPr sz="1600" spc="-10" dirty="0">
                <a:latin typeface="Microsoft YaHei"/>
                <a:cs typeface="Microsoft YaHei"/>
              </a:rPr>
              <a:t>architecture </a:t>
            </a:r>
            <a:r>
              <a:rPr sz="1600" spc="-5" dirty="0">
                <a:latin typeface="Microsoft YaHei"/>
                <a:cs typeface="Microsoft YaHei"/>
              </a:rPr>
              <a:t>is designed </a:t>
            </a:r>
            <a:r>
              <a:rPr sz="1600" spc="-10" dirty="0">
                <a:latin typeface="Microsoft YaHei"/>
                <a:cs typeface="Microsoft YaHei"/>
              </a:rPr>
              <a:t>to give </a:t>
            </a:r>
            <a:r>
              <a:rPr sz="1600" spc="-5" dirty="0">
                <a:latin typeface="Microsoft YaHei"/>
                <a:cs typeface="Microsoft YaHei"/>
              </a:rPr>
              <a:t>full scale</a:t>
            </a:r>
            <a:r>
              <a:rPr sz="1600" spc="80" dirty="0">
                <a:latin typeface="Microsoft YaHei"/>
                <a:cs typeface="Microsoft YaHei"/>
              </a:rPr>
              <a:t> </a:t>
            </a:r>
            <a:r>
              <a:rPr sz="1600" spc="-5" dirty="0">
                <a:latin typeface="Microsoft YaHei"/>
                <a:cs typeface="Microsoft YaHei"/>
              </a:rPr>
              <a:t>automation</a:t>
            </a:r>
            <a:endParaRPr sz="1600">
              <a:latin typeface="Microsoft YaHei"/>
              <a:cs typeface="Microsoft YaHei"/>
            </a:endParaRPr>
          </a:p>
          <a:p>
            <a:pPr marL="465455" marR="459740" algn="ctr">
              <a:lnSpc>
                <a:spcPct val="100000"/>
              </a:lnSpc>
            </a:pPr>
            <a:r>
              <a:rPr sz="1600" spc="-5" dirty="0">
                <a:latin typeface="Microsoft YaHei"/>
                <a:cs typeface="Microsoft YaHei"/>
              </a:rPr>
              <a:t>in </a:t>
            </a:r>
            <a:r>
              <a:rPr sz="1600" b="1" spc="-5" dirty="0">
                <a:latin typeface="Microsoft YaHei"/>
                <a:cs typeface="Microsoft YaHei"/>
              </a:rPr>
              <a:t>capturing and managing </a:t>
            </a:r>
            <a:r>
              <a:rPr sz="1600" b="1" spc="5" dirty="0">
                <a:latin typeface="Microsoft YaHei"/>
                <a:cs typeface="Microsoft YaHei"/>
              </a:rPr>
              <a:t>services </a:t>
            </a:r>
            <a:r>
              <a:rPr sz="1600" b="1" spc="-5" dirty="0">
                <a:latin typeface="Microsoft YaHei"/>
                <a:cs typeface="Microsoft YaHei"/>
              </a:rPr>
              <a:t>&amp; infrastructure logs</a:t>
            </a:r>
            <a:r>
              <a:rPr sz="1600" spc="-5" dirty="0">
                <a:latin typeface="Microsoft YaHei"/>
                <a:cs typeface="Microsoft YaHei"/>
              </a:rPr>
              <a:t>, and </a:t>
            </a:r>
            <a:r>
              <a:rPr sz="1600" dirty="0">
                <a:latin typeface="Microsoft YaHei"/>
                <a:cs typeface="Microsoft YaHei"/>
              </a:rPr>
              <a:t>performing </a:t>
            </a:r>
            <a:r>
              <a:rPr sz="1600" b="1" spc="-5" dirty="0">
                <a:latin typeface="Microsoft YaHei"/>
                <a:cs typeface="Microsoft YaHei"/>
              </a:rPr>
              <a:t>efficient  monitoring</a:t>
            </a:r>
            <a:r>
              <a:rPr sz="1600" spc="-5" dirty="0">
                <a:latin typeface="Microsoft YaHei"/>
                <a:cs typeface="Microsoft YaHei"/>
              </a:rPr>
              <a:t>.</a:t>
            </a:r>
            <a:endParaRPr sz="1600">
              <a:latin typeface="Microsoft YaHei"/>
              <a:cs typeface="Microsoft YaHei"/>
            </a:endParaRPr>
          </a:p>
        </p:txBody>
      </p:sp>
      <p:sp>
        <p:nvSpPr>
          <p:cNvPr id="15" name="object 1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89</a:t>
            </a:fld>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1007681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What about </a:t>
            </a:r>
            <a:r>
              <a:rPr sz="2400" b="1" spc="10" dirty="0">
                <a:solidFill>
                  <a:srgbClr val="FFFFFF"/>
                </a:solidFill>
                <a:latin typeface="Microsoft YaHei"/>
                <a:cs typeface="Microsoft YaHei"/>
              </a:rPr>
              <a:t>EJBs? </a:t>
            </a:r>
            <a:r>
              <a:rPr sz="2400" b="1" spc="-10" dirty="0">
                <a:solidFill>
                  <a:srgbClr val="FFFFFF"/>
                </a:solidFill>
                <a:latin typeface="Microsoft YaHei"/>
                <a:cs typeface="Microsoft YaHei"/>
              </a:rPr>
              <a:t>Are </a:t>
            </a:r>
            <a:r>
              <a:rPr sz="2400" b="1" spc="-5" dirty="0">
                <a:solidFill>
                  <a:srgbClr val="FFFFFF"/>
                </a:solidFill>
                <a:latin typeface="Microsoft YaHei"/>
                <a:cs typeface="Microsoft YaHei"/>
              </a:rPr>
              <a:t>they better than </a:t>
            </a:r>
            <a:r>
              <a:rPr sz="2400" b="1" dirty="0">
                <a:solidFill>
                  <a:srgbClr val="FFFFFF"/>
                </a:solidFill>
                <a:latin typeface="Microsoft YaHei"/>
                <a:cs typeface="Microsoft YaHei"/>
              </a:rPr>
              <a:t>microservice</a:t>
            </a:r>
            <a:r>
              <a:rPr sz="2400" b="1" spc="70" dirty="0">
                <a:solidFill>
                  <a:srgbClr val="FFFFFF"/>
                </a:solidFill>
                <a:latin typeface="Microsoft YaHei"/>
                <a:cs typeface="Microsoft YaHei"/>
              </a:rPr>
              <a:t> </a:t>
            </a:r>
            <a:r>
              <a:rPr sz="2400" b="1" spc="-10" dirty="0">
                <a:solidFill>
                  <a:srgbClr val="FFFFFF"/>
                </a:solidFill>
                <a:latin typeface="Microsoft YaHei"/>
                <a:cs typeface="Microsoft YaHei"/>
              </a:rPr>
              <a:t>architecture?</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76225" y="897890"/>
            <a:ext cx="6455410" cy="5252085"/>
          </a:xfrm>
          <a:prstGeom prst="rect">
            <a:avLst/>
          </a:prstGeom>
        </p:spPr>
        <p:txBody>
          <a:bodyPr vert="horz" wrap="square" lIns="0" tIns="12700" rIns="0" bIns="0" rtlCol="0">
            <a:spAutoFit/>
          </a:bodyPr>
          <a:lstStyle/>
          <a:p>
            <a:pPr marL="12700">
              <a:lnSpc>
                <a:spcPct val="100000"/>
              </a:lnSpc>
              <a:spcBef>
                <a:spcPts val="100"/>
              </a:spcBef>
            </a:pPr>
            <a:r>
              <a:rPr sz="3600" b="1" spc="-20" dirty="0">
                <a:latin typeface="Calibri"/>
                <a:cs typeface="Calibri"/>
              </a:rPr>
              <a:t>NO.</a:t>
            </a:r>
            <a:endParaRPr sz="3600">
              <a:latin typeface="Calibri"/>
              <a:cs typeface="Calibri"/>
            </a:endParaRPr>
          </a:p>
          <a:p>
            <a:pPr marL="12700">
              <a:lnSpc>
                <a:spcPct val="100000"/>
              </a:lnSpc>
              <a:spcBef>
                <a:spcPts val="2275"/>
              </a:spcBef>
            </a:pPr>
            <a:r>
              <a:rPr sz="1800" b="1" spc="-5" dirty="0">
                <a:latin typeface="Arial"/>
                <a:cs typeface="Arial"/>
              </a:rPr>
              <a:t>Because</a:t>
            </a:r>
            <a:r>
              <a:rPr sz="1800" b="1" spc="-10" dirty="0">
                <a:latin typeface="Arial"/>
                <a:cs typeface="Arial"/>
              </a:rPr>
              <a:t> </a:t>
            </a:r>
            <a:r>
              <a:rPr sz="1800" b="1" spc="-5" dirty="0">
                <a:latin typeface="Arial"/>
                <a:cs typeface="Arial"/>
              </a:rPr>
              <a:t>...</a:t>
            </a:r>
            <a:endParaRPr sz="1800">
              <a:latin typeface="Arial"/>
              <a:cs typeface="Arial"/>
            </a:endParaRPr>
          </a:p>
          <a:p>
            <a:pPr marL="298450" marR="5080" indent="-285750">
              <a:lnSpc>
                <a:spcPct val="100000"/>
              </a:lnSpc>
              <a:buChar char="•"/>
              <a:tabLst>
                <a:tab pos="297815" algn="l"/>
                <a:tab pos="298450" algn="l"/>
              </a:tabLst>
            </a:pPr>
            <a:r>
              <a:rPr sz="1800" spc="65" dirty="0">
                <a:latin typeface="Arial"/>
                <a:cs typeface="Arial"/>
              </a:rPr>
              <a:t>EJB </a:t>
            </a:r>
            <a:r>
              <a:rPr sz="1800" spc="85" dirty="0">
                <a:latin typeface="Arial"/>
                <a:cs typeface="Arial"/>
              </a:rPr>
              <a:t>requires </a:t>
            </a:r>
            <a:r>
              <a:rPr sz="1800" spc="90" dirty="0">
                <a:latin typeface="Arial"/>
                <a:cs typeface="Arial"/>
              </a:rPr>
              <a:t>sophisticated container </a:t>
            </a:r>
            <a:r>
              <a:rPr sz="1800" spc="75" dirty="0">
                <a:latin typeface="Arial"/>
                <a:cs typeface="Arial"/>
              </a:rPr>
              <a:t>that </a:t>
            </a:r>
            <a:r>
              <a:rPr sz="1800" spc="65" dirty="0">
                <a:latin typeface="Arial"/>
                <a:cs typeface="Arial"/>
              </a:rPr>
              <a:t>can </a:t>
            </a:r>
            <a:r>
              <a:rPr sz="1800" spc="80" dirty="0">
                <a:latin typeface="Arial"/>
                <a:cs typeface="Arial"/>
              </a:rPr>
              <a:t>manage  </a:t>
            </a:r>
            <a:r>
              <a:rPr sz="1800" spc="-5" dirty="0">
                <a:latin typeface="Arial"/>
                <a:cs typeface="Arial"/>
              </a:rPr>
              <a:t>enterprise beans life</a:t>
            </a:r>
            <a:r>
              <a:rPr sz="1800" spc="-10" dirty="0">
                <a:latin typeface="Arial"/>
                <a:cs typeface="Arial"/>
              </a:rPr>
              <a:t> </a:t>
            </a:r>
            <a:r>
              <a:rPr sz="1800" spc="-5" dirty="0">
                <a:latin typeface="Arial"/>
                <a:cs typeface="Arial"/>
              </a:rPr>
              <a:t>cycles</a:t>
            </a:r>
            <a:endParaRPr sz="1800">
              <a:latin typeface="Arial"/>
              <a:cs typeface="Arial"/>
            </a:endParaRPr>
          </a:p>
          <a:p>
            <a:pPr marL="298450" marR="5080" indent="-285750">
              <a:lnSpc>
                <a:spcPct val="100000"/>
              </a:lnSpc>
              <a:buChar char="•"/>
              <a:tabLst>
                <a:tab pos="297815" algn="l"/>
                <a:tab pos="298450" algn="l"/>
              </a:tabLst>
            </a:pPr>
            <a:r>
              <a:rPr sz="1800" spc="5" dirty="0">
                <a:latin typeface="Arial"/>
                <a:cs typeface="Arial"/>
              </a:rPr>
              <a:t>EJB </a:t>
            </a:r>
            <a:r>
              <a:rPr sz="1800" spc="10" dirty="0">
                <a:latin typeface="Arial"/>
                <a:cs typeface="Arial"/>
              </a:rPr>
              <a:t>containers </a:t>
            </a:r>
            <a:r>
              <a:rPr sz="1800" spc="5" dirty="0">
                <a:latin typeface="Arial"/>
                <a:cs typeface="Arial"/>
              </a:rPr>
              <a:t>are </a:t>
            </a:r>
            <a:r>
              <a:rPr sz="1800" spc="10" dirty="0">
                <a:latin typeface="Arial"/>
                <a:cs typeface="Arial"/>
              </a:rPr>
              <a:t>bulky </a:t>
            </a:r>
            <a:r>
              <a:rPr sz="1800" spc="5" dirty="0">
                <a:latin typeface="Arial"/>
                <a:cs typeface="Arial"/>
              </a:rPr>
              <a:t>and have big </a:t>
            </a:r>
            <a:r>
              <a:rPr sz="1800" spc="10" dirty="0">
                <a:latin typeface="Arial"/>
                <a:cs typeface="Arial"/>
              </a:rPr>
              <a:t>footprints </a:t>
            </a:r>
            <a:r>
              <a:rPr sz="1800" spc="5" dirty="0">
                <a:latin typeface="Arial"/>
                <a:cs typeface="Arial"/>
              </a:rPr>
              <a:t>and </a:t>
            </a:r>
            <a:r>
              <a:rPr sz="1800" spc="10" dirty="0">
                <a:latin typeface="Arial"/>
                <a:cs typeface="Arial"/>
              </a:rPr>
              <a:t>hence  </a:t>
            </a:r>
            <a:r>
              <a:rPr sz="1800" spc="-5" dirty="0">
                <a:latin typeface="Arial"/>
                <a:cs typeface="Arial"/>
              </a:rPr>
              <a:t>cannot be use </a:t>
            </a:r>
            <a:r>
              <a:rPr sz="1800" dirty="0">
                <a:latin typeface="Arial"/>
                <a:cs typeface="Arial"/>
              </a:rPr>
              <a:t>in a </a:t>
            </a:r>
            <a:r>
              <a:rPr sz="1800" spc="-5" dirty="0">
                <a:latin typeface="Arial"/>
                <a:cs typeface="Arial"/>
              </a:rPr>
              <a:t>way to implement dynamic scalability</a:t>
            </a:r>
            <a:endParaRPr sz="1800">
              <a:latin typeface="Arial"/>
              <a:cs typeface="Arial"/>
            </a:endParaRPr>
          </a:p>
          <a:p>
            <a:pPr marL="298450" indent="-285750">
              <a:lnSpc>
                <a:spcPct val="100000"/>
              </a:lnSpc>
              <a:buChar char="•"/>
              <a:tabLst>
                <a:tab pos="297815" algn="l"/>
                <a:tab pos="298450" algn="l"/>
              </a:tabLst>
            </a:pPr>
            <a:r>
              <a:rPr sz="1800" spc="-5" dirty="0">
                <a:latin typeface="Arial"/>
                <a:cs typeface="Arial"/>
              </a:rPr>
              <a:t>EJB enforces Java tech stack on all the interacting</a:t>
            </a:r>
            <a:r>
              <a:rPr sz="1800" spc="30" dirty="0">
                <a:latin typeface="Arial"/>
                <a:cs typeface="Arial"/>
              </a:rPr>
              <a:t> </a:t>
            </a:r>
            <a:r>
              <a:rPr sz="1800" spc="-5" dirty="0">
                <a:latin typeface="Arial"/>
                <a:cs typeface="Arial"/>
              </a:rPr>
              <a:t>services</a:t>
            </a:r>
            <a:endParaRPr sz="1800">
              <a:latin typeface="Arial"/>
              <a:cs typeface="Arial"/>
            </a:endParaRPr>
          </a:p>
          <a:p>
            <a:pPr marL="298450" marR="5080" indent="-285750">
              <a:lnSpc>
                <a:spcPct val="100000"/>
              </a:lnSpc>
              <a:buChar char="•"/>
              <a:tabLst>
                <a:tab pos="297815" algn="l"/>
                <a:tab pos="298450" algn="l"/>
              </a:tabLst>
            </a:pPr>
            <a:r>
              <a:rPr sz="1800" spc="10" dirty="0">
                <a:latin typeface="Arial"/>
                <a:cs typeface="Arial"/>
              </a:rPr>
              <a:t>EJB </a:t>
            </a:r>
            <a:r>
              <a:rPr sz="1800" spc="15" dirty="0">
                <a:latin typeface="Arial"/>
                <a:cs typeface="Arial"/>
              </a:rPr>
              <a:t>interfaces </a:t>
            </a:r>
            <a:r>
              <a:rPr sz="1800" spc="10" dirty="0">
                <a:latin typeface="Arial"/>
                <a:cs typeface="Arial"/>
              </a:rPr>
              <a:t>are very </a:t>
            </a:r>
            <a:r>
              <a:rPr sz="1800" spc="15" dirty="0">
                <a:latin typeface="Arial"/>
                <a:cs typeface="Arial"/>
              </a:rPr>
              <a:t>cohesive </a:t>
            </a:r>
            <a:r>
              <a:rPr sz="1800" spc="10" dirty="0">
                <a:latin typeface="Arial"/>
                <a:cs typeface="Arial"/>
              </a:rPr>
              <a:t>and create highly </a:t>
            </a:r>
            <a:r>
              <a:rPr sz="1800" spc="15" dirty="0">
                <a:latin typeface="Arial"/>
                <a:cs typeface="Arial"/>
              </a:rPr>
              <a:t>coupled  </a:t>
            </a:r>
            <a:r>
              <a:rPr sz="1800" spc="-5" dirty="0">
                <a:latin typeface="Arial"/>
                <a:cs typeface="Arial"/>
              </a:rPr>
              <a:t>integrations</a:t>
            </a:r>
            <a:endParaRPr sz="1800">
              <a:latin typeface="Arial"/>
              <a:cs typeface="Arial"/>
            </a:endParaRPr>
          </a:p>
          <a:p>
            <a:pPr marL="298450" marR="5080" indent="-285750">
              <a:lnSpc>
                <a:spcPct val="100000"/>
              </a:lnSpc>
              <a:buChar char="•"/>
              <a:tabLst>
                <a:tab pos="297815" algn="l"/>
                <a:tab pos="298450" algn="l"/>
              </a:tabLst>
            </a:pPr>
            <a:r>
              <a:rPr sz="1800" spc="15" dirty="0">
                <a:latin typeface="Arial"/>
                <a:cs typeface="Arial"/>
              </a:rPr>
              <a:t>EJB </a:t>
            </a:r>
            <a:r>
              <a:rPr sz="1800" spc="20" dirty="0">
                <a:latin typeface="Arial"/>
                <a:cs typeface="Arial"/>
              </a:rPr>
              <a:t>application </a:t>
            </a:r>
            <a:r>
              <a:rPr sz="1800" spc="15" dirty="0">
                <a:latin typeface="Arial"/>
                <a:cs typeface="Arial"/>
              </a:rPr>
              <a:t>are </a:t>
            </a:r>
            <a:r>
              <a:rPr sz="1800" spc="10" dirty="0">
                <a:latin typeface="Arial"/>
                <a:cs typeface="Arial"/>
              </a:rPr>
              <a:t>not </a:t>
            </a:r>
            <a:r>
              <a:rPr sz="1800" spc="15" dirty="0">
                <a:latin typeface="Arial"/>
                <a:cs typeface="Arial"/>
              </a:rPr>
              <a:t>single focused, </a:t>
            </a:r>
            <a:r>
              <a:rPr sz="1800" spc="10" dirty="0">
                <a:latin typeface="Arial"/>
                <a:cs typeface="Arial"/>
              </a:rPr>
              <a:t>and </a:t>
            </a:r>
            <a:r>
              <a:rPr sz="1800" spc="15" dirty="0">
                <a:latin typeface="Arial"/>
                <a:cs typeface="Arial"/>
              </a:rPr>
              <a:t>can </a:t>
            </a:r>
            <a:r>
              <a:rPr sz="1800" spc="10" dirty="0">
                <a:latin typeface="Arial"/>
                <a:cs typeface="Arial"/>
              </a:rPr>
              <a:t>be </a:t>
            </a:r>
            <a:r>
              <a:rPr sz="1800" spc="20" dirty="0">
                <a:latin typeface="Arial"/>
                <a:cs typeface="Arial"/>
              </a:rPr>
              <a:t>thought  </a:t>
            </a:r>
            <a:r>
              <a:rPr sz="1800" spc="-5" dirty="0">
                <a:latin typeface="Arial"/>
                <a:cs typeface="Arial"/>
              </a:rPr>
              <a:t>as </a:t>
            </a:r>
            <a:r>
              <a:rPr sz="1800" dirty="0">
                <a:latin typeface="Arial"/>
                <a:cs typeface="Arial"/>
              </a:rPr>
              <a:t>a </a:t>
            </a:r>
            <a:r>
              <a:rPr sz="1800" spc="-5" dirty="0">
                <a:latin typeface="Arial"/>
                <a:cs typeface="Arial"/>
              </a:rPr>
              <a:t>monolithic or microlithic application</a:t>
            </a:r>
            <a:endParaRPr sz="1800">
              <a:latin typeface="Arial"/>
              <a:cs typeface="Arial"/>
            </a:endParaRPr>
          </a:p>
          <a:p>
            <a:pPr marL="298450" indent="-285750">
              <a:lnSpc>
                <a:spcPct val="100000"/>
              </a:lnSpc>
              <a:buChar char="•"/>
              <a:tabLst>
                <a:tab pos="297815" algn="l"/>
                <a:tab pos="298450" algn="l"/>
              </a:tabLst>
            </a:pPr>
            <a:r>
              <a:rPr sz="1800" spc="-5" dirty="0">
                <a:latin typeface="Arial"/>
                <a:cs typeface="Arial"/>
              </a:rPr>
              <a:t>EJB development and testing cannot be made</a:t>
            </a:r>
            <a:r>
              <a:rPr sz="1800" spc="-20" dirty="0">
                <a:latin typeface="Arial"/>
                <a:cs typeface="Arial"/>
              </a:rPr>
              <a:t> </a:t>
            </a:r>
            <a:r>
              <a:rPr sz="1800" spc="-5" dirty="0">
                <a:latin typeface="Arial"/>
                <a:cs typeface="Arial"/>
              </a:rPr>
              <a:t>independent</a:t>
            </a:r>
            <a:endParaRPr sz="1800">
              <a:latin typeface="Arial"/>
              <a:cs typeface="Arial"/>
            </a:endParaRPr>
          </a:p>
          <a:p>
            <a:pPr marL="298450" indent="-285750">
              <a:lnSpc>
                <a:spcPct val="100000"/>
              </a:lnSpc>
              <a:buChar char="•"/>
              <a:tabLst>
                <a:tab pos="297815" algn="l"/>
                <a:tab pos="298450" algn="l"/>
              </a:tabLst>
            </a:pPr>
            <a:r>
              <a:rPr sz="1800" spc="-5" dirty="0">
                <a:latin typeface="Arial"/>
                <a:cs typeface="Arial"/>
              </a:rPr>
              <a:t>... and others</a:t>
            </a:r>
            <a:r>
              <a:rPr sz="1800" spc="-10" dirty="0">
                <a:latin typeface="Arial"/>
                <a:cs typeface="Arial"/>
              </a:rPr>
              <a:t> </a:t>
            </a:r>
            <a:r>
              <a:rPr sz="1800" spc="-5" dirty="0">
                <a:latin typeface="Arial"/>
                <a:cs typeface="Arial"/>
              </a:rPr>
              <a:t>...</a:t>
            </a:r>
            <a:endParaRPr sz="1800">
              <a:latin typeface="Arial"/>
              <a:cs typeface="Arial"/>
            </a:endParaRPr>
          </a:p>
          <a:p>
            <a:pPr>
              <a:lnSpc>
                <a:spcPct val="100000"/>
              </a:lnSpc>
              <a:spcBef>
                <a:spcPts val="30"/>
              </a:spcBef>
            </a:pPr>
            <a:endParaRPr sz="1850">
              <a:latin typeface="Arial"/>
              <a:cs typeface="Arial"/>
            </a:endParaRPr>
          </a:p>
          <a:p>
            <a:pPr marL="12700" marR="5080" algn="just">
              <a:lnSpc>
                <a:spcPct val="100000"/>
              </a:lnSpc>
            </a:pPr>
            <a:r>
              <a:rPr sz="1800" spc="35" dirty="0">
                <a:latin typeface="Arial"/>
                <a:cs typeface="Arial"/>
              </a:rPr>
              <a:t>Whereas </a:t>
            </a:r>
            <a:r>
              <a:rPr sz="1800" spc="25" dirty="0">
                <a:latin typeface="Arial"/>
                <a:cs typeface="Arial"/>
              </a:rPr>
              <a:t>... </a:t>
            </a:r>
            <a:r>
              <a:rPr sz="1800" spc="40" dirty="0">
                <a:latin typeface="Arial"/>
                <a:cs typeface="Arial"/>
              </a:rPr>
              <a:t>microservice </a:t>
            </a:r>
            <a:r>
              <a:rPr sz="1800" spc="35" dirty="0">
                <a:latin typeface="Arial"/>
                <a:cs typeface="Arial"/>
              </a:rPr>
              <a:t>architecture </a:t>
            </a:r>
            <a:r>
              <a:rPr sz="1800" spc="30" dirty="0">
                <a:latin typeface="Arial"/>
                <a:cs typeface="Arial"/>
              </a:rPr>
              <a:t>has </a:t>
            </a:r>
            <a:r>
              <a:rPr sz="1800" spc="20" dirty="0">
                <a:latin typeface="Arial"/>
                <a:cs typeface="Arial"/>
              </a:rPr>
              <a:t>no </a:t>
            </a:r>
            <a:r>
              <a:rPr sz="1800" spc="35" dirty="0">
                <a:latin typeface="Arial"/>
                <a:cs typeface="Arial"/>
              </a:rPr>
              <a:t>such </a:t>
            </a:r>
            <a:r>
              <a:rPr sz="1800" spc="40" dirty="0">
                <a:latin typeface="Arial"/>
                <a:cs typeface="Arial"/>
              </a:rPr>
              <a:t>issues </a:t>
            </a:r>
            <a:r>
              <a:rPr sz="1800" spc="20" dirty="0">
                <a:latin typeface="Arial"/>
                <a:cs typeface="Arial"/>
              </a:rPr>
              <a:t>as  mentioned above, </a:t>
            </a:r>
            <a:r>
              <a:rPr sz="1800" spc="15" dirty="0">
                <a:latin typeface="Arial"/>
                <a:cs typeface="Arial"/>
              </a:rPr>
              <a:t>and </a:t>
            </a:r>
            <a:r>
              <a:rPr sz="1800" spc="20" dirty="0">
                <a:latin typeface="Arial"/>
                <a:cs typeface="Arial"/>
              </a:rPr>
              <a:t>thus </a:t>
            </a:r>
            <a:r>
              <a:rPr sz="1800" spc="15" dirty="0">
                <a:latin typeface="Arial"/>
                <a:cs typeface="Arial"/>
              </a:rPr>
              <a:t>is </a:t>
            </a:r>
            <a:r>
              <a:rPr sz="1800" spc="25" dirty="0">
                <a:latin typeface="Arial"/>
                <a:cs typeface="Arial"/>
              </a:rPr>
              <a:t>more superior </a:t>
            </a:r>
            <a:r>
              <a:rPr sz="1800" spc="15" dirty="0">
                <a:latin typeface="Arial"/>
                <a:cs typeface="Arial"/>
              </a:rPr>
              <a:t>to </a:t>
            </a:r>
            <a:r>
              <a:rPr sz="1800" spc="20" dirty="0">
                <a:latin typeface="Arial"/>
                <a:cs typeface="Arial"/>
              </a:rPr>
              <a:t>EJB </a:t>
            </a:r>
            <a:r>
              <a:rPr sz="1800" spc="25" dirty="0">
                <a:latin typeface="Arial"/>
                <a:cs typeface="Arial"/>
              </a:rPr>
              <a:t>design </a:t>
            </a:r>
            <a:r>
              <a:rPr sz="1800" spc="15" dirty="0">
                <a:latin typeface="Arial"/>
                <a:cs typeface="Arial"/>
              </a:rPr>
              <a:t>of  </a:t>
            </a:r>
            <a:r>
              <a:rPr sz="1800" spc="-5" dirty="0">
                <a:latin typeface="Arial"/>
                <a:cs typeface="Arial"/>
              </a:rPr>
              <a:t>distributed</a:t>
            </a:r>
            <a:r>
              <a:rPr sz="1800" spc="-10" dirty="0">
                <a:latin typeface="Arial"/>
                <a:cs typeface="Arial"/>
              </a:rPr>
              <a:t> </a:t>
            </a:r>
            <a:r>
              <a:rPr sz="1800" spc="-5" dirty="0">
                <a:latin typeface="Arial"/>
                <a:cs typeface="Arial"/>
              </a:rPr>
              <a:t>system.</a:t>
            </a:r>
            <a:endParaRPr sz="1800">
              <a:latin typeface="Arial"/>
              <a:cs typeface="Arial"/>
            </a:endParaRPr>
          </a:p>
        </p:txBody>
      </p:sp>
      <p:pic>
        <p:nvPicPr>
          <p:cNvPr id="9" name="object 9"/>
          <p:cNvPicPr/>
          <p:nvPr/>
        </p:nvPicPr>
        <p:blipFill>
          <a:blip r:embed="rId2" cstate="print"/>
          <a:stretch>
            <a:fillRect/>
          </a:stretch>
        </p:blipFill>
        <p:spPr>
          <a:xfrm>
            <a:off x="6766559" y="914400"/>
            <a:ext cx="5320145" cy="5515494"/>
          </a:xfrm>
          <a:prstGeom prst="rect">
            <a:avLst/>
          </a:prstGeom>
        </p:spPr>
      </p:pic>
      <p:sp>
        <p:nvSpPr>
          <p:cNvPr id="10" name="object 10"/>
          <p:cNvSpPr txBox="1"/>
          <p:nvPr/>
        </p:nvSpPr>
        <p:spPr>
          <a:xfrm>
            <a:off x="6888480" y="861694"/>
            <a:ext cx="4918710" cy="5450840"/>
          </a:xfrm>
          <a:prstGeom prst="rect">
            <a:avLst/>
          </a:prstGeom>
        </p:spPr>
        <p:txBody>
          <a:bodyPr vert="horz" wrap="square" lIns="0" tIns="119380" rIns="0" bIns="0" rtlCol="0">
            <a:spAutoFit/>
          </a:bodyPr>
          <a:lstStyle/>
          <a:p>
            <a:pPr marL="12700">
              <a:lnSpc>
                <a:spcPct val="100000"/>
              </a:lnSpc>
              <a:spcBef>
                <a:spcPts val="940"/>
              </a:spcBef>
            </a:pPr>
            <a:r>
              <a:rPr sz="1800" b="1" spc="-10" dirty="0">
                <a:solidFill>
                  <a:srgbClr val="FFFFFF"/>
                </a:solidFill>
                <a:latin typeface="Calibri"/>
                <a:cs typeface="Calibri"/>
              </a:rPr>
              <a:t>What's </a:t>
            </a:r>
            <a:r>
              <a:rPr sz="1800" b="1" spc="-5" dirty="0">
                <a:solidFill>
                  <a:srgbClr val="FFFFFF"/>
                </a:solidFill>
                <a:latin typeface="Calibri"/>
                <a:cs typeface="Calibri"/>
              </a:rPr>
              <a:t>EJB</a:t>
            </a:r>
            <a:r>
              <a:rPr sz="1800" b="1" dirty="0">
                <a:solidFill>
                  <a:srgbClr val="FFFFFF"/>
                </a:solidFill>
                <a:latin typeface="Calibri"/>
                <a:cs typeface="Calibri"/>
              </a:rPr>
              <a:t> ?</a:t>
            </a:r>
            <a:endParaRPr sz="1800">
              <a:latin typeface="Calibri"/>
              <a:cs typeface="Calibri"/>
            </a:endParaRPr>
          </a:p>
          <a:p>
            <a:pPr marL="12700" marR="15875">
              <a:lnSpc>
                <a:spcPct val="100000"/>
              </a:lnSpc>
              <a:spcBef>
                <a:spcPts val="840"/>
              </a:spcBef>
            </a:pPr>
            <a:r>
              <a:rPr sz="1800" spc="-10" dirty="0">
                <a:latin typeface="Calibri"/>
                <a:cs typeface="Calibri"/>
              </a:rPr>
              <a:t>Enterprise JavaBeans </a:t>
            </a:r>
            <a:r>
              <a:rPr sz="1800" spc="-5" dirty="0">
                <a:latin typeface="Calibri"/>
                <a:cs typeface="Calibri"/>
              </a:rPr>
              <a:t>(EJB) </a:t>
            </a:r>
            <a:r>
              <a:rPr sz="1800" dirty="0">
                <a:latin typeface="Calibri"/>
                <a:cs typeface="Calibri"/>
              </a:rPr>
              <a:t>is </a:t>
            </a:r>
            <a:r>
              <a:rPr sz="1800" spc="-5" dirty="0">
                <a:latin typeface="Calibri"/>
                <a:cs typeface="Calibri"/>
              </a:rPr>
              <a:t>one </a:t>
            </a:r>
            <a:r>
              <a:rPr sz="1800" dirty="0">
                <a:latin typeface="Calibri"/>
                <a:cs typeface="Calibri"/>
              </a:rPr>
              <a:t>of </a:t>
            </a:r>
            <a:r>
              <a:rPr sz="1800" spc="-15" dirty="0">
                <a:latin typeface="Calibri"/>
                <a:cs typeface="Calibri"/>
              </a:rPr>
              <a:t>several </a:t>
            </a:r>
            <a:r>
              <a:rPr sz="1800" spc="-20" dirty="0">
                <a:latin typeface="Calibri"/>
                <a:cs typeface="Calibri"/>
              </a:rPr>
              <a:t>Java </a:t>
            </a:r>
            <a:r>
              <a:rPr sz="1800" spc="-5" dirty="0">
                <a:latin typeface="Calibri"/>
                <a:cs typeface="Calibri"/>
              </a:rPr>
              <a:t>APIs  </a:t>
            </a:r>
            <a:r>
              <a:rPr sz="1800" spc="-15" dirty="0">
                <a:latin typeface="Calibri"/>
                <a:cs typeface="Calibri"/>
              </a:rPr>
              <a:t>for </a:t>
            </a:r>
            <a:r>
              <a:rPr sz="1800" spc="-5" dirty="0">
                <a:latin typeface="Calibri"/>
                <a:cs typeface="Calibri"/>
              </a:rPr>
              <a:t>modular construction </a:t>
            </a:r>
            <a:r>
              <a:rPr sz="1800" dirty="0">
                <a:latin typeface="Calibri"/>
                <a:cs typeface="Calibri"/>
              </a:rPr>
              <a:t>of </a:t>
            </a:r>
            <a:r>
              <a:rPr sz="1800" spc="-10" dirty="0">
                <a:latin typeface="Calibri"/>
                <a:cs typeface="Calibri"/>
              </a:rPr>
              <a:t>enterprise software. </a:t>
            </a:r>
            <a:r>
              <a:rPr sz="1800" dirty="0">
                <a:latin typeface="Calibri"/>
                <a:cs typeface="Calibri"/>
              </a:rPr>
              <a:t>EJB  is a </a:t>
            </a:r>
            <a:r>
              <a:rPr sz="1800" spc="-5" dirty="0">
                <a:latin typeface="Calibri"/>
                <a:cs typeface="Calibri"/>
              </a:rPr>
              <a:t>server-side </a:t>
            </a:r>
            <a:r>
              <a:rPr sz="1800" spc="-10" dirty="0">
                <a:latin typeface="Calibri"/>
                <a:cs typeface="Calibri"/>
              </a:rPr>
              <a:t>software component that  encapsulates </a:t>
            </a:r>
            <a:r>
              <a:rPr sz="1800" spc="-5" dirty="0">
                <a:latin typeface="Calibri"/>
                <a:cs typeface="Calibri"/>
              </a:rPr>
              <a:t>business logic </a:t>
            </a:r>
            <a:r>
              <a:rPr sz="1800" dirty="0">
                <a:latin typeface="Calibri"/>
                <a:cs typeface="Calibri"/>
              </a:rPr>
              <a:t>of </a:t>
            </a:r>
            <a:r>
              <a:rPr sz="1800" spc="-5" dirty="0">
                <a:latin typeface="Calibri"/>
                <a:cs typeface="Calibri"/>
              </a:rPr>
              <a:t>an </a:t>
            </a:r>
            <a:r>
              <a:rPr sz="1800" spc="-10" dirty="0">
                <a:latin typeface="Calibri"/>
                <a:cs typeface="Calibri"/>
              </a:rPr>
              <a:t>application.</a:t>
            </a:r>
            <a:endParaRPr sz="1800">
              <a:latin typeface="Calibri"/>
              <a:cs typeface="Calibri"/>
            </a:endParaRPr>
          </a:p>
          <a:p>
            <a:pPr>
              <a:lnSpc>
                <a:spcPct val="100000"/>
              </a:lnSpc>
              <a:spcBef>
                <a:spcPts val="20"/>
              </a:spcBef>
            </a:pPr>
            <a:endParaRPr sz="1750">
              <a:latin typeface="Calibri"/>
              <a:cs typeface="Calibri"/>
            </a:endParaRPr>
          </a:p>
          <a:p>
            <a:pPr marL="12700" marR="44450">
              <a:lnSpc>
                <a:spcPct val="100000"/>
              </a:lnSpc>
            </a:pPr>
            <a:r>
              <a:rPr sz="1800" dirty="0">
                <a:latin typeface="Calibri"/>
                <a:cs typeface="Calibri"/>
              </a:rPr>
              <a:t>EJB </a:t>
            </a:r>
            <a:r>
              <a:rPr sz="1800" spc="-10" dirty="0">
                <a:latin typeface="Calibri"/>
                <a:cs typeface="Calibri"/>
              </a:rPr>
              <a:t>provides </a:t>
            </a:r>
            <a:r>
              <a:rPr sz="1800" dirty="0">
                <a:latin typeface="Calibri"/>
                <a:cs typeface="Calibri"/>
              </a:rPr>
              <a:t>a </a:t>
            </a:r>
            <a:r>
              <a:rPr sz="1800" spc="-5" dirty="0">
                <a:latin typeface="Calibri"/>
                <a:cs typeface="Calibri"/>
              </a:rPr>
              <a:t>mechanism </a:t>
            </a:r>
            <a:r>
              <a:rPr sz="1800" spc="-10" dirty="0">
                <a:latin typeface="Calibri"/>
                <a:cs typeface="Calibri"/>
              </a:rPr>
              <a:t>to </a:t>
            </a:r>
            <a:r>
              <a:rPr sz="1800" spc="-5" dirty="0">
                <a:latin typeface="Calibri"/>
                <a:cs typeface="Calibri"/>
              </a:rPr>
              <a:t>design and </a:t>
            </a:r>
            <a:r>
              <a:rPr sz="1800" spc="-10" dirty="0">
                <a:latin typeface="Calibri"/>
                <a:cs typeface="Calibri"/>
              </a:rPr>
              <a:t>develop  distributed </a:t>
            </a:r>
            <a:r>
              <a:rPr sz="1800" spc="-20" dirty="0">
                <a:latin typeface="Calibri"/>
                <a:cs typeface="Calibri"/>
              </a:rPr>
              <a:t>system </a:t>
            </a:r>
            <a:r>
              <a:rPr sz="1800" spc="-10" dirty="0">
                <a:latin typeface="Calibri"/>
                <a:cs typeface="Calibri"/>
              </a:rPr>
              <a:t>that provides </a:t>
            </a:r>
            <a:r>
              <a:rPr sz="1800" dirty="0">
                <a:latin typeface="Calibri"/>
                <a:cs typeface="Calibri"/>
              </a:rPr>
              <a:t>a </a:t>
            </a:r>
            <a:r>
              <a:rPr sz="1800" spc="-10" dirty="0">
                <a:latin typeface="Calibri"/>
                <a:cs typeface="Calibri"/>
              </a:rPr>
              <a:t>neat </a:t>
            </a:r>
            <a:r>
              <a:rPr sz="1800" spc="-5" dirty="0">
                <a:latin typeface="Calibri"/>
                <a:cs typeface="Calibri"/>
              </a:rPr>
              <a:t>isolation </a:t>
            </a:r>
            <a:r>
              <a:rPr sz="1800" dirty="0">
                <a:latin typeface="Calibri"/>
                <a:cs typeface="Calibri"/>
              </a:rPr>
              <a:t>of  </a:t>
            </a:r>
            <a:r>
              <a:rPr sz="1800" spc="-5" dirty="0">
                <a:latin typeface="Calibri"/>
                <a:cs typeface="Calibri"/>
              </a:rPr>
              <a:t>the server side logic </a:t>
            </a:r>
            <a:r>
              <a:rPr sz="1800" spc="-10" dirty="0">
                <a:latin typeface="Calibri"/>
                <a:cs typeface="Calibri"/>
              </a:rPr>
              <a:t>that can </a:t>
            </a:r>
            <a:r>
              <a:rPr sz="1800" spc="-5" dirty="0">
                <a:latin typeface="Calibri"/>
                <a:cs typeface="Calibri"/>
              </a:rPr>
              <a:t>be easily </a:t>
            </a:r>
            <a:r>
              <a:rPr sz="1800" spc="-15" dirty="0">
                <a:latin typeface="Calibri"/>
                <a:cs typeface="Calibri"/>
              </a:rPr>
              <a:t>interface </a:t>
            </a:r>
            <a:r>
              <a:rPr sz="1800" spc="-5" dirty="0">
                <a:latin typeface="Calibri"/>
                <a:cs typeface="Calibri"/>
              </a:rPr>
              <a:t>with  the </a:t>
            </a:r>
            <a:r>
              <a:rPr sz="1800" spc="-10" dirty="0">
                <a:latin typeface="Calibri"/>
                <a:cs typeface="Calibri"/>
              </a:rPr>
              <a:t>client </a:t>
            </a:r>
            <a:r>
              <a:rPr sz="1800" spc="-5" dirty="0">
                <a:latin typeface="Calibri"/>
                <a:cs typeface="Calibri"/>
              </a:rPr>
              <a:t>side. </a:t>
            </a:r>
            <a:r>
              <a:rPr sz="1800" spc="-10" dirty="0">
                <a:latin typeface="Calibri"/>
                <a:cs typeface="Calibri"/>
              </a:rPr>
              <a:t>Moreover </a:t>
            </a:r>
            <a:r>
              <a:rPr sz="1800" dirty="0">
                <a:latin typeface="Calibri"/>
                <a:cs typeface="Calibri"/>
              </a:rPr>
              <a:t>it </a:t>
            </a:r>
            <a:r>
              <a:rPr sz="1800" spc="-10" dirty="0">
                <a:latin typeface="Calibri"/>
                <a:cs typeface="Calibri"/>
              </a:rPr>
              <a:t>provides </a:t>
            </a:r>
            <a:r>
              <a:rPr sz="1800" spc="-5" dirty="0">
                <a:latin typeface="Calibri"/>
                <a:cs typeface="Calibri"/>
              </a:rPr>
              <a:t>all the support  and </a:t>
            </a:r>
            <a:r>
              <a:rPr sz="1800" spc="-10" dirty="0">
                <a:latin typeface="Calibri"/>
                <a:cs typeface="Calibri"/>
              </a:rPr>
              <a:t>implementation that </a:t>
            </a:r>
            <a:r>
              <a:rPr sz="1800" dirty="0">
                <a:latin typeface="Calibri"/>
                <a:cs typeface="Calibri"/>
              </a:rPr>
              <a:t>a </a:t>
            </a:r>
            <a:r>
              <a:rPr sz="1800" spc="-10" dirty="0">
                <a:latin typeface="Calibri"/>
                <a:cs typeface="Calibri"/>
              </a:rPr>
              <a:t>distributed architecture  requires.</a:t>
            </a:r>
            <a:endParaRPr sz="1800">
              <a:latin typeface="Calibri"/>
              <a:cs typeface="Calibri"/>
            </a:endParaRPr>
          </a:p>
          <a:p>
            <a:pPr>
              <a:lnSpc>
                <a:spcPct val="100000"/>
              </a:lnSpc>
              <a:spcBef>
                <a:spcPts val="25"/>
              </a:spcBef>
            </a:pPr>
            <a:endParaRPr sz="1750">
              <a:latin typeface="Calibri"/>
              <a:cs typeface="Calibri"/>
            </a:endParaRPr>
          </a:p>
          <a:p>
            <a:pPr marL="12700" marR="5080">
              <a:lnSpc>
                <a:spcPct val="100000"/>
              </a:lnSpc>
            </a:pPr>
            <a:r>
              <a:rPr sz="1800" spc="-5" dirty="0">
                <a:latin typeface="Calibri"/>
                <a:cs typeface="Calibri"/>
              </a:rPr>
              <a:t>An </a:t>
            </a:r>
            <a:r>
              <a:rPr sz="1800" dirty="0">
                <a:latin typeface="Calibri"/>
                <a:cs typeface="Calibri"/>
              </a:rPr>
              <a:t>EJB </a:t>
            </a:r>
            <a:r>
              <a:rPr sz="1800" spc="-10" dirty="0">
                <a:latin typeface="Calibri"/>
                <a:cs typeface="Calibri"/>
              </a:rPr>
              <a:t>web container provides </a:t>
            </a:r>
            <a:r>
              <a:rPr sz="1800" dirty="0">
                <a:latin typeface="Calibri"/>
                <a:cs typeface="Calibri"/>
              </a:rPr>
              <a:t>a </a:t>
            </a:r>
            <a:r>
              <a:rPr sz="1800" spc="-5" dirty="0">
                <a:latin typeface="Calibri"/>
                <a:cs typeface="Calibri"/>
              </a:rPr>
              <a:t>runtime  </a:t>
            </a:r>
            <a:r>
              <a:rPr sz="1800" spc="-10" dirty="0">
                <a:latin typeface="Calibri"/>
                <a:cs typeface="Calibri"/>
              </a:rPr>
              <a:t>environment </a:t>
            </a:r>
            <a:r>
              <a:rPr sz="1800" spc="-15" dirty="0">
                <a:latin typeface="Calibri"/>
                <a:cs typeface="Calibri"/>
              </a:rPr>
              <a:t>for </a:t>
            </a:r>
            <a:r>
              <a:rPr sz="1800" spc="-10" dirty="0">
                <a:latin typeface="Calibri"/>
                <a:cs typeface="Calibri"/>
              </a:rPr>
              <a:t>web </a:t>
            </a:r>
            <a:r>
              <a:rPr sz="1800" spc="-15" dirty="0">
                <a:latin typeface="Calibri"/>
                <a:cs typeface="Calibri"/>
              </a:rPr>
              <a:t>related </a:t>
            </a:r>
            <a:r>
              <a:rPr sz="1800" spc="-10" dirty="0">
                <a:latin typeface="Calibri"/>
                <a:cs typeface="Calibri"/>
              </a:rPr>
              <a:t>software components,  </a:t>
            </a:r>
            <a:r>
              <a:rPr sz="1800" spc="-5" dirty="0">
                <a:latin typeface="Calibri"/>
                <a:cs typeface="Calibri"/>
              </a:rPr>
              <a:t>including </a:t>
            </a:r>
            <a:r>
              <a:rPr sz="1800" spc="-10" dirty="0">
                <a:latin typeface="Calibri"/>
                <a:cs typeface="Calibri"/>
              </a:rPr>
              <a:t>computer </a:t>
            </a:r>
            <a:r>
              <a:rPr sz="1800" spc="-20" dirty="0">
                <a:latin typeface="Calibri"/>
                <a:cs typeface="Calibri"/>
              </a:rPr>
              <a:t>security, Java </a:t>
            </a:r>
            <a:r>
              <a:rPr sz="1800" spc="-5" dirty="0">
                <a:latin typeface="Calibri"/>
                <a:cs typeface="Calibri"/>
              </a:rPr>
              <a:t>servlet </a:t>
            </a:r>
            <a:r>
              <a:rPr sz="1800" spc="-10" dirty="0">
                <a:latin typeface="Calibri"/>
                <a:cs typeface="Calibri"/>
              </a:rPr>
              <a:t>lifecycle  management, transaction </a:t>
            </a:r>
            <a:r>
              <a:rPr sz="1800" spc="-5" dirty="0">
                <a:latin typeface="Calibri"/>
                <a:cs typeface="Calibri"/>
              </a:rPr>
              <a:t>processing, and other </a:t>
            </a:r>
            <a:r>
              <a:rPr sz="1800" spc="-10" dirty="0">
                <a:latin typeface="Calibri"/>
                <a:cs typeface="Calibri"/>
              </a:rPr>
              <a:t>web  </a:t>
            </a:r>
            <a:r>
              <a:rPr sz="1800" dirty="0">
                <a:latin typeface="Calibri"/>
                <a:cs typeface="Calibri"/>
              </a:rPr>
              <a:t>services. </a:t>
            </a:r>
            <a:r>
              <a:rPr sz="1800" spc="-5" dirty="0">
                <a:latin typeface="Calibri"/>
                <a:cs typeface="Calibri"/>
              </a:rPr>
              <a:t>The </a:t>
            </a:r>
            <a:r>
              <a:rPr sz="1800" dirty="0">
                <a:latin typeface="Calibri"/>
                <a:cs typeface="Calibri"/>
              </a:rPr>
              <a:t>EJB </a:t>
            </a:r>
            <a:r>
              <a:rPr sz="1800" spc="-5" dirty="0">
                <a:latin typeface="Calibri"/>
                <a:cs typeface="Calibri"/>
              </a:rPr>
              <a:t>specification </a:t>
            </a:r>
            <a:r>
              <a:rPr sz="1800" dirty="0">
                <a:latin typeface="Calibri"/>
                <a:cs typeface="Calibri"/>
              </a:rPr>
              <a:t>is a </a:t>
            </a:r>
            <a:r>
              <a:rPr sz="1800" spc="-10" dirty="0">
                <a:latin typeface="Calibri"/>
                <a:cs typeface="Calibri"/>
              </a:rPr>
              <a:t>subset </a:t>
            </a:r>
            <a:r>
              <a:rPr sz="1800" dirty="0">
                <a:latin typeface="Calibri"/>
                <a:cs typeface="Calibri"/>
              </a:rPr>
              <a:t>of </a:t>
            </a:r>
            <a:r>
              <a:rPr sz="1800" spc="-5" dirty="0">
                <a:latin typeface="Calibri"/>
                <a:cs typeface="Calibri"/>
              </a:rPr>
              <a:t>the </a:t>
            </a:r>
            <a:r>
              <a:rPr sz="1800" spc="-20" dirty="0">
                <a:latin typeface="Calibri"/>
                <a:cs typeface="Calibri"/>
              </a:rPr>
              <a:t>Java  </a:t>
            </a:r>
            <a:r>
              <a:rPr sz="1800" dirty="0">
                <a:latin typeface="Calibri"/>
                <a:cs typeface="Calibri"/>
              </a:rPr>
              <a:t>EE</a:t>
            </a:r>
            <a:r>
              <a:rPr sz="1800" spc="-10" dirty="0">
                <a:latin typeface="Calibri"/>
                <a:cs typeface="Calibri"/>
              </a:rPr>
              <a:t> </a:t>
            </a:r>
            <a:r>
              <a:rPr sz="1800" spc="-5" dirty="0">
                <a:latin typeface="Calibri"/>
                <a:cs typeface="Calibri"/>
              </a:rPr>
              <a:t>specification.</a:t>
            </a:r>
            <a:endParaRPr sz="1800">
              <a:latin typeface="Calibri"/>
              <a:cs typeface="Calibri"/>
            </a:endParaRPr>
          </a:p>
        </p:txBody>
      </p:sp>
      <p:sp>
        <p:nvSpPr>
          <p:cNvPr id="11" name="object 1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114935">
              <a:lnSpc>
                <a:spcPts val="1240"/>
              </a:lnSpc>
            </a:pPr>
            <a:fld id="{81D60167-4931-47E6-BA6A-407CBD079E47}" type="slidenum">
              <a:rPr dirty="0"/>
              <a:t>9</a:t>
            </a:fld>
            <a:endParaRPr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33387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Monitoring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Introduction</a:t>
            </a:r>
            <a:r>
              <a:rPr sz="2400" b="1" spc="-7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20345" y="848359"/>
            <a:ext cx="11719560" cy="1397000"/>
          </a:xfrm>
          <a:prstGeom prst="rect">
            <a:avLst/>
          </a:prstGeom>
        </p:spPr>
        <p:txBody>
          <a:bodyPr vert="horz" wrap="square" lIns="0" tIns="12700" rIns="0" bIns="0" rtlCol="0">
            <a:spAutoFit/>
          </a:bodyPr>
          <a:lstStyle/>
          <a:p>
            <a:pPr marL="12700" marR="5080" algn="just">
              <a:lnSpc>
                <a:spcPct val="100000"/>
              </a:lnSpc>
              <a:spcBef>
                <a:spcPts val="100"/>
              </a:spcBef>
            </a:pPr>
            <a:r>
              <a:rPr sz="1800" b="1" spc="25" dirty="0">
                <a:latin typeface="Calibri"/>
                <a:cs typeface="Calibri"/>
              </a:rPr>
              <a:t>Microservices </a:t>
            </a:r>
            <a:r>
              <a:rPr sz="1800" b="1" spc="10" dirty="0">
                <a:latin typeface="Calibri"/>
                <a:cs typeface="Calibri"/>
              </a:rPr>
              <a:t>are </a:t>
            </a:r>
            <a:r>
              <a:rPr sz="1800" b="1" spc="20" dirty="0">
                <a:latin typeface="Calibri"/>
                <a:cs typeface="Calibri"/>
              </a:rPr>
              <a:t>solving </a:t>
            </a:r>
            <a:r>
              <a:rPr sz="1800" b="1" spc="10" dirty="0">
                <a:latin typeface="Calibri"/>
                <a:cs typeface="Calibri"/>
              </a:rPr>
              <a:t>many </a:t>
            </a:r>
            <a:r>
              <a:rPr sz="1800" b="1" spc="15" dirty="0">
                <a:latin typeface="Calibri"/>
                <a:cs typeface="Calibri"/>
              </a:rPr>
              <a:t>architectural </a:t>
            </a:r>
            <a:r>
              <a:rPr sz="1800" b="1" spc="20" dirty="0">
                <a:latin typeface="Calibri"/>
                <a:cs typeface="Calibri"/>
              </a:rPr>
              <a:t>problems </a:t>
            </a:r>
            <a:r>
              <a:rPr sz="1800" spc="15" dirty="0">
                <a:latin typeface="Calibri"/>
                <a:cs typeface="Calibri"/>
              </a:rPr>
              <a:t>that </a:t>
            </a:r>
            <a:r>
              <a:rPr sz="1800" spc="5" dirty="0">
                <a:latin typeface="Calibri"/>
                <a:cs typeface="Calibri"/>
              </a:rPr>
              <a:t>have </a:t>
            </a:r>
            <a:r>
              <a:rPr sz="1800" spc="20" dirty="0">
                <a:latin typeface="Calibri"/>
                <a:cs typeface="Calibri"/>
              </a:rPr>
              <a:t>plagued developers and operations </a:t>
            </a:r>
            <a:r>
              <a:rPr sz="1800" spc="10" dirty="0">
                <a:latin typeface="Calibri"/>
                <a:cs typeface="Calibri"/>
              </a:rPr>
              <a:t>for </a:t>
            </a:r>
            <a:r>
              <a:rPr sz="1800" spc="15" dirty="0">
                <a:latin typeface="Calibri"/>
                <a:cs typeface="Calibri"/>
              </a:rPr>
              <a:t>years, </a:t>
            </a:r>
            <a:r>
              <a:rPr sz="1800" spc="20" dirty="0">
                <a:latin typeface="Calibri"/>
                <a:cs typeface="Calibri"/>
              </a:rPr>
              <a:t>but </a:t>
            </a:r>
            <a:r>
              <a:rPr sz="1800" spc="25" dirty="0">
                <a:latin typeface="Calibri"/>
                <a:cs typeface="Calibri"/>
              </a:rPr>
              <a:t>using  </a:t>
            </a:r>
            <a:r>
              <a:rPr sz="1800" dirty="0">
                <a:latin typeface="Calibri"/>
                <a:cs typeface="Calibri"/>
              </a:rPr>
              <a:t>them </a:t>
            </a:r>
            <a:r>
              <a:rPr sz="1800" b="1" spc="-5" dirty="0">
                <a:latin typeface="Calibri"/>
                <a:cs typeface="Calibri"/>
              </a:rPr>
              <a:t>increases </a:t>
            </a:r>
            <a:r>
              <a:rPr sz="1800" b="1" dirty="0">
                <a:latin typeface="Calibri"/>
                <a:cs typeface="Calibri"/>
              </a:rPr>
              <a:t>the </a:t>
            </a:r>
            <a:r>
              <a:rPr sz="1800" b="1" spc="-10" dirty="0">
                <a:latin typeface="Calibri"/>
                <a:cs typeface="Calibri"/>
              </a:rPr>
              <a:t>system's overall </a:t>
            </a:r>
            <a:r>
              <a:rPr sz="1800" b="1" spc="-5" dirty="0">
                <a:latin typeface="Calibri"/>
                <a:cs typeface="Calibri"/>
              </a:rPr>
              <a:t>complexity </a:t>
            </a:r>
            <a:r>
              <a:rPr sz="1800" b="1" dirty="0">
                <a:latin typeface="Calibri"/>
                <a:cs typeface="Calibri"/>
              </a:rPr>
              <a:t>along with the number of </a:t>
            </a:r>
            <a:r>
              <a:rPr sz="1800" b="1" spc="-10" dirty="0">
                <a:latin typeface="Calibri"/>
                <a:cs typeface="Calibri"/>
              </a:rPr>
              <a:t>failure </a:t>
            </a:r>
            <a:r>
              <a:rPr sz="1800" b="1" dirty="0">
                <a:latin typeface="Calibri"/>
                <a:cs typeface="Calibri"/>
              </a:rPr>
              <a:t>cases </a:t>
            </a:r>
            <a:r>
              <a:rPr sz="1800" dirty="0">
                <a:latin typeface="Calibri"/>
                <a:cs typeface="Calibri"/>
              </a:rPr>
              <a:t>(as the number of </a:t>
            </a:r>
            <a:r>
              <a:rPr sz="1800" spc="-20" dirty="0">
                <a:latin typeface="Calibri"/>
                <a:cs typeface="Calibri"/>
              </a:rPr>
              <a:t>ways </a:t>
            </a:r>
            <a:r>
              <a:rPr sz="1800" dirty="0">
                <a:latin typeface="Calibri"/>
                <a:cs typeface="Calibri"/>
              </a:rPr>
              <a:t>a </a:t>
            </a:r>
            <a:r>
              <a:rPr sz="1800" spc="-15" dirty="0">
                <a:latin typeface="Calibri"/>
                <a:cs typeface="Calibri"/>
              </a:rPr>
              <a:t>system </a:t>
            </a:r>
            <a:r>
              <a:rPr sz="1800" spc="-5" dirty="0">
                <a:latin typeface="Calibri"/>
                <a:cs typeface="Calibri"/>
              </a:rPr>
              <a:t>fails  </a:t>
            </a:r>
            <a:r>
              <a:rPr sz="1800" spc="-10" dirty="0">
                <a:latin typeface="Calibri"/>
                <a:cs typeface="Calibri"/>
              </a:rPr>
              <a:t>increases </a:t>
            </a:r>
            <a:r>
              <a:rPr sz="1800" spc="-5" dirty="0">
                <a:latin typeface="Calibri"/>
                <a:cs typeface="Calibri"/>
              </a:rPr>
              <a:t>with </a:t>
            </a:r>
            <a:r>
              <a:rPr sz="1800" dirty="0">
                <a:latin typeface="Calibri"/>
                <a:cs typeface="Calibri"/>
              </a:rPr>
              <a:t>its </a:t>
            </a:r>
            <a:r>
              <a:rPr sz="1800" spc="-10" dirty="0">
                <a:latin typeface="Calibri"/>
                <a:cs typeface="Calibri"/>
              </a:rPr>
              <a:t>complexity). </a:t>
            </a:r>
            <a:r>
              <a:rPr sz="1800" spc="-5" dirty="0">
                <a:latin typeface="Calibri"/>
                <a:cs typeface="Calibri"/>
              </a:rPr>
              <a:t>Hence one </a:t>
            </a:r>
            <a:r>
              <a:rPr sz="1800" b="1" spc="-5" dirty="0">
                <a:latin typeface="Calibri"/>
                <a:cs typeface="Calibri"/>
              </a:rPr>
              <a:t>cannot </a:t>
            </a:r>
            <a:r>
              <a:rPr sz="1800" b="1" spc="-10" dirty="0">
                <a:latin typeface="Calibri"/>
                <a:cs typeface="Calibri"/>
              </a:rPr>
              <a:t>proactively </a:t>
            </a:r>
            <a:r>
              <a:rPr sz="1800" b="1" spc="-20" dirty="0">
                <a:latin typeface="Calibri"/>
                <a:cs typeface="Calibri"/>
              </a:rPr>
              <a:t>take </a:t>
            </a:r>
            <a:r>
              <a:rPr sz="1800" b="1" spc="-10" dirty="0">
                <a:latin typeface="Calibri"/>
                <a:cs typeface="Calibri"/>
              </a:rPr>
              <a:t>care </a:t>
            </a:r>
            <a:r>
              <a:rPr sz="1800" b="1" dirty="0">
                <a:latin typeface="Calibri"/>
                <a:cs typeface="Calibri"/>
              </a:rPr>
              <a:t>of </a:t>
            </a:r>
            <a:r>
              <a:rPr sz="1800" b="1" spc="-5" dirty="0">
                <a:latin typeface="Calibri"/>
                <a:cs typeface="Calibri"/>
              </a:rPr>
              <a:t>all the </a:t>
            </a:r>
            <a:r>
              <a:rPr sz="1800" b="1" spc="-10" dirty="0">
                <a:latin typeface="Calibri"/>
                <a:cs typeface="Calibri"/>
              </a:rPr>
              <a:t>failure </a:t>
            </a:r>
            <a:r>
              <a:rPr sz="1800" b="1" spc="-5" dirty="0">
                <a:latin typeface="Calibri"/>
                <a:cs typeface="Calibri"/>
              </a:rPr>
              <a:t>cases in such </a:t>
            </a:r>
            <a:r>
              <a:rPr sz="1800" b="1" spc="-15" dirty="0">
                <a:latin typeface="Calibri"/>
                <a:cs typeface="Calibri"/>
              </a:rPr>
              <a:t>systems</a:t>
            </a:r>
            <a:r>
              <a:rPr sz="1800" spc="-15" dirty="0">
                <a:latin typeface="Calibri"/>
                <a:cs typeface="Calibri"/>
              </a:rPr>
              <a:t>. </a:t>
            </a:r>
            <a:r>
              <a:rPr sz="1800" spc="-5" dirty="0">
                <a:latin typeface="Calibri"/>
                <a:cs typeface="Calibri"/>
              </a:rPr>
              <a:t>Then </a:t>
            </a:r>
            <a:r>
              <a:rPr sz="1800" spc="-10" dirty="0">
                <a:latin typeface="Calibri"/>
                <a:cs typeface="Calibri"/>
              </a:rPr>
              <a:t>there </a:t>
            </a:r>
            <a:r>
              <a:rPr sz="1800" spc="-5" dirty="0">
                <a:latin typeface="Calibri"/>
                <a:cs typeface="Calibri"/>
              </a:rPr>
              <a:t>has  to </a:t>
            </a:r>
            <a:r>
              <a:rPr sz="1800" spc="5" dirty="0">
                <a:latin typeface="Calibri"/>
                <a:cs typeface="Calibri"/>
              </a:rPr>
              <a:t>be </a:t>
            </a:r>
            <a:r>
              <a:rPr sz="1800" b="1" spc="10" dirty="0">
                <a:latin typeface="Calibri"/>
                <a:cs typeface="Calibri"/>
              </a:rPr>
              <a:t>mechanisms </a:t>
            </a:r>
            <a:r>
              <a:rPr sz="1800" b="1" spc="5" dirty="0">
                <a:latin typeface="Calibri"/>
                <a:cs typeface="Calibri"/>
              </a:rPr>
              <a:t>in </a:t>
            </a:r>
            <a:r>
              <a:rPr sz="1800" b="1" spc="10" dirty="0">
                <a:latin typeface="Calibri"/>
                <a:cs typeface="Calibri"/>
              </a:rPr>
              <a:t>place </a:t>
            </a:r>
            <a:r>
              <a:rPr sz="1800" b="1" spc="5" dirty="0">
                <a:latin typeface="Calibri"/>
                <a:cs typeface="Calibri"/>
              </a:rPr>
              <a:t>that react </a:t>
            </a:r>
            <a:r>
              <a:rPr sz="1800" b="1" spc="-5" dirty="0">
                <a:latin typeface="Calibri"/>
                <a:cs typeface="Calibri"/>
              </a:rPr>
              <a:t>to </a:t>
            </a:r>
            <a:r>
              <a:rPr sz="1800" b="1" dirty="0">
                <a:latin typeface="Calibri"/>
                <a:cs typeface="Calibri"/>
              </a:rPr>
              <a:t>failures </a:t>
            </a:r>
            <a:r>
              <a:rPr sz="1800" spc="5" dirty="0">
                <a:latin typeface="Calibri"/>
                <a:cs typeface="Calibri"/>
              </a:rPr>
              <a:t>and </a:t>
            </a:r>
            <a:r>
              <a:rPr sz="1800" spc="-5" dirty="0">
                <a:latin typeface="Calibri"/>
                <a:cs typeface="Calibri"/>
              </a:rPr>
              <a:t>restore </a:t>
            </a:r>
            <a:r>
              <a:rPr sz="1800" spc="5" dirty="0">
                <a:latin typeface="Calibri"/>
                <a:cs typeface="Calibri"/>
              </a:rPr>
              <a:t>order </a:t>
            </a:r>
            <a:r>
              <a:rPr sz="1800" spc="-5" dirty="0">
                <a:latin typeface="Calibri"/>
                <a:cs typeface="Calibri"/>
              </a:rPr>
              <a:t>to </a:t>
            </a:r>
            <a:r>
              <a:rPr sz="1800" spc="5" dirty="0">
                <a:latin typeface="Calibri"/>
                <a:cs typeface="Calibri"/>
              </a:rPr>
              <a:t>the </a:t>
            </a:r>
            <a:r>
              <a:rPr sz="1800" spc="-5" dirty="0">
                <a:latin typeface="Calibri"/>
                <a:cs typeface="Calibri"/>
              </a:rPr>
              <a:t>system. </a:t>
            </a:r>
            <a:r>
              <a:rPr sz="1800" spc="5" dirty="0">
                <a:latin typeface="Calibri"/>
                <a:cs typeface="Calibri"/>
              </a:rPr>
              <a:t>These </a:t>
            </a:r>
            <a:r>
              <a:rPr sz="1800" b="1" spc="5" dirty="0">
                <a:latin typeface="Calibri"/>
                <a:cs typeface="Calibri"/>
              </a:rPr>
              <a:t>reaction </a:t>
            </a:r>
            <a:r>
              <a:rPr sz="1800" b="1" dirty="0">
                <a:latin typeface="Calibri"/>
                <a:cs typeface="Calibri"/>
              </a:rPr>
              <a:t>systems </a:t>
            </a:r>
            <a:r>
              <a:rPr sz="1800" b="1" spc="5" dirty="0">
                <a:latin typeface="Calibri"/>
                <a:cs typeface="Calibri"/>
              </a:rPr>
              <a:t>requires constant  </a:t>
            </a:r>
            <a:r>
              <a:rPr sz="1800" b="1" spc="-10" dirty="0">
                <a:latin typeface="Calibri"/>
                <a:cs typeface="Calibri"/>
              </a:rPr>
              <a:t>feedback</a:t>
            </a:r>
            <a:r>
              <a:rPr sz="1800" spc="-10" dirty="0">
                <a:latin typeface="Calibri"/>
                <a:cs typeface="Calibri"/>
              </a:rPr>
              <a:t>. </a:t>
            </a:r>
            <a:r>
              <a:rPr sz="1800" spc="-5" dirty="0">
                <a:latin typeface="Calibri"/>
                <a:cs typeface="Calibri"/>
              </a:rPr>
              <a:t>And this </a:t>
            </a:r>
            <a:r>
              <a:rPr sz="1800" b="1" spc="-10" dirty="0">
                <a:latin typeface="Calibri"/>
                <a:cs typeface="Calibri"/>
              </a:rPr>
              <a:t>feedback </a:t>
            </a:r>
            <a:r>
              <a:rPr sz="1800" b="1" spc="-5" dirty="0">
                <a:latin typeface="Calibri"/>
                <a:cs typeface="Calibri"/>
              </a:rPr>
              <a:t>comes </a:t>
            </a:r>
            <a:r>
              <a:rPr sz="1800" b="1" spc="-10" dirty="0">
                <a:latin typeface="Calibri"/>
                <a:cs typeface="Calibri"/>
              </a:rPr>
              <a:t>from effective </a:t>
            </a:r>
            <a:r>
              <a:rPr sz="1800" b="1" dirty="0">
                <a:latin typeface="Calibri"/>
                <a:cs typeface="Calibri"/>
              </a:rPr>
              <a:t>&amp; </a:t>
            </a:r>
            <a:r>
              <a:rPr sz="1800" b="1" spc="-10" dirty="0">
                <a:latin typeface="Calibri"/>
                <a:cs typeface="Calibri"/>
              </a:rPr>
              <a:t>efficient</a:t>
            </a:r>
            <a:r>
              <a:rPr sz="1800" b="1" spc="15" dirty="0">
                <a:latin typeface="Calibri"/>
                <a:cs typeface="Calibri"/>
              </a:rPr>
              <a:t> </a:t>
            </a:r>
            <a:r>
              <a:rPr sz="1800" b="1" spc="-5" dirty="0">
                <a:latin typeface="Calibri"/>
                <a:cs typeface="Calibri"/>
              </a:rPr>
              <a:t>monitoring</a:t>
            </a:r>
            <a:r>
              <a:rPr sz="1800" spc="-5" dirty="0">
                <a:latin typeface="Calibri"/>
                <a:cs typeface="Calibri"/>
              </a:rPr>
              <a:t>.</a:t>
            </a:r>
            <a:endParaRPr sz="1800">
              <a:latin typeface="Calibri"/>
              <a:cs typeface="Calibri"/>
            </a:endParaRPr>
          </a:p>
        </p:txBody>
      </p:sp>
      <p:pic>
        <p:nvPicPr>
          <p:cNvPr id="9" name="object 9"/>
          <p:cNvPicPr/>
          <p:nvPr/>
        </p:nvPicPr>
        <p:blipFill>
          <a:blip r:embed="rId2" cstate="print"/>
          <a:stretch>
            <a:fillRect/>
          </a:stretch>
        </p:blipFill>
        <p:spPr>
          <a:xfrm>
            <a:off x="5440679" y="2240279"/>
            <a:ext cx="6675120" cy="4251960"/>
          </a:xfrm>
          <a:prstGeom prst="rect">
            <a:avLst/>
          </a:prstGeom>
        </p:spPr>
      </p:pic>
      <p:sp>
        <p:nvSpPr>
          <p:cNvPr id="10" name="object 10"/>
          <p:cNvSpPr txBox="1"/>
          <p:nvPr/>
        </p:nvSpPr>
        <p:spPr>
          <a:xfrm>
            <a:off x="5568315" y="2200712"/>
            <a:ext cx="6321425" cy="1403985"/>
          </a:xfrm>
          <a:prstGeom prst="rect">
            <a:avLst/>
          </a:prstGeom>
        </p:spPr>
        <p:txBody>
          <a:bodyPr vert="horz" wrap="square" lIns="0" tIns="137795" rIns="0" bIns="0" rtlCol="0">
            <a:spAutoFit/>
          </a:bodyPr>
          <a:lstStyle/>
          <a:p>
            <a:pPr marL="12700">
              <a:lnSpc>
                <a:spcPct val="100000"/>
              </a:lnSpc>
              <a:spcBef>
                <a:spcPts val="1085"/>
              </a:spcBef>
            </a:pPr>
            <a:r>
              <a:rPr sz="1600" b="1" spc="-5" dirty="0">
                <a:solidFill>
                  <a:srgbClr val="FFFFFF"/>
                </a:solidFill>
                <a:latin typeface="Calibri"/>
                <a:cs typeface="Calibri"/>
              </a:rPr>
              <a:t>Metric ...</a:t>
            </a:r>
            <a:endParaRPr sz="1600">
              <a:latin typeface="Calibri"/>
              <a:cs typeface="Calibri"/>
            </a:endParaRPr>
          </a:p>
          <a:p>
            <a:pPr marL="12700" marR="5080">
              <a:lnSpc>
                <a:spcPct val="100000"/>
              </a:lnSpc>
              <a:spcBef>
                <a:spcPts val="745"/>
              </a:spcBef>
            </a:pPr>
            <a:r>
              <a:rPr sz="1200" spc="-5" dirty="0">
                <a:latin typeface="Calibri"/>
                <a:cs typeface="Calibri"/>
              </a:rPr>
              <a:t>Monitoring is </a:t>
            </a:r>
            <a:r>
              <a:rPr sz="1200" dirty="0">
                <a:latin typeface="Calibri"/>
                <a:cs typeface="Calibri"/>
              </a:rPr>
              <a:t>a </a:t>
            </a:r>
            <a:r>
              <a:rPr sz="1200" spc="-5" dirty="0">
                <a:latin typeface="Calibri"/>
                <a:cs typeface="Calibri"/>
              </a:rPr>
              <a:t>process </a:t>
            </a:r>
            <a:r>
              <a:rPr sz="1200" dirty="0">
                <a:latin typeface="Calibri"/>
                <a:cs typeface="Calibri"/>
              </a:rPr>
              <a:t>of </a:t>
            </a:r>
            <a:r>
              <a:rPr sz="1200" spc="-5" dirty="0">
                <a:latin typeface="Calibri"/>
                <a:cs typeface="Calibri"/>
              </a:rPr>
              <a:t>reporting, </a:t>
            </a:r>
            <a:r>
              <a:rPr sz="1200" spc="-10" dirty="0">
                <a:latin typeface="Calibri"/>
                <a:cs typeface="Calibri"/>
              </a:rPr>
              <a:t>gathering </a:t>
            </a:r>
            <a:r>
              <a:rPr sz="1200" spc="-5" dirty="0">
                <a:latin typeface="Calibri"/>
                <a:cs typeface="Calibri"/>
              </a:rPr>
              <a:t>and </a:t>
            </a:r>
            <a:r>
              <a:rPr sz="1200" spc="-10" dirty="0">
                <a:latin typeface="Calibri"/>
                <a:cs typeface="Calibri"/>
              </a:rPr>
              <a:t>storing data. </a:t>
            </a:r>
            <a:r>
              <a:rPr sz="1200" spc="-5" dirty="0">
                <a:latin typeface="Calibri"/>
                <a:cs typeface="Calibri"/>
              </a:rPr>
              <a:t>This </a:t>
            </a:r>
            <a:r>
              <a:rPr sz="1200" spc="-10" dirty="0">
                <a:latin typeface="Calibri"/>
                <a:cs typeface="Calibri"/>
              </a:rPr>
              <a:t>data </a:t>
            </a:r>
            <a:r>
              <a:rPr sz="1200" spc="-5" dirty="0">
                <a:latin typeface="Calibri"/>
                <a:cs typeface="Calibri"/>
              </a:rPr>
              <a:t>is usually called </a:t>
            </a:r>
            <a:r>
              <a:rPr sz="1200" b="1" spc="-5" dirty="0">
                <a:latin typeface="Calibri"/>
                <a:cs typeface="Calibri"/>
              </a:rPr>
              <a:t>metrics</a:t>
            </a:r>
            <a:r>
              <a:rPr sz="1200" spc="-5" dirty="0">
                <a:latin typeface="Calibri"/>
                <a:cs typeface="Calibri"/>
              </a:rPr>
              <a:t>. </a:t>
            </a:r>
            <a:r>
              <a:rPr sz="1200" dirty="0">
                <a:latin typeface="Calibri"/>
                <a:cs typeface="Calibri"/>
              </a:rPr>
              <a:t>A  </a:t>
            </a:r>
            <a:r>
              <a:rPr sz="1200" spc="-5" dirty="0">
                <a:latin typeface="Calibri"/>
                <a:cs typeface="Calibri"/>
              </a:rPr>
              <a:t>metric is </a:t>
            </a:r>
            <a:r>
              <a:rPr sz="1200" dirty="0">
                <a:latin typeface="Calibri"/>
                <a:cs typeface="Calibri"/>
              </a:rPr>
              <a:t>a </a:t>
            </a:r>
            <a:r>
              <a:rPr sz="1200" spc="-5" dirty="0">
                <a:latin typeface="Calibri"/>
                <a:cs typeface="Calibri"/>
              </a:rPr>
              <a:t>measure </a:t>
            </a:r>
            <a:r>
              <a:rPr sz="1200" dirty="0">
                <a:latin typeface="Calibri"/>
                <a:cs typeface="Calibri"/>
              </a:rPr>
              <a:t>of some </a:t>
            </a:r>
            <a:r>
              <a:rPr sz="1200" spc="-5" dirty="0">
                <a:latin typeface="Calibri"/>
                <a:cs typeface="Calibri"/>
              </a:rPr>
              <a:t>process; </a:t>
            </a:r>
            <a:r>
              <a:rPr sz="1200" dirty="0">
                <a:latin typeface="Calibri"/>
                <a:cs typeface="Calibri"/>
              </a:rPr>
              <a:t>a </a:t>
            </a:r>
            <a:r>
              <a:rPr sz="1200" spc="-5" dirty="0">
                <a:latin typeface="Calibri"/>
                <a:cs typeface="Calibri"/>
              </a:rPr>
              <a:t>number </a:t>
            </a:r>
            <a:r>
              <a:rPr sz="1200" spc="-10" dirty="0">
                <a:latin typeface="Calibri"/>
                <a:cs typeface="Calibri"/>
              </a:rPr>
              <a:t>that defines </a:t>
            </a:r>
            <a:r>
              <a:rPr sz="1200" spc="-5" dirty="0">
                <a:latin typeface="Calibri"/>
                <a:cs typeface="Calibri"/>
              </a:rPr>
              <a:t>how the process is </a:t>
            </a:r>
            <a:r>
              <a:rPr sz="1200" spc="-10" dirty="0">
                <a:latin typeface="Calibri"/>
                <a:cs typeface="Calibri"/>
              </a:rPr>
              <a:t>progressing </a:t>
            </a:r>
            <a:r>
              <a:rPr sz="1200" dirty="0">
                <a:latin typeface="Calibri"/>
                <a:cs typeface="Calibri"/>
              </a:rPr>
              <a:t>or </a:t>
            </a:r>
            <a:r>
              <a:rPr sz="1200" spc="-10" dirty="0">
                <a:latin typeface="Calibri"/>
                <a:cs typeface="Calibri"/>
              </a:rPr>
              <a:t>failing.  </a:t>
            </a:r>
            <a:r>
              <a:rPr sz="1200" spc="-5" dirty="0">
                <a:latin typeface="Calibri"/>
                <a:cs typeface="Calibri"/>
              </a:rPr>
              <a:t>It is accompanied with </a:t>
            </a:r>
            <a:r>
              <a:rPr sz="1200" dirty="0">
                <a:latin typeface="Calibri"/>
                <a:cs typeface="Calibri"/>
              </a:rPr>
              <a:t>a </a:t>
            </a:r>
            <a:r>
              <a:rPr sz="1200" spc="-5" dirty="0">
                <a:latin typeface="Calibri"/>
                <a:cs typeface="Calibri"/>
              </a:rPr>
              <a:t>unit </a:t>
            </a:r>
            <a:r>
              <a:rPr sz="1200" spc="-10" dirty="0">
                <a:latin typeface="Calibri"/>
                <a:cs typeface="Calibri"/>
              </a:rPr>
              <a:t>that gives </a:t>
            </a:r>
            <a:r>
              <a:rPr sz="1200" dirty="0">
                <a:latin typeface="Calibri"/>
                <a:cs typeface="Calibri"/>
              </a:rPr>
              <a:t>a </a:t>
            </a:r>
            <a:r>
              <a:rPr sz="1200" spc="-10" dirty="0">
                <a:latin typeface="Calibri"/>
                <a:cs typeface="Calibri"/>
              </a:rPr>
              <a:t>presice indication </a:t>
            </a:r>
            <a:r>
              <a:rPr sz="1200" dirty="0">
                <a:latin typeface="Calibri"/>
                <a:cs typeface="Calibri"/>
              </a:rPr>
              <a:t>of </a:t>
            </a:r>
            <a:r>
              <a:rPr sz="1200" spc="-5" dirty="0">
                <a:latin typeface="Calibri"/>
                <a:cs typeface="Calibri"/>
              </a:rPr>
              <a:t>the measure </a:t>
            </a:r>
            <a:r>
              <a:rPr sz="1200" spc="-10" dirty="0">
                <a:latin typeface="Calibri"/>
                <a:cs typeface="Calibri"/>
              </a:rPr>
              <a:t>that makes </a:t>
            </a:r>
            <a:r>
              <a:rPr sz="1200" dirty="0">
                <a:latin typeface="Calibri"/>
                <a:cs typeface="Calibri"/>
              </a:rPr>
              <a:t>a </a:t>
            </a:r>
            <a:r>
              <a:rPr sz="1200" spc="-5" dirty="0">
                <a:latin typeface="Calibri"/>
                <a:cs typeface="Calibri"/>
              </a:rPr>
              <a:t>matric usable  in </a:t>
            </a:r>
            <a:r>
              <a:rPr sz="1200" dirty="0">
                <a:latin typeface="Calibri"/>
                <a:cs typeface="Calibri"/>
              </a:rPr>
              <a:t>a </a:t>
            </a:r>
            <a:r>
              <a:rPr sz="1200" spc="-10" dirty="0">
                <a:latin typeface="Calibri"/>
                <a:cs typeface="Calibri"/>
              </a:rPr>
              <a:t>mathematical </a:t>
            </a:r>
            <a:r>
              <a:rPr sz="1200" spc="-5" dirty="0">
                <a:latin typeface="Calibri"/>
                <a:cs typeface="Calibri"/>
              </a:rPr>
              <a:t>decision/process. </a:t>
            </a:r>
            <a:r>
              <a:rPr sz="1200" spc="-20" dirty="0">
                <a:latin typeface="Calibri"/>
                <a:cs typeface="Calibri"/>
              </a:rPr>
              <a:t>Moreover, </a:t>
            </a:r>
            <a:r>
              <a:rPr sz="1200" spc="-10" dirty="0">
                <a:latin typeface="Calibri"/>
                <a:cs typeface="Calibri"/>
              </a:rPr>
              <a:t>there </a:t>
            </a:r>
            <a:r>
              <a:rPr sz="1200" spc="-5" dirty="0">
                <a:latin typeface="Calibri"/>
                <a:cs typeface="Calibri"/>
              </a:rPr>
              <a:t>is also </a:t>
            </a:r>
            <a:r>
              <a:rPr sz="1200" spc="-10" dirty="0">
                <a:latin typeface="Calibri"/>
                <a:cs typeface="Calibri"/>
              </a:rPr>
              <a:t>are </a:t>
            </a:r>
            <a:r>
              <a:rPr sz="1200" spc="-5" dirty="0">
                <a:latin typeface="Calibri"/>
                <a:cs typeface="Calibri"/>
              </a:rPr>
              <a:t>benchmarks </a:t>
            </a:r>
            <a:r>
              <a:rPr sz="1200" spc="-15" dirty="0">
                <a:latin typeface="Calibri"/>
                <a:cs typeface="Calibri"/>
              </a:rPr>
              <a:t>for </a:t>
            </a:r>
            <a:r>
              <a:rPr sz="1200" spc="-5" dirty="0">
                <a:latin typeface="Calibri"/>
                <a:cs typeface="Calibri"/>
              </a:rPr>
              <a:t>the metric </a:t>
            </a:r>
            <a:r>
              <a:rPr sz="1200" spc="-10" dirty="0">
                <a:latin typeface="Calibri"/>
                <a:cs typeface="Calibri"/>
              </a:rPr>
              <a:t>that  defines </a:t>
            </a:r>
            <a:r>
              <a:rPr sz="1200" spc="-5" dirty="0">
                <a:latin typeface="Calibri"/>
                <a:cs typeface="Calibri"/>
              </a:rPr>
              <a:t>the </a:t>
            </a:r>
            <a:r>
              <a:rPr sz="1200" spc="-15" dirty="0">
                <a:latin typeface="Calibri"/>
                <a:cs typeface="Calibri"/>
              </a:rPr>
              <a:t>worst </a:t>
            </a:r>
            <a:r>
              <a:rPr sz="1200" spc="-5" dirty="0">
                <a:latin typeface="Calibri"/>
                <a:cs typeface="Calibri"/>
              </a:rPr>
              <a:t>and optimal</a:t>
            </a:r>
            <a:r>
              <a:rPr sz="1200" spc="5" dirty="0">
                <a:latin typeface="Calibri"/>
                <a:cs typeface="Calibri"/>
              </a:rPr>
              <a:t> </a:t>
            </a:r>
            <a:r>
              <a:rPr sz="1200" spc="-5" dirty="0">
                <a:latin typeface="Calibri"/>
                <a:cs typeface="Calibri"/>
              </a:rPr>
              <a:t>measure.</a:t>
            </a:r>
            <a:endParaRPr sz="1200">
              <a:latin typeface="Calibri"/>
              <a:cs typeface="Calibri"/>
            </a:endParaRPr>
          </a:p>
        </p:txBody>
      </p:sp>
      <p:sp>
        <p:nvSpPr>
          <p:cNvPr id="11" name="object 11"/>
          <p:cNvSpPr txBox="1"/>
          <p:nvPr/>
        </p:nvSpPr>
        <p:spPr>
          <a:xfrm>
            <a:off x="5568315" y="3761740"/>
            <a:ext cx="340995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Metrics can be </a:t>
            </a:r>
            <a:r>
              <a:rPr sz="1200" spc="-10" dirty="0">
                <a:latin typeface="Calibri"/>
                <a:cs typeface="Calibri"/>
              </a:rPr>
              <a:t>collected from </a:t>
            </a:r>
            <a:r>
              <a:rPr sz="1200" spc="-5" dirty="0">
                <a:latin typeface="Calibri"/>
                <a:cs typeface="Calibri"/>
              </a:rPr>
              <a:t>various sources, such</a:t>
            </a:r>
            <a:r>
              <a:rPr sz="1200" spc="-25" dirty="0">
                <a:latin typeface="Calibri"/>
                <a:cs typeface="Calibri"/>
              </a:rPr>
              <a:t> </a:t>
            </a:r>
            <a:r>
              <a:rPr sz="1200" dirty="0">
                <a:latin typeface="Calibri"/>
                <a:cs typeface="Calibri"/>
              </a:rPr>
              <a:t>as:</a:t>
            </a:r>
            <a:endParaRPr sz="1200">
              <a:latin typeface="Calibri"/>
              <a:cs typeface="Calibri"/>
            </a:endParaRPr>
          </a:p>
        </p:txBody>
      </p:sp>
      <p:sp>
        <p:nvSpPr>
          <p:cNvPr id="12" name="object 12"/>
          <p:cNvSpPr txBox="1"/>
          <p:nvPr/>
        </p:nvSpPr>
        <p:spPr>
          <a:xfrm>
            <a:off x="5568315" y="3944620"/>
            <a:ext cx="6308725" cy="2402840"/>
          </a:xfrm>
          <a:prstGeom prst="rect">
            <a:avLst/>
          </a:prstGeom>
        </p:spPr>
        <p:txBody>
          <a:bodyPr vert="horz" wrap="square" lIns="0" tIns="12700" rIns="0" bIns="0" rtlCol="0">
            <a:spAutoFit/>
          </a:bodyPr>
          <a:lstStyle/>
          <a:p>
            <a:pPr marL="298450" marR="26034" indent="-285750">
              <a:lnSpc>
                <a:spcPct val="100000"/>
              </a:lnSpc>
              <a:spcBef>
                <a:spcPts val="100"/>
              </a:spcBef>
              <a:buFont typeface="Arial"/>
              <a:buChar char="•"/>
              <a:tabLst>
                <a:tab pos="297815" algn="l"/>
                <a:tab pos="298450" algn="l"/>
              </a:tabLst>
            </a:pPr>
            <a:r>
              <a:rPr sz="1200" b="1" spc="-5" dirty="0">
                <a:latin typeface="Calibri"/>
                <a:cs typeface="Calibri"/>
              </a:rPr>
              <a:t>Application </a:t>
            </a:r>
            <a:r>
              <a:rPr sz="1200" dirty="0">
                <a:latin typeface="Calibri"/>
                <a:cs typeface="Calibri"/>
              </a:rPr>
              <a:t>→ </a:t>
            </a:r>
            <a:r>
              <a:rPr sz="1200" spc="-5" dirty="0">
                <a:latin typeface="Calibri"/>
                <a:cs typeface="Calibri"/>
              </a:rPr>
              <a:t>These metrics </a:t>
            </a:r>
            <a:r>
              <a:rPr sz="1200" spc="-15" dirty="0">
                <a:latin typeface="Calibri"/>
                <a:cs typeface="Calibri"/>
              </a:rPr>
              <a:t>relate </a:t>
            </a:r>
            <a:r>
              <a:rPr sz="1200" spc="-5" dirty="0">
                <a:latin typeface="Calibri"/>
                <a:cs typeface="Calibri"/>
              </a:rPr>
              <a:t>specifically </a:t>
            </a:r>
            <a:r>
              <a:rPr sz="1200" spc="-10" dirty="0">
                <a:latin typeface="Calibri"/>
                <a:cs typeface="Calibri"/>
              </a:rPr>
              <a:t>to </a:t>
            </a:r>
            <a:r>
              <a:rPr sz="1200" spc="-5" dirty="0">
                <a:latin typeface="Calibri"/>
                <a:cs typeface="Calibri"/>
              </a:rPr>
              <a:t>the </a:t>
            </a:r>
            <a:r>
              <a:rPr sz="1200" spc="-10" dirty="0">
                <a:latin typeface="Calibri"/>
                <a:cs typeface="Calibri"/>
              </a:rPr>
              <a:t>application. </a:t>
            </a:r>
            <a:r>
              <a:rPr sz="1200" spc="-5" dirty="0">
                <a:latin typeface="Calibri"/>
                <a:cs typeface="Calibri"/>
              </a:rPr>
              <a:t>If the </a:t>
            </a:r>
            <a:r>
              <a:rPr sz="1200" spc="-10" dirty="0">
                <a:latin typeface="Calibri"/>
                <a:cs typeface="Calibri"/>
              </a:rPr>
              <a:t>application </a:t>
            </a:r>
            <a:r>
              <a:rPr sz="1200" spc="-5" dirty="0">
                <a:latin typeface="Calibri"/>
                <a:cs typeface="Calibri"/>
              </a:rPr>
              <a:t>accepts user  </a:t>
            </a:r>
            <a:r>
              <a:rPr sz="1200" spc="-10" dirty="0">
                <a:latin typeface="Calibri"/>
                <a:cs typeface="Calibri"/>
              </a:rPr>
              <a:t>registrations, </a:t>
            </a:r>
            <a:r>
              <a:rPr sz="1200" dirty="0">
                <a:latin typeface="Calibri"/>
                <a:cs typeface="Calibri"/>
              </a:rPr>
              <a:t>a </a:t>
            </a:r>
            <a:r>
              <a:rPr sz="1200" spc="-10" dirty="0">
                <a:latin typeface="Calibri"/>
                <a:cs typeface="Calibri"/>
              </a:rPr>
              <a:t>standard </a:t>
            </a:r>
            <a:r>
              <a:rPr sz="1200" spc="-5" dirty="0">
                <a:latin typeface="Calibri"/>
                <a:cs typeface="Calibri"/>
              </a:rPr>
              <a:t>metric might be how </a:t>
            </a:r>
            <a:r>
              <a:rPr sz="1200" spc="-10" dirty="0">
                <a:latin typeface="Calibri"/>
                <a:cs typeface="Calibri"/>
              </a:rPr>
              <a:t>many were </a:t>
            </a:r>
            <a:r>
              <a:rPr sz="1200" spc="-5" dirty="0">
                <a:latin typeface="Calibri"/>
                <a:cs typeface="Calibri"/>
              </a:rPr>
              <a:t>successfully </a:t>
            </a:r>
            <a:r>
              <a:rPr sz="1200" spc="-10" dirty="0">
                <a:latin typeface="Calibri"/>
                <a:cs typeface="Calibri"/>
              </a:rPr>
              <a:t>completed </a:t>
            </a:r>
            <a:r>
              <a:rPr sz="1200" spc="-5" dirty="0">
                <a:latin typeface="Calibri"/>
                <a:cs typeface="Calibri"/>
              </a:rPr>
              <a:t>in the last </a:t>
            </a:r>
            <a:r>
              <a:rPr sz="1200" spc="-30" dirty="0">
                <a:latin typeface="Calibri"/>
                <a:cs typeface="Calibri"/>
              </a:rPr>
              <a:t>hour.  </a:t>
            </a:r>
            <a:r>
              <a:rPr sz="1200" spc="-20" dirty="0">
                <a:latin typeface="Calibri"/>
                <a:cs typeface="Calibri"/>
              </a:rPr>
              <a:t>Moreover, </a:t>
            </a:r>
            <a:r>
              <a:rPr sz="1200" spc="-5" dirty="0">
                <a:latin typeface="Calibri"/>
                <a:cs typeface="Calibri"/>
              </a:rPr>
              <a:t>application's process </a:t>
            </a:r>
            <a:r>
              <a:rPr sz="1200" spc="-15" dirty="0">
                <a:latin typeface="Calibri"/>
                <a:cs typeface="Calibri"/>
              </a:rPr>
              <a:t>state </a:t>
            </a:r>
            <a:r>
              <a:rPr sz="1200" spc="-5" dirty="0">
                <a:latin typeface="Calibri"/>
                <a:cs typeface="Calibri"/>
              </a:rPr>
              <a:t>also </a:t>
            </a:r>
            <a:r>
              <a:rPr sz="1200" spc="-10" dirty="0">
                <a:latin typeface="Calibri"/>
                <a:cs typeface="Calibri"/>
              </a:rPr>
              <a:t>provides several </a:t>
            </a:r>
            <a:r>
              <a:rPr sz="1200" spc="-5" dirty="0">
                <a:latin typeface="Calibri"/>
                <a:cs typeface="Calibri"/>
              </a:rPr>
              <a:t>metrics </a:t>
            </a:r>
            <a:r>
              <a:rPr sz="1200" spc="-15" dirty="0">
                <a:latin typeface="Calibri"/>
                <a:cs typeface="Calibri"/>
              </a:rPr>
              <a:t>like </a:t>
            </a:r>
            <a:r>
              <a:rPr sz="1200" dirty="0">
                <a:latin typeface="Calibri"/>
                <a:cs typeface="Calibri"/>
              </a:rPr>
              <a:t>memory </a:t>
            </a:r>
            <a:r>
              <a:rPr sz="1200" spc="-5" dirty="0">
                <a:latin typeface="Calibri"/>
                <a:cs typeface="Calibri"/>
              </a:rPr>
              <a:t>consumption,  </a:t>
            </a:r>
            <a:r>
              <a:rPr sz="1200" dirty="0">
                <a:latin typeface="Calibri"/>
                <a:cs typeface="Calibri"/>
              </a:rPr>
              <a:t>CPU </a:t>
            </a:r>
            <a:r>
              <a:rPr sz="1200" spc="-5" dirty="0">
                <a:latin typeface="Calibri"/>
                <a:cs typeface="Calibri"/>
              </a:rPr>
              <a:t>load,</a:t>
            </a:r>
            <a:r>
              <a:rPr sz="1200" spc="-15" dirty="0">
                <a:latin typeface="Calibri"/>
                <a:cs typeface="Calibri"/>
              </a:rPr>
              <a:t> </a:t>
            </a:r>
            <a:r>
              <a:rPr sz="1200" spc="-10" dirty="0">
                <a:latin typeface="Calibri"/>
                <a:cs typeface="Calibri"/>
              </a:rPr>
              <a:t>etc.</a:t>
            </a:r>
            <a:endParaRPr sz="1200">
              <a:latin typeface="Calibri"/>
              <a:cs typeface="Calibri"/>
            </a:endParaRPr>
          </a:p>
          <a:p>
            <a:pPr marL="298450" marR="5080" indent="-285750">
              <a:lnSpc>
                <a:spcPct val="100000"/>
              </a:lnSpc>
              <a:buFont typeface="Arial"/>
              <a:buChar char="•"/>
              <a:tabLst>
                <a:tab pos="297815" algn="l"/>
                <a:tab pos="298450" algn="l"/>
              </a:tabLst>
            </a:pPr>
            <a:r>
              <a:rPr sz="1200" b="1" spc="-5" dirty="0">
                <a:latin typeface="Calibri"/>
                <a:cs typeface="Calibri"/>
              </a:rPr>
              <a:t>Application's </a:t>
            </a:r>
            <a:r>
              <a:rPr sz="1200" b="1" spc="-10" dirty="0">
                <a:latin typeface="Calibri"/>
                <a:cs typeface="Calibri"/>
              </a:rPr>
              <a:t>environment </a:t>
            </a:r>
            <a:r>
              <a:rPr sz="1200" dirty="0">
                <a:latin typeface="Calibri"/>
                <a:cs typeface="Calibri"/>
              </a:rPr>
              <a:t>→ </a:t>
            </a:r>
            <a:r>
              <a:rPr sz="1200" spc="-5" dirty="0">
                <a:latin typeface="Calibri"/>
                <a:cs typeface="Calibri"/>
              </a:rPr>
              <a:t>These </a:t>
            </a:r>
            <a:r>
              <a:rPr sz="1200" spc="-10" dirty="0">
                <a:latin typeface="Calibri"/>
                <a:cs typeface="Calibri"/>
              </a:rPr>
              <a:t>are </a:t>
            </a:r>
            <a:r>
              <a:rPr sz="1200" spc="-5" dirty="0">
                <a:latin typeface="Calibri"/>
                <a:cs typeface="Calibri"/>
              </a:rPr>
              <a:t>the metrics </a:t>
            </a:r>
            <a:r>
              <a:rPr sz="1200" spc="-10" dirty="0">
                <a:latin typeface="Calibri"/>
                <a:cs typeface="Calibri"/>
              </a:rPr>
              <a:t>from </a:t>
            </a:r>
            <a:r>
              <a:rPr sz="1200" spc="-5" dirty="0">
                <a:latin typeface="Calibri"/>
                <a:cs typeface="Calibri"/>
              </a:rPr>
              <a:t>the </a:t>
            </a:r>
            <a:r>
              <a:rPr sz="1200" spc="-10" dirty="0">
                <a:latin typeface="Calibri"/>
                <a:cs typeface="Calibri"/>
              </a:rPr>
              <a:t>application dependent </a:t>
            </a:r>
            <a:r>
              <a:rPr sz="1200" spc="-15" dirty="0">
                <a:latin typeface="Calibri"/>
                <a:cs typeface="Calibri"/>
              </a:rPr>
              <a:t>systems </a:t>
            </a:r>
            <a:r>
              <a:rPr sz="1200" spc="-5" dirty="0">
                <a:latin typeface="Calibri"/>
                <a:cs typeface="Calibri"/>
              </a:rPr>
              <a:t>and  </a:t>
            </a:r>
            <a:r>
              <a:rPr sz="1200" spc="-10" dirty="0">
                <a:latin typeface="Calibri"/>
                <a:cs typeface="Calibri"/>
              </a:rPr>
              <a:t>resources </a:t>
            </a:r>
            <a:r>
              <a:rPr sz="1200" spc="-5" dirty="0">
                <a:latin typeface="Calibri"/>
                <a:cs typeface="Calibri"/>
              </a:rPr>
              <a:t>such </a:t>
            </a:r>
            <a:r>
              <a:rPr sz="1200" dirty="0">
                <a:latin typeface="Calibri"/>
                <a:cs typeface="Calibri"/>
              </a:rPr>
              <a:t>as </a:t>
            </a:r>
            <a:r>
              <a:rPr sz="1200" spc="-10" dirty="0">
                <a:latin typeface="Calibri"/>
                <a:cs typeface="Calibri"/>
              </a:rPr>
              <a:t>database </a:t>
            </a:r>
            <a:r>
              <a:rPr sz="1200" spc="-5" dirty="0">
                <a:latin typeface="Calibri"/>
                <a:cs typeface="Calibri"/>
              </a:rPr>
              <a:t>access </a:t>
            </a:r>
            <a:r>
              <a:rPr sz="1200" spc="-15" dirty="0">
                <a:latin typeface="Calibri"/>
                <a:cs typeface="Calibri"/>
              </a:rPr>
              <a:t>rate, </a:t>
            </a:r>
            <a:r>
              <a:rPr sz="1200" spc="-5" dirty="0">
                <a:latin typeface="Calibri"/>
                <a:cs typeface="Calibri"/>
              </a:rPr>
              <a:t>number </a:t>
            </a:r>
            <a:r>
              <a:rPr sz="1200" dirty="0">
                <a:latin typeface="Calibri"/>
                <a:cs typeface="Calibri"/>
              </a:rPr>
              <a:t>of </a:t>
            </a:r>
            <a:r>
              <a:rPr sz="1200" spc="-10" dirty="0">
                <a:latin typeface="Calibri"/>
                <a:cs typeface="Calibri"/>
              </a:rPr>
              <a:t>records </a:t>
            </a:r>
            <a:r>
              <a:rPr sz="1200" spc="-5" dirty="0">
                <a:latin typeface="Calibri"/>
                <a:cs typeface="Calibri"/>
              </a:rPr>
              <a:t>inserted, number </a:t>
            </a:r>
            <a:r>
              <a:rPr sz="1200" dirty="0">
                <a:latin typeface="Calibri"/>
                <a:cs typeface="Calibri"/>
              </a:rPr>
              <a:t>of </a:t>
            </a:r>
            <a:r>
              <a:rPr sz="1200" spc="-5" dirty="0">
                <a:latin typeface="Calibri"/>
                <a:cs typeface="Calibri"/>
              </a:rPr>
              <a:t>messages  </a:t>
            </a:r>
            <a:r>
              <a:rPr sz="1200" spc="-10" dirty="0">
                <a:latin typeface="Calibri"/>
                <a:cs typeface="Calibri"/>
              </a:rPr>
              <a:t>send/dispatched, etc.</a:t>
            </a:r>
            <a:endParaRPr sz="1200">
              <a:latin typeface="Calibri"/>
              <a:cs typeface="Calibri"/>
            </a:endParaRPr>
          </a:p>
          <a:p>
            <a:pPr marL="298450" marR="279400" indent="-285750">
              <a:lnSpc>
                <a:spcPct val="100000"/>
              </a:lnSpc>
              <a:buFont typeface="Arial"/>
              <a:buChar char="•"/>
              <a:tabLst>
                <a:tab pos="297815" algn="l"/>
                <a:tab pos="298450" algn="l"/>
              </a:tabLst>
            </a:pPr>
            <a:r>
              <a:rPr sz="1200" b="1" spc="-10" dirty="0">
                <a:latin typeface="Calibri"/>
                <a:cs typeface="Calibri"/>
              </a:rPr>
              <a:t>System's events </a:t>
            </a:r>
            <a:r>
              <a:rPr sz="1200" dirty="0">
                <a:latin typeface="Calibri"/>
                <a:cs typeface="Calibri"/>
              </a:rPr>
              <a:t>→ </a:t>
            </a:r>
            <a:r>
              <a:rPr sz="1200" spc="-5" dirty="0">
                <a:latin typeface="Calibri"/>
                <a:cs typeface="Calibri"/>
              </a:rPr>
              <a:t>These </a:t>
            </a:r>
            <a:r>
              <a:rPr sz="1200" spc="-10" dirty="0">
                <a:latin typeface="Calibri"/>
                <a:cs typeface="Calibri"/>
              </a:rPr>
              <a:t>are </a:t>
            </a:r>
            <a:r>
              <a:rPr sz="1200" dirty="0">
                <a:latin typeface="Calibri"/>
                <a:cs typeface="Calibri"/>
              </a:rPr>
              <a:t>OS </a:t>
            </a:r>
            <a:r>
              <a:rPr sz="1200" spc="-5" dirty="0">
                <a:latin typeface="Calibri"/>
                <a:cs typeface="Calibri"/>
              </a:rPr>
              <a:t>specific metrics </a:t>
            </a:r>
            <a:r>
              <a:rPr sz="1200" spc="-10" dirty="0">
                <a:latin typeface="Calibri"/>
                <a:cs typeface="Calibri"/>
              </a:rPr>
              <a:t>that </a:t>
            </a:r>
            <a:r>
              <a:rPr sz="1200" spc="-5" dirty="0">
                <a:latin typeface="Calibri"/>
                <a:cs typeface="Calibri"/>
              </a:rPr>
              <a:t>includes the </a:t>
            </a:r>
            <a:r>
              <a:rPr sz="1200" spc="-10" dirty="0">
                <a:latin typeface="Calibri"/>
                <a:cs typeface="Calibri"/>
              </a:rPr>
              <a:t>overall </a:t>
            </a:r>
            <a:r>
              <a:rPr sz="1200" dirty="0">
                <a:latin typeface="Calibri"/>
                <a:cs typeface="Calibri"/>
              </a:rPr>
              <a:t>CPU </a:t>
            </a:r>
            <a:r>
              <a:rPr sz="1200" spc="-5" dirty="0">
                <a:latin typeface="Calibri"/>
                <a:cs typeface="Calibri"/>
              </a:rPr>
              <a:t>load, I/O load,  </a:t>
            </a:r>
            <a:r>
              <a:rPr sz="1200" spc="-10" dirty="0">
                <a:latin typeface="Calibri"/>
                <a:cs typeface="Calibri"/>
              </a:rPr>
              <a:t>filesystem </a:t>
            </a:r>
            <a:r>
              <a:rPr sz="1200" spc="-15" dirty="0">
                <a:latin typeface="Calibri"/>
                <a:cs typeface="Calibri"/>
              </a:rPr>
              <a:t>availability, </a:t>
            </a:r>
            <a:r>
              <a:rPr sz="1200" spc="-10" dirty="0">
                <a:latin typeface="Calibri"/>
                <a:cs typeface="Calibri"/>
              </a:rPr>
              <a:t>network </a:t>
            </a:r>
            <a:r>
              <a:rPr sz="1200" spc="-15" dirty="0">
                <a:latin typeface="Calibri"/>
                <a:cs typeface="Calibri"/>
              </a:rPr>
              <a:t>activity, </a:t>
            </a:r>
            <a:r>
              <a:rPr sz="1200" spc="-10" dirty="0">
                <a:latin typeface="Calibri"/>
                <a:cs typeface="Calibri"/>
              </a:rPr>
              <a:t>etc. Any </a:t>
            </a:r>
            <a:r>
              <a:rPr sz="1200" spc="-5" dirty="0">
                <a:latin typeface="Calibri"/>
                <a:cs typeface="Calibri"/>
              </a:rPr>
              <a:t>unusual </a:t>
            </a:r>
            <a:r>
              <a:rPr sz="1200" spc="-15" dirty="0">
                <a:latin typeface="Calibri"/>
                <a:cs typeface="Calibri"/>
              </a:rPr>
              <a:t>hike </a:t>
            </a:r>
            <a:r>
              <a:rPr sz="1200" spc="-5" dirty="0">
                <a:latin typeface="Calibri"/>
                <a:cs typeface="Calibri"/>
              </a:rPr>
              <a:t>in these metrics </a:t>
            </a:r>
            <a:r>
              <a:rPr sz="1200" spc="-10" dirty="0">
                <a:latin typeface="Calibri"/>
                <a:cs typeface="Calibri"/>
              </a:rPr>
              <a:t>are </a:t>
            </a:r>
            <a:r>
              <a:rPr sz="1200" spc="-5" dirty="0">
                <a:latin typeface="Calibri"/>
                <a:cs typeface="Calibri"/>
              </a:rPr>
              <a:t>the signal  </a:t>
            </a:r>
            <a:r>
              <a:rPr sz="1200" spc="-10" dirty="0">
                <a:latin typeface="Calibri"/>
                <a:cs typeface="Calibri"/>
              </a:rPr>
              <a:t>towards </a:t>
            </a:r>
            <a:r>
              <a:rPr sz="1200" spc="-5" dirty="0">
                <a:latin typeface="Calibri"/>
                <a:cs typeface="Calibri"/>
              </a:rPr>
              <a:t>upcoming </a:t>
            </a:r>
            <a:r>
              <a:rPr sz="1200" spc="-20" dirty="0">
                <a:latin typeface="Calibri"/>
                <a:cs typeface="Calibri"/>
              </a:rPr>
              <a:t>disaster.</a:t>
            </a:r>
            <a:endParaRPr sz="1200">
              <a:latin typeface="Calibri"/>
              <a:cs typeface="Calibri"/>
            </a:endParaRPr>
          </a:p>
          <a:p>
            <a:pPr marL="298450" marR="125730" indent="-285750" algn="just">
              <a:lnSpc>
                <a:spcPct val="100000"/>
              </a:lnSpc>
              <a:buFont typeface="Arial"/>
              <a:buChar char="•"/>
              <a:tabLst>
                <a:tab pos="298450" algn="l"/>
              </a:tabLst>
            </a:pPr>
            <a:r>
              <a:rPr sz="1200" b="1" spc="-10" dirty="0">
                <a:latin typeface="Calibri"/>
                <a:cs typeface="Calibri"/>
              </a:rPr>
              <a:t>Infrastructure </a:t>
            </a:r>
            <a:r>
              <a:rPr sz="1200" dirty="0">
                <a:latin typeface="Calibri"/>
                <a:cs typeface="Calibri"/>
              </a:rPr>
              <a:t>→ </a:t>
            </a:r>
            <a:r>
              <a:rPr sz="1200" spc="-5" dirty="0">
                <a:latin typeface="Calibri"/>
                <a:cs typeface="Calibri"/>
              </a:rPr>
              <a:t>These metrics report </a:t>
            </a:r>
            <a:r>
              <a:rPr sz="1200" dirty="0">
                <a:latin typeface="Calibri"/>
                <a:cs typeface="Calibri"/>
              </a:rPr>
              <a:t>on </a:t>
            </a:r>
            <a:r>
              <a:rPr sz="1200" spc="-5" dirty="0">
                <a:latin typeface="Calibri"/>
                <a:cs typeface="Calibri"/>
              </a:rPr>
              <a:t>the nuts and bolts </a:t>
            </a:r>
            <a:r>
              <a:rPr sz="1200" dirty="0">
                <a:latin typeface="Calibri"/>
                <a:cs typeface="Calibri"/>
              </a:rPr>
              <a:t>of </a:t>
            </a:r>
            <a:r>
              <a:rPr sz="1200" spc="-5" dirty="0">
                <a:latin typeface="Calibri"/>
                <a:cs typeface="Calibri"/>
              </a:rPr>
              <a:t>the </a:t>
            </a:r>
            <a:r>
              <a:rPr sz="1200" spc="-10" dirty="0">
                <a:latin typeface="Calibri"/>
                <a:cs typeface="Calibri"/>
              </a:rPr>
              <a:t>infrastructure. </a:t>
            </a:r>
            <a:r>
              <a:rPr sz="1200" spc="-5" dirty="0">
                <a:latin typeface="Calibri"/>
                <a:cs typeface="Calibri"/>
              </a:rPr>
              <a:t>These can be  the number </a:t>
            </a:r>
            <a:r>
              <a:rPr sz="1200" dirty="0">
                <a:latin typeface="Calibri"/>
                <a:cs typeface="Calibri"/>
              </a:rPr>
              <a:t>of </a:t>
            </a:r>
            <a:r>
              <a:rPr sz="1200" spc="-10" dirty="0">
                <a:latin typeface="Calibri"/>
                <a:cs typeface="Calibri"/>
              </a:rPr>
              <a:t>instances, </a:t>
            </a:r>
            <a:r>
              <a:rPr sz="1200" spc="-5" dirty="0">
                <a:latin typeface="Calibri"/>
                <a:cs typeface="Calibri"/>
              </a:rPr>
              <a:t>load per </a:t>
            </a:r>
            <a:r>
              <a:rPr sz="1200" spc="-10" dirty="0">
                <a:latin typeface="Calibri"/>
                <a:cs typeface="Calibri"/>
              </a:rPr>
              <a:t>instance, </a:t>
            </a:r>
            <a:r>
              <a:rPr sz="1200" spc="-5" dirty="0">
                <a:latin typeface="Calibri"/>
                <a:cs typeface="Calibri"/>
              </a:rPr>
              <a:t>activity per </a:t>
            </a:r>
            <a:r>
              <a:rPr sz="1200" spc="-10" dirty="0">
                <a:latin typeface="Calibri"/>
                <a:cs typeface="Calibri"/>
              </a:rPr>
              <a:t>instance, failure </a:t>
            </a:r>
            <a:r>
              <a:rPr sz="1200" spc="-15" dirty="0">
                <a:latin typeface="Calibri"/>
                <a:cs typeface="Calibri"/>
              </a:rPr>
              <a:t>rate, </a:t>
            </a:r>
            <a:r>
              <a:rPr sz="1200" spc="-10" dirty="0">
                <a:latin typeface="Calibri"/>
                <a:cs typeface="Calibri"/>
              </a:rPr>
              <a:t>request drop </a:t>
            </a:r>
            <a:r>
              <a:rPr sz="1200" spc="-15" dirty="0">
                <a:latin typeface="Calibri"/>
                <a:cs typeface="Calibri"/>
              </a:rPr>
              <a:t>rate,  </a:t>
            </a:r>
            <a:r>
              <a:rPr sz="1200" spc="-10" dirty="0">
                <a:latin typeface="Calibri"/>
                <a:cs typeface="Calibri"/>
              </a:rPr>
              <a:t>etc.</a:t>
            </a:r>
            <a:endParaRPr sz="1200">
              <a:latin typeface="Calibri"/>
              <a:cs typeface="Calibri"/>
            </a:endParaRPr>
          </a:p>
        </p:txBody>
      </p:sp>
      <p:sp>
        <p:nvSpPr>
          <p:cNvPr id="13" name="object 13"/>
          <p:cNvSpPr txBox="1"/>
          <p:nvPr/>
        </p:nvSpPr>
        <p:spPr>
          <a:xfrm>
            <a:off x="297179" y="2426970"/>
            <a:ext cx="3751579"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For </a:t>
            </a:r>
            <a:r>
              <a:rPr sz="1800" dirty="0">
                <a:latin typeface="Calibri"/>
                <a:cs typeface="Calibri"/>
              </a:rPr>
              <a:t>a </a:t>
            </a:r>
            <a:r>
              <a:rPr sz="1800" spc="-5" dirty="0">
                <a:latin typeface="Calibri"/>
                <a:cs typeface="Calibri"/>
              </a:rPr>
              <a:t>microservice, monitoring means</a:t>
            </a:r>
            <a:r>
              <a:rPr sz="1800" spc="-40" dirty="0">
                <a:latin typeface="Calibri"/>
                <a:cs typeface="Calibri"/>
              </a:rPr>
              <a:t> </a:t>
            </a:r>
            <a:r>
              <a:rPr sz="1800" dirty="0">
                <a:latin typeface="Calibri"/>
                <a:cs typeface="Calibri"/>
              </a:rPr>
              <a:t>...</a:t>
            </a:r>
            <a:endParaRPr sz="1800">
              <a:latin typeface="Calibri"/>
              <a:cs typeface="Calibri"/>
            </a:endParaRPr>
          </a:p>
        </p:txBody>
      </p:sp>
      <p:sp>
        <p:nvSpPr>
          <p:cNvPr id="14" name="object 14"/>
          <p:cNvSpPr txBox="1"/>
          <p:nvPr/>
        </p:nvSpPr>
        <p:spPr>
          <a:xfrm>
            <a:off x="297179" y="2701290"/>
            <a:ext cx="4759325" cy="304292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spc="-15" dirty="0">
                <a:latin typeface="Calibri"/>
                <a:cs typeface="Calibri"/>
              </a:rPr>
              <a:t>Understand </a:t>
            </a:r>
            <a:r>
              <a:rPr sz="1800" spc="-5" dirty="0">
                <a:latin typeface="Calibri"/>
                <a:cs typeface="Calibri"/>
              </a:rPr>
              <a:t>the </a:t>
            </a:r>
            <a:r>
              <a:rPr sz="1800" spc="-15" dirty="0">
                <a:latin typeface="Calibri"/>
                <a:cs typeface="Calibri"/>
              </a:rPr>
              <a:t>overall </a:t>
            </a:r>
            <a:r>
              <a:rPr sz="1800" spc="-5" dirty="0">
                <a:latin typeface="Calibri"/>
                <a:cs typeface="Calibri"/>
              </a:rPr>
              <a:t>health </a:t>
            </a:r>
            <a:r>
              <a:rPr sz="1800" dirty="0">
                <a:latin typeface="Calibri"/>
                <a:cs typeface="Calibri"/>
              </a:rPr>
              <a:t>of </a:t>
            </a:r>
            <a:r>
              <a:rPr sz="1800" spc="-5" dirty="0">
                <a:latin typeface="Calibri"/>
                <a:cs typeface="Calibri"/>
              </a:rPr>
              <a:t>the</a:t>
            </a:r>
            <a:r>
              <a:rPr sz="1800" spc="60" dirty="0">
                <a:latin typeface="Calibri"/>
                <a:cs typeface="Calibri"/>
              </a:rPr>
              <a:t> </a:t>
            </a:r>
            <a:r>
              <a:rPr sz="1800" spc="-10" dirty="0">
                <a:latin typeface="Calibri"/>
                <a:cs typeface="Calibri"/>
              </a:rPr>
              <a:t>application</a:t>
            </a:r>
            <a:endParaRPr sz="1800">
              <a:latin typeface="Calibri"/>
              <a:cs typeface="Calibri"/>
            </a:endParaRPr>
          </a:p>
          <a:p>
            <a:pPr marL="298450" marR="240665" indent="-285750">
              <a:lnSpc>
                <a:spcPct val="100000"/>
              </a:lnSpc>
              <a:buFont typeface="Arial"/>
              <a:buChar char="•"/>
              <a:tabLst>
                <a:tab pos="297815" algn="l"/>
                <a:tab pos="298450" algn="l"/>
              </a:tabLst>
            </a:pPr>
            <a:r>
              <a:rPr sz="1800" spc="-10" dirty="0">
                <a:latin typeface="Calibri"/>
                <a:cs typeface="Calibri"/>
              </a:rPr>
              <a:t>Determine </a:t>
            </a:r>
            <a:r>
              <a:rPr sz="1800" spc="-5" dirty="0">
                <a:latin typeface="Calibri"/>
                <a:cs typeface="Calibri"/>
              </a:rPr>
              <a:t>the aspects </a:t>
            </a:r>
            <a:r>
              <a:rPr sz="1800" dirty="0">
                <a:latin typeface="Calibri"/>
                <a:cs typeface="Calibri"/>
              </a:rPr>
              <a:t>of </a:t>
            </a:r>
            <a:r>
              <a:rPr sz="1800" spc="-5" dirty="0">
                <a:latin typeface="Calibri"/>
                <a:cs typeface="Calibri"/>
              </a:rPr>
              <a:t>the </a:t>
            </a:r>
            <a:r>
              <a:rPr sz="1800" spc="-10" dirty="0">
                <a:latin typeface="Calibri"/>
                <a:cs typeface="Calibri"/>
              </a:rPr>
              <a:t>application that  increases </a:t>
            </a:r>
            <a:r>
              <a:rPr sz="1800" spc="-5" dirty="0">
                <a:latin typeface="Calibri"/>
                <a:cs typeface="Calibri"/>
              </a:rPr>
              <a:t>the </a:t>
            </a:r>
            <a:r>
              <a:rPr sz="1800" dirty="0">
                <a:latin typeface="Calibri"/>
                <a:cs typeface="Calibri"/>
              </a:rPr>
              <a:t>risk of its</a:t>
            </a:r>
            <a:r>
              <a:rPr sz="1800" spc="-15" dirty="0">
                <a:latin typeface="Calibri"/>
                <a:cs typeface="Calibri"/>
              </a:rPr>
              <a:t> failure</a:t>
            </a:r>
            <a:endParaRPr sz="1800">
              <a:latin typeface="Calibri"/>
              <a:cs typeface="Calibri"/>
            </a:endParaRPr>
          </a:p>
          <a:p>
            <a:pPr marL="298450" marR="121920" indent="-285750">
              <a:lnSpc>
                <a:spcPct val="100000"/>
              </a:lnSpc>
              <a:buFont typeface="Arial"/>
              <a:buChar char="•"/>
              <a:tabLst>
                <a:tab pos="297815" algn="l"/>
                <a:tab pos="298450" algn="l"/>
              </a:tabLst>
            </a:pPr>
            <a:r>
              <a:rPr sz="1800" spc="-5" dirty="0">
                <a:latin typeface="Calibri"/>
                <a:cs typeface="Calibri"/>
              </a:rPr>
              <a:t>Glean insight </a:t>
            </a:r>
            <a:r>
              <a:rPr sz="1800" spc="-15" dirty="0">
                <a:latin typeface="Calibri"/>
                <a:cs typeface="Calibri"/>
              </a:rPr>
              <a:t>into </a:t>
            </a:r>
            <a:r>
              <a:rPr sz="1800" spc="-5" dirty="0">
                <a:latin typeface="Calibri"/>
                <a:cs typeface="Calibri"/>
              </a:rPr>
              <a:t>the </a:t>
            </a:r>
            <a:r>
              <a:rPr sz="1800" spc="-10" dirty="0">
                <a:latin typeface="Calibri"/>
                <a:cs typeface="Calibri"/>
              </a:rPr>
              <a:t>performance </a:t>
            </a:r>
            <a:r>
              <a:rPr sz="1800" dirty="0">
                <a:latin typeface="Calibri"/>
                <a:cs typeface="Calibri"/>
              </a:rPr>
              <a:t>of </a:t>
            </a:r>
            <a:r>
              <a:rPr sz="1800" spc="-5" dirty="0">
                <a:latin typeface="Calibri"/>
                <a:cs typeface="Calibri"/>
              </a:rPr>
              <a:t>each  individual </a:t>
            </a:r>
            <a:r>
              <a:rPr sz="1800" dirty="0">
                <a:latin typeface="Calibri"/>
                <a:cs typeface="Calibri"/>
              </a:rPr>
              <a:t>service </a:t>
            </a:r>
            <a:r>
              <a:rPr sz="1800" spc="-10" dirty="0">
                <a:latin typeface="Calibri"/>
                <a:cs typeface="Calibri"/>
              </a:rPr>
              <a:t>that </a:t>
            </a:r>
            <a:r>
              <a:rPr sz="1800" spc="-15" dirty="0">
                <a:latin typeface="Calibri"/>
                <a:cs typeface="Calibri"/>
              </a:rPr>
              <a:t>makes </a:t>
            </a:r>
            <a:r>
              <a:rPr sz="1800" spc="-5" dirty="0">
                <a:latin typeface="Calibri"/>
                <a:cs typeface="Calibri"/>
              </a:rPr>
              <a:t>up an</a:t>
            </a:r>
            <a:r>
              <a:rPr sz="1800" spc="15" dirty="0">
                <a:latin typeface="Calibri"/>
                <a:cs typeface="Calibri"/>
              </a:rPr>
              <a:t> </a:t>
            </a:r>
            <a:r>
              <a:rPr sz="1800" spc="-10" dirty="0">
                <a:latin typeface="Calibri"/>
                <a:cs typeface="Calibri"/>
              </a:rPr>
              <a:t>application</a:t>
            </a:r>
            <a:endParaRPr sz="1800">
              <a:latin typeface="Calibri"/>
              <a:cs typeface="Calibri"/>
            </a:endParaRPr>
          </a:p>
          <a:p>
            <a:pPr marL="298450" marR="97790" indent="-285750">
              <a:lnSpc>
                <a:spcPct val="100000"/>
              </a:lnSpc>
              <a:buFont typeface="Arial"/>
              <a:buChar char="•"/>
              <a:tabLst>
                <a:tab pos="297815" algn="l"/>
                <a:tab pos="298450" algn="l"/>
              </a:tabLst>
            </a:pPr>
            <a:r>
              <a:rPr sz="1800" spc="-5" dirty="0">
                <a:latin typeface="Calibri"/>
                <a:cs typeface="Calibri"/>
              </a:rPr>
              <a:t>Making </a:t>
            </a:r>
            <a:r>
              <a:rPr sz="1800" spc="-10" dirty="0">
                <a:latin typeface="Calibri"/>
                <a:cs typeface="Calibri"/>
              </a:rPr>
              <a:t>sure </a:t>
            </a:r>
            <a:r>
              <a:rPr sz="1800" spc="-5" dirty="0">
                <a:latin typeface="Calibri"/>
                <a:cs typeface="Calibri"/>
              </a:rPr>
              <a:t>the </a:t>
            </a:r>
            <a:r>
              <a:rPr sz="1800" dirty="0">
                <a:latin typeface="Calibri"/>
                <a:cs typeface="Calibri"/>
              </a:rPr>
              <a:t>services </a:t>
            </a:r>
            <a:r>
              <a:rPr sz="1800" spc="-10" dirty="0">
                <a:latin typeface="Calibri"/>
                <a:cs typeface="Calibri"/>
              </a:rPr>
              <a:t>are performing </a:t>
            </a:r>
            <a:r>
              <a:rPr sz="1800" spc="-5" dirty="0">
                <a:latin typeface="Calibri"/>
                <a:cs typeface="Calibri"/>
              </a:rPr>
              <a:t>as per  </a:t>
            </a:r>
            <a:r>
              <a:rPr sz="1800" spc="-10" dirty="0">
                <a:latin typeface="Calibri"/>
                <a:cs typeface="Calibri"/>
              </a:rPr>
              <a:t>expectation </a:t>
            </a:r>
            <a:r>
              <a:rPr sz="1800" spc="-5" dirty="0">
                <a:latin typeface="Calibri"/>
                <a:cs typeface="Calibri"/>
              </a:rPr>
              <a:t>based </a:t>
            </a:r>
            <a:r>
              <a:rPr sz="1800" dirty="0">
                <a:latin typeface="Calibri"/>
                <a:cs typeface="Calibri"/>
              </a:rPr>
              <a:t>on </a:t>
            </a:r>
            <a:r>
              <a:rPr sz="1800" spc="-5" dirty="0">
                <a:latin typeface="Calibri"/>
                <a:cs typeface="Calibri"/>
              </a:rPr>
              <a:t>the</a:t>
            </a:r>
            <a:r>
              <a:rPr sz="1800" spc="-15" dirty="0">
                <a:latin typeface="Calibri"/>
                <a:cs typeface="Calibri"/>
              </a:rPr>
              <a:t> </a:t>
            </a:r>
            <a:r>
              <a:rPr sz="1800" spc="-5" dirty="0">
                <a:latin typeface="Calibri"/>
                <a:cs typeface="Calibri"/>
              </a:rPr>
              <a:t>load</a:t>
            </a:r>
            <a:endParaRPr sz="1800">
              <a:latin typeface="Calibri"/>
              <a:cs typeface="Calibri"/>
            </a:endParaRPr>
          </a:p>
          <a:p>
            <a:pPr marL="298450" marR="294005" indent="-285750">
              <a:lnSpc>
                <a:spcPct val="100000"/>
              </a:lnSpc>
              <a:buFont typeface="Arial"/>
              <a:buChar char="•"/>
              <a:tabLst>
                <a:tab pos="297815" algn="l"/>
                <a:tab pos="298450" algn="l"/>
              </a:tabLst>
            </a:pPr>
            <a:r>
              <a:rPr sz="1800" spc="-10" dirty="0">
                <a:latin typeface="Calibri"/>
                <a:cs typeface="Calibri"/>
              </a:rPr>
              <a:t>Ensure </a:t>
            </a:r>
            <a:r>
              <a:rPr sz="1800" spc="-5" dirty="0">
                <a:latin typeface="Calibri"/>
                <a:cs typeface="Calibri"/>
              </a:rPr>
              <a:t>the API </a:t>
            </a:r>
            <a:r>
              <a:rPr sz="1800" spc="-10" dirty="0">
                <a:latin typeface="Calibri"/>
                <a:cs typeface="Calibri"/>
              </a:rPr>
              <a:t>transactions are available </a:t>
            </a:r>
            <a:r>
              <a:rPr sz="1800" spc="-5" dirty="0">
                <a:latin typeface="Calibri"/>
                <a:cs typeface="Calibri"/>
              </a:rPr>
              <a:t>and  </a:t>
            </a:r>
            <a:r>
              <a:rPr sz="1800" spc="-10" dirty="0">
                <a:latin typeface="Calibri"/>
                <a:cs typeface="Calibri"/>
              </a:rPr>
              <a:t>performing well</a:t>
            </a:r>
            <a:endParaRPr sz="1800">
              <a:latin typeface="Calibri"/>
              <a:cs typeface="Calibri"/>
            </a:endParaRPr>
          </a:p>
          <a:p>
            <a:pPr marL="298450" indent="-285750">
              <a:lnSpc>
                <a:spcPct val="100000"/>
              </a:lnSpc>
              <a:buFont typeface="Arial"/>
              <a:buChar char="•"/>
              <a:tabLst>
                <a:tab pos="297815" algn="l"/>
                <a:tab pos="298450" algn="l"/>
              </a:tabLst>
            </a:pPr>
            <a:r>
              <a:rPr sz="1800" spc="-10" dirty="0">
                <a:latin typeface="Calibri"/>
                <a:cs typeface="Calibri"/>
              </a:rPr>
              <a:t>Isolate problematic transactions </a:t>
            </a:r>
            <a:r>
              <a:rPr sz="1800" spc="-5" dirty="0">
                <a:latin typeface="Calibri"/>
                <a:cs typeface="Calibri"/>
              </a:rPr>
              <a:t>and</a:t>
            </a:r>
            <a:r>
              <a:rPr sz="1800" spc="25" dirty="0">
                <a:latin typeface="Calibri"/>
                <a:cs typeface="Calibri"/>
              </a:rPr>
              <a:t> </a:t>
            </a:r>
            <a:r>
              <a:rPr sz="1800" spc="-5" dirty="0">
                <a:latin typeface="Calibri"/>
                <a:cs typeface="Calibri"/>
              </a:rPr>
              <a:t>endpoints</a:t>
            </a:r>
            <a:endParaRPr sz="1800">
              <a:latin typeface="Calibri"/>
              <a:cs typeface="Calibri"/>
            </a:endParaRPr>
          </a:p>
          <a:p>
            <a:pPr marL="298450" indent="-285750">
              <a:lnSpc>
                <a:spcPct val="100000"/>
              </a:lnSpc>
              <a:buFont typeface="Arial"/>
              <a:buChar char="•"/>
              <a:tabLst>
                <a:tab pos="297815" algn="l"/>
                <a:tab pos="298450" algn="l"/>
              </a:tabLst>
            </a:pPr>
            <a:r>
              <a:rPr sz="1800" spc="-10" dirty="0">
                <a:latin typeface="Calibri"/>
                <a:cs typeface="Calibri"/>
              </a:rPr>
              <a:t>Optimize </a:t>
            </a:r>
            <a:r>
              <a:rPr sz="1800" spc="-5" dirty="0">
                <a:latin typeface="Calibri"/>
                <a:cs typeface="Calibri"/>
              </a:rPr>
              <a:t>end-user</a:t>
            </a:r>
            <a:r>
              <a:rPr sz="1800" dirty="0">
                <a:latin typeface="Calibri"/>
                <a:cs typeface="Calibri"/>
              </a:rPr>
              <a:t> </a:t>
            </a:r>
            <a:r>
              <a:rPr sz="1800" spc="-10" dirty="0">
                <a:latin typeface="Calibri"/>
                <a:cs typeface="Calibri"/>
              </a:rPr>
              <a:t>experience</a:t>
            </a:r>
            <a:endParaRPr sz="1800">
              <a:latin typeface="Calibri"/>
              <a:cs typeface="Calibri"/>
            </a:endParaRPr>
          </a:p>
        </p:txBody>
      </p:sp>
      <p:sp>
        <p:nvSpPr>
          <p:cNvPr id="15" name="object 1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90</a:t>
            </a:fld>
            <a:endParaRPr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52196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Monitoring </a:t>
            </a:r>
            <a:r>
              <a:rPr sz="2400" b="1" dirty="0">
                <a:solidFill>
                  <a:srgbClr val="FFFFFF"/>
                </a:solidFill>
                <a:latin typeface="Microsoft YaHei"/>
                <a:cs typeface="Microsoft YaHei"/>
              </a:rPr>
              <a:t>| </a:t>
            </a:r>
            <a:r>
              <a:rPr sz="2400" b="1" spc="-30" dirty="0">
                <a:solidFill>
                  <a:srgbClr val="FFFFFF"/>
                </a:solidFill>
                <a:latin typeface="Microsoft YaHei"/>
                <a:cs typeface="Microsoft YaHei"/>
              </a:rPr>
              <a:t>Types </a:t>
            </a:r>
            <a:r>
              <a:rPr sz="2400" b="1" spc="-25" dirty="0">
                <a:solidFill>
                  <a:srgbClr val="FFFFFF"/>
                </a:solidFill>
                <a:latin typeface="Microsoft YaHei"/>
                <a:cs typeface="Microsoft YaHei"/>
              </a:rPr>
              <a:t>of </a:t>
            </a:r>
            <a:r>
              <a:rPr sz="2400" b="1" spc="-5" dirty="0">
                <a:solidFill>
                  <a:srgbClr val="FFFFFF"/>
                </a:solidFill>
                <a:latin typeface="Microsoft YaHei"/>
                <a:cs typeface="Microsoft YaHei"/>
              </a:rPr>
              <a:t>monitoring ...</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80670" y="769620"/>
            <a:ext cx="980630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As monitoring </a:t>
            </a:r>
            <a:r>
              <a:rPr sz="1800" dirty="0">
                <a:latin typeface="Calibri"/>
                <a:cs typeface="Calibri"/>
              </a:rPr>
              <a:t>is </a:t>
            </a:r>
            <a:r>
              <a:rPr sz="1800" spc="-5" dirty="0">
                <a:latin typeface="Calibri"/>
                <a:cs typeface="Calibri"/>
              </a:rPr>
              <a:t>based </a:t>
            </a:r>
            <a:r>
              <a:rPr sz="1800" dirty="0">
                <a:latin typeface="Calibri"/>
                <a:cs typeface="Calibri"/>
              </a:rPr>
              <a:t>on </a:t>
            </a:r>
            <a:r>
              <a:rPr sz="1800" spc="-5" dirty="0">
                <a:latin typeface="Calibri"/>
                <a:cs typeface="Calibri"/>
              </a:rPr>
              <a:t>metrics, these </a:t>
            </a:r>
            <a:r>
              <a:rPr sz="1800" spc="-10" dirty="0">
                <a:latin typeface="Calibri"/>
                <a:cs typeface="Calibri"/>
              </a:rPr>
              <a:t>can </a:t>
            </a:r>
            <a:r>
              <a:rPr sz="1800" spc="-5" dirty="0">
                <a:latin typeface="Calibri"/>
                <a:cs typeface="Calibri"/>
              </a:rPr>
              <a:t>be </a:t>
            </a:r>
            <a:r>
              <a:rPr sz="1800" spc="-10" dirty="0">
                <a:latin typeface="Calibri"/>
                <a:cs typeface="Calibri"/>
              </a:rPr>
              <a:t>grouped </a:t>
            </a:r>
            <a:r>
              <a:rPr sz="1800" spc="-5" dirty="0">
                <a:latin typeface="Calibri"/>
                <a:cs typeface="Calibri"/>
              </a:rPr>
              <a:t>based </a:t>
            </a:r>
            <a:r>
              <a:rPr sz="1800" dirty="0">
                <a:latin typeface="Calibri"/>
                <a:cs typeface="Calibri"/>
              </a:rPr>
              <a:t>on </a:t>
            </a:r>
            <a:r>
              <a:rPr sz="1800" spc="-5" dirty="0">
                <a:latin typeface="Calibri"/>
                <a:cs typeface="Calibri"/>
              </a:rPr>
              <a:t>their types. These types </a:t>
            </a:r>
            <a:r>
              <a:rPr sz="1800" spc="-10" dirty="0">
                <a:latin typeface="Calibri"/>
                <a:cs typeface="Calibri"/>
              </a:rPr>
              <a:t>are </a:t>
            </a:r>
            <a:r>
              <a:rPr sz="1800" spc="-5" dirty="0">
                <a:latin typeface="Calibri"/>
                <a:cs typeface="Calibri"/>
              </a:rPr>
              <a:t>as</a:t>
            </a:r>
            <a:r>
              <a:rPr sz="1800" spc="75" dirty="0">
                <a:latin typeface="Calibri"/>
                <a:cs typeface="Calibri"/>
              </a:rPr>
              <a:t> </a:t>
            </a:r>
            <a:r>
              <a:rPr sz="1800" spc="-10" dirty="0">
                <a:latin typeface="Calibri"/>
                <a:cs typeface="Calibri"/>
              </a:rPr>
              <a:t>follows:</a:t>
            </a:r>
            <a:endParaRPr sz="1800">
              <a:latin typeface="Calibri"/>
              <a:cs typeface="Calibri"/>
            </a:endParaRPr>
          </a:p>
        </p:txBody>
      </p:sp>
      <p:pic>
        <p:nvPicPr>
          <p:cNvPr id="9" name="object 9"/>
          <p:cNvPicPr/>
          <p:nvPr/>
        </p:nvPicPr>
        <p:blipFill>
          <a:blip r:embed="rId2" cstate="print"/>
          <a:stretch>
            <a:fillRect/>
          </a:stretch>
        </p:blipFill>
        <p:spPr>
          <a:xfrm>
            <a:off x="137160" y="1234439"/>
            <a:ext cx="11970327" cy="4721629"/>
          </a:xfrm>
          <a:prstGeom prst="rect">
            <a:avLst/>
          </a:prstGeom>
        </p:spPr>
      </p:pic>
      <p:sp>
        <p:nvSpPr>
          <p:cNvPr id="10" name="object 10"/>
          <p:cNvSpPr txBox="1"/>
          <p:nvPr/>
        </p:nvSpPr>
        <p:spPr>
          <a:xfrm>
            <a:off x="874394" y="1299845"/>
            <a:ext cx="1762760"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Health</a:t>
            </a:r>
            <a:r>
              <a:rPr sz="1800" b="1" spc="-65" dirty="0">
                <a:latin typeface="Calibri"/>
                <a:cs typeface="Calibri"/>
              </a:rPr>
              <a:t> </a:t>
            </a:r>
            <a:r>
              <a:rPr sz="1800" b="1" spc="-5" dirty="0">
                <a:latin typeface="Calibri"/>
                <a:cs typeface="Calibri"/>
              </a:rPr>
              <a:t>monitoring</a:t>
            </a:r>
            <a:endParaRPr sz="1800">
              <a:latin typeface="Calibri"/>
              <a:cs typeface="Calibri"/>
            </a:endParaRPr>
          </a:p>
        </p:txBody>
      </p:sp>
      <p:sp>
        <p:nvSpPr>
          <p:cNvPr id="11" name="object 11"/>
          <p:cNvSpPr txBox="1"/>
          <p:nvPr/>
        </p:nvSpPr>
        <p:spPr>
          <a:xfrm>
            <a:off x="451484" y="2031365"/>
            <a:ext cx="2185670"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Availability</a:t>
            </a:r>
            <a:r>
              <a:rPr sz="1800" b="1" spc="-65" dirty="0">
                <a:latin typeface="Calibri"/>
                <a:cs typeface="Calibri"/>
              </a:rPr>
              <a:t> </a:t>
            </a:r>
            <a:r>
              <a:rPr sz="1800" b="1" spc="-5" dirty="0">
                <a:latin typeface="Calibri"/>
                <a:cs typeface="Calibri"/>
              </a:rPr>
              <a:t>monitoring</a:t>
            </a:r>
            <a:endParaRPr sz="1800">
              <a:latin typeface="Calibri"/>
              <a:cs typeface="Calibri"/>
            </a:endParaRPr>
          </a:p>
        </p:txBody>
      </p:sp>
      <p:sp>
        <p:nvSpPr>
          <p:cNvPr id="12" name="object 12"/>
          <p:cNvSpPr txBox="1"/>
          <p:nvPr/>
        </p:nvSpPr>
        <p:spPr>
          <a:xfrm>
            <a:off x="284479" y="2762884"/>
            <a:ext cx="2352675" cy="29972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Calibri"/>
                <a:cs typeface="Calibri"/>
              </a:rPr>
              <a:t>Performance</a:t>
            </a:r>
            <a:r>
              <a:rPr sz="1800" b="1" spc="-45" dirty="0">
                <a:latin typeface="Calibri"/>
                <a:cs typeface="Calibri"/>
              </a:rPr>
              <a:t> </a:t>
            </a:r>
            <a:r>
              <a:rPr sz="1800" b="1" spc="-5" dirty="0">
                <a:latin typeface="Calibri"/>
                <a:cs typeface="Calibri"/>
              </a:rPr>
              <a:t>monitoring</a:t>
            </a:r>
            <a:endParaRPr sz="1800">
              <a:latin typeface="Calibri"/>
              <a:cs typeface="Calibri"/>
            </a:endParaRPr>
          </a:p>
        </p:txBody>
      </p:sp>
      <p:sp>
        <p:nvSpPr>
          <p:cNvPr id="13" name="object 13"/>
          <p:cNvSpPr txBox="1"/>
          <p:nvPr/>
        </p:nvSpPr>
        <p:spPr>
          <a:xfrm>
            <a:off x="737869" y="3494404"/>
            <a:ext cx="189928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Security</a:t>
            </a:r>
            <a:r>
              <a:rPr sz="1800" b="1" spc="-55" dirty="0">
                <a:latin typeface="Calibri"/>
                <a:cs typeface="Calibri"/>
              </a:rPr>
              <a:t> </a:t>
            </a:r>
            <a:r>
              <a:rPr sz="1800" b="1" spc="-5" dirty="0">
                <a:latin typeface="Calibri"/>
                <a:cs typeface="Calibri"/>
              </a:rPr>
              <a:t>monitoring</a:t>
            </a:r>
            <a:endParaRPr sz="1800">
              <a:latin typeface="Calibri"/>
              <a:cs typeface="Calibri"/>
            </a:endParaRPr>
          </a:p>
        </p:txBody>
      </p:sp>
      <p:sp>
        <p:nvSpPr>
          <p:cNvPr id="14" name="object 14"/>
          <p:cNvSpPr txBox="1"/>
          <p:nvPr/>
        </p:nvSpPr>
        <p:spPr>
          <a:xfrm>
            <a:off x="985519" y="4012565"/>
            <a:ext cx="165163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Audit</a:t>
            </a:r>
            <a:r>
              <a:rPr sz="1800" b="1" spc="-70" dirty="0">
                <a:latin typeface="Calibri"/>
                <a:cs typeface="Calibri"/>
              </a:rPr>
              <a:t> </a:t>
            </a:r>
            <a:r>
              <a:rPr sz="1800" b="1" spc="-5" dirty="0">
                <a:latin typeface="Calibri"/>
                <a:cs typeface="Calibri"/>
              </a:rPr>
              <a:t>monitoring</a:t>
            </a:r>
            <a:endParaRPr sz="1800">
              <a:latin typeface="Calibri"/>
              <a:cs typeface="Calibri"/>
            </a:endParaRPr>
          </a:p>
        </p:txBody>
      </p:sp>
      <p:sp>
        <p:nvSpPr>
          <p:cNvPr id="15" name="object 15"/>
          <p:cNvSpPr txBox="1"/>
          <p:nvPr/>
        </p:nvSpPr>
        <p:spPr>
          <a:xfrm>
            <a:off x="929639" y="5170804"/>
            <a:ext cx="1707514"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a:cs typeface="Calibri"/>
              </a:rPr>
              <a:t>Usage</a:t>
            </a:r>
            <a:r>
              <a:rPr sz="1800" b="1" spc="-75" dirty="0">
                <a:latin typeface="Calibri"/>
                <a:cs typeface="Calibri"/>
              </a:rPr>
              <a:t> </a:t>
            </a:r>
            <a:r>
              <a:rPr sz="1800" b="1" spc="-5" dirty="0">
                <a:latin typeface="Calibri"/>
                <a:cs typeface="Calibri"/>
              </a:rPr>
              <a:t>monitoring</a:t>
            </a:r>
            <a:endParaRPr sz="1800">
              <a:latin typeface="Calibri"/>
              <a:cs typeface="Calibri"/>
            </a:endParaRPr>
          </a:p>
        </p:txBody>
      </p:sp>
      <p:sp>
        <p:nvSpPr>
          <p:cNvPr id="16" name="object 16"/>
          <p:cNvSpPr txBox="1"/>
          <p:nvPr/>
        </p:nvSpPr>
        <p:spPr>
          <a:xfrm>
            <a:off x="2794635" y="1302385"/>
            <a:ext cx="9149715" cy="4537710"/>
          </a:xfrm>
          <a:prstGeom prst="rect">
            <a:avLst/>
          </a:prstGeom>
        </p:spPr>
        <p:txBody>
          <a:bodyPr vert="horz" wrap="square" lIns="0" tIns="13335" rIns="0" bIns="0" rtlCol="0">
            <a:spAutoFit/>
          </a:bodyPr>
          <a:lstStyle/>
          <a:p>
            <a:pPr marL="12700" marR="8890" algn="just">
              <a:lnSpc>
                <a:spcPct val="100000"/>
              </a:lnSpc>
              <a:spcBef>
                <a:spcPts val="105"/>
              </a:spcBef>
            </a:pPr>
            <a:r>
              <a:rPr sz="1400" spc="5" dirty="0">
                <a:latin typeface="Calibri"/>
                <a:cs typeface="Calibri"/>
              </a:rPr>
              <a:t>Determine whether the application process </a:t>
            </a:r>
            <a:r>
              <a:rPr sz="1400" spc="-5" dirty="0">
                <a:latin typeface="Calibri"/>
                <a:cs typeface="Calibri"/>
              </a:rPr>
              <a:t>state </a:t>
            </a:r>
            <a:r>
              <a:rPr sz="1400" spc="5" dirty="0">
                <a:latin typeface="Calibri"/>
                <a:cs typeface="Calibri"/>
              </a:rPr>
              <a:t>is </a:t>
            </a:r>
            <a:r>
              <a:rPr sz="1400" dirty="0">
                <a:latin typeface="Calibri"/>
                <a:cs typeface="Calibri"/>
              </a:rPr>
              <a:t>stable </a:t>
            </a:r>
            <a:r>
              <a:rPr sz="1400" spc="5" dirty="0">
                <a:latin typeface="Calibri"/>
                <a:cs typeface="Calibri"/>
              </a:rPr>
              <a:t>or not. </a:t>
            </a:r>
            <a:r>
              <a:rPr sz="1400" spc="10" dirty="0">
                <a:latin typeface="Calibri"/>
                <a:cs typeface="Calibri"/>
              </a:rPr>
              <a:t>These </a:t>
            </a:r>
            <a:r>
              <a:rPr sz="1400" spc="5" dirty="0">
                <a:latin typeface="Calibri"/>
                <a:cs typeface="Calibri"/>
              </a:rPr>
              <a:t>are </a:t>
            </a:r>
            <a:r>
              <a:rPr sz="1400" spc="10" dirty="0">
                <a:latin typeface="Calibri"/>
                <a:cs typeface="Calibri"/>
              </a:rPr>
              <a:t>the metrics the provide insight </a:t>
            </a:r>
            <a:r>
              <a:rPr sz="1400" spc="5" dirty="0">
                <a:latin typeface="Calibri"/>
                <a:cs typeface="Calibri"/>
              </a:rPr>
              <a:t>into </a:t>
            </a:r>
            <a:r>
              <a:rPr sz="1400" spc="10" dirty="0">
                <a:latin typeface="Calibri"/>
                <a:cs typeface="Calibri"/>
              </a:rPr>
              <a:t>the threads  </a:t>
            </a:r>
            <a:r>
              <a:rPr sz="1400" spc="-5" dirty="0">
                <a:latin typeface="Calibri"/>
                <a:cs typeface="Calibri"/>
              </a:rPr>
              <a:t>load, </a:t>
            </a:r>
            <a:r>
              <a:rPr sz="1400" dirty="0">
                <a:latin typeface="Calibri"/>
                <a:cs typeface="Calibri"/>
              </a:rPr>
              <a:t>memory </a:t>
            </a:r>
            <a:r>
              <a:rPr sz="1400" spc="-5" dirty="0">
                <a:latin typeface="Calibri"/>
                <a:cs typeface="Calibri"/>
              </a:rPr>
              <a:t>load, </a:t>
            </a:r>
            <a:r>
              <a:rPr sz="1400" dirty="0">
                <a:latin typeface="Calibri"/>
                <a:cs typeface="Calibri"/>
              </a:rPr>
              <a:t>I/O </a:t>
            </a:r>
            <a:r>
              <a:rPr sz="1400" spc="-5" dirty="0">
                <a:latin typeface="Calibri"/>
                <a:cs typeface="Calibri"/>
              </a:rPr>
              <a:t>load, </a:t>
            </a:r>
            <a:r>
              <a:rPr sz="1400" spc="-10" dirty="0">
                <a:latin typeface="Calibri"/>
                <a:cs typeface="Calibri"/>
              </a:rPr>
              <a:t>etc. </a:t>
            </a:r>
            <a:r>
              <a:rPr sz="1400" dirty="0">
                <a:latin typeface="Calibri"/>
                <a:cs typeface="Calibri"/>
              </a:rPr>
              <a:t>A process with measures </a:t>
            </a:r>
            <a:r>
              <a:rPr sz="1400" spc="-5" dirty="0">
                <a:latin typeface="Calibri"/>
                <a:cs typeface="Calibri"/>
              </a:rPr>
              <a:t>that </a:t>
            </a:r>
            <a:r>
              <a:rPr sz="1400" dirty="0">
                <a:latin typeface="Calibri"/>
                <a:cs typeface="Calibri"/>
              </a:rPr>
              <a:t>show high </a:t>
            </a:r>
            <a:r>
              <a:rPr sz="1400" spc="-5" dirty="0">
                <a:latin typeface="Calibri"/>
                <a:cs typeface="Calibri"/>
              </a:rPr>
              <a:t>resource </a:t>
            </a:r>
            <a:r>
              <a:rPr sz="1400" dirty="0">
                <a:latin typeface="Calibri"/>
                <a:cs typeface="Calibri"/>
              </a:rPr>
              <a:t>usage means the process is near its </a:t>
            </a:r>
            <a:r>
              <a:rPr sz="1400" spc="-5" dirty="0">
                <a:latin typeface="Calibri"/>
                <a:cs typeface="Calibri"/>
              </a:rPr>
              <a:t>failure  due </a:t>
            </a:r>
            <a:r>
              <a:rPr sz="1400" spc="-10" dirty="0">
                <a:latin typeface="Calibri"/>
                <a:cs typeface="Calibri"/>
              </a:rPr>
              <a:t>to unavailable</a:t>
            </a:r>
            <a:r>
              <a:rPr sz="1400" spc="-15" dirty="0">
                <a:latin typeface="Calibri"/>
                <a:cs typeface="Calibri"/>
              </a:rPr>
              <a:t> </a:t>
            </a:r>
            <a:r>
              <a:rPr sz="1400" spc="-5" dirty="0">
                <a:latin typeface="Calibri"/>
                <a:cs typeface="Calibri"/>
              </a:rPr>
              <a:t>resources.</a:t>
            </a:r>
            <a:endParaRPr sz="1400">
              <a:latin typeface="Calibri"/>
              <a:cs typeface="Calibri"/>
            </a:endParaRPr>
          </a:p>
          <a:p>
            <a:pPr marL="12700" marR="8890" algn="just">
              <a:lnSpc>
                <a:spcPct val="100000"/>
              </a:lnSpc>
              <a:spcBef>
                <a:spcPts val="720"/>
              </a:spcBef>
            </a:pPr>
            <a:r>
              <a:rPr sz="1400" dirty="0">
                <a:latin typeface="Calibri"/>
                <a:cs typeface="Calibri"/>
              </a:rPr>
              <a:t>Determine </a:t>
            </a:r>
            <a:r>
              <a:rPr sz="1400" spc="5" dirty="0">
                <a:latin typeface="Calibri"/>
                <a:cs typeface="Calibri"/>
              </a:rPr>
              <a:t>whether the application is available </a:t>
            </a:r>
            <a:r>
              <a:rPr sz="1400" spc="-5" dirty="0">
                <a:latin typeface="Calibri"/>
                <a:cs typeface="Calibri"/>
              </a:rPr>
              <a:t>to </a:t>
            </a:r>
            <a:r>
              <a:rPr sz="1400" spc="5" dirty="0">
                <a:latin typeface="Calibri"/>
                <a:cs typeface="Calibri"/>
              </a:rPr>
              <a:t>the new requests or not. This requires </a:t>
            </a:r>
            <a:r>
              <a:rPr sz="1400" spc="10" dirty="0">
                <a:latin typeface="Calibri"/>
                <a:cs typeface="Calibri"/>
              </a:rPr>
              <a:t>check </a:t>
            </a:r>
            <a:r>
              <a:rPr sz="1400" spc="5" dirty="0">
                <a:latin typeface="Calibri"/>
                <a:cs typeface="Calibri"/>
              </a:rPr>
              <a:t>the application interfaces </a:t>
            </a:r>
            <a:r>
              <a:rPr sz="1400" spc="-5" dirty="0">
                <a:latin typeface="Calibri"/>
                <a:cs typeface="Calibri"/>
              </a:rPr>
              <a:t>for  </a:t>
            </a:r>
            <a:r>
              <a:rPr sz="1400" spc="10" dirty="0">
                <a:latin typeface="Calibri"/>
                <a:cs typeface="Calibri"/>
              </a:rPr>
              <a:t>the </a:t>
            </a:r>
            <a:r>
              <a:rPr sz="1400" spc="5" dirty="0">
                <a:latin typeface="Calibri"/>
                <a:cs typeface="Calibri"/>
              </a:rPr>
              <a:t>new </a:t>
            </a:r>
            <a:r>
              <a:rPr sz="1400" spc="10" dirty="0">
                <a:latin typeface="Calibri"/>
                <a:cs typeface="Calibri"/>
              </a:rPr>
              <a:t>requests. If </a:t>
            </a:r>
            <a:r>
              <a:rPr sz="1400" dirty="0">
                <a:latin typeface="Calibri"/>
                <a:cs typeface="Calibri"/>
              </a:rPr>
              <a:t>a </a:t>
            </a:r>
            <a:r>
              <a:rPr sz="1400" spc="10" dirty="0">
                <a:latin typeface="Calibri"/>
                <a:cs typeface="Calibri"/>
              </a:rPr>
              <a:t>metric show no </a:t>
            </a:r>
            <a:r>
              <a:rPr sz="1400" spc="5" dirty="0">
                <a:latin typeface="Calibri"/>
                <a:cs typeface="Calibri"/>
              </a:rPr>
              <a:t>or low </a:t>
            </a:r>
            <a:r>
              <a:rPr sz="1400" spc="15" dirty="0">
                <a:latin typeface="Calibri"/>
                <a:cs typeface="Calibri"/>
              </a:rPr>
              <a:t>response measure </a:t>
            </a:r>
            <a:r>
              <a:rPr sz="1400" spc="10" dirty="0">
                <a:latin typeface="Calibri"/>
                <a:cs typeface="Calibri"/>
              </a:rPr>
              <a:t>on an interface, </a:t>
            </a:r>
            <a:r>
              <a:rPr sz="1400" spc="15" dirty="0">
                <a:latin typeface="Calibri"/>
                <a:cs typeface="Calibri"/>
              </a:rPr>
              <a:t>then this means the application </a:t>
            </a:r>
            <a:r>
              <a:rPr sz="1400" spc="10" dirty="0">
                <a:latin typeface="Calibri"/>
                <a:cs typeface="Calibri"/>
              </a:rPr>
              <a:t>is </a:t>
            </a:r>
            <a:r>
              <a:rPr sz="1400" spc="15" dirty="0">
                <a:latin typeface="Calibri"/>
                <a:cs typeface="Calibri"/>
              </a:rPr>
              <a:t>near </a:t>
            </a:r>
            <a:r>
              <a:rPr sz="1400" dirty="0">
                <a:latin typeface="Calibri"/>
                <a:cs typeface="Calibri"/>
              </a:rPr>
              <a:t>to  </a:t>
            </a:r>
            <a:r>
              <a:rPr sz="1400" spc="-5" dirty="0">
                <a:latin typeface="Calibri"/>
                <a:cs typeface="Calibri"/>
              </a:rPr>
              <a:t>become</a:t>
            </a:r>
            <a:r>
              <a:rPr sz="1400" spc="-15" dirty="0">
                <a:latin typeface="Calibri"/>
                <a:cs typeface="Calibri"/>
              </a:rPr>
              <a:t> </a:t>
            </a:r>
            <a:r>
              <a:rPr sz="1400" spc="-5" dirty="0">
                <a:latin typeface="Calibri"/>
                <a:cs typeface="Calibri"/>
              </a:rPr>
              <a:t>unresponsive.</a:t>
            </a:r>
            <a:endParaRPr sz="1400">
              <a:latin typeface="Calibri"/>
              <a:cs typeface="Calibri"/>
            </a:endParaRPr>
          </a:p>
          <a:p>
            <a:pPr marL="12700" marR="8890" algn="just">
              <a:lnSpc>
                <a:spcPct val="100000"/>
              </a:lnSpc>
              <a:spcBef>
                <a:spcPts val="720"/>
              </a:spcBef>
            </a:pPr>
            <a:r>
              <a:rPr sz="1400" spc="-5" dirty="0">
                <a:latin typeface="Calibri"/>
                <a:cs typeface="Calibri"/>
              </a:rPr>
              <a:t>Determine the </a:t>
            </a:r>
            <a:r>
              <a:rPr sz="1400" spc="-10" dirty="0">
                <a:latin typeface="Calibri"/>
                <a:cs typeface="Calibri"/>
              </a:rPr>
              <a:t>application </a:t>
            </a:r>
            <a:r>
              <a:rPr sz="1400" spc="-5" dirty="0">
                <a:latin typeface="Calibri"/>
                <a:cs typeface="Calibri"/>
              </a:rPr>
              <a:t>response time </a:t>
            </a:r>
            <a:r>
              <a:rPr sz="1400" spc="-10" dirty="0">
                <a:latin typeface="Calibri"/>
                <a:cs typeface="Calibri"/>
              </a:rPr>
              <a:t>to </a:t>
            </a:r>
            <a:r>
              <a:rPr sz="1400" spc="-5" dirty="0">
                <a:latin typeface="Calibri"/>
                <a:cs typeface="Calibri"/>
              </a:rPr>
              <a:t>new </a:t>
            </a:r>
            <a:r>
              <a:rPr sz="1400" spc="-10" dirty="0">
                <a:latin typeface="Calibri"/>
                <a:cs typeface="Calibri"/>
              </a:rPr>
              <a:t>requests. Performance degradation can </a:t>
            </a:r>
            <a:r>
              <a:rPr sz="1400" dirty="0">
                <a:latin typeface="Calibri"/>
                <a:cs typeface="Calibri"/>
              </a:rPr>
              <a:t>be </a:t>
            </a:r>
            <a:r>
              <a:rPr sz="1400" spc="-5" dirty="0">
                <a:latin typeface="Calibri"/>
                <a:cs typeface="Calibri"/>
              </a:rPr>
              <a:t>due </a:t>
            </a:r>
            <a:r>
              <a:rPr sz="1400" spc="-10" dirty="0">
                <a:latin typeface="Calibri"/>
                <a:cs typeface="Calibri"/>
              </a:rPr>
              <a:t>to </a:t>
            </a:r>
            <a:r>
              <a:rPr sz="1400" spc="-5" dirty="0">
                <a:latin typeface="Calibri"/>
                <a:cs typeface="Calibri"/>
              </a:rPr>
              <a:t>various reasons, due </a:t>
            </a:r>
            <a:r>
              <a:rPr sz="1400" spc="-10" dirty="0">
                <a:latin typeface="Calibri"/>
                <a:cs typeface="Calibri"/>
              </a:rPr>
              <a:t>to </a:t>
            </a:r>
            <a:r>
              <a:rPr sz="1400" spc="-15" dirty="0">
                <a:latin typeface="Calibri"/>
                <a:cs typeface="Calibri"/>
              </a:rPr>
              <a:t>any  </a:t>
            </a:r>
            <a:r>
              <a:rPr sz="1400" spc="35" dirty="0">
                <a:latin typeface="Calibri"/>
                <a:cs typeface="Calibri"/>
              </a:rPr>
              <a:t>dependent </a:t>
            </a:r>
            <a:r>
              <a:rPr sz="1400" spc="30" dirty="0">
                <a:latin typeface="Calibri"/>
                <a:cs typeface="Calibri"/>
              </a:rPr>
              <a:t>module/system </a:t>
            </a:r>
            <a:r>
              <a:rPr sz="1400" spc="20" dirty="0">
                <a:latin typeface="Calibri"/>
                <a:cs typeface="Calibri"/>
              </a:rPr>
              <a:t>or </a:t>
            </a:r>
            <a:r>
              <a:rPr sz="1400" spc="30" dirty="0">
                <a:latin typeface="Calibri"/>
                <a:cs typeface="Calibri"/>
              </a:rPr>
              <a:t>due </a:t>
            </a:r>
            <a:r>
              <a:rPr sz="1400" spc="15" dirty="0">
                <a:latin typeface="Calibri"/>
                <a:cs typeface="Calibri"/>
              </a:rPr>
              <a:t>to </a:t>
            </a:r>
            <a:r>
              <a:rPr sz="1400" spc="40" dirty="0">
                <a:latin typeface="Calibri"/>
                <a:cs typeface="Calibri"/>
              </a:rPr>
              <a:t>specific </a:t>
            </a:r>
            <a:r>
              <a:rPr sz="1400" spc="35" dirty="0">
                <a:latin typeface="Calibri"/>
                <a:cs typeface="Calibri"/>
              </a:rPr>
              <a:t>requests. </a:t>
            </a:r>
            <a:r>
              <a:rPr sz="1400" spc="30" dirty="0">
                <a:latin typeface="Calibri"/>
                <a:cs typeface="Calibri"/>
              </a:rPr>
              <a:t>The </a:t>
            </a:r>
            <a:r>
              <a:rPr sz="1400" spc="40" dirty="0">
                <a:latin typeface="Calibri"/>
                <a:cs typeface="Calibri"/>
              </a:rPr>
              <a:t>metrics </a:t>
            </a:r>
            <a:r>
              <a:rPr sz="1400" spc="30" dirty="0">
                <a:latin typeface="Calibri"/>
                <a:cs typeface="Calibri"/>
              </a:rPr>
              <a:t>here </a:t>
            </a:r>
            <a:r>
              <a:rPr sz="1400" spc="35" dirty="0">
                <a:latin typeface="Calibri"/>
                <a:cs typeface="Calibri"/>
              </a:rPr>
              <a:t>provides insight </a:t>
            </a:r>
            <a:r>
              <a:rPr sz="1400" spc="30" dirty="0">
                <a:latin typeface="Calibri"/>
                <a:cs typeface="Calibri"/>
              </a:rPr>
              <a:t>towards the </a:t>
            </a:r>
            <a:r>
              <a:rPr sz="1400" spc="35" dirty="0">
                <a:latin typeface="Calibri"/>
                <a:cs typeface="Calibri"/>
              </a:rPr>
              <a:t>causes </a:t>
            </a:r>
            <a:r>
              <a:rPr sz="1400" spc="20" dirty="0">
                <a:latin typeface="Calibri"/>
                <a:cs typeface="Calibri"/>
              </a:rPr>
              <a:t>of </a:t>
            </a:r>
            <a:r>
              <a:rPr sz="1400" spc="35" dirty="0">
                <a:latin typeface="Calibri"/>
                <a:cs typeface="Calibri"/>
              </a:rPr>
              <a:t>these  </a:t>
            </a:r>
            <a:r>
              <a:rPr sz="1400" spc="-10" dirty="0">
                <a:latin typeface="Calibri"/>
                <a:cs typeface="Calibri"/>
              </a:rPr>
              <a:t>degradation.</a:t>
            </a:r>
            <a:endParaRPr sz="1400">
              <a:latin typeface="Calibri"/>
              <a:cs typeface="Calibri"/>
            </a:endParaRPr>
          </a:p>
          <a:p>
            <a:pPr marL="12700" marR="8890" algn="just">
              <a:lnSpc>
                <a:spcPct val="100000"/>
              </a:lnSpc>
              <a:spcBef>
                <a:spcPts val="720"/>
              </a:spcBef>
            </a:pPr>
            <a:r>
              <a:rPr sz="1400" dirty="0">
                <a:latin typeface="Calibri"/>
                <a:cs typeface="Calibri"/>
              </a:rPr>
              <a:t>These </a:t>
            </a:r>
            <a:r>
              <a:rPr sz="1400" spc="-5" dirty="0">
                <a:latin typeface="Calibri"/>
                <a:cs typeface="Calibri"/>
              </a:rPr>
              <a:t>are </a:t>
            </a:r>
            <a:r>
              <a:rPr sz="1400" dirty="0">
                <a:latin typeface="Calibri"/>
                <a:cs typeface="Calibri"/>
              </a:rPr>
              <a:t>based on metrics </a:t>
            </a:r>
            <a:r>
              <a:rPr sz="1400" spc="-5" dirty="0">
                <a:latin typeface="Calibri"/>
                <a:cs typeface="Calibri"/>
              </a:rPr>
              <a:t>that provide </a:t>
            </a:r>
            <a:r>
              <a:rPr sz="1400" dirty="0">
                <a:latin typeface="Calibri"/>
                <a:cs typeface="Calibri"/>
              </a:rPr>
              <a:t>insight </a:t>
            </a:r>
            <a:r>
              <a:rPr sz="1400" spc="-10" dirty="0">
                <a:latin typeface="Calibri"/>
                <a:cs typeface="Calibri"/>
              </a:rPr>
              <a:t>into </a:t>
            </a:r>
            <a:r>
              <a:rPr sz="1400" dirty="0">
                <a:latin typeface="Calibri"/>
                <a:cs typeface="Calibri"/>
              </a:rPr>
              <a:t>sensitive </a:t>
            </a:r>
            <a:r>
              <a:rPr sz="1400" spc="-5" dirty="0">
                <a:latin typeface="Calibri"/>
                <a:cs typeface="Calibri"/>
              </a:rPr>
              <a:t>operations </a:t>
            </a:r>
            <a:r>
              <a:rPr sz="1400" dirty="0">
                <a:latin typeface="Calibri"/>
                <a:cs typeface="Calibri"/>
              </a:rPr>
              <a:t>and </a:t>
            </a:r>
            <a:r>
              <a:rPr sz="1400" spc="-5" dirty="0">
                <a:latin typeface="Calibri"/>
                <a:cs typeface="Calibri"/>
              </a:rPr>
              <a:t>events. </a:t>
            </a:r>
            <a:r>
              <a:rPr sz="1400" dirty="0">
                <a:latin typeface="Calibri"/>
                <a:cs typeface="Calibri"/>
              </a:rPr>
              <a:t>Such as, the number of </a:t>
            </a:r>
            <a:r>
              <a:rPr sz="1400" spc="-5" dirty="0">
                <a:latin typeface="Calibri"/>
                <a:cs typeface="Calibri"/>
              </a:rPr>
              <a:t>failed </a:t>
            </a:r>
            <a:r>
              <a:rPr sz="1400" dirty="0">
                <a:latin typeface="Calibri"/>
                <a:cs typeface="Calibri"/>
              </a:rPr>
              <a:t>sign-in </a:t>
            </a:r>
            <a:r>
              <a:rPr sz="1400" spc="5" dirty="0">
                <a:latin typeface="Calibri"/>
                <a:cs typeface="Calibri"/>
              </a:rPr>
              <a:t>per  </a:t>
            </a:r>
            <a:r>
              <a:rPr sz="1400" spc="-5" dirty="0">
                <a:latin typeface="Calibri"/>
                <a:cs typeface="Calibri"/>
              </a:rPr>
              <a:t>source, number of </a:t>
            </a:r>
            <a:r>
              <a:rPr sz="1400" spc="-10" dirty="0">
                <a:latin typeface="Calibri"/>
                <a:cs typeface="Calibri"/>
              </a:rPr>
              <a:t>failed </a:t>
            </a:r>
            <a:r>
              <a:rPr sz="1400" spc="-5" dirty="0">
                <a:latin typeface="Calibri"/>
                <a:cs typeface="Calibri"/>
              </a:rPr>
              <a:t>queries, </a:t>
            </a:r>
            <a:r>
              <a:rPr sz="1400" spc="-10" dirty="0">
                <a:latin typeface="Calibri"/>
                <a:cs typeface="Calibri"/>
              </a:rPr>
              <a:t>etc. </a:t>
            </a:r>
            <a:r>
              <a:rPr sz="1400" spc="-5" dirty="0">
                <a:latin typeface="Calibri"/>
                <a:cs typeface="Calibri"/>
              </a:rPr>
              <a:t>This monitoring ensures the security of the </a:t>
            </a:r>
            <a:r>
              <a:rPr sz="1400" spc="-15" dirty="0">
                <a:latin typeface="Calibri"/>
                <a:cs typeface="Calibri"/>
              </a:rPr>
              <a:t>system, </a:t>
            </a:r>
            <a:r>
              <a:rPr sz="1400" spc="-5" dirty="0">
                <a:latin typeface="Calibri"/>
                <a:cs typeface="Calibri"/>
              </a:rPr>
              <a:t>its </a:t>
            </a:r>
            <a:r>
              <a:rPr sz="1400" dirty="0">
                <a:latin typeface="Calibri"/>
                <a:cs typeface="Calibri"/>
              </a:rPr>
              <a:t>services </a:t>
            </a:r>
            <a:r>
              <a:rPr sz="1400" spc="-5" dirty="0">
                <a:latin typeface="Calibri"/>
                <a:cs typeface="Calibri"/>
              </a:rPr>
              <a:t>and</a:t>
            </a:r>
            <a:r>
              <a:rPr sz="1400" spc="85" dirty="0">
                <a:latin typeface="Calibri"/>
                <a:cs typeface="Calibri"/>
              </a:rPr>
              <a:t> </a:t>
            </a:r>
            <a:r>
              <a:rPr sz="1400" spc="-10" dirty="0">
                <a:latin typeface="Calibri"/>
                <a:cs typeface="Calibri"/>
              </a:rPr>
              <a:t>infrastructure.</a:t>
            </a:r>
            <a:endParaRPr sz="1400">
              <a:latin typeface="Calibri"/>
              <a:cs typeface="Calibri"/>
            </a:endParaRPr>
          </a:p>
          <a:p>
            <a:pPr marL="12700" marR="5080" algn="just">
              <a:lnSpc>
                <a:spcPct val="100000"/>
              </a:lnSpc>
              <a:spcBef>
                <a:spcPts val="720"/>
              </a:spcBef>
            </a:pPr>
            <a:r>
              <a:rPr sz="1400" spc="-5" dirty="0">
                <a:latin typeface="Calibri"/>
                <a:cs typeface="Calibri"/>
              </a:rPr>
              <a:t>Metrics </a:t>
            </a:r>
            <a:r>
              <a:rPr sz="1400" spc="-10" dirty="0">
                <a:latin typeface="Calibri"/>
                <a:cs typeface="Calibri"/>
              </a:rPr>
              <a:t>that </a:t>
            </a:r>
            <a:r>
              <a:rPr sz="1400" spc="-5" dirty="0">
                <a:latin typeface="Calibri"/>
                <a:cs typeface="Calibri"/>
              </a:rPr>
              <a:t>helps in auditing </a:t>
            </a:r>
            <a:r>
              <a:rPr sz="1400" spc="-10" dirty="0">
                <a:latin typeface="Calibri"/>
                <a:cs typeface="Calibri"/>
              </a:rPr>
              <a:t>operations </a:t>
            </a:r>
            <a:r>
              <a:rPr sz="1400" dirty="0">
                <a:latin typeface="Calibri"/>
                <a:cs typeface="Calibri"/>
              </a:rPr>
              <a:t>and user activities as part of a monitoring policy or </a:t>
            </a:r>
            <a:r>
              <a:rPr sz="1400" spc="-5" dirty="0">
                <a:latin typeface="Calibri"/>
                <a:cs typeface="Calibri"/>
              </a:rPr>
              <a:t>regulation. </a:t>
            </a:r>
            <a:r>
              <a:rPr sz="1400" dirty="0">
                <a:latin typeface="Calibri"/>
                <a:cs typeface="Calibri"/>
              </a:rPr>
              <a:t>These </a:t>
            </a:r>
            <a:r>
              <a:rPr sz="1400" spc="-10" dirty="0">
                <a:latin typeface="Calibri"/>
                <a:cs typeface="Calibri"/>
              </a:rPr>
              <a:t>may </a:t>
            </a:r>
            <a:r>
              <a:rPr sz="1400" dirty="0">
                <a:latin typeface="Calibri"/>
                <a:cs typeface="Calibri"/>
              </a:rPr>
              <a:t>include </a:t>
            </a:r>
            <a:r>
              <a:rPr sz="1400" spc="-10" dirty="0">
                <a:latin typeface="Calibri"/>
                <a:cs typeface="Calibri"/>
              </a:rPr>
              <a:t>for  instance </a:t>
            </a:r>
            <a:r>
              <a:rPr sz="1400" spc="-5" dirty="0">
                <a:latin typeface="Calibri"/>
                <a:cs typeface="Calibri"/>
              </a:rPr>
              <a:t>the number of times </a:t>
            </a:r>
            <a:r>
              <a:rPr sz="1400" dirty="0">
                <a:latin typeface="Calibri"/>
                <a:cs typeface="Calibri"/>
              </a:rPr>
              <a:t>a </a:t>
            </a:r>
            <a:r>
              <a:rPr sz="1400" spc="-5" dirty="0">
                <a:latin typeface="Calibri"/>
                <a:cs typeface="Calibri"/>
              </a:rPr>
              <a:t>user purchases per unit time, or the amount of </a:t>
            </a:r>
            <a:r>
              <a:rPr sz="1400" spc="-10" dirty="0">
                <a:latin typeface="Calibri"/>
                <a:cs typeface="Calibri"/>
              </a:rPr>
              <a:t>expenditure </a:t>
            </a:r>
            <a:r>
              <a:rPr sz="1400" dirty="0">
                <a:latin typeface="Calibri"/>
                <a:cs typeface="Calibri"/>
              </a:rPr>
              <a:t>a </a:t>
            </a:r>
            <a:r>
              <a:rPr sz="1400" spc="-5" dirty="0">
                <a:latin typeface="Calibri"/>
                <a:cs typeface="Calibri"/>
              </a:rPr>
              <a:t>user has made per unit time, </a:t>
            </a:r>
            <a:r>
              <a:rPr sz="1400" spc="-10" dirty="0">
                <a:latin typeface="Calibri"/>
                <a:cs typeface="Calibri"/>
              </a:rPr>
              <a:t>etc.  </a:t>
            </a:r>
            <a:r>
              <a:rPr sz="1400" spc="15" dirty="0">
                <a:latin typeface="Calibri"/>
                <a:cs typeface="Calibri"/>
              </a:rPr>
              <a:t>Auditing </a:t>
            </a:r>
            <a:r>
              <a:rPr sz="1400" spc="5" dirty="0">
                <a:latin typeface="Calibri"/>
                <a:cs typeface="Calibri"/>
              </a:rPr>
              <a:t>can </a:t>
            </a:r>
            <a:r>
              <a:rPr sz="1400" spc="10" dirty="0">
                <a:latin typeface="Calibri"/>
                <a:cs typeface="Calibri"/>
              </a:rPr>
              <a:t>provide evidence </a:t>
            </a:r>
            <a:r>
              <a:rPr sz="1400" spc="5" dirty="0">
                <a:latin typeface="Calibri"/>
                <a:cs typeface="Calibri"/>
              </a:rPr>
              <a:t>that </a:t>
            </a:r>
            <a:r>
              <a:rPr sz="1400" spc="10" dirty="0">
                <a:latin typeface="Calibri"/>
                <a:cs typeface="Calibri"/>
              </a:rPr>
              <a:t>links customers </a:t>
            </a:r>
            <a:r>
              <a:rPr sz="1400" dirty="0">
                <a:latin typeface="Calibri"/>
                <a:cs typeface="Calibri"/>
              </a:rPr>
              <a:t>to </a:t>
            </a:r>
            <a:r>
              <a:rPr sz="1400" spc="20" dirty="0">
                <a:latin typeface="Calibri"/>
                <a:cs typeface="Calibri"/>
              </a:rPr>
              <a:t>specific </a:t>
            </a:r>
            <a:r>
              <a:rPr sz="1400" spc="15" dirty="0">
                <a:latin typeface="Calibri"/>
                <a:cs typeface="Calibri"/>
              </a:rPr>
              <a:t>requests. Non-repudiation </a:t>
            </a:r>
            <a:r>
              <a:rPr sz="1400" spc="10" dirty="0">
                <a:latin typeface="Calibri"/>
                <a:cs typeface="Calibri"/>
              </a:rPr>
              <a:t>is an </a:t>
            </a:r>
            <a:r>
              <a:rPr sz="1400" spc="15" dirty="0">
                <a:latin typeface="Calibri"/>
                <a:cs typeface="Calibri"/>
              </a:rPr>
              <a:t>important </a:t>
            </a:r>
            <a:r>
              <a:rPr sz="1400" spc="10" dirty="0">
                <a:latin typeface="Calibri"/>
                <a:cs typeface="Calibri"/>
              </a:rPr>
              <a:t>factor in many e-  </a:t>
            </a:r>
            <a:r>
              <a:rPr sz="1400" dirty="0">
                <a:latin typeface="Calibri"/>
                <a:cs typeface="Calibri"/>
              </a:rPr>
              <a:t>business </a:t>
            </a:r>
            <a:r>
              <a:rPr sz="1400" spc="-10" dirty="0">
                <a:latin typeface="Calibri"/>
                <a:cs typeface="Calibri"/>
              </a:rPr>
              <a:t>systems to </a:t>
            </a:r>
            <a:r>
              <a:rPr sz="1400" spc="5" dirty="0">
                <a:latin typeface="Calibri"/>
                <a:cs typeface="Calibri"/>
              </a:rPr>
              <a:t>help </a:t>
            </a:r>
            <a:r>
              <a:rPr sz="1400" dirty="0">
                <a:latin typeface="Calibri"/>
                <a:cs typeface="Calibri"/>
              </a:rPr>
              <a:t>maintain trust </a:t>
            </a:r>
            <a:r>
              <a:rPr sz="1400" spc="5" dirty="0">
                <a:latin typeface="Calibri"/>
                <a:cs typeface="Calibri"/>
              </a:rPr>
              <a:t>be </a:t>
            </a:r>
            <a:r>
              <a:rPr sz="1400" dirty="0">
                <a:latin typeface="Calibri"/>
                <a:cs typeface="Calibri"/>
              </a:rPr>
              <a:t>between a customer </a:t>
            </a:r>
            <a:r>
              <a:rPr sz="1400" spc="5" dirty="0">
                <a:latin typeface="Calibri"/>
                <a:cs typeface="Calibri"/>
              </a:rPr>
              <a:t>and the </a:t>
            </a:r>
            <a:r>
              <a:rPr sz="1400" dirty="0">
                <a:latin typeface="Calibri"/>
                <a:cs typeface="Calibri"/>
              </a:rPr>
              <a:t>organization that's </a:t>
            </a:r>
            <a:r>
              <a:rPr sz="1400" spc="5" dirty="0">
                <a:latin typeface="Calibri"/>
                <a:cs typeface="Calibri"/>
              </a:rPr>
              <a:t>responsible </a:t>
            </a:r>
            <a:r>
              <a:rPr sz="1400" spc="-5" dirty="0">
                <a:latin typeface="Calibri"/>
                <a:cs typeface="Calibri"/>
              </a:rPr>
              <a:t>for </a:t>
            </a:r>
            <a:r>
              <a:rPr sz="1400" spc="5" dirty="0">
                <a:latin typeface="Calibri"/>
                <a:cs typeface="Calibri"/>
              </a:rPr>
              <a:t>the </a:t>
            </a:r>
            <a:r>
              <a:rPr sz="1400" dirty="0">
                <a:latin typeface="Calibri"/>
                <a:cs typeface="Calibri"/>
              </a:rPr>
              <a:t>application or  service.</a:t>
            </a:r>
            <a:endParaRPr sz="1400">
              <a:latin typeface="Calibri"/>
              <a:cs typeface="Calibri"/>
            </a:endParaRPr>
          </a:p>
          <a:p>
            <a:pPr marL="12700" marR="8890" algn="just">
              <a:lnSpc>
                <a:spcPct val="100000"/>
              </a:lnSpc>
              <a:spcBef>
                <a:spcPts val="720"/>
              </a:spcBef>
            </a:pPr>
            <a:r>
              <a:rPr sz="1400" spc="10" dirty="0">
                <a:latin typeface="Calibri"/>
                <a:cs typeface="Calibri"/>
              </a:rPr>
              <a:t>Its </a:t>
            </a:r>
            <a:r>
              <a:rPr sz="1400" spc="5" dirty="0">
                <a:latin typeface="Calibri"/>
                <a:cs typeface="Calibri"/>
              </a:rPr>
              <a:t>is </a:t>
            </a:r>
            <a:r>
              <a:rPr sz="1400" spc="10" dirty="0">
                <a:latin typeface="Calibri"/>
                <a:cs typeface="Calibri"/>
              </a:rPr>
              <a:t>based </a:t>
            </a:r>
            <a:r>
              <a:rPr sz="1400" spc="5" dirty="0">
                <a:latin typeface="Calibri"/>
                <a:cs typeface="Calibri"/>
              </a:rPr>
              <a:t>on the </a:t>
            </a:r>
            <a:r>
              <a:rPr sz="1400" spc="10" dirty="0">
                <a:latin typeface="Calibri"/>
                <a:cs typeface="Calibri"/>
              </a:rPr>
              <a:t>metrics </a:t>
            </a:r>
            <a:r>
              <a:rPr sz="1400" spc="5" dirty="0">
                <a:latin typeface="Calibri"/>
                <a:cs typeface="Calibri"/>
              </a:rPr>
              <a:t>that </a:t>
            </a:r>
            <a:r>
              <a:rPr sz="1400" spc="10" dirty="0">
                <a:latin typeface="Calibri"/>
                <a:cs typeface="Calibri"/>
              </a:rPr>
              <a:t>provides information on the usage </a:t>
            </a:r>
            <a:r>
              <a:rPr sz="1400" spc="5" dirty="0">
                <a:latin typeface="Calibri"/>
                <a:cs typeface="Calibri"/>
              </a:rPr>
              <a:t>of </a:t>
            </a:r>
            <a:r>
              <a:rPr sz="1400" spc="15" dirty="0">
                <a:latin typeface="Calibri"/>
                <a:cs typeface="Calibri"/>
              </a:rPr>
              <a:t>services. </a:t>
            </a:r>
            <a:r>
              <a:rPr sz="1400" spc="10" dirty="0">
                <a:latin typeface="Calibri"/>
                <a:cs typeface="Calibri"/>
              </a:rPr>
              <a:t>Such </a:t>
            </a:r>
            <a:r>
              <a:rPr sz="1400" spc="5" dirty="0">
                <a:latin typeface="Calibri"/>
                <a:cs typeface="Calibri"/>
              </a:rPr>
              <a:t>as </a:t>
            </a:r>
            <a:r>
              <a:rPr sz="1400" spc="15" dirty="0">
                <a:latin typeface="Calibri"/>
                <a:cs typeface="Calibri"/>
              </a:rPr>
              <a:t>number </a:t>
            </a:r>
            <a:r>
              <a:rPr sz="1400" spc="5" dirty="0">
                <a:latin typeface="Calibri"/>
                <a:cs typeface="Calibri"/>
              </a:rPr>
              <a:t>of </a:t>
            </a:r>
            <a:r>
              <a:rPr sz="1400" spc="10" dirty="0">
                <a:latin typeface="Calibri"/>
                <a:cs typeface="Calibri"/>
              </a:rPr>
              <a:t>time order has made, the  </a:t>
            </a:r>
            <a:r>
              <a:rPr sz="1400" spc="30" dirty="0">
                <a:latin typeface="Calibri"/>
                <a:cs typeface="Calibri"/>
              </a:rPr>
              <a:t>number </a:t>
            </a:r>
            <a:r>
              <a:rPr sz="1400" spc="15" dirty="0">
                <a:latin typeface="Calibri"/>
                <a:cs typeface="Calibri"/>
              </a:rPr>
              <a:t>of </a:t>
            </a:r>
            <a:r>
              <a:rPr sz="1400" spc="30" dirty="0">
                <a:latin typeface="Calibri"/>
                <a:cs typeface="Calibri"/>
              </a:rPr>
              <a:t>times purchase </a:t>
            </a:r>
            <a:r>
              <a:rPr sz="1400" spc="15" dirty="0">
                <a:latin typeface="Calibri"/>
                <a:cs typeface="Calibri"/>
              </a:rPr>
              <a:t>was </a:t>
            </a:r>
            <a:r>
              <a:rPr sz="1400" spc="30" dirty="0">
                <a:latin typeface="Calibri"/>
                <a:cs typeface="Calibri"/>
              </a:rPr>
              <a:t>canceled, </a:t>
            </a:r>
            <a:r>
              <a:rPr sz="1400" spc="25" dirty="0">
                <a:latin typeface="Calibri"/>
                <a:cs typeface="Calibri"/>
              </a:rPr>
              <a:t>the </a:t>
            </a:r>
            <a:r>
              <a:rPr sz="1400" spc="30" dirty="0">
                <a:latin typeface="Calibri"/>
                <a:cs typeface="Calibri"/>
              </a:rPr>
              <a:t>number </a:t>
            </a:r>
            <a:r>
              <a:rPr sz="1400" spc="15" dirty="0">
                <a:latin typeface="Calibri"/>
                <a:cs typeface="Calibri"/>
              </a:rPr>
              <a:t>of </a:t>
            </a:r>
            <a:r>
              <a:rPr sz="1400" spc="30" dirty="0">
                <a:latin typeface="Calibri"/>
                <a:cs typeface="Calibri"/>
              </a:rPr>
              <a:t>emails dispatched, </a:t>
            </a:r>
            <a:r>
              <a:rPr sz="1400" spc="25" dirty="0">
                <a:latin typeface="Calibri"/>
                <a:cs typeface="Calibri"/>
              </a:rPr>
              <a:t>the volume used </a:t>
            </a:r>
            <a:r>
              <a:rPr sz="1400" spc="15" dirty="0">
                <a:latin typeface="Calibri"/>
                <a:cs typeface="Calibri"/>
              </a:rPr>
              <a:t>for </a:t>
            </a:r>
            <a:r>
              <a:rPr sz="1400" spc="25" dirty="0">
                <a:latin typeface="Calibri"/>
                <a:cs typeface="Calibri"/>
              </a:rPr>
              <a:t>files per </a:t>
            </a:r>
            <a:r>
              <a:rPr sz="1400" spc="5" dirty="0">
                <a:latin typeface="Calibri"/>
                <a:cs typeface="Calibri"/>
              </a:rPr>
              <a:t>user, </a:t>
            </a:r>
            <a:r>
              <a:rPr sz="1400" spc="20" dirty="0">
                <a:latin typeface="Calibri"/>
                <a:cs typeface="Calibri"/>
              </a:rPr>
              <a:t>etc. </a:t>
            </a:r>
            <a:r>
              <a:rPr sz="1400" spc="30" dirty="0">
                <a:latin typeface="Calibri"/>
                <a:cs typeface="Calibri"/>
              </a:rPr>
              <a:t>This  </a:t>
            </a:r>
            <a:r>
              <a:rPr sz="1400" spc="-5" dirty="0">
                <a:latin typeface="Calibri"/>
                <a:cs typeface="Calibri"/>
              </a:rPr>
              <a:t>monitoring helps the </a:t>
            </a:r>
            <a:r>
              <a:rPr sz="1400" spc="-10" dirty="0">
                <a:latin typeface="Calibri"/>
                <a:cs typeface="Calibri"/>
              </a:rPr>
              <a:t>managers to </a:t>
            </a:r>
            <a:r>
              <a:rPr sz="1400" spc="-15" dirty="0">
                <a:latin typeface="Calibri"/>
                <a:cs typeface="Calibri"/>
              </a:rPr>
              <a:t>forecast </a:t>
            </a:r>
            <a:r>
              <a:rPr sz="1400" spc="-5" dirty="0">
                <a:latin typeface="Calibri"/>
                <a:cs typeface="Calibri"/>
              </a:rPr>
              <a:t>their </a:t>
            </a:r>
            <a:r>
              <a:rPr sz="1400" spc="-15" dirty="0">
                <a:latin typeface="Calibri"/>
                <a:cs typeface="Calibri"/>
              </a:rPr>
              <a:t>system </a:t>
            </a:r>
            <a:r>
              <a:rPr sz="1400" spc="-5" dirty="0">
                <a:latin typeface="Calibri"/>
                <a:cs typeface="Calibri"/>
              </a:rPr>
              <a:t>expenses, and scalability</a:t>
            </a:r>
            <a:r>
              <a:rPr sz="1400" spc="30" dirty="0">
                <a:latin typeface="Calibri"/>
                <a:cs typeface="Calibri"/>
              </a:rPr>
              <a:t> </a:t>
            </a:r>
            <a:r>
              <a:rPr sz="1400" spc="-5" dirty="0">
                <a:latin typeface="Calibri"/>
                <a:cs typeface="Calibri"/>
              </a:rPr>
              <a:t>needs.</a:t>
            </a:r>
            <a:endParaRPr sz="1400">
              <a:latin typeface="Calibri"/>
              <a:cs typeface="Calibri"/>
            </a:endParaRPr>
          </a:p>
        </p:txBody>
      </p:sp>
      <p:sp>
        <p:nvSpPr>
          <p:cNvPr id="17" name="object 17"/>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91</a:t>
            </a:fld>
            <a:endParaRPr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39318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Monitoring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Implementing monitoring</a:t>
            </a:r>
            <a:r>
              <a:rPr sz="2400" b="1" spc="-6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667255" y="3383279"/>
              <a:ext cx="8549640" cy="3358896"/>
            </a:xfrm>
            <a:prstGeom prst="rect">
              <a:avLst/>
            </a:prstGeom>
          </p:spPr>
        </p:pic>
      </p:grpSp>
      <p:sp>
        <p:nvSpPr>
          <p:cNvPr id="9" name="object 9"/>
          <p:cNvSpPr txBox="1"/>
          <p:nvPr/>
        </p:nvSpPr>
        <p:spPr>
          <a:xfrm>
            <a:off x="210820" y="807719"/>
            <a:ext cx="11728450" cy="2463165"/>
          </a:xfrm>
          <a:prstGeom prst="rect">
            <a:avLst/>
          </a:prstGeom>
        </p:spPr>
        <p:txBody>
          <a:bodyPr vert="horz" wrap="square" lIns="0" tIns="12065" rIns="0" bIns="0" rtlCol="0">
            <a:spAutoFit/>
          </a:bodyPr>
          <a:lstStyle/>
          <a:p>
            <a:pPr marL="12700">
              <a:lnSpc>
                <a:spcPct val="100000"/>
              </a:lnSpc>
              <a:spcBef>
                <a:spcPts val="95"/>
              </a:spcBef>
            </a:pPr>
            <a:r>
              <a:rPr sz="1600" b="1" spc="-5" dirty="0">
                <a:latin typeface="Calibri"/>
                <a:cs typeface="Calibri"/>
              </a:rPr>
              <a:t>SO ... in monitoring </a:t>
            </a:r>
            <a:r>
              <a:rPr sz="1600" b="1" spc="-10" dirty="0">
                <a:latin typeface="Calibri"/>
                <a:cs typeface="Calibri"/>
              </a:rPr>
              <a:t>following </a:t>
            </a:r>
            <a:r>
              <a:rPr sz="1600" b="1" spc="-5" dirty="0">
                <a:latin typeface="Calibri"/>
                <a:cs typeface="Calibri"/>
              </a:rPr>
              <a:t>is</a:t>
            </a:r>
            <a:r>
              <a:rPr sz="1600" b="1" spc="15" dirty="0">
                <a:latin typeface="Calibri"/>
                <a:cs typeface="Calibri"/>
              </a:rPr>
              <a:t> </a:t>
            </a:r>
            <a:r>
              <a:rPr sz="1600" b="1" spc="-5" dirty="0">
                <a:latin typeface="Calibri"/>
                <a:cs typeface="Calibri"/>
              </a:rPr>
              <a:t>done:</a:t>
            </a:r>
            <a:endParaRPr sz="1600">
              <a:latin typeface="Calibri"/>
              <a:cs typeface="Calibri"/>
            </a:endParaRPr>
          </a:p>
          <a:p>
            <a:pPr marL="355600" indent="-342900">
              <a:lnSpc>
                <a:spcPct val="100000"/>
              </a:lnSpc>
              <a:buAutoNum type="arabicPeriod"/>
              <a:tabLst>
                <a:tab pos="354965" algn="l"/>
                <a:tab pos="355600" algn="l"/>
              </a:tabLst>
            </a:pPr>
            <a:r>
              <a:rPr sz="1600" spc="-10" dirty="0">
                <a:latin typeface="Calibri"/>
                <a:cs typeface="Calibri"/>
              </a:rPr>
              <a:t>Each </a:t>
            </a:r>
            <a:r>
              <a:rPr sz="1600" spc="-5" dirty="0">
                <a:latin typeface="Calibri"/>
                <a:cs typeface="Calibri"/>
              </a:rPr>
              <a:t>microservice </a:t>
            </a:r>
            <a:r>
              <a:rPr sz="1600" spc="-10" dirty="0">
                <a:latin typeface="Calibri"/>
                <a:cs typeface="Calibri"/>
              </a:rPr>
              <a:t>provides </a:t>
            </a:r>
            <a:r>
              <a:rPr sz="1600" spc="-5" dirty="0">
                <a:latin typeface="Calibri"/>
                <a:cs typeface="Calibri"/>
              </a:rPr>
              <a:t>some health APIs </a:t>
            </a:r>
            <a:r>
              <a:rPr sz="1600" spc="-10" dirty="0">
                <a:latin typeface="Calibri"/>
                <a:cs typeface="Calibri"/>
              </a:rPr>
              <a:t>through </a:t>
            </a:r>
            <a:r>
              <a:rPr sz="1600" spc="-5" dirty="0">
                <a:latin typeface="Calibri"/>
                <a:cs typeface="Calibri"/>
              </a:rPr>
              <a:t>which monitoring </a:t>
            </a:r>
            <a:r>
              <a:rPr sz="1600" spc="-20" dirty="0">
                <a:latin typeface="Calibri"/>
                <a:cs typeface="Calibri"/>
              </a:rPr>
              <a:t>system </a:t>
            </a:r>
            <a:r>
              <a:rPr sz="1600" spc="-10" dirty="0">
                <a:latin typeface="Calibri"/>
                <a:cs typeface="Calibri"/>
              </a:rPr>
              <a:t>can </a:t>
            </a:r>
            <a:r>
              <a:rPr sz="1600" spc="-5" dirty="0">
                <a:latin typeface="Calibri"/>
                <a:cs typeface="Calibri"/>
              </a:rPr>
              <a:t>query the health</a:t>
            </a:r>
            <a:r>
              <a:rPr sz="1600" spc="100" dirty="0">
                <a:latin typeface="Calibri"/>
                <a:cs typeface="Calibri"/>
              </a:rPr>
              <a:t> </a:t>
            </a:r>
            <a:r>
              <a:rPr sz="1600" spc="-15" dirty="0">
                <a:latin typeface="Calibri"/>
                <a:cs typeface="Calibri"/>
              </a:rPr>
              <a:t>parameters.</a:t>
            </a:r>
            <a:endParaRPr sz="1600">
              <a:latin typeface="Calibri"/>
              <a:cs typeface="Calibri"/>
            </a:endParaRPr>
          </a:p>
          <a:p>
            <a:pPr marL="355600" marR="5080" indent="-342900">
              <a:lnSpc>
                <a:spcPct val="100000"/>
              </a:lnSpc>
              <a:buAutoNum type="arabicPeriod"/>
              <a:tabLst>
                <a:tab pos="354965" algn="l"/>
                <a:tab pos="355600" algn="l"/>
              </a:tabLst>
            </a:pPr>
            <a:r>
              <a:rPr sz="1600" spc="5" dirty="0">
                <a:latin typeface="Calibri"/>
                <a:cs typeface="Calibri"/>
              </a:rPr>
              <a:t>The microservices either </a:t>
            </a:r>
            <a:r>
              <a:rPr sz="1600" dirty="0">
                <a:latin typeface="Calibri"/>
                <a:cs typeface="Calibri"/>
              </a:rPr>
              <a:t>register </a:t>
            </a:r>
            <a:r>
              <a:rPr sz="1600" spc="5" dirty="0">
                <a:latin typeface="Calibri"/>
                <a:cs typeface="Calibri"/>
              </a:rPr>
              <a:t>themselves </a:t>
            </a:r>
            <a:r>
              <a:rPr sz="1600" spc="-5" dirty="0">
                <a:latin typeface="Calibri"/>
                <a:cs typeface="Calibri"/>
              </a:rPr>
              <a:t>to </a:t>
            </a:r>
            <a:r>
              <a:rPr sz="1600" spc="5" dirty="0">
                <a:latin typeface="Calibri"/>
                <a:cs typeface="Calibri"/>
              </a:rPr>
              <a:t>the monitoring server </a:t>
            </a:r>
            <a:r>
              <a:rPr sz="1600" spc="-5" dirty="0">
                <a:latin typeface="Calibri"/>
                <a:cs typeface="Calibri"/>
              </a:rPr>
              <a:t>for </a:t>
            </a:r>
            <a:r>
              <a:rPr sz="1600" spc="5" dirty="0">
                <a:latin typeface="Calibri"/>
                <a:cs typeface="Calibri"/>
              </a:rPr>
              <a:t>periodic </a:t>
            </a:r>
            <a:r>
              <a:rPr sz="1600" spc="10" dirty="0">
                <a:latin typeface="Calibri"/>
                <a:cs typeface="Calibri"/>
              </a:rPr>
              <a:t>health checks, </a:t>
            </a:r>
            <a:r>
              <a:rPr sz="1600" spc="5" dirty="0">
                <a:latin typeface="Calibri"/>
                <a:cs typeface="Calibri"/>
              </a:rPr>
              <a:t>or </a:t>
            </a:r>
            <a:r>
              <a:rPr sz="1600" spc="10" dirty="0">
                <a:latin typeface="Calibri"/>
                <a:cs typeface="Calibri"/>
              </a:rPr>
              <a:t>the monitoring server </a:t>
            </a:r>
            <a:r>
              <a:rPr sz="1600" spc="5" dirty="0">
                <a:latin typeface="Calibri"/>
                <a:cs typeface="Calibri"/>
              </a:rPr>
              <a:t>hockup </a:t>
            </a:r>
            <a:r>
              <a:rPr sz="1600" spc="10" dirty="0">
                <a:latin typeface="Calibri"/>
                <a:cs typeface="Calibri"/>
              </a:rPr>
              <a:t>with  </a:t>
            </a:r>
            <a:r>
              <a:rPr sz="1600" spc="-5" dirty="0">
                <a:latin typeface="Calibri"/>
                <a:cs typeface="Calibri"/>
              </a:rPr>
              <a:t>the </a:t>
            </a:r>
            <a:r>
              <a:rPr sz="1600" spc="-10" dirty="0">
                <a:latin typeface="Calibri"/>
                <a:cs typeface="Calibri"/>
              </a:rPr>
              <a:t>registry </a:t>
            </a:r>
            <a:r>
              <a:rPr sz="1600" spc="-5" dirty="0">
                <a:latin typeface="Calibri"/>
                <a:cs typeface="Calibri"/>
              </a:rPr>
              <a:t>server </a:t>
            </a:r>
            <a:r>
              <a:rPr sz="1600" spc="-15" dirty="0">
                <a:latin typeface="Calibri"/>
                <a:cs typeface="Calibri"/>
              </a:rPr>
              <a:t>to get </a:t>
            </a:r>
            <a:r>
              <a:rPr sz="1600" spc="-10" dirty="0">
                <a:latin typeface="Calibri"/>
                <a:cs typeface="Calibri"/>
              </a:rPr>
              <a:t>know </a:t>
            </a:r>
            <a:r>
              <a:rPr sz="1600" spc="-5" dirty="0">
                <a:latin typeface="Calibri"/>
                <a:cs typeface="Calibri"/>
              </a:rPr>
              <a:t>the microservices</a:t>
            </a:r>
            <a:r>
              <a:rPr sz="1600" spc="45" dirty="0">
                <a:latin typeface="Calibri"/>
                <a:cs typeface="Calibri"/>
              </a:rPr>
              <a:t> </a:t>
            </a:r>
            <a:r>
              <a:rPr sz="1600" spc="-15" dirty="0">
                <a:latin typeface="Calibri"/>
                <a:cs typeface="Calibri"/>
              </a:rPr>
              <a:t>automatically.</a:t>
            </a:r>
            <a:endParaRPr sz="1600">
              <a:latin typeface="Calibri"/>
              <a:cs typeface="Calibri"/>
            </a:endParaRPr>
          </a:p>
          <a:p>
            <a:pPr marL="355600" indent="-342900">
              <a:lnSpc>
                <a:spcPct val="100000"/>
              </a:lnSpc>
              <a:buAutoNum type="arabicPeriod"/>
              <a:tabLst>
                <a:tab pos="354965" algn="l"/>
                <a:tab pos="355600" algn="l"/>
              </a:tabLst>
            </a:pPr>
            <a:r>
              <a:rPr sz="1600" spc="-5" dirty="0">
                <a:latin typeface="Calibri"/>
                <a:cs typeface="Calibri"/>
              </a:rPr>
              <a:t>The monitoring </a:t>
            </a:r>
            <a:r>
              <a:rPr sz="1600" spc="-20" dirty="0">
                <a:latin typeface="Calibri"/>
                <a:cs typeface="Calibri"/>
              </a:rPr>
              <a:t>system </a:t>
            </a:r>
            <a:r>
              <a:rPr sz="1600" spc="-5" dirty="0">
                <a:latin typeface="Calibri"/>
                <a:cs typeface="Calibri"/>
              </a:rPr>
              <a:t>then </a:t>
            </a:r>
            <a:r>
              <a:rPr sz="1600" spc="-10" dirty="0">
                <a:latin typeface="Calibri"/>
                <a:cs typeface="Calibri"/>
              </a:rPr>
              <a:t>call </a:t>
            </a:r>
            <a:r>
              <a:rPr sz="1600" spc="-5" dirty="0">
                <a:latin typeface="Calibri"/>
                <a:cs typeface="Calibri"/>
              </a:rPr>
              <a:t>the </a:t>
            </a:r>
            <a:r>
              <a:rPr sz="1600" spc="-10" dirty="0">
                <a:latin typeface="Calibri"/>
                <a:cs typeface="Calibri"/>
              </a:rPr>
              <a:t>known </a:t>
            </a:r>
            <a:r>
              <a:rPr sz="1600" spc="-5" dirty="0">
                <a:latin typeface="Calibri"/>
                <a:cs typeface="Calibri"/>
              </a:rPr>
              <a:t>microservice health APIs </a:t>
            </a:r>
            <a:r>
              <a:rPr sz="1600" spc="-15" dirty="0">
                <a:latin typeface="Calibri"/>
                <a:cs typeface="Calibri"/>
              </a:rPr>
              <a:t>to get </a:t>
            </a:r>
            <a:r>
              <a:rPr sz="1600" spc="-10" dirty="0">
                <a:latin typeface="Calibri"/>
                <a:cs typeface="Calibri"/>
              </a:rPr>
              <a:t>know </a:t>
            </a:r>
            <a:r>
              <a:rPr sz="1600" spc="-5" dirty="0">
                <a:latin typeface="Calibri"/>
                <a:cs typeface="Calibri"/>
              </a:rPr>
              <a:t>their health </a:t>
            </a:r>
            <a:r>
              <a:rPr sz="1600" spc="-15" dirty="0">
                <a:latin typeface="Calibri"/>
                <a:cs typeface="Calibri"/>
              </a:rPr>
              <a:t>parameters, </a:t>
            </a:r>
            <a:r>
              <a:rPr sz="1600" spc="-5" dirty="0">
                <a:latin typeface="Calibri"/>
                <a:cs typeface="Calibri"/>
              </a:rPr>
              <a:t>and</a:t>
            </a:r>
            <a:r>
              <a:rPr sz="1600" spc="155" dirty="0">
                <a:latin typeface="Calibri"/>
                <a:cs typeface="Calibri"/>
              </a:rPr>
              <a:t> </a:t>
            </a:r>
            <a:r>
              <a:rPr sz="1600" spc="-5" dirty="0">
                <a:latin typeface="Calibri"/>
                <a:cs typeface="Calibri"/>
              </a:rPr>
              <a:t>metrics.</a:t>
            </a:r>
            <a:endParaRPr sz="1600">
              <a:latin typeface="Calibri"/>
              <a:cs typeface="Calibri"/>
            </a:endParaRPr>
          </a:p>
          <a:p>
            <a:pPr marL="355600" indent="-342900">
              <a:lnSpc>
                <a:spcPct val="100000"/>
              </a:lnSpc>
              <a:buAutoNum type="arabicPeriod"/>
              <a:tabLst>
                <a:tab pos="354965" algn="l"/>
                <a:tab pos="355600" algn="l"/>
              </a:tabLst>
            </a:pPr>
            <a:r>
              <a:rPr sz="1600" spc="-5" dirty="0">
                <a:latin typeface="Calibri"/>
                <a:cs typeface="Calibri"/>
              </a:rPr>
              <a:t>The monitoring </a:t>
            </a:r>
            <a:r>
              <a:rPr sz="1600" spc="-20" dirty="0">
                <a:latin typeface="Calibri"/>
                <a:cs typeface="Calibri"/>
              </a:rPr>
              <a:t>system </a:t>
            </a:r>
            <a:r>
              <a:rPr sz="1600" spc="-5" dirty="0">
                <a:latin typeface="Calibri"/>
                <a:cs typeface="Calibri"/>
              </a:rPr>
              <a:t>will then </a:t>
            </a:r>
            <a:r>
              <a:rPr sz="1600" spc="-20" dirty="0">
                <a:latin typeface="Calibri"/>
                <a:cs typeface="Calibri"/>
              </a:rPr>
              <a:t>store </a:t>
            </a:r>
            <a:r>
              <a:rPr sz="1600" spc="-5" dirty="0">
                <a:latin typeface="Calibri"/>
                <a:cs typeface="Calibri"/>
              </a:rPr>
              <a:t>the health </a:t>
            </a:r>
            <a:r>
              <a:rPr sz="1600" spc="-15" dirty="0">
                <a:latin typeface="Calibri"/>
                <a:cs typeface="Calibri"/>
              </a:rPr>
              <a:t>data to </a:t>
            </a:r>
            <a:r>
              <a:rPr sz="1600" spc="-5" dirty="0">
                <a:latin typeface="Calibri"/>
                <a:cs typeface="Calibri"/>
              </a:rPr>
              <a:t>a </a:t>
            </a:r>
            <a:r>
              <a:rPr sz="1600" spc="-10" dirty="0">
                <a:latin typeface="Calibri"/>
                <a:cs typeface="Calibri"/>
              </a:rPr>
              <a:t>database and/or </a:t>
            </a:r>
            <a:r>
              <a:rPr sz="1600" spc="-5" dirty="0">
                <a:latin typeface="Calibri"/>
                <a:cs typeface="Calibri"/>
              </a:rPr>
              <a:t>send it </a:t>
            </a:r>
            <a:r>
              <a:rPr sz="1600" spc="-15" dirty="0">
                <a:latin typeface="Calibri"/>
                <a:cs typeface="Calibri"/>
              </a:rPr>
              <a:t>to </a:t>
            </a:r>
            <a:r>
              <a:rPr sz="1600" spc="-5" dirty="0">
                <a:latin typeface="Calibri"/>
                <a:cs typeface="Calibri"/>
              </a:rPr>
              <a:t>a log </a:t>
            </a:r>
            <a:r>
              <a:rPr sz="1600" spc="-15" dirty="0">
                <a:latin typeface="Calibri"/>
                <a:cs typeface="Calibri"/>
              </a:rPr>
              <a:t>aggregator</a:t>
            </a:r>
            <a:r>
              <a:rPr sz="1600" spc="150" dirty="0">
                <a:latin typeface="Calibri"/>
                <a:cs typeface="Calibri"/>
              </a:rPr>
              <a:t> </a:t>
            </a:r>
            <a:r>
              <a:rPr sz="1600" spc="-30" dirty="0">
                <a:latin typeface="Calibri"/>
                <a:cs typeface="Calibri"/>
              </a:rPr>
              <a:t>server.</a:t>
            </a:r>
            <a:endParaRPr sz="1600">
              <a:latin typeface="Calibri"/>
              <a:cs typeface="Calibri"/>
            </a:endParaRPr>
          </a:p>
          <a:p>
            <a:pPr marL="355600" indent="-342900">
              <a:lnSpc>
                <a:spcPct val="100000"/>
              </a:lnSpc>
              <a:buAutoNum type="arabicPeriod"/>
              <a:tabLst>
                <a:tab pos="354965" algn="l"/>
                <a:tab pos="355600" algn="l"/>
              </a:tabLst>
            </a:pPr>
            <a:r>
              <a:rPr sz="1600" spc="-5" dirty="0">
                <a:latin typeface="Calibri"/>
                <a:cs typeface="Calibri"/>
              </a:rPr>
              <a:t>A </a:t>
            </a:r>
            <a:r>
              <a:rPr sz="1600" spc="-15" dirty="0">
                <a:latin typeface="Calibri"/>
                <a:cs typeface="Calibri"/>
              </a:rPr>
              <a:t>analyzer </a:t>
            </a:r>
            <a:r>
              <a:rPr sz="1600" spc="-5" dirty="0">
                <a:latin typeface="Calibri"/>
                <a:cs typeface="Calibri"/>
              </a:rPr>
              <a:t>service </a:t>
            </a:r>
            <a:r>
              <a:rPr sz="1600" spc="-10" dirty="0">
                <a:latin typeface="Calibri"/>
                <a:cs typeface="Calibri"/>
              </a:rPr>
              <a:t>can </a:t>
            </a:r>
            <a:r>
              <a:rPr sz="1600" spc="-5" dirty="0">
                <a:latin typeface="Calibri"/>
                <a:cs typeface="Calibri"/>
              </a:rPr>
              <a:t>then </a:t>
            </a:r>
            <a:r>
              <a:rPr sz="1600" spc="-10" dirty="0">
                <a:latin typeface="Calibri"/>
                <a:cs typeface="Calibri"/>
              </a:rPr>
              <a:t>process </a:t>
            </a:r>
            <a:r>
              <a:rPr sz="1600" spc="-5" dirty="0">
                <a:latin typeface="Calibri"/>
                <a:cs typeface="Calibri"/>
              </a:rPr>
              <a:t>the health </a:t>
            </a:r>
            <a:r>
              <a:rPr sz="1600" spc="-15" dirty="0">
                <a:latin typeface="Calibri"/>
                <a:cs typeface="Calibri"/>
              </a:rPr>
              <a:t>data </a:t>
            </a:r>
            <a:r>
              <a:rPr sz="1600" spc="-10" dirty="0">
                <a:latin typeface="Calibri"/>
                <a:cs typeface="Calibri"/>
              </a:rPr>
              <a:t>from </a:t>
            </a:r>
            <a:r>
              <a:rPr sz="1600" spc="-5" dirty="0">
                <a:latin typeface="Calibri"/>
                <a:cs typeface="Calibri"/>
              </a:rPr>
              <a:t>the </a:t>
            </a:r>
            <a:r>
              <a:rPr sz="1600" spc="-10" dirty="0">
                <a:latin typeface="Calibri"/>
                <a:cs typeface="Calibri"/>
              </a:rPr>
              <a:t>database </a:t>
            </a:r>
            <a:r>
              <a:rPr sz="1600" spc="-5" dirty="0">
                <a:latin typeface="Calibri"/>
                <a:cs typeface="Calibri"/>
              </a:rPr>
              <a:t>and </a:t>
            </a:r>
            <a:r>
              <a:rPr sz="1600" spc="-10" dirty="0">
                <a:latin typeface="Calibri"/>
                <a:cs typeface="Calibri"/>
              </a:rPr>
              <a:t>can </a:t>
            </a:r>
            <a:r>
              <a:rPr sz="1600" spc="-15" dirty="0">
                <a:latin typeface="Calibri"/>
                <a:cs typeface="Calibri"/>
              </a:rPr>
              <a:t>create </a:t>
            </a:r>
            <a:r>
              <a:rPr sz="1600" spc="-20" dirty="0">
                <a:latin typeface="Calibri"/>
                <a:cs typeface="Calibri"/>
              </a:rPr>
              <a:t>system</a:t>
            </a:r>
            <a:r>
              <a:rPr sz="1600" spc="120" dirty="0">
                <a:latin typeface="Calibri"/>
                <a:cs typeface="Calibri"/>
              </a:rPr>
              <a:t> </a:t>
            </a:r>
            <a:r>
              <a:rPr sz="1600" spc="-10" dirty="0">
                <a:latin typeface="Calibri"/>
                <a:cs typeface="Calibri"/>
              </a:rPr>
              <a:t>events.</a:t>
            </a:r>
            <a:endParaRPr sz="1600">
              <a:latin typeface="Calibri"/>
              <a:cs typeface="Calibri"/>
            </a:endParaRPr>
          </a:p>
          <a:p>
            <a:pPr marL="355600" marR="5080" indent="-342900">
              <a:lnSpc>
                <a:spcPct val="100000"/>
              </a:lnSpc>
              <a:buAutoNum type="arabicPeriod"/>
              <a:tabLst>
                <a:tab pos="354965" algn="l"/>
                <a:tab pos="355600" algn="l"/>
              </a:tabLst>
            </a:pPr>
            <a:r>
              <a:rPr sz="1600" spc="10" dirty="0">
                <a:latin typeface="Calibri"/>
                <a:cs typeface="Calibri"/>
              </a:rPr>
              <a:t>Configured and important </a:t>
            </a:r>
            <a:r>
              <a:rPr sz="1600" spc="5" dirty="0">
                <a:latin typeface="Calibri"/>
                <a:cs typeface="Calibri"/>
              </a:rPr>
              <a:t>events </a:t>
            </a:r>
            <a:r>
              <a:rPr sz="1600" dirty="0">
                <a:latin typeface="Calibri"/>
                <a:cs typeface="Calibri"/>
              </a:rPr>
              <a:t>are </a:t>
            </a:r>
            <a:r>
              <a:rPr sz="1600" spc="15" dirty="0">
                <a:latin typeface="Calibri"/>
                <a:cs typeface="Calibri"/>
              </a:rPr>
              <a:t>then </a:t>
            </a:r>
            <a:r>
              <a:rPr sz="1600" spc="10" dirty="0">
                <a:latin typeface="Calibri"/>
                <a:cs typeface="Calibri"/>
              </a:rPr>
              <a:t>converted </a:t>
            </a:r>
            <a:r>
              <a:rPr sz="1600" spc="5" dirty="0">
                <a:latin typeface="Calibri"/>
                <a:cs typeface="Calibri"/>
              </a:rPr>
              <a:t>into </a:t>
            </a:r>
            <a:r>
              <a:rPr sz="1600" spc="15" dirty="0">
                <a:latin typeface="Calibri"/>
                <a:cs typeface="Calibri"/>
              </a:rPr>
              <a:t>alerts, </a:t>
            </a:r>
            <a:r>
              <a:rPr sz="1600" spc="10" dirty="0">
                <a:latin typeface="Calibri"/>
                <a:cs typeface="Calibri"/>
              </a:rPr>
              <a:t>and </a:t>
            </a:r>
            <a:r>
              <a:rPr sz="1600" spc="15" dirty="0">
                <a:latin typeface="Calibri"/>
                <a:cs typeface="Calibri"/>
              </a:rPr>
              <a:t>these alerts </a:t>
            </a:r>
            <a:r>
              <a:rPr sz="1600" spc="5" dirty="0">
                <a:latin typeface="Calibri"/>
                <a:cs typeface="Calibri"/>
              </a:rPr>
              <a:t>are </a:t>
            </a:r>
            <a:r>
              <a:rPr sz="1600" spc="15" dirty="0">
                <a:latin typeface="Calibri"/>
                <a:cs typeface="Calibri"/>
              </a:rPr>
              <a:t>then dispatched </a:t>
            </a:r>
            <a:r>
              <a:rPr sz="1600" spc="10" dirty="0">
                <a:latin typeface="Calibri"/>
                <a:cs typeface="Calibri"/>
              </a:rPr>
              <a:t>through </a:t>
            </a:r>
            <a:r>
              <a:rPr sz="1600" spc="15" dirty="0">
                <a:latin typeface="Calibri"/>
                <a:cs typeface="Calibri"/>
              </a:rPr>
              <a:t>emails, SMSes, </a:t>
            </a:r>
            <a:r>
              <a:rPr sz="1600" spc="10" dirty="0">
                <a:latin typeface="Calibri"/>
                <a:cs typeface="Calibri"/>
              </a:rPr>
              <a:t>instant-  </a:t>
            </a:r>
            <a:r>
              <a:rPr sz="1600" spc="-5" dirty="0">
                <a:latin typeface="Calibri"/>
                <a:cs typeface="Calibri"/>
              </a:rPr>
              <a:t>messages, phone-calls,</a:t>
            </a:r>
            <a:r>
              <a:rPr sz="1600" dirty="0">
                <a:latin typeface="Calibri"/>
                <a:cs typeface="Calibri"/>
              </a:rPr>
              <a:t> </a:t>
            </a:r>
            <a:r>
              <a:rPr sz="1600" spc="-10" dirty="0">
                <a:latin typeface="Calibri"/>
                <a:cs typeface="Calibri"/>
              </a:rPr>
              <a:t>etc.</a:t>
            </a:r>
            <a:endParaRPr sz="1600">
              <a:latin typeface="Calibri"/>
              <a:cs typeface="Calibri"/>
            </a:endParaRPr>
          </a:p>
          <a:p>
            <a:pPr marL="355600" indent="-342900">
              <a:lnSpc>
                <a:spcPct val="100000"/>
              </a:lnSpc>
              <a:buAutoNum type="arabicPeriod"/>
              <a:tabLst>
                <a:tab pos="354965" algn="l"/>
                <a:tab pos="355600" algn="l"/>
              </a:tabLst>
            </a:pPr>
            <a:r>
              <a:rPr sz="1600" spc="-5" dirty="0">
                <a:latin typeface="Calibri"/>
                <a:cs typeface="Calibri"/>
              </a:rPr>
              <a:t>A </a:t>
            </a:r>
            <a:r>
              <a:rPr sz="1600" spc="-10" dirty="0">
                <a:latin typeface="Calibri"/>
                <a:cs typeface="Calibri"/>
              </a:rPr>
              <a:t>visualizer application can </a:t>
            </a:r>
            <a:r>
              <a:rPr sz="1600" spc="-5" dirty="0">
                <a:latin typeface="Calibri"/>
                <a:cs typeface="Calibri"/>
              </a:rPr>
              <a:t>be used </a:t>
            </a:r>
            <a:r>
              <a:rPr sz="1600" spc="-10" dirty="0">
                <a:latin typeface="Calibri"/>
                <a:cs typeface="Calibri"/>
              </a:rPr>
              <a:t>by </a:t>
            </a:r>
            <a:r>
              <a:rPr sz="1600" spc="-5" dirty="0">
                <a:latin typeface="Calibri"/>
                <a:cs typeface="Calibri"/>
              </a:rPr>
              <a:t>the human admin </a:t>
            </a:r>
            <a:r>
              <a:rPr sz="1600" spc="-15" dirty="0">
                <a:latin typeface="Calibri"/>
                <a:cs typeface="Calibri"/>
              </a:rPr>
              <a:t>to </a:t>
            </a:r>
            <a:r>
              <a:rPr sz="1600" spc="-10" dirty="0">
                <a:latin typeface="Calibri"/>
                <a:cs typeface="Calibri"/>
              </a:rPr>
              <a:t>view </a:t>
            </a:r>
            <a:r>
              <a:rPr sz="1600" spc="-5" dirty="0">
                <a:latin typeface="Calibri"/>
                <a:cs typeface="Calibri"/>
              </a:rPr>
              <a:t>the </a:t>
            </a:r>
            <a:r>
              <a:rPr sz="1600" spc="-20" dirty="0">
                <a:latin typeface="Calibri"/>
                <a:cs typeface="Calibri"/>
              </a:rPr>
              <a:t>system </a:t>
            </a:r>
            <a:r>
              <a:rPr sz="1600" spc="-5" dirty="0">
                <a:latin typeface="Calibri"/>
                <a:cs typeface="Calibri"/>
              </a:rPr>
              <a:t>and its </a:t>
            </a:r>
            <a:r>
              <a:rPr sz="1600" spc="-10" dirty="0">
                <a:latin typeface="Calibri"/>
                <a:cs typeface="Calibri"/>
              </a:rPr>
              <a:t>contituents performance </a:t>
            </a:r>
            <a:r>
              <a:rPr sz="1600" spc="-5" dirty="0">
                <a:latin typeface="Calibri"/>
                <a:cs typeface="Calibri"/>
              </a:rPr>
              <a:t>and </a:t>
            </a:r>
            <a:r>
              <a:rPr sz="1600" spc="-15" dirty="0">
                <a:latin typeface="Calibri"/>
                <a:cs typeface="Calibri"/>
              </a:rPr>
              <a:t>failure</a:t>
            </a:r>
            <a:r>
              <a:rPr sz="1600" spc="245" dirty="0">
                <a:latin typeface="Calibri"/>
                <a:cs typeface="Calibri"/>
              </a:rPr>
              <a:t> </a:t>
            </a:r>
            <a:r>
              <a:rPr sz="1600" spc="-25" dirty="0">
                <a:latin typeface="Calibri"/>
                <a:cs typeface="Calibri"/>
              </a:rPr>
              <a:t>history.</a:t>
            </a:r>
            <a:endParaRPr sz="1600">
              <a:latin typeface="Calibri"/>
              <a:cs typeface="Calibri"/>
            </a:endParaRPr>
          </a:p>
        </p:txBody>
      </p:sp>
      <p:sp>
        <p:nvSpPr>
          <p:cNvPr id="10" name="object 10"/>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92</a:t>
            </a:fld>
            <a:endParaRPr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639318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Monitoring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Implementing monitoring</a:t>
            </a:r>
            <a:r>
              <a:rPr sz="2400" b="1" spc="-6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8" name="object 8"/>
          <p:cNvSpPr txBox="1"/>
          <p:nvPr/>
        </p:nvSpPr>
        <p:spPr>
          <a:xfrm>
            <a:off x="280034" y="846454"/>
            <a:ext cx="479869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alibri"/>
                <a:cs typeface="Calibri"/>
              </a:rPr>
              <a:t>Microservice monitoring </a:t>
            </a:r>
            <a:r>
              <a:rPr sz="1800" spc="-10" dirty="0">
                <a:latin typeface="Calibri"/>
                <a:cs typeface="Calibri"/>
              </a:rPr>
              <a:t>can </a:t>
            </a:r>
            <a:r>
              <a:rPr sz="1800" spc="-5" dirty="0">
                <a:latin typeface="Calibri"/>
                <a:cs typeface="Calibri"/>
              </a:rPr>
              <a:t>be </a:t>
            </a:r>
            <a:r>
              <a:rPr sz="1800" spc="-10" dirty="0">
                <a:latin typeface="Calibri"/>
                <a:cs typeface="Calibri"/>
              </a:rPr>
              <a:t>implemented</a:t>
            </a:r>
            <a:r>
              <a:rPr sz="1800" spc="15" dirty="0">
                <a:latin typeface="Calibri"/>
                <a:cs typeface="Calibri"/>
              </a:rPr>
              <a:t> </a:t>
            </a:r>
            <a:r>
              <a:rPr sz="1800" spc="-5" dirty="0">
                <a:latin typeface="Calibri"/>
                <a:cs typeface="Calibri"/>
              </a:rPr>
              <a:t>using</a:t>
            </a:r>
            <a:endParaRPr sz="1800">
              <a:latin typeface="Calibri"/>
              <a:cs typeface="Calibri"/>
            </a:endParaRPr>
          </a:p>
        </p:txBody>
      </p:sp>
      <p:sp>
        <p:nvSpPr>
          <p:cNvPr id="9" name="object 9"/>
          <p:cNvSpPr txBox="1"/>
          <p:nvPr/>
        </p:nvSpPr>
        <p:spPr>
          <a:xfrm>
            <a:off x="280034" y="1120775"/>
            <a:ext cx="2691130" cy="84836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b="1" spc="-5" dirty="0">
                <a:latin typeface="Calibri"/>
                <a:cs typeface="Calibri"/>
              </a:rPr>
              <a:t>Spring </a:t>
            </a:r>
            <a:r>
              <a:rPr sz="1800" b="1" dirty="0">
                <a:latin typeface="Calibri"/>
                <a:cs typeface="Calibri"/>
              </a:rPr>
              <a:t>Boot</a:t>
            </a:r>
            <a:r>
              <a:rPr sz="1800" b="1" spc="-20" dirty="0">
                <a:latin typeface="Calibri"/>
                <a:cs typeface="Calibri"/>
              </a:rPr>
              <a:t> </a:t>
            </a:r>
            <a:r>
              <a:rPr sz="1800" b="1" spc="-10" dirty="0">
                <a:latin typeface="Calibri"/>
                <a:cs typeface="Calibri"/>
              </a:rPr>
              <a:t>Actuator</a:t>
            </a:r>
            <a:endParaRPr sz="1800">
              <a:latin typeface="Calibri"/>
              <a:cs typeface="Calibri"/>
            </a:endParaRPr>
          </a:p>
          <a:p>
            <a:pPr marL="298450" indent="-285750">
              <a:lnSpc>
                <a:spcPct val="100000"/>
              </a:lnSpc>
              <a:buFont typeface="Arial"/>
              <a:buChar char="•"/>
              <a:tabLst>
                <a:tab pos="297815" algn="l"/>
                <a:tab pos="298450" algn="l"/>
              </a:tabLst>
            </a:pPr>
            <a:r>
              <a:rPr sz="1800" b="1" spc="-5" dirty="0">
                <a:latin typeface="Calibri"/>
                <a:cs typeface="Calibri"/>
              </a:rPr>
              <a:t>Spring </a:t>
            </a:r>
            <a:r>
              <a:rPr sz="1800" b="1" dirty="0">
                <a:latin typeface="Calibri"/>
                <a:cs typeface="Calibri"/>
              </a:rPr>
              <a:t>Boot</a:t>
            </a:r>
            <a:r>
              <a:rPr sz="1800" b="1" spc="-20" dirty="0">
                <a:latin typeface="Calibri"/>
                <a:cs typeface="Calibri"/>
              </a:rPr>
              <a:t> </a:t>
            </a:r>
            <a:r>
              <a:rPr sz="1800" b="1" spc="-5" dirty="0">
                <a:latin typeface="Calibri"/>
                <a:cs typeface="Calibri"/>
              </a:rPr>
              <a:t>Admin</a:t>
            </a:r>
            <a:endParaRPr sz="1800">
              <a:latin typeface="Calibri"/>
              <a:cs typeface="Calibri"/>
            </a:endParaRPr>
          </a:p>
          <a:p>
            <a:pPr marL="298450" indent="-285750">
              <a:lnSpc>
                <a:spcPct val="100000"/>
              </a:lnSpc>
              <a:buFont typeface="Arial"/>
              <a:buChar char="•"/>
              <a:tabLst>
                <a:tab pos="297815" algn="l"/>
                <a:tab pos="298450" algn="l"/>
              </a:tabLst>
            </a:pPr>
            <a:r>
              <a:rPr sz="1800" b="1" spc="-5" dirty="0">
                <a:latin typeface="Calibri"/>
                <a:cs typeface="Calibri"/>
              </a:rPr>
              <a:t>Spring </a:t>
            </a:r>
            <a:r>
              <a:rPr sz="1800" b="1" dirty="0">
                <a:latin typeface="Calibri"/>
                <a:cs typeface="Calibri"/>
              </a:rPr>
              <a:t>Boot </a:t>
            </a:r>
            <a:r>
              <a:rPr sz="1800" b="1" spc="-5" dirty="0">
                <a:latin typeface="Calibri"/>
                <a:cs typeface="Calibri"/>
              </a:rPr>
              <a:t>Admin</a:t>
            </a:r>
            <a:r>
              <a:rPr sz="1800" b="1" spc="-65" dirty="0">
                <a:latin typeface="Calibri"/>
                <a:cs typeface="Calibri"/>
              </a:rPr>
              <a:t> </a:t>
            </a:r>
            <a:r>
              <a:rPr sz="1800" b="1" spc="-10" dirty="0">
                <a:latin typeface="Calibri"/>
                <a:cs typeface="Calibri"/>
              </a:rPr>
              <a:t>Client</a:t>
            </a:r>
            <a:endParaRPr sz="1800">
              <a:latin typeface="Calibri"/>
              <a:cs typeface="Calibri"/>
            </a:endParaRPr>
          </a:p>
        </p:txBody>
      </p:sp>
      <p:sp>
        <p:nvSpPr>
          <p:cNvPr id="10" name="object 10"/>
          <p:cNvSpPr txBox="1"/>
          <p:nvPr/>
        </p:nvSpPr>
        <p:spPr>
          <a:xfrm>
            <a:off x="280034" y="2218054"/>
            <a:ext cx="5285105" cy="1397000"/>
          </a:xfrm>
          <a:prstGeom prst="rect">
            <a:avLst/>
          </a:prstGeom>
        </p:spPr>
        <p:txBody>
          <a:bodyPr vert="horz" wrap="square" lIns="0" tIns="12700" rIns="0" bIns="0" rtlCol="0">
            <a:spAutoFit/>
          </a:bodyPr>
          <a:lstStyle/>
          <a:p>
            <a:pPr marL="12700" marR="5080">
              <a:lnSpc>
                <a:spcPct val="100000"/>
              </a:lnSpc>
              <a:spcBef>
                <a:spcPts val="100"/>
              </a:spcBef>
            </a:pPr>
            <a:r>
              <a:rPr sz="1800" b="1" spc="-10" dirty="0">
                <a:latin typeface="Calibri"/>
                <a:cs typeface="Calibri"/>
              </a:rPr>
              <a:t>Prometheus </a:t>
            </a:r>
            <a:r>
              <a:rPr sz="1800" spc="-10" dirty="0">
                <a:latin typeface="Calibri"/>
                <a:cs typeface="Calibri"/>
              </a:rPr>
              <a:t>can </a:t>
            </a:r>
            <a:r>
              <a:rPr sz="1800" spc="-5" dirty="0">
                <a:latin typeface="Calibri"/>
                <a:cs typeface="Calibri"/>
              </a:rPr>
              <a:t>be used as </a:t>
            </a:r>
            <a:r>
              <a:rPr sz="1800" dirty="0">
                <a:latin typeface="Calibri"/>
                <a:cs typeface="Calibri"/>
              </a:rPr>
              <a:t>a </a:t>
            </a:r>
            <a:r>
              <a:rPr sz="1800" spc="-10" dirty="0">
                <a:latin typeface="Calibri"/>
                <a:cs typeface="Calibri"/>
              </a:rPr>
              <a:t>replacement </a:t>
            </a:r>
            <a:r>
              <a:rPr sz="1800" spc="-15" dirty="0">
                <a:latin typeface="Calibri"/>
                <a:cs typeface="Calibri"/>
              </a:rPr>
              <a:t>for </a:t>
            </a:r>
            <a:r>
              <a:rPr sz="1800" spc="-5" dirty="0">
                <a:latin typeface="Calibri"/>
                <a:cs typeface="Calibri"/>
              </a:rPr>
              <a:t>the Spring  </a:t>
            </a:r>
            <a:r>
              <a:rPr sz="1800" dirty="0">
                <a:latin typeface="Calibri"/>
                <a:cs typeface="Calibri"/>
              </a:rPr>
              <a:t>Boot </a:t>
            </a:r>
            <a:r>
              <a:rPr sz="1800" spc="-5" dirty="0">
                <a:latin typeface="Calibri"/>
                <a:cs typeface="Calibri"/>
              </a:rPr>
              <a:t>Admin. With </a:t>
            </a:r>
            <a:r>
              <a:rPr sz="1800" spc="-10" dirty="0">
                <a:latin typeface="Calibri"/>
                <a:cs typeface="Calibri"/>
              </a:rPr>
              <a:t>that, </a:t>
            </a:r>
            <a:r>
              <a:rPr sz="1800" dirty="0">
                <a:latin typeface="Calibri"/>
                <a:cs typeface="Calibri"/>
              </a:rPr>
              <a:t>a </a:t>
            </a:r>
            <a:r>
              <a:rPr sz="1800" b="1" spc="-15" dirty="0">
                <a:latin typeface="Calibri"/>
                <a:cs typeface="Calibri"/>
              </a:rPr>
              <a:t>Grafana </a:t>
            </a:r>
            <a:r>
              <a:rPr sz="1800" dirty="0">
                <a:latin typeface="Calibri"/>
                <a:cs typeface="Calibri"/>
              </a:rPr>
              <a:t>log </a:t>
            </a:r>
            <a:r>
              <a:rPr sz="1800" spc="-15" dirty="0">
                <a:latin typeface="Calibri"/>
                <a:cs typeface="Calibri"/>
              </a:rPr>
              <a:t>analyzer </a:t>
            </a:r>
            <a:r>
              <a:rPr sz="1800" spc="-10" dirty="0">
                <a:latin typeface="Calibri"/>
                <a:cs typeface="Calibri"/>
              </a:rPr>
              <a:t>can </a:t>
            </a:r>
            <a:r>
              <a:rPr sz="1800" spc="-5" dirty="0">
                <a:latin typeface="Calibri"/>
                <a:cs typeface="Calibri"/>
              </a:rPr>
              <a:t>be  used. </a:t>
            </a:r>
            <a:r>
              <a:rPr sz="1800" spc="-15" dirty="0">
                <a:latin typeface="Calibri"/>
                <a:cs typeface="Calibri"/>
              </a:rPr>
              <a:t>Similarly, </a:t>
            </a:r>
            <a:r>
              <a:rPr sz="1800" b="1" spc="-10" dirty="0">
                <a:latin typeface="Calibri"/>
                <a:cs typeface="Calibri"/>
              </a:rPr>
              <a:t>Metricbeat </a:t>
            </a:r>
            <a:r>
              <a:rPr sz="1800" spc="-10" dirty="0">
                <a:latin typeface="Calibri"/>
                <a:cs typeface="Calibri"/>
              </a:rPr>
              <a:t>can </a:t>
            </a:r>
            <a:r>
              <a:rPr sz="1800" spc="-5" dirty="0">
                <a:latin typeface="Calibri"/>
                <a:cs typeface="Calibri"/>
              </a:rPr>
              <a:t>also be used </a:t>
            </a:r>
            <a:r>
              <a:rPr sz="1800" spc="-10" dirty="0">
                <a:latin typeface="Calibri"/>
                <a:cs typeface="Calibri"/>
              </a:rPr>
              <a:t>to </a:t>
            </a:r>
            <a:r>
              <a:rPr sz="1800" spc="-5" dirty="0">
                <a:latin typeface="Calibri"/>
                <a:cs typeface="Calibri"/>
              </a:rPr>
              <a:t>collect  </a:t>
            </a:r>
            <a:r>
              <a:rPr sz="1800" spc="-10" dirty="0">
                <a:latin typeface="Calibri"/>
                <a:cs typeface="Calibri"/>
              </a:rPr>
              <a:t>various </a:t>
            </a:r>
            <a:r>
              <a:rPr sz="1800" spc="-15" dirty="0">
                <a:latin typeface="Calibri"/>
                <a:cs typeface="Calibri"/>
              </a:rPr>
              <a:t>system, </a:t>
            </a:r>
            <a:r>
              <a:rPr sz="1800" spc="-5" dirty="0">
                <a:latin typeface="Calibri"/>
                <a:cs typeface="Calibri"/>
              </a:rPr>
              <a:t>and </a:t>
            </a:r>
            <a:r>
              <a:rPr sz="1800" dirty="0">
                <a:latin typeface="Calibri"/>
                <a:cs typeface="Calibri"/>
              </a:rPr>
              <a:t>service </a:t>
            </a:r>
            <a:r>
              <a:rPr sz="1800" spc="-5" dirty="0">
                <a:latin typeface="Calibri"/>
                <a:cs typeface="Calibri"/>
              </a:rPr>
              <a:t>metrics and dump them </a:t>
            </a:r>
            <a:r>
              <a:rPr sz="1800" dirty="0">
                <a:latin typeface="Calibri"/>
                <a:cs typeface="Calibri"/>
              </a:rPr>
              <a:t>on  </a:t>
            </a:r>
            <a:r>
              <a:rPr sz="1800" spc="-5" dirty="0">
                <a:latin typeface="Calibri"/>
                <a:cs typeface="Calibri"/>
              </a:rPr>
              <a:t>an </a:t>
            </a:r>
            <a:r>
              <a:rPr sz="1800" spc="-10" dirty="0">
                <a:latin typeface="Calibri"/>
                <a:cs typeface="Calibri"/>
              </a:rPr>
              <a:t>external</a:t>
            </a:r>
            <a:r>
              <a:rPr sz="1800" spc="-5" dirty="0">
                <a:latin typeface="Calibri"/>
                <a:cs typeface="Calibri"/>
              </a:rPr>
              <a:t> </a:t>
            </a:r>
            <a:r>
              <a:rPr sz="1800" spc="-10" dirty="0">
                <a:latin typeface="Calibri"/>
                <a:cs typeface="Calibri"/>
              </a:rPr>
              <a:t>database.</a:t>
            </a:r>
            <a:endParaRPr sz="1800">
              <a:latin typeface="Calibri"/>
              <a:cs typeface="Calibri"/>
            </a:endParaRPr>
          </a:p>
        </p:txBody>
      </p:sp>
      <p:sp>
        <p:nvSpPr>
          <p:cNvPr id="11" name="object 11"/>
          <p:cNvSpPr txBox="1"/>
          <p:nvPr/>
        </p:nvSpPr>
        <p:spPr>
          <a:xfrm>
            <a:off x="280034" y="3863975"/>
            <a:ext cx="4822190"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Calibri"/>
                <a:cs typeface="Calibri"/>
              </a:rPr>
              <a:t>Besides </a:t>
            </a:r>
            <a:r>
              <a:rPr sz="1800" spc="-10" dirty="0">
                <a:latin typeface="Calibri"/>
                <a:cs typeface="Calibri"/>
              </a:rPr>
              <a:t>that, </a:t>
            </a:r>
            <a:r>
              <a:rPr sz="1800" spc="-15" dirty="0">
                <a:latin typeface="Calibri"/>
                <a:cs typeface="Calibri"/>
              </a:rPr>
              <a:t>Eureka </a:t>
            </a:r>
            <a:r>
              <a:rPr sz="1800" spc="-5" dirty="0">
                <a:latin typeface="Calibri"/>
                <a:cs typeface="Calibri"/>
              </a:rPr>
              <a:t>based </a:t>
            </a:r>
            <a:r>
              <a:rPr sz="1800" spc="-10" dirty="0">
                <a:latin typeface="Calibri"/>
                <a:cs typeface="Calibri"/>
              </a:rPr>
              <a:t>discovery </a:t>
            </a:r>
            <a:r>
              <a:rPr sz="1800" spc="-5" dirty="0">
                <a:latin typeface="Calibri"/>
                <a:cs typeface="Calibri"/>
              </a:rPr>
              <a:t>server and API  </a:t>
            </a:r>
            <a:r>
              <a:rPr sz="1800" spc="-20" dirty="0">
                <a:latin typeface="Calibri"/>
                <a:cs typeface="Calibri"/>
              </a:rPr>
              <a:t>Gateway </a:t>
            </a:r>
            <a:r>
              <a:rPr sz="1800" spc="-10" dirty="0">
                <a:latin typeface="Calibri"/>
                <a:cs typeface="Calibri"/>
              </a:rPr>
              <a:t>can </a:t>
            </a:r>
            <a:r>
              <a:rPr sz="1800" spc="-5" dirty="0">
                <a:latin typeface="Calibri"/>
                <a:cs typeface="Calibri"/>
              </a:rPr>
              <a:t>be </a:t>
            </a:r>
            <a:r>
              <a:rPr sz="1800" spc="-10" dirty="0">
                <a:latin typeface="Calibri"/>
                <a:cs typeface="Calibri"/>
              </a:rPr>
              <a:t>configured to provide </a:t>
            </a:r>
            <a:r>
              <a:rPr sz="1800" spc="-5" dirty="0">
                <a:latin typeface="Calibri"/>
                <a:cs typeface="Calibri"/>
              </a:rPr>
              <a:t>Spring admin  dashboards. </a:t>
            </a:r>
            <a:r>
              <a:rPr sz="1800" spc="-20" dirty="0">
                <a:latin typeface="Calibri"/>
                <a:cs typeface="Calibri"/>
              </a:rPr>
              <a:t>Make </a:t>
            </a:r>
            <a:r>
              <a:rPr sz="1800" spc="-10" dirty="0">
                <a:latin typeface="Calibri"/>
                <a:cs typeface="Calibri"/>
              </a:rPr>
              <a:t>sure </a:t>
            </a:r>
            <a:r>
              <a:rPr sz="1800" spc="-5" dirty="0">
                <a:latin typeface="Calibri"/>
                <a:cs typeface="Calibri"/>
              </a:rPr>
              <a:t>API </a:t>
            </a:r>
            <a:r>
              <a:rPr sz="1800" spc="-20" dirty="0">
                <a:latin typeface="Calibri"/>
                <a:cs typeface="Calibri"/>
              </a:rPr>
              <a:t>Gateway </a:t>
            </a:r>
            <a:r>
              <a:rPr sz="1800" spc="-5" dirty="0">
                <a:latin typeface="Calibri"/>
                <a:cs typeface="Calibri"/>
              </a:rPr>
              <a:t>has</a:t>
            </a:r>
            <a:r>
              <a:rPr sz="1800" spc="10" dirty="0">
                <a:latin typeface="Calibri"/>
                <a:cs typeface="Calibri"/>
              </a:rPr>
              <a:t> </a:t>
            </a:r>
            <a:r>
              <a:rPr sz="1800" spc="-10" dirty="0">
                <a:latin typeface="Calibri"/>
                <a:cs typeface="Calibri"/>
              </a:rPr>
              <a:t>Hystrix</a:t>
            </a:r>
            <a:endParaRPr sz="1800">
              <a:latin typeface="Calibri"/>
              <a:cs typeface="Calibri"/>
            </a:endParaRPr>
          </a:p>
        </p:txBody>
      </p:sp>
      <p:pic>
        <p:nvPicPr>
          <p:cNvPr id="12" name="object 12"/>
          <p:cNvPicPr/>
          <p:nvPr/>
        </p:nvPicPr>
        <p:blipFill>
          <a:blip r:embed="rId2" cstate="print"/>
          <a:stretch>
            <a:fillRect/>
          </a:stretch>
        </p:blipFill>
        <p:spPr>
          <a:xfrm>
            <a:off x="5303520" y="822960"/>
            <a:ext cx="6884322" cy="1417320"/>
          </a:xfrm>
          <a:prstGeom prst="rect">
            <a:avLst/>
          </a:prstGeom>
        </p:spPr>
      </p:pic>
      <p:sp>
        <p:nvSpPr>
          <p:cNvPr id="13" name="object 13"/>
          <p:cNvSpPr txBox="1"/>
          <p:nvPr/>
        </p:nvSpPr>
        <p:spPr>
          <a:xfrm>
            <a:off x="5438140" y="895985"/>
            <a:ext cx="1143000" cy="240029"/>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FFFF"/>
                </a:solidFill>
                <a:latin typeface="Calibri"/>
                <a:cs typeface="Calibri"/>
              </a:rPr>
              <a:t>Actuator </a:t>
            </a:r>
            <a:r>
              <a:rPr sz="1400" b="1" spc="-5" dirty="0">
                <a:solidFill>
                  <a:srgbClr val="FFFFFF"/>
                </a:solidFill>
                <a:latin typeface="Calibri"/>
                <a:cs typeface="Calibri"/>
              </a:rPr>
              <a:t>API</a:t>
            </a:r>
            <a:r>
              <a:rPr sz="1400" b="1" spc="-40" dirty="0">
                <a:solidFill>
                  <a:srgbClr val="FFFFFF"/>
                </a:solidFill>
                <a:latin typeface="Calibri"/>
                <a:cs typeface="Calibri"/>
              </a:rPr>
              <a:t> </a:t>
            </a:r>
            <a:r>
              <a:rPr sz="1400" b="1" spc="-5" dirty="0">
                <a:solidFill>
                  <a:srgbClr val="FFFFFF"/>
                </a:solidFill>
                <a:latin typeface="Calibri"/>
                <a:cs typeface="Calibri"/>
              </a:rPr>
              <a:t>...</a:t>
            </a:r>
            <a:endParaRPr sz="1400">
              <a:latin typeface="Calibri"/>
              <a:cs typeface="Calibri"/>
            </a:endParaRPr>
          </a:p>
        </p:txBody>
      </p:sp>
      <p:sp>
        <p:nvSpPr>
          <p:cNvPr id="14" name="object 14"/>
          <p:cNvSpPr txBox="1"/>
          <p:nvPr/>
        </p:nvSpPr>
        <p:spPr>
          <a:xfrm>
            <a:off x="5438140" y="1200785"/>
            <a:ext cx="6371590" cy="880110"/>
          </a:xfrm>
          <a:prstGeom prst="rect">
            <a:avLst/>
          </a:prstGeom>
        </p:spPr>
        <p:txBody>
          <a:bodyPr vert="horz" wrap="square" lIns="0" tIns="13335" rIns="0" bIns="0" rtlCol="0">
            <a:spAutoFit/>
          </a:bodyPr>
          <a:lstStyle/>
          <a:p>
            <a:pPr marL="298450" marR="5080" indent="-285750">
              <a:lnSpc>
                <a:spcPct val="100000"/>
              </a:lnSpc>
              <a:spcBef>
                <a:spcPts val="105"/>
              </a:spcBef>
              <a:buFont typeface="Arial"/>
              <a:buChar char="•"/>
              <a:tabLst>
                <a:tab pos="297815" algn="l"/>
                <a:tab pos="298450" algn="l"/>
              </a:tabLst>
            </a:pPr>
            <a:r>
              <a:rPr sz="1400" spc="-10" dirty="0">
                <a:latin typeface="Calibri"/>
                <a:cs typeface="Calibri"/>
              </a:rPr>
              <a:t>Actuators capture </a:t>
            </a:r>
            <a:r>
              <a:rPr sz="1400" spc="-5" dirty="0">
                <a:latin typeface="Calibri"/>
                <a:cs typeface="Calibri"/>
              </a:rPr>
              <a:t>the microservice (Spring Boot app) performance metrics and then  made them </a:t>
            </a:r>
            <a:r>
              <a:rPr sz="1400" spc="-10" dirty="0">
                <a:latin typeface="Calibri"/>
                <a:cs typeface="Calibri"/>
              </a:rPr>
              <a:t>available </a:t>
            </a:r>
            <a:r>
              <a:rPr sz="1400" dirty="0">
                <a:latin typeface="Calibri"/>
                <a:cs typeface="Calibri"/>
              </a:rPr>
              <a:t>on an </a:t>
            </a:r>
            <a:r>
              <a:rPr sz="1400" spc="-10" dirty="0">
                <a:latin typeface="Calibri"/>
                <a:cs typeface="Calibri"/>
              </a:rPr>
              <a:t>REST</a:t>
            </a:r>
            <a:r>
              <a:rPr sz="1400" spc="-25" dirty="0">
                <a:latin typeface="Calibri"/>
                <a:cs typeface="Calibri"/>
              </a:rPr>
              <a:t> </a:t>
            </a:r>
            <a:r>
              <a:rPr sz="1400" spc="-10" dirty="0">
                <a:latin typeface="Calibri"/>
                <a:cs typeface="Calibri"/>
              </a:rPr>
              <a:t>resource.</a:t>
            </a:r>
            <a:endParaRPr sz="1400">
              <a:latin typeface="Calibri"/>
              <a:cs typeface="Calibri"/>
            </a:endParaRPr>
          </a:p>
          <a:p>
            <a:pPr marL="298450" indent="-285750">
              <a:lnSpc>
                <a:spcPct val="100000"/>
              </a:lnSpc>
              <a:buFont typeface="Arial"/>
              <a:buChar char="•"/>
              <a:tabLst>
                <a:tab pos="297815" algn="l"/>
                <a:tab pos="298450" algn="l"/>
              </a:tabLst>
            </a:pPr>
            <a:r>
              <a:rPr sz="1400" spc="-65" dirty="0">
                <a:latin typeface="Calibri"/>
                <a:cs typeface="Calibri"/>
              </a:rPr>
              <a:t>To </a:t>
            </a:r>
            <a:r>
              <a:rPr sz="1400" spc="-5" dirty="0">
                <a:latin typeface="Calibri"/>
                <a:cs typeface="Calibri"/>
              </a:rPr>
              <a:t>use, one will </a:t>
            </a:r>
            <a:r>
              <a:rPr sz="1400" spc="-15" dirty="0">
                <a:latin typeface="Calibri"/>
                <a:cs typeface="Calibri"/>
              </a:rPr>
              <a:t>have </a:t>
            </a:r>
            <a:r>
              <a:rPr sz="1400" spc="-10" dirty="0">
                <a:latin typeface="Calibri"/>
                <a:cs typeface="Calibri"/>
              </a:rPr>
              <a:t>to </a:t>
            </a:r>
            <a:r>
              <a:rPr sz="1400" spc="-5" dirty="0">
                <a:latin typeface="Calibri"/>
                <a:cs typeface="Calibri"/>
              </a:rPr>
              <a:t>add its dependency in the </a:t>
            </a:r>
            <a:r>
              <a:rPr sz="1400" spc="-10" dirty="0">
                <a:latin typeface="Calibri"/>
                <a:cs typeface="Calibri"/>
              </a:rPr>
              <a:t>project</a:t>
            </a:r>
            <a:r>
              <a:rPr sz="1400" spc="70" dirty="0">
                <a:latin typeface="Calibri"/>
                <a:cs typeface="Calibri"/>
              </a:rPr>
              <a:t> </a:t>
            </a:r>
            <a:r>
              <a:rPr sz="1400" spc="-5" dirty="0">
                <a:latin typeface="Calibri"/>
                <a:cs typeface="Calibri"/>
              </a:rPr>
              <a:t>file.</a:t>
            </a:r>
            <a:endParaRPr sz="1400">
              <a:latin typeface="Calibri"/>
              <a:cs typeface="Calibri"/>
            </a:endParaRPr>
          </a:p>
          <a:p>
            <a:pPr marL="298450" indent="-285750">
              <a:lnSpc>
                <a:spcPct val="100000"/>
              </a:lnSpc>
              <a:buFont typeface="Arial"/>
              <a:buChar char="•"/>
              <a:tabLst>
                <a:tab pos="297815" algn="l"/>
                <a:tab pos="298450" algn="l"/>
              </a:tabLst>
            </a:pPr>
            <a:r>
              <a:rPr sz="1400" spc="-5" dirty="0">
                <a:latin typeface="Calibri"/>
                <a:cs typeface="Calibri"/>
              </a:rPr>
              <a:t>Enable the </a:t>
            </a:r>
            <a:r>
              <a:rPr sz="1400" spc="-10" dirty="0">
                <a:latin typeface="Calibri"/>
                <a:cs typeface="Calibri"/>
              </a:rPr>
              <a:t>actuators </a:t>
            </a:r>
            <a:r>
              <a:rPr sz="1400" spc="-5" dirty="0">
                <a:latin typeface="Calibri"/>
                <a:cs typeface="Calibri"/>
              </a:rPr>
              <a:t>in the </a:t>
            </a:r>
            <a:r>
              <a:rPr sz="1400" spc="-10" dirty="0">
                <a:latin typeface="Calibri"/>
                <a:cs typeface="Calibri"/>
              </a:rPr>
              <a:t>application </a:t>
            </a:r>
            <a:r>
              <a:rPr sz="1400" spc="-5" dirty="0">
                <a:latin typeface="Calibri"/>
                <a:cs typeface="Calibri"/>
              </a:rPr>
              <a:t>properties/yml file.</a:t>
            </a:r>
            <a:endParaRPr sz="1400">
              <a:latin typeface="Calibri"/>
              <a:cs typeface="Calibri"/>
            </a:endParaRPr>
          </a:p>
        </p:txBody>
      </p:sp>
      <p:pic>
        <p:nvPicPr>
          <p:cNvPr id="15" name="object 15"/>
          <p:cNvPicPr/>
          <p:nvPr/>
        </p:nvPicPr>
        <p:blipFill>
          <a:blip r:embed="rId3" cstate="print"/>
          <a:stretch>
            <a:fillRect/>
          </a:stretch>
        </p:blipFill>
        <p:spPr>
          <a:xfrm>
            <a:off x="8549640" y="685800"/>
            <a:ext cx="3566159" cy="502920"/>
          </a:xfrm>
          <a:prstGeom prst="rect">
            <a:avLst/>
          </a:prstGeom>
        </p:spPr>
      </p:pic>
      <p:sp>
        <p:nvSpPr>
          <p:cNvPr id="16" name="object 16"/>
          <p:cNvSpPr txBox="1"/>
          <p:nvPr/>
        </p:nvSpPr>
        <p:spPr>
          <a:xfrm>
            <a:off x="8679815" y="782319"/>
            <a:ext cx="3257550" cy="240029"/>
          </a:xfrm>
          <a:prstGeom prst="rect">
            <a:avLst/>
          </a:prstGeom>
        </p:spPr>
        <p:txBody>
          <a:bodyPr vert="horz" wrap="square" lIns="0" tIns="13335" rIns="0" bIns="0" rtlCol="0">
            <a:spAutoFit/>
          </a:bodyPr>
          <a:lstStyle/>
          <a:p>
            <a:pPr marL="12700">
              <a:lnSpc>
                <a:spcPct val="100000"/>
              </a:lnSpc>
              <a:spcBef>
                <a:spcPts val="105"/>
              </a:spcBef>
            </a:pPr>
            <a:r>
              <a:rPr sz="1400" spc="-10" dirty="0">
                <a:solidFill>
                  <a:srgbClr val="FFFFFF"/>
                </a:solidFill>
                <a:latin typeface="Calibri"/>
                <a:cs typeface="Calibri"/>
              </a:rPr>
              <a:t>https://spring.io/guides/gs/actuator-service/</a:t>
            </a:r>
            <a:endParaRPr sz="1400">
              <a:latin typeface="Calibri"/>
              <a:cs typeface="Calibri"/>
            </a:endParaRPr>
          </a:p>
        </p:txBody>
      </p:sp>
      <p:pic>
        <p:nvPicPr>
          <p:cNvPr id="17" name="object 17"/>
          <p:cNvPicPr/>
          <p:nvPr/>
        </p:nvPicPr>
        <p:blipFill>
          <a:blip r:embed="rId4" cstate="print"/>
          <a:stretch>
            <a:fillRect/>
          </a:stretch>
        </p:blipFill>
        <p:spPr>
          <a:xfrm>
            <a:off x="5623559" y="2194560"/>
            <a:ext cx="6568440" cy="3108960"/>
          </a:xfrm>
          <a:prstGeom prst="rect">
            <a:avLst/>
          </a:prstGeom>
        </p:spPr>
      </p:pic>
      <p:sp>
        <p:nvSpPr>
          <p:cNvPr id="18" name="object 18"/>
          <p:cNvSpPr txBox="1"/>
          <p:nvPr/>
        </p:nvSpPr>
        <p:spPr>
          <a:xfrm>
            <a:off x="5745479" y="2251074"/>
            <a:ext cx="1209040"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FFFFFF"/>
                </a:solidFill>
                <a:latin typeface="Calibri"/>
                <a:cs typeface="Calibri"/>
              </a:rPr>
              <a:t>Admin Server</a:t>
            </a:r>
            <a:r>
              <a:rPr sz="1400" b="1" spc="-55" dirty="0">
                <a:solidFill>
                  <a:srgbClr val="FFFFFF"/>
                </a:solidFill>
                <a:latin typeface="Calibri"/>
                <a:cs typeface="Calibri"/>
              </a:rPr>
              <a:t> </a:t>
            </a:r>
            <a:r>
              <a:rPr sz="1400" b="1" spc="-5" dirty="0">
                <a:solidFill>
                  <a:srgbClr val="FFFFFF"/>
                </a:solidFill>
                <a:latin typeface="Calibri"/>
                <a:cs typeface="Calibri"/>
              </a:rPr>
              <a:t>...</a:t>
            </a:r>
            <a:endParaRPr sz="1400">
              <a:latin typeface="Calibri"/>
              <a:cs typeface="Calibri"/>
            </a:endParaRPr>
          </a:p>
        </p:txBody>
      </p:sp>
      <p:sp>
        <p:nvSpPr>
          <p:cNvPr id="19" name="object 19"/>
          <p:cNvSpPr txBox="1"/>
          <p:nvPr/>
        </p:nvSpPr>
        <p:spPr>
          <a:xfrm>
            <a:off x="5745479" y="2555874"/>
            <a:ext cx="6279515" cy="2586990"/>
          </a:xfrm>
          <a:prstGeom prst="rect">
            <a:avLst/>
          </a:prstGeom>
        </p:spPr>
        <p:txBody>
          <a:bodyPr vert="horz" wrap="square" lIns="0" tIns="13335" rIns="0" bIns="0" rtlCol="0">
            <a:spAutoFit/>
          </a:bodyPr>
          <a:lstStyle/>
          <a:p>
            <a:pPr marL="298450" marR="487680" indent="-285750">
              <a:lnSpc>
                <a:spcPct val="100000"/>
              </a:lnSpc>
              <a:spcBef>
                <a:spcPts val="105"/>
              </a:spcBef>
              <a:buFont typeface="Arial"/>
              <a:buChar char="•"/>
              <a:tabLst>
                <a:tab pos="297815" algn="l"/>
                <a:tab pos="298450" algn="l"/>
              </a:tabLst>
            </a:pPr>
            <a:r>
              <a:rPr sz="1400" spc="-5" dirty="0">
                <a:latin typeface="Calibri"/>
                <a:cs typeface="Calibri"/>
              </a:rPr>
              <a:t>This is </a:t>
            </a:r>
            <a:r>
              <a:rPr sz="1400" dirty="0">
                <a:latin typeface="Calibri"/>
                <a:cs typeface="Calibri"/>
              </a:rPr>
              <a:t>a </a:t>
            </a:r>
            <a:r>
              <a:rPr sz="1400" spc="-5" dirty="0">
                <a:latin typeface="Calibri"/>
                <a:cs typeface="Calibri"/>
              </a:rPr>
              <a:t>small monitoring server </a:t>
            </a:r>
            <a:r>
              <a:rPr sz="1400" spc="-10" dirty="0">
                <a:latin typeface="Calibri"/>
                <a:cs typeface="Calibri"/>
              </a:rPr>
              <a:t>that can capture </a:t>
            </a:r>
            <a:r>
              <a:rPr sz="1400" spc="-5" dirty="0">
                <a:latin typeface="Calibri"/>
                <a:cs typeface="Calibri"/>
              </a:rPr>
              <a:t>all the metrics exposed </a:t>
            </a:r>
            <a:r>
              <a:rPr sz="1400" spc="-10" dirty="0">
                <a:latin typeface="Calibri"/>
                <a:cs typeface="Calibri"/>
              </a:rPr>
              <a:t>by  Actuators </a:t>
            </a:r>
            <a:r>
              <a:rPr sz="1400" spc="-5" dirty="0">
                <a:latin typeface="Calibri"/>
                <a:cs typeface="Calibri"/>
              </a:rPr>
              <a:t>in the microservices, and </a:t>
            </a:r>
            <a:r>
              <a:rPr sz="1400" spc="-15" dirty="0">
                <a:latin typeface="Calibri"/>
                <a:cs typeface="Calibri"/>
              </a:rPr>
              <a:t>have </a:t>
            </a:r>
            <a:r>
              <a:rPr sz="1400" spc="-5" dirty="0">
                <a:latin typeface="Calibri"/>
                <a:cs typeface="Calibri"/>
              </a:rPr>
              <a:t>them </a:t>
            </a:r>
            <a:r>
              <a:rPr sz="1400" spc="-10" dirty="0">
                <a:latin typeface="Calibri"/>
                <a:cs typeface="Calibri"/>
              </a:rPr>
              <a:t>display </a:t>
            </a:r>
            <a:r>
              <a:rPr sz="1400" spc="-5" dirty="0">
                <a:latin typeface="Calibri"/>
                <a:cs typeface="Calibri"/>
              </a:rPr>
              <a:t>in </a:t>
            </a:r>
            <a:r>
              <a:rPr sz="1400" dirty="0">
                <a:latin typeface="Calibri"/>
                <a:cs typeface="Calibri"/>
              </a:rPr>
              <a:t>a </a:t>
            </a:r>
            <a:r>
              <a:rPr sz="1400" spc="-5" dirty="0">
                <a:latin typeface="Calibri"/>
                <a:cs typeface="Calibri"/>
              </a:rPr>
              <a:t>single</a:t>
            </a:r>
            <a:r>
              <a:rPr sz="1400" spc="90" dirty="0">
                <a:latin typeface="Calibri"/>
                <a:cs typeface="Calibri"/>
              </a:rPr>
              <a:t> </a:t>
            </a:r>
            <a:r>
              <a:rPr sz="1400" spc="-5" dirty="0">
                <a:latin typeface="Calibri"/>
                <a:cs typeface="Calibri"/>
              </a:rPr>
              <a:t>dashboard.</a:t>
            </a:r>
            <a:endParaRPr sz="1400">
              <a:latin typeface="Calibri"/>
              <a:cs typeface="Calibri"/>
            </a:endParaRPr>
          </a:p>
          <a:p>
            <a:pPr marL="298450" marR="286385" indent="-285750">
              <a:lnSpc>
                <a:spcPct val="100000"/>
              </a:lnSpc>
              <a:buFont typeface="Arial"/>
              <a:buChar char="•"/>
              <a:tabLst>
                <a:tab pos="297815" algn="l"/>
                <a:tab pos="298450" algn="l"/>
              </a:tabLst>
            </a:pPr>
            <a:r>
              <a:rPr sz="1400" spc="-5" dirty="0">
                <a:latin typeface="Calibri"/>
                <a:cs typeface="Calibri"/>
              </a:rPr>
              <a:t>Either </a:t>
            </a:r>
            <a:r>
              <a:rPr sz="1400" spc="-15" dirty="0">
                <a:latin typeface="Calibri"/>
                <a:cs typeface="Calibri"/>
              </a:rPr>
              <a:t>create </a:t>
            </a:r>
            <a:r>
              <a:rPr sz="1400" dirty="0">
                <a:latin typeface="Calibri"/>
                <a:cs typeface="Calibri"/>
              </a:rPr>
              <a:t>a </a:t>
            </a:r>
            <a:r>
              <a:rPr sz="1400" spc="-10" dirty="0">
                <a:latin typeface="Calibri"/>
                <a:cs typeface="Calibri"/>
              </a:rPr>
              <a:t>separate </a:t>
            </a:r>
            <a:r>
              <a:rPr sz="1400" spc="-5" dirty="0">
                <a:latin typeface="Calibri"/>
                <a:cs typeface="Calibri"/>
              </a:rPr>
              <a:t>microservice, or piggyback it with the </a:t>
            </a:r>
            <a:r>
              <a:rPr sz="1400" spc="-10" dirty="0">
                <a:latin typeface="Calibri"/>
                <a:cs typeface="Calibri"/>
              </a:rPr>
              <a:t>discovery </a:t>
            </a:r>
            <a:r>
              <a:rPr sz="1400" spc="-20" dirty="0">
                <a:latin typeface="Calibri"/>
                <a:cs typeface="Calibri"/>
              </a:rPr>
              <a:t>server,  </a:t>
            </a:r>
            <a:r>
              <a:rPr sz="1400" spc="-5" dirty="0">
                <a:latin typeface="Calibri"/>
                <a:cs typeface="Calibri"/>
              </a:rPr>
              <a:t>and then define the admin server dependency in the </a:t>
            </a:r>
            <a:r>
              <a:rPr sz="1400" spc="-10" dirty="0">
                <a:latin typeface="Calibri"/>
                <a:cs typeface="Calibri"/>
              </a:rPr>
              <a:t>project</a:t>
            </a:r>
            <a:r>
              <a:rPr sz="1400" dirty="0">
                <a:latin typeface="Calibri"/>
                <a:cs typeface="Calibri"/>
              </a:rPr>
              <a:t> </a:t>
            </a:r>
            <a:r>
              <a:rPr sz="1400" spc="-5" dirty="0">
                <a:latin typeface="Calibri"/>
                <a:cs typeface="Calibri"/>
              </a:rPr>
              <a:t>file.</a:t>
            </a:r>
            <a:endParaRPr sz="1400">
              <a:latin typeface="Calibri"/>
              <a:cs typeface="Calibri"/>
            </a:endParaRPr>
          </a:p>
          <a:p>
            <a:pPr marL="298450" marR="5080" indent="-285750">
              <a:lnSpc>
                <a:spcPct val="100000"/>
              </a:lnSpc>
              <a:buFont typeface="Arial"/>
              <a:buChar char="•"/>
              <a:tabLst>
                <a:tab pos="297815" algn="l"/>
                <a:tab pos="298450" algn="l"/>
              </a:tabLst>
            </a:pPr>
            <a:r>
              <a:rPr sz="1400" dirty="0">
                <a:latin typeface="Calibri"/>
                <a:cs typeface="Calibri"/>
              </a:rPr>
              <a:t>If a </a:t>
            </a:r>
            <a:r>
              <a:rPr sz="1400" spc="-10" dirty="0">
                <a:latin typeface="Calibri"/>
                <a:cs typeface="Calibri"/>
              </a:rPr>
              <a:t>seperate </a:t>
            </a:r>
            <a:r>
              <a:rPr sz="1400" spc="-5" dirty="0">
                <a:latin typeface="Calibri"/>
                <a:cs typeface="Calibri"/>
              </a:rPr>
              <a:t>server is being </a:t>
            </a:r>
            <a:r>
              <a:rPr sz="1400" spc="-10" dirty="0">
                <a:latin typeface="Calibri"/>
                <a:cs typeface="Calibri"/>
              </a:rPr>
              <a:t>created, </a:t>
            </a:r>
            <a:r>
              <a:rPr sz="1400" spc="-5" dirty="0">
                <a:latin typeface="Calibri"/>
                <a:cs typeface="Calibri"/>
              </a:rPr>
              <a:t>then each and every microservice will </a:t>
            </a:r>
            <a:r>
              <a:rPr sz="1400" spc="-15" dirty="0">
                <a:latin typeface="Calibri"/>
                <a:cs typeface="Calibri"/>
              </a:rPr>
              <a:t>have </a:t>
            </a:r>
            <a:r>
              <a:rPr sz="1400" spc="-10" dirty="0">
                <a:latin typeface="Calibri"/>
                <a:cs typeface="Calibri"/>
              </a:rPr>
              <a:t>to  </a:t>
            </a:r>
            <a:r>
              <a:rPr sz="1400" spc="-5" dirty="0">
                <a:latin typeface="Calibri"/>
                <a:cs typeface="Calibri"/>
              </a:rPr>
              <a:t>define the admin server access </a:t>
            </a:r>
            <a:r>
              <a:rPr sz="1400" spc="-10" dirty="0">
                <a:latin typeface="Calibri"/>
                <a:cs typeface="Calibri"/>
              </a:rPr>
              <a:t>configuration. </a:t>
            </a:r>
            <a:r>
              <a:rPr sz="1400" spc="-5" dirty="0">
                <a:latin typeface="Calibri"/>
                <a:cs typeface="Calibri"/>
              </a:rPr>
              <a:t>Whereas if it is bundled with the  </a:t>
            </a:r>
            <a:r>
              <a:rPr sz="1400" spc="-10" dirty="0">
                <a:latin typeface="Calibri"/>
                <a:cs typeface="Calibri"/>
              </a:rPr>
              <a:t>discovery </a:t>
            </a:r>
            <a:r>
              <a:rPr sz="1400" spc="-20" dirty="0">
                <a:latin typeface="Calibri"/>
                <a:cs typeface="Calibri"/>
              </a:rPr>
              <a:t>server, </a:t>
            </a:r>
            <a:r>
              <a:rPr sz="1400" spc="-5" dirty="0">
                <a:latin typeface="Calibri"/>
                <a:cs typeface="Calibri"/>
              </a:rPr>
              <a:t>it </a:t>
            </a:r>
            <a:r>
              <a:rPr sz="1400" spc="-10" dirty="0">
                <a:latin typeface="Calibri"/>
                <a:cs typeface="Calibri"/>
              </a:rPr>
              <a:t>can get </a:t>
            </a:r>
            <a:r>
              <a:rPr sz="1400" spc="-5" dirty="0">
                <a:latin typeface="Calibri"/>
                <a:cs typeface="Calibri"/>
              </a:rPr>
              <a:t>know about all the microservices </a:t>
            </a:r>
            <a:r>
              <a:rPr sz="1400" spc="-10" dirty="0">
                <a:latin typeface="Calibri"/>
                <a:cs typeface="Calibri"/>
              </a:rPr>
              <a:t>from </a:t>
            </a:r>
            <a:r>
              <a:rPr sz="1400" spc="-5" dirty="0">
                <a:latin typeface="Calibri"/>
                <a:cs typeface="Calibri"/>
              </a:rPr>
              <a:t>there; and hence  </a:t>
            </a:r>
            <a:r>
              <a:rPr sz="1400" dirty="0">
                <a:latin typeface="Calibri"/>
                <a:cs typeface="Calibri"/>
              </a:rPr>
              <a:t>no </a:t>
            </a:r>
            <a:r>
              <a:rPr sz="1400" spc="-5" dirty="0">
                <a:latin typeface="Calibri"/>
                <a:cs typeface="Calibri"/>
              </a:rPr>
              <a:t>need </a:t>
            </a:r>
            <a:r>
              <a:rPr sz="1400" spc="-15" dirty="0">
                <a:latin typeface="Calibri"/>
                <a:cs typeface="Calibri"/>
              </a:rPr>
              <a:t>for </a:t>
            </a:r>
            <a:r>
              <a:rPr sz="1400" spc="-5" dirty="0">
                <a:latin typeface="Calibri"/>
                <a:cs typeface="Calibri"/>
              </a:rPr>
              <a:t>the microservices </a:t>
            </a:r>
            <a:r>
              <a:rPr sz="1400" spc="-10" dirty="0">
                <a:latin typeface="Calibri"/>
                <a:cs typeface="Calibri"/>
              </a:rPr>
              <a:t>to configure </a:t>
            </a:r>
            <a:r>
              <a:rPr sz="1400" spc="-5" dirty="0">
                <a:latin typeface="Calibri"/>
                <a:cs typeface="Calibri"/>
              </a:rPr>
              <a:t>admin</a:t>
            </a:r>
            <a:r>
              <a:rPr sz="1400" spc="5" dirty="0">
                <a:latin typeface="Calibri"/>
                <a:cs typeface="Calibri"/>
              </a:rPr>
              <a:t> </a:t>
            </a:r>
            <a:r>
              <a:rPr sz="1400" spc="-25" dirty="0">
                <a:latin typeface="Calibri"/>
                <a:cs typeface="Calibri"/>
              </a:rPr>
              <a:t>server.</a:t>
            </a:r>
            <a:endParaRPr sz="1400">
              <a:latin typeface="Calibri"/>
              <a:cs typeface="Calibri"/>
            </a:endParaRPr>
          </a:p>
          <a:p>
            <a:pPr marL="298450" marR="83820" indent="-285750">
              <a:lnSpc>
                <a:spcPct val="100000"/>
              </a:lnSpc>
              <a:buFont typeface="Arial"/>
              <a:buChar char="•"/>
              <a:tabLst>
                <a:tab pos="297815" algn="l"/>
                <a:tab pos="298450" algn="l"/>
              </a:tabLst>
            </a:pPr>
            <a:r>
              <a:rPr sz="1400" dirty="0">
                <a:latin typeface="Calibri"/>
                <a:cs typeface="Calibri"/>
              </a:rPr>
              <a:t>It </a:t>
            </a:r>
            <a:r>
              <a:rPr sz="1400" spc="-10" dirty="0">
                <a:latin typeface="Calibri"/>
                <a:cs typeface="Calibri"/>
              </a:rPr>
              <a:t>currently </a:t>
            </a:r>
            <a:r>
              <a:rPr sz="1400" spc="-5" dirty="0">
                <a:latin typeface="Calibri"/>
                <a:cs typeface="Calibri"/>
              </a:rPr>
              <a:t>supports </a:t>
            </a:r>
            <a:r>
              <a:rPr sz="1400" spc="-10" dirty="0">
                <a:latin typeface="Calibri"/>
                <a:cs typeface="Calibri"/>
              </a:rPr>
              <a:t>Eureka, </a:t>
            </a:r>
            <a:r>
              <a:rPr sz="1400" spc="-25" dirty="0">
                <a:latin typeface="Calibri"/>
                <a:cs typeface="Calibri"/>
              </a:rPr>
              <a:t>Zookeeper, </a:t>
            </a:r>
            <a:r>
              <a:rPr sz="1400" spc="-5" dirty="0">
                <a:latin typeface="Calibri"/>
                <a:cs typeface="Calibri"/>
              </a:rPr>
              <a:t>and Consul (as </a:t>
            </a:r>
            <a:r>
              <a:rPr sz="1400" spc="-10" dirty="0">
                <a:latin typeface="Calibri"/>
                <a:cs typeface="Calibri"/>
              </a:rPr>
              <a:t>discovery </a:t>
            </a:r>
            <a:r>
              <a:rPr sz="1400" spc="-5" dirty="0">
                <a:latin typeface="Calibri"/>
                <a:cs typeface="Calibri"/>
              </a:rPr>
              <a:t>servers) </a:t>
            </a:r>
            <a:r>
              <a:rPr sz="1400" spc="-10" dirty="0">
                <a:latin typeface="Calibri"/>
                <a:cs typeface="Calibri"/>
              </a:rPr>
              <a:t>to </a:t>
            </a:r>
            <a:r>
              <a:rPr sz="1400" spc="-5" dirty="0">
                <a:latin typeface="Calibri"/>
                <a:cs typeface="Calibri"/>
              </a:rPr>
              <a:t>work  along</a:t>
            </a:r>
            <a:r>
              <a:rPr sz="1400" spc="-10" dirty="0">
                <a:latin typeface="Calibri"/>
                <a:cs typeface="Calibri"/>
              </a:rPr>
              <a:t> </a:t>
            </a:r>
            <a:r>
              <a:rPr sz="1400" spc="-5" dirty="0">
                <a:latin typeface="Calibri"/>
                <a:cs typeface="Calibri"/>
              </a:rPr>
              <a:t>with.</a:t>
            </a:r>
            <a:endParaRPr sz="1400">
              <a:latin typeface="Calibri"/>
              <a:cs typeface="Calibri"/>
            </a:endParaRPr>
          </a:p>
          <a:p>
            <a:pPr marL="298450" indent="-285750">
              <a:lnSpc>
                <a:spcPct val="100000"/>
              </a:lnSpc>
              <a:buFont typeface="Arial"/>
              <a:buChar char="•"/>
              <a:tabLst>
                <a:tab pos="297815" algn="l"/>
                <a:tab pos="298450" algn="l"/>
              </a:tabLst>
            </a:pPr>
            <a:r>
              <a:rPr sz="1400" spc="-25" dirty="0">
                <a:latin typeface="Calibri"/>
                <a:cs typeface="Calibri"/>
              </a:rPr>
              <a:t>Moreover, </a:t>
            </a:r>
            <a:r>
              <a:rPr sz="1400" spc="-5" dirty="0">
                <a:latin typeface="Calibri"/>
                <a:cs typeface="Calibri"/>
              </a:rPr>
              <a:t>in the main </a:t>
            </a:r>
            <a:r>
              <a:rPr sz="1400" spc="-10" dirty="0">
                <a:latin typeface="Calibri"/>
                <a:cs typeface="Calibri"/>
              </a:rPr>
              <a:t>application </a:t>
            </a:r>
            <a:r>
              <a:rPr sz="1400" spc="-5" dirty="0">
                <a:latin typeface="Calibri"/>
                <a:cs typeface="Calibri"/>
              </a:rPr>
              <a:t>class, define the admin server</a:t>
            </a:r>
            <a:r>
              <a:rPr sz="1400" spc="75" dirty="0">
                <a:latin typeface="Calibri"/>
                <a:cs typeface="Calibri"/>
              </a:rPr>
              <a:t> </a:t>
            </a:r>
            <a:r>
              <a:rPr sz="1400" spc="-10" dirty="0">
                <a:latin typeface="Calibri"/>
                <a:cs typeface="Calibri"/>
              </a:rPr>
              <a:t>annotation.</a:t>
            </a:r>
            <a:endParaRPr sz="1400">
              <a:latin typeface="Calibri"/>
              <a:cs typeface="Calibri"/>
            </a:endParaRPr>
          </a:p>
          <a:p>
            <a:pPr marL="298450" indent="-285750">
              <a:lnSpc>
                <a:spcPct val="100000"/>
              </a:lnSpc>
              <a:buFont typeface="Arial"/>
              <a:buChar char="•"/>
              <a:tabLst>
                <a:tab pos="297815" algn="l"/>
                <a:tab pos="298450" algn="l"/>
              </a:tabLst>
            </a:pPr>
            <a:r>
              <a:rPr sz="1400" spc="-5" dirty="0">
                <a:latin typeface="Calibri"/>
                <a:cs typeface="Calibri"/>
              </a:rPr>
              <a:t>And finally define the admin </a:t>
            </a:r>
            <a:r>
              <a:rPr sz="1400" spc="-10" dirty="0">
                <a:latin typeface="Calibri"/>
                <a:cs typeface="Calibri"/>
              </a:rPr>
              <a:t>REST resource </a:t>
            </a:r>
            <a:r>
              <a:rPr sz="1400" spc="-5" dirty="0">
                <a:latin typeface="Calibri"/>
                <a:cs typeface="Calibri"/>
              </a:rPr>
              <a:t>in the </a:t>
            </a:r>
            <a:r>
              <a:rPr sz="1400" spc="-10" dirty="0">
                <a:latin typeface="Calibri"/>
                <a:cs typeface="Calibri"/>
              </a:rPr>
              <a:t>application </a:t>
            </a:r>
            <a:r>
              <a:rPr sz="1400" spc="-5" dirty="0">
                <a:latin typeface="Calibri"/>
                <a:cs typeface="Calibri"/>
              </a:rPr>
              <a:t>properties/yml</a:t>
            </a:r>
            <a:r>
              <a:rPr sz="1400" spc="65" dirty="0">
                <a:latin typeface="Calibri"/>
                <a:cs typeface="Calibri"/>
              </a:rPr>
              <a:t> </a:t>
            </a:r>
            <a:r>
              <a:rPr sz="1400" spc="-5" dirty="0">
                <a:latin typeface="Calibri"/>
                <a:cs typeface="Calibri"/>
              </a:rPr>
              <a:t>file.</a:t>
            </a:r>
            <a:endParaRPr sz="1400">
              <a:latin typeface="Calibri"/>
              <a:cs typeface="Calibri"/>
            </a:endParaRPr>
          </a:p>
        </p:txBody>
      </p:sp>
      <p:pic>
        <p:nvPicPr>
          <p:cNvPr id="20" name="object 20"/>
          <p:cNvPicPr/>
          <p:nvPr/>
        </p:nvPicPr>
        <p:blipFill>
          <a:blip r:embed="rId5" cstate="print"/>
          <a:stretch>
            <a:fillRect/>
          </a:stretch>
        </p:blipFill>
        <p:spPr>
          <a:xfrm>
            <a:off x="137160" y="4937759"/>
            <a:ext cx="5532120" cy="1463039"/>
          </a:xfrm>
          <a:prstGeom prst="rect">
            <a:avLst/>
          </a:prstGeom>
        </p:spPr>
      </p:pic>
      <p:sp>
        <p:nvSpPr>
          <p:cNvPr id="21" name="object 21"/>
          <p:cNvSpPr txBox="1"/>
          <p:nvPr/>
        </p:nvSpPr>
        <p:spPr>
          <a:xfrm>
            <a:off x="280034" y="4606396"/>
            <a:ext cx="2899410" cy="657860"/>
          </a:xfrm>
          <a:prstGeom prst="rect">
            <a:avLst/>
          </a:prstGeom>
        </p:spPr>
        <p:txBody>
          <a:bodyPr vert="horz" wrap="square" lIns="0" tIns="93345" rIns="0" bIns="0" rtlCol="0">
            <a:spAutoFit/>
          </a:bodyPr>
          <a:lstStyle/>
          <a:p>
            <a:pPr marL="12700">
              <a:lnSpc>
                <a:spcPct val="100000"/>
              </a:lnSpc>
              <a:spcBef>
                <a:spcPts val="735"/>
              </a:spcBef>
            </a:pPr>
            <a:r>
              <a:rPr sz="1800" spc="-10" dirty="0">
                <a:latin typeface="Calibri"/>
                <a:cs typeface="Calibri"/>
              </a:rPr>
              <a:t>dashboard annotation</a:t>
            </a:r>
            <a:r>
              <a:rPr sz="1800" spc="5" dirty="0">
                <a:latin typeface="Calibri"/>
                <a:cs typeface="Calibri"/>
              </a:rPr>
              <a:t> </a:t>
            </a:r>
            <a:r>
              <a:rPr sz="1800" spc="-10" dirty="0">
                <a:latin typeface="Calibri"/>
                <a:cs typeface="Calibri"/>
              </a:rPr>
              <a:t>defined.</a:t>
            </a:r>
            <a:endParaRPr sz="1800">
              <a:latin typeface="Calibri"/>
              <a:cs typeface="Calibri"/>
            </a:endParaRPr>
          </a:p>
          <a:p>
            <a:pPr marL="12700">
              <a:lnSpc>
                <a:spcPct val="100000"/>
              </a:lnSpc>
              <a:spcBef>
                <a:spcPts val="500"/>
              </a:spcBef>
            </a:pPr>
            <a:r>
              <a:rPr sz="1400" b="1" spc="-5" dirty="0">
                <a:solidFill>
                  <a:srgbClr val="FFFFFF"/>
                </a:solidFill>
                <a:latin typeface="Calibri"/>
                <a:cs typeface="Calibri"/>
              </a:rPr>
              <a:t>Prometheus </a:t>
            </a:r>
            <a:r>
              <a:rPr sz="1400" b="1" dirty="0">
                <a:solidFill>
                  <a:srgbClr val="FFFFFF"/>
                </a:solidFill>
                <a:latin typeface="Calibri"/>
                <a:cs typeface="Calibri"/>
              </a:rPr>
              <a:t>+ </a:t>
            </a:r>
            <a:r>
              <a:rPr sz="1400" b="1" spc="-15" dirty="0">
                <a:solidFill>
                  <a:srgbClr val="FFFFFF"/>
                </a:solidFill>
                <a:latin typeface="Calibri"/>
                <a:cs typeface="Calibri"/>
              </a:rPr>
              <a:t>Grafana</a:t>
            </a:r>
            <a:r>
              <a:rPr sz="1400" b="1" spc="-30" dirty="0">
                <a:solidFill>
                  <a:srgbClr val="FFFFFF"/>
                </a:solidFill>
                <a:latin typeface="Calibri"/>
                <a:cs typeface="Calibri"/>
              </a:rPr>
              <a:t> </a:t>
            </a:r>
            <a:r>
              <a:rPr sz="1400" b="1" spc="-5" dirty="0">
                <a:solidFill>
                  <a:srgbClr val="FFFFFF"/>
                </a:solidFill>
                <a:latin typeface="Calibri"/>
                <a:cs typeface="Calibri"/>
              </a:rPr>
              <a:t>...</a:t>
            </a:r>
            <a:endParaRPr sz="1400">
              <a:latin typeface="Calibri"/>
              <a:cs typeface="Calibri"/>
            </a:endParaRPr>
          </a:p>
        </p:txBody>
      </p:sp>
      <p:grpSp>
        <p:nvGrpSpPr>
          <p:cNvPr id="22" name="object 22"/>
          <p:cNvGrpSpPr/>
          <p:nvPr/>
        </p:nvGrpSpPr>
        <p:grpSpPr>
          <a:xfrm>
            <a:off x="3474720" y="4617720"/>
            <a:ext cx="2286000" cy="822960"/>
            <a:chOff x="3474720" y="4617720"/>
            <a:chExt cx="2286000" cy="822960"/>
          </a:xfrm>
        </p:grpSpPr>
        <p:pic>
          <p:nvPicPr>
            <p:cNvPr id="23" name="object 23"/>
            <p:cNvPicPr/>
            <p:nvPr/>
          </p:nvPicPr>
          <p:blipFill>
            <a:blip r:embed="rId6" cstate="print"/>
            <a:stretch>
              <a:fillRect/>
            </a:stretch>
          </p:blipFill>
          <p:spPr>
            <a:xfrm>
              <a:off x="3474720" y="4617720"/>
              <a:ext cx="2194560" cy="502919"/>
            </a:xfrm>
            <a:prstGeom prst="rect">
              <a:avLst/>
            </a:prstGeom>
          </p:spPr>
        </p:pic>
        <p:pic>
          <p:nvPicPr>
            <p:cNvPr id="24" name="object 24"/>
            <p:cNvPicPr/>
            <p:nvPr/>
          </p:nvPicPr>
          <p:blipFill>
            <a:blip r:embed="rId7" cstate="print"/>
            <a:stretch>
              <a:fillRect/>
            </a:stretch>
          </p:blipFill>
          <p:spPr>
            <a:xfrm>
              <a:off x="3566160" y="4937760"/>
              <a:ext cx="2194560" cy="502919"/>
            </a:xfrm>
            <a:prstGeom prst="rect">
              <a:avLst/>
            </a:prstGeom>
          </p:spPr>
        </p:pic>
      </p:grpSp>
      <p:sp>
        <p:nvSpPr>
          <p:cNvPr id="25" name="object 25"/>
          <p:cNvSpPr txBox="1"/>
          <p:nvPr/>
        </p:nvSpPr>
        <p:spPr>
          <a:xfrm>
            <a:off x="3597909" y="4624832"/>
            <a:ext cx="1709420" cy="638810"/>
          </a:xfrm>
          <a:prstGeom prst="rect">
            <a:avLst/>
          </a:prstGeom>
        </p:spPr>
        <p:txBody>
          <a:bodyPr vert="horz" wrap="square" lIns="0" tIns="12700" rIns="0" bIns="0" rtlCol="0">
            <a:spAutoFit/>
          </a:bodyPr>
          <a:lstStyle/>
          <a:p>
            <a:pPr marL="99060" marR="5080" indent="-86360">
              <a:lnSpc>
                <a:spcPct val="143700"/>
              </a:lnSpc>
              <a:spcBef>
                <a:spcPts val="100"/>
              </a:spcBef>
            </a:pPr>
            <a:r>
              <a:rPr sz="1400" spc="-10" dirty="0">
                <a:solidFill>
                  <a:srgbClr val="FFFFFF"/>
                </a:solidFill>
                <a:latin typeface="Calibri"/>
                <a:cs typeface="Calibri"/>
              </a:rPr>
              <a:t>https://prometheus.io/  https://grafana.com/</a:t>
            </a:r>
            <a:endParaRPr sz="1400">
              <a:latin typeface="Calibri"/>
              <a:cs typeface="Calibri"/>
            </a:endParaRPr>
          </a:p>
        </p:txBody>
      </p:sp>
      <p:pic>
        <p:nvPicPr>
          <p:cNvPr id="26" name="object 26"/>
          <p:cNvPicPr/>
          <p:nvPr/>
        </p:nvPicPr>
        <p:blipFill>
          <a:blip r:embed="rId8" cstate="print"/>
          <a:stretch>
            <a:fillRect/>
          </a:stretch>
        </p:blipFill>
        <p:spPr>
          <a:xfrm>
            <a:off x="6172200" y="5212079"/>
            <a:ext cx="6019800" cy="1280160"/>
          </a:xfrm>
          <a:prstGeom prst="rect">
            <a:avLst/>
          </a:prstGeom>
        </p:spPr>
      </p:pic>
      <p:sp>
        <p:nvSpPr>
          <p:cNvPr id="27" name="object 27"/>
          <p:cNvSpPr txBox="1"/>
          <p:nvPr/>
        </p:nvSpPr>
        <p:spPr>
          <a:xfrm>
            <a:off x="6300470" y="5285740"/>
            <a:ext cx="1162050"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FFFFFF"/>
                </a:solidFill>
                <a:latin typeface="Calibri"/>
                <a:cs typeface="Calibri"/>
              </a:rPr>
              <a:t>Admin Client</a:t>
            </a:r>
            <a:r>
              <a:rPr sz="1400" b="1" spc="-70" dirty="0">
                <a:solidFill>
                  <a:srgbClr val="FFFFFF"/>
                </a:solidFill>
                <a:latin typeface="Calibri"/>
                <a:cs typeface="Calibri"/>
              </a:rPr>
              <a:t> </a:t>
            </a:r>
            <a:r>
              <a:rPr sz="1400" b="1" spc="-5" dirty="0">
                <a:solidFill>
                  <a:srgbClr val="FFFFFF"/>
                </a:solidFill>
                <a:latin typeface="Calibri"/>
                <a:cs typeface="Calibri"/>
              </a:rPr>
              <a:t>...</a:t>
            </a:r>
            <a:endParaRPr sz="1400">
              <a:latin typeface="Calibri"/>
              <a:cs typeface="Calibri"/>
            </a:endParaRPr>
          </a:p>
        </p:txBody>
      </p:sp>
      <p:sp>
        <p:nvSpPr>
          <p:cNvPr id="28" name="object 28"/>
          <p:cNvSpPr txBox="1"/>
          <p:nvPr/>
        </p:nvSpPr>
        <p:spPr>
          <a:xfrm>
            <a:off x="6300470" y="5592445"/>
            <a:ext cx="5561965" cy="756920"/>
          </a:xfrm>
          <a:prstGeom prst="rect">
            <a:avLst/>
          </a:prstGeom>
        </p:spPr>
        <p:txBody>
          <a:bodyPr vert="horz" wrap="square" lIns="0" tIns="12700" rIns="0" bIns="0" rtlCol="0">
            <a:spAutoFit/>
          </a:bodyPr>
          <a:lstStyle/>
          <a:p>
            <a:pPr marL="298450" marR="5080" indent="-285750">
              <a:lnSpc>
                <a:spcPct val="100000"/>
              </a:lnSpc>
              <a:spcBef>
                <a:spcPts val="100"/>
              </a:spcBef>
              <a:buFont typeface="Arial"/>
              <a:buChar char="•"/>
              <a:tabLst>
                <a:tab pos="297815" algn="l"/>
                <a:tab pos="298450" algn="l"/>
              </a:tabLst>
            </a:pPr>
            <a:r>
              <a:rPr sz="1200" spc="-5" dirty="0">
                <a:latin typeface="Calibri"/>
                <a:cs typeface="Calibri"/>
              </a:rPr>
              <a:t>This is admin server </a:t>
            </a:r>
            <a:r>
              <a:rPr sz="1200" spc="-10" dirty="0">
                <a:latin typeface="Calibri"/>
                <a:cs typeface="Calibri"/>
              </a:rPr>
              <a:t>accompany </a:t>
            </a:r>
            <a:r>
              <a:rPr sz="1200" spc="-5" dirty="0">
                <a:latin typeface="Calibri"/>
                <a:cs typeface="Calibri"/>
              </a:rPr>
              <a:t>module </a:t>
            </a:r>
            <a:r>
              <a:rPr sz="1200" spc="-15" dirty="0">
                <a:latin typeface="Calibri"/>
                <a:cs typeface="Calibri"/>
              </a:rPr>
              <a:t>for </a:t>
            </a:r>
            <a:r>
              <a:rPr sz="1200" spc="-5" dirty="0">
                <a:latin typeface="Calibri"/>
                <a:cs typeface="Calibri"/>
              </a:rPr>
              <a:t>the microservice </a:t>
            </a:r>
            <a:r>
              <a:rPr sz="1200" spc="-10" dirty="0">
                <a:latin typeface="Calibri"/>
                <a:cs typeface="Calibri"/>
              </a:rPr>
              <a:t>that want </a:t>
            </a:r>
            <a:r>
              <a:rPr sz="1200" spc="-5" dirty="0">
                <a:latin typeface="Calibri"/>
                <a:cs typeface="Calibri"/>
              </a:rPr>
              <a:t>monitoring. It  </a:t>
            </a:r>
            <a:r>
              <a:rPr sz="1200" spc="-10" dirty="0">
                <a:latin typeface="Calibri"/>
                <a:cs typeface="Calibri"/>
              </a:rPr>
              <a:t>makes </a:t>
            </a:r>
            <a:r>
              <a:rPr sz="1200" spc="-5" dirty="0">
                <a:latin typeface="Calibri"/>
                <a:cs typeface="Calibri"/>
              </a:rPr>
              <a:t>the microservice </a:t>
            </a:r>
            <a:r>
              <a:rPr sz="1200" spc="-10" dirty="0">
                <a:latin typeface="Calibri"/>
                <a:cs typeface="Calibri"/>
              </a:rPr>
              <a:t>to </a:t>
            </a:r>
            <a:r>
              <a:rPr sz="1200" spc="-5" dirty="0">
                <a:latin typeface="Calibri"/>
                <a:cs typeface="Calibri"/>
              </a:rPr>
              <a:t>post its metrics periodically </a:t>
            </a:r>
            <a:r>
              <a:rPr sz="1200" spc="-10" dirty="0">
                <a:latin typeface="Calibri"/>
                <a:cs typeface="Calibri"/>
              </a:rPr>
              <a:t>to </a:t>
            </a:r>
            <a:r>
              <a:rPr sz="1200" spc="-5" dirty="0">
                <a:latin typeface="Calibri"/>
                <a:cs typeface="Calibri"/>
              </a:rPr>
              <a:t>the admin</a:t>
            </a:r>
            <a:r>
              <a:rPr sz="1200" spc="20" dirty="0">
                <a:latin typeface="Calibri"/>
                <a:cs typeface="Calibri"/>
              </a:rPr>
              <a:t> </a:t>
            </a:r>
            <a:r>
              <a:rPr sz="1200" spc="-25" dirty="0">
                <a:latin typeface="Calibri"/>
                <a:cs typeface="Calibri"/>
              </a:rPr>
              <a:t>server.</a:t>
            </a:r>
            <a:endParaRPr sz="1200">
              <a:latin typeface="Calibri"/>
              <a:cs typeface="Calibri"/>
            </a:endParaRPr>
          </a:p>
          <a:p>
            <a:pPr marL="298450" indent="-285750">
              <a:lnSpc>
                <a:spcPct val="100000"/>
              </a:lnSpc>
              <a:buFont typeface="Arial"/>
              <a:buChar char="•"/>
              <a:tabLst>
                <a:tab pos="297815" algn="l"/>
                <a:tab pos="298450" algn="l"/>
              </a:tabLst>
            </a:pPr>
            <a:r>
              <a:rPr sz="1200" spc="-55" dirty="0">
                <a:latin typeface="Calibri"/>
                <a:cs typeface="Calibri"/>
              </a:rPr>
              <a:t>To </a:t>
            </a:r>
            <a:r>
              <a:rPr sz="1200" spc="-5" dirty="0">
                <a:latin typeface="Calibri"/>
                <a:cs typeface="Calibri"/>
              </a:rPr>
              <a:t>use, one has </a:t>
            </a:r>
            <a:r>
              <a:rPr sz="1200" spc="-10" dirty="0">
                <a:latin typeface="Calibri"/>
                <a:cs typeface="Calibri"/>
              </a:rPr>
              <a:t>to define </a:t>
            </a:r>
            <a:r>
              <a:rPr sz="1200" spc="-5" dirty="0">
                <a:latin typeface="Calibri"/>
                <a:cs typeface="Calibri"/>
              </a:rPr>
              <a:t>its dependency in the </a:t>
            </a:r>
            <a:r>
              <a:rPr sz="1200" spc="-10" dirty="0">
                <a:latin typeface="Calibri"/>
                <a:cs typeface="Calibri"/>
              </a:rPr>
              <a:t>project</a:t>
            </a:r>
            <a:r>
              <a:rPr sz="1200" spc="70" dirty="0">
                <a:latin typeface="Calibri"/>
                <a:cs typeface="Calibri"/>
              </a:rPr>
              <a:t> </a:t>
            </a:r>
            <a:r>
              <a:rPr sz="1200" spc="-5" dirty="0">
                <a:latin typeface="Calibri"/>
                <a:cs typeface="Calibri"/>
              </a:rPr>
              <a:t>file.</a:t>
            </a:r>
            <a:endParaRPr sz="1200">
              <a:latin typeface="Calibri"/>
              <a:cs typeface="Calibri"/>
            </a:endParaRPr>
          </a:p>
          <a:p>
            <a:pPr marL="298450" indent="-285750">
              <a:lnSpc>
                <a:spcPct val="100000"/>
              </a:lnSpc>
              <a:buFont typeface="Arial"/>
              <a:buChar char="•"/>
              <a:tabLst>
                <a:tab pos="297815" algn="l"/>
                <a:tab pos="298450" algn="l"/>
              </a:tabLst>
            </a:pPr>
            <a:r>
              <a:rPr sz="1200" spc="-10" dirty="0">
                <a:latin typeface="Calibri"/>
                <a:cs typeface="Calibri"/>
              </a:rPr>
              <a:t>Define </a:t>
            </a:r>
            <a:r>
              <a:rPr sz="1200" spc="-5" dirty="0">
                <a:latin typeface="Calibri"/>
                <a:cs typeface="Calibri"/>
              </a:rPr>
              <a:t>the admin server access </a:t>
            </a:r>
            <a:r>
              <a:rPr sz="1200" spc="-10" dirty="0">
                <a:latin typeface="Calibri"/>
                <a:cs typeface="Calibri"/>
              </a:rPr>
              <a:t>configuration </a:t>
            </a:r>
            <a:r>
              <a:rPr sz="1200" spc="-5" dirty="0">
                <a:latin typeface="Calibri"/>
                <a:cs typeface="Calibri"/>
              </a:rPr>
              <a:t>in the </a:t>
            </a:r>
            <a:r>
              <a:rPr sz="1200" spc="-10" dirty="0">
                <a:latin typeface="Calibri"/>
                <a:cs typeface="Calibri"/>
              </a:rPr>
              <a:t>application </a:t>
            </a:r>
            <a:r>
              <a:rPr sz="1200" spc="-5" dirty="0">
                <a:latin typeface="Calibri"/>
                <a:cs typeface="Calibri"/>
              </a:rPr>
              <a:t>properties/yml</a:t>
            </a:r>
            <a:r>
              <a:rPr sz="1200" spc="70" dirty="0">
                <a:latin typeface="Calibri"/>
                <a:cs typeface="Calibri"/>
              </a:rPr>
              <a:t> </a:t>
            </a:r>
            <a:r>
              <a:rPr sz="1200" spc="-5" dirty="0">
                <a:latin typeface="Calibri"/>
                <a:cs typeface="Calibri"/>
              </a:rPr>
              <a:t>file.</a:t>
            </a:r>
            <a:endParaRPr sz="1200">
              <a:latin typeface="Calibri"/>
              <a:cs typeface="Calibri"/>
            </a:endParaRPr>
          </a:p>
        </p:txBody>
      </p:sp>
      <p:pic>
        <p:nvPicPr>
          <p:cNvPr id="29" name="object 29"/>
          <p:cNvPicPr/>
          <p:nvPr/>
        </p:nvPicPr>
        <p:blipFill>
          <a:blip r:embed="rId9" cstate="print"/>
          <a:stretch>
            <a:fillRect/>
          </a:stretch>
        </p:blipFill>
        <p:spPr>
          <a:xfrm>
            <a:off x="731519" y="6217920"/>
            <a:ext cx="5029200" cy="457200"/>
          </a:xfrm>
          <a:prstGeom prst="rect">
            <a:avLst/>
          </a:prstGeom>
        </p:spPr>
      </p:pic>
      <p:sp>
        <p:nvSpPr>
          <p:cNvPr id="30" name="object 30"/>
          <p:cNvSpPr txBox="1"/>
          <p:nvPr/>
        </p:nvSpPr>
        <p:spPr>
          <a:xfrm>
            <a:off x="280034" y="5330825"/>
            <a:ext cx="5204460" cy="1191260"/>
          </a:xfrm>
          <a:prstGeom prst="rect">
            <a:avLst/>
          </a:prstGeom>
        </p:spPr>
        <p:txBody>
          <a:bodyPr vert="horz" wrap="square" lIns="0" tIns="12700" rIns="0" bIns="0" rtlCol="0">
            <a:spAutoFit/>
          </a:bodyPr>
          <a:lstStyle/>
          <a:p>
            <a:pPr marL="297815" marR="41910" indent="-285750">
              <a:lnSpc>
                <a:spcPct val="100000"/>
              </a:lnSpc>
              <a:spcBef>
                <a:spcPts val="100"/>
              </a:spcBef>
              <a:buFont typeface="Arial"/>
              <a:buChar char="•"/>
              <a:tabLst>
                <a:tab pos="297815" algn="l"/>
                <a:tab pos="298450" algn="l"/>
              </a:tabLst>
            </a:pPr>
            <a:r>
              <a:rPr sz="1200" spc="-10" dirty="0">
                <a:solidFill>
                  <a:srgbClr val="FFFFFF"/>
                </a:solidFill>
                <a:latin typeface="Calibri"/>
                <a:cs typeface="Calibri"/>
              </a:rPr>
              <a:t>Prometheus </a:t>
            </a:r>
            <a:r>
              <a:rPr sz="1200" spc="-5" dirty="0">
                <a:solidFill>
                  <a:srgbClr val="FFFFFF"/>
                </a:solidFill>
                <a:latin typeface="Calibri"/>
                <a:cs typeface="Calibri"/>
              </a:rPr>
              <a:t>is more </a:t>
            </a:r>
            <a:r>
              <a:rPr sz="1200" spc="-10" dirty="0">
                <a:solidFill>
                  <a:srgbClr val="FFFFFF"/>
                </a:solidFill>
                <a:latin typeface="Calibri"/>
                <a:cs typeface="Calibri"/>
              </a:rPr>
              <a:t>sophisticated </a:t>
            </a:r>
            <a:r>
              <a:rPr sz="1200" spc="-5" dirty="0">
                <a:solidFill>
                  <a:srgbClr val="FFFFFF"/>
                </a:solidFill>
                <a:latin typeface="Calibri"/>
                <a:cs typeface="Calibri"/>
              </a:rPr>
              <a:t>and </a:t>
            </a:r>
            <a:r>
              <a:rPr sz="1200" spc="-15" dirty="0">
                <a:solidFill>
                  <a:srgbClr val="FFFFFF"/>
                </a:solidFill>
                <a:latin typeface="Calibri"/>
                <a:cs typeface="Calibri"/>
              </a:rPr>
              <a:t>feature </a:t>
            </a:r>
            <a:r>
              <a:rPr sz="1200" spc="-5" dirty="0">
                <a:solidFill>
                  <a:srgbClr val="FFFFFF"/>
                </a:solidFill>
                <a:latin typeface="Calibri"/>
                <a:cs typeface="Calibri"/>
              </a:rPr>
              <a:t>rich </a:t>
            </a:r>
            <a:r>
              <a:rPr sz="1200" spc="-10" dirty="0">
                <a:solidFill>
                  <a:srgbClr val="FFFFFF"/>
                </a:solidFill>
                <a:latin typeface="Calibri"/>
                <a:cs typeface="Calibri"/>
              </a:rPr>
              <a:t>alternative to </a:t>
            </a:r>
            <a:r>
              <a:rPr sz="1200" spc="-5" dirty="0">
                <a:solidFill>
                  <a:srgbClr val="FFFFFF"/>
                </a:solidFill>
                <a:latin typeface="Calibri"/>
                <a:cs typeface="Calibri"/>
              </a:rPr>
              <a:t>Admin </a:t>
            </a:r>
            <a:r>
              <a:rPr sz="1200" spc="-25" dirty="0">
                <a:solidFill>
                  <a:srgbClr val="FFFFFF"/>
                </a:solidFill>
                <a:latin typeface="Calibri"/>
                <a:cs typeface="Calibri"/>
              </a:rPr>
              <a:t>server.  </a:t>
            </a:r>
            <a:r>
              <a:rPr sz="1200" spc="-5" dirty="0">
                <a:solidFill>
                  <a:srgbClr val="FFFFFF"/>
                </a:solidFill>
                <a:latin typeface="Calibri"/>
                <a:cs typeface="Calibri"/>
              </a:rPr>
              <a:t>It </a:t>
            </a:r>
            <a:r>
              <a:rPr sz="1200" spc="-10" dirty="0">
                <a:solidFill>
                  <a:srgbClr val="FFFFFF"/>
                </a:solidFill>
                <a:latin typeface="Calibri"/>
                <a:cs typeface="Calibri"/>
              </a:rPr>
              <a:t>provides </a:t>
            </a:r>
            <a:r>
              <a:rPr sz="1200" dirty="0">
                <a:solidFill>
                  <a:srgbClr val="FFFFFF"/>
                </a:solidFill>
                <a:latin typeface="Calibri"/>
                <a:cs typeface="Calibri"/>
              </a:rPr>
              <a:t>a </a:t>
            </a:r>
            <a:r>
              <a:rPr sz="1200" spc="-5" dirty="0">
                <a:solidFill>
                  <a:srgbClr val="FFFFFF"/>
                </a:solidFill>
                <a:latin typeface="Calibri"/>
                <a:cs typeface="Calibri"/>
              </a:rPr>
              <a:t>lot </a:t>
            </a:r>
            <a:r>
              <a:rPr sz="1200" dirty="0">
                <a:solidFill>
                  <a:srgbClr val="FFFFFF"/>
                </a:solidFill>
                <a:latin typeface="Calibri"/>
                <a:cs typeface="Calibri"/>
              </a:rPr>
              <a:t>of </a:t>
            </a:r>
            <a:r>
              <a:rPr sz="1200" spc="-10" dirty="0">
                <a:solidFill>
                  <a:srgbClr val="FFFFFF"/>
                </a:solidFill>
                <a:latin typeface="Calibri"/>
                <a:cs typeface="Calibri"/>
              </a:rPr>
              <a:t>configurable integrations </a:t>
            </a:r>
            <a:r>
              <a:rPr sz="1200" spc="-5" dirty="0">
                <a:solidFill>
                  <a:srgbClr val="FFFFFF"/>
                </a:solidFill>
                <a:latin typeface="Calibri"/>
                <a:cs typeface="Calibri"/>
              </a:rPr>
              <a:t>and </a:t>
            </a:r>
            <a:r>
              <a:rPr sz="1200" spc="-10" dirty="0">
                <a:solidFill>
                  <a:srgbClr val="FFFFFF"/>
                </a:solidFill>
                <a:latin typeface="Calibri"/>
                <a:cs typeface="Calibri"/>
              </a:rPr>
              <a:t>storage</a:t>
            </a:r>
            <a:r>
              <a:rPr sz="1200" dirty="0">
                <a:solidFill>
                  <a:srgbClr val="FFFFFF"/>
                </a:solidFill>
                <a:latin typeface="Calibri"/>
                <a:cs typeface="Calibri"/>
              </a:rPr>
              <a:t> </a:t>
            </a:r>
            <a:r>
              <a:rPr sz="1200" spc="-5" dirty="0">
                <a:solidFill>
                  <a:srgbClr val="FFFFFF"/>
                </a:solidFill>
                <a:latin typeface="Calibri"/>
                <a:cs typeface="Calibri"/>
              </a:rPr>
              <a:t>options.</a:t>
            </a:r>
            <a:endParaRPr sz="1200">
              <a:latin typeface="Calibri"/>
              <a:cs typeface="Calibri"/>
            </a:endParaRPr>
          </a:p>
          <a:p>
            <a:pPr marL="297815" marR="310515" indent="-285750">
              <a:lnSpc>
                <a:spcPct val="100000"/>
              </a:lnSpc>
              <a:buFont typeface="Arial"/>
              <a:buChar char="•"/>
              <a:tabLst>
                <a:tab pos="297815" algn="l"/>
                <a:tab pos="298450" algn="l"/>
              </a:tabLst>
            </a:pPr>
            <a:r>
              <a:rPr sz="1200" spc="-15" dirty="0">
                <a:solidFill>
                  <a:srgbClr val="FFFFFF"/>
                </a:solidFill>
                <a:latin typeface="Calibri"/>
                <a:cs typeface="Calibri"/>
              </a:rPr>
              <a:t>Grafana </a:t>
            </a:r>
            <a:r>
              <a:rPr sz="1200" spc="-5" dirty="0">
                <a:solidFill>
                  <a:srgbClr val="FFFFFF"/>
                </a:solidFill>
                <a:latin typeface="Calibri"/>
                <a:cs typeface="Calibri"/>
              </a:rPr>
              <a:t>is </a:t>
            </a:r>
            <a:r>
              <a:rPr sz="1200" dirty="0">
                <a:solidFill>
                  <a:srgbClr val="FFFFFF"/>
                </a:solidFill>
                <a:latin typeface="Calibri"/>
                <a:cs typeface="Calibri"/>
              </a:rPr>
              <a:t>a </a:t>
            </a:r>
            <a:r>
              <a:rPr sz="1200" spc="-5" dirty="0">
                <a:solidFill>
                  <a:srgbClr val="FFFFFF"/>
                </a:solidFill>
                <a:latin typeface="Calibri"/>
                <a:cs typeface="Calibri"/>
              </a:rPr>
              <a:t>log analysis </a:t>
            </a:r>
            <a:r>
              <a:rPr sz="1200" spc="-15" dirty="0">
                <a:solidFill>
                  <a:srgbClr val="FFFFFF"/>
                </a:solidFill>
                <a:latin typeface="Calibri"/>
                <a:cs typeface="Calibri"/>
              </a:rPr>
              <a:t>system, </a:t>
            </a:r>
            <a:r>
              <a:rPr sz="1200" spc="-5" dirty="0">
                <a:solidFill>
                  <a:srgbClr val="FFFFFF"/>
                </a:solidFill>
                <a:latin typeface="Calibri"/>
                <a:cs typeface="Calibri"/>
              </a:rPr>
              <a:t>through which one can unify monitoring,  </a:t>
            </a:r>
            <a:r>
              <a:rPr sz="1200" spc="-10" dirty="0">
                <a:solidFill>
                  <a:srgbClr val="FFFFFF"/>
                </a:solidFill>
                <a:latin typeface="Calibri"/>
                <a:cs typeface="Calibri"/>
              </a:rPr>
              <a:t>define </a:t>
            </a:r>
            <a:r>
              <a:rPr sz="1200" spc="-5" dirty="0">
                <a:solidFill>
                  <a:srgbClr val="FFFFFF"/>
                </a:solidFill>
                <a:latin typeface="Calibri"/>
                <a:cs typeface="Calibri"/>
              </a:rPr>
              <a:t>alerts, </a:t>
            </a:r>
            <a:r>
              <a:rPr sz="1200" spc="-10" dirty="0">
                <a:solidFill>
                  <a:srgbClr val="FFFFFF"/>
                </a:solidFill>
                <a:latin typeface="Calibri"/>
                <a:cs typeface="Calibri"/>
              </a:rPr>
              <a:t>dispatch </a:t>
            </a:r>
            <a:r>
              <a:rPr sz="1200" spc="-5" dirty="0">
                <a:solidFill>
                  <a:srgbClr val="FFFFFF"/>
                </a:solidFill>
                <a:latin typeface="Calibri"/>
                <a:cs typeface="Calibri"/>
              </a:rPr>
              <a:t>notifications, and </a:t>
            </a:r>
            <a:r>
              <a:rPr sz="1200" spc="-10" dirty="0">
                <a:solidFill>
                  <a:srgbClr val="FFFFFF"/>
                </a:solidFill>
                <a:latin typeface="Calibri"/>
                <a:cs typeface="Calibri"/>
              </a:rPr>
              <a:t>visualize </a:t>
            </a:r>
            <a:r>
              <a:rPr sz="1200" spc="-35" dirty="0">
                <a:solidFill>
                  <a:srgbClr val="FFFFFF"/>
                </a:solidFill>
                <a:latin typeface="Calibri"/>
                <a:cs typeface="Calibri"/>
              </a:rPr>
              <a:t>raw, </a:t>
            </a:r>
            <a:r>
              <a:rPr sz="1200" spc="-5" dirty="0">
                <a:solidFill>
                  <a:srgbClr val="FFFFFF"/>
                </a:solidFill>
                <a:latin typeface="Calibri"/>
                <a:cs typeface="Calibri"/>
              </a:rPr>
              <a:t>and processed</a:t>
            </a:r>
            <a:r>
              <a:rPr sz="1200" spc="70" dirty="0">
                <a:solidFill>
                  <a:srgbClr val="FFFFFF"/>
                </a:solidFill>
                <a:latin typeface="Calibri"/>
                <a:cs typeface="Calibri"/>
              </a:rPr>
              <a:t> </a:t>
            </a:r>
            <a:r>
              <a:rPr sz="1200" spc="-10" dirty="0">
                <a:solidFill>
                  <a:srgbClr val="FFFFFF"/>
                </a:solidFill>
                <a:latin typeface="Calibri"/>
                <a:cs typeface="Calibri"/>
              </a:rPr>
              <a:t>data.</a:t>
            </a:r>
            <a:endParaRPr sz="1200">
              <a:latin typeface="Calibri"/>
              <a:cs typeface="Calibri"/>
            </a:endParaRPr>
          </a:p>
          <a:p>
            <a:pPr marL="298450" indent="-285750">
              <a:lnSpc>
                <a:spcPct val="100000"/>
              </a:lnSpc>
              <a:buFont typeface="Arial"/>
              <a:buChar char="•"/>
              <a:tabLst>
                <a:tab pos="297815" algn="l"/>
                <a:tab pos="298450" algn="l"/>
              </a:tabLst>
            </a:pPr>
            <a:r>
              <a:rPr sz="1200" spc="-5" dirty="0">
                <a:solidFill>
                  <a:srgbClr val="FFFFFF"/>
                </a:solidFill>
                <a:latin typeface="Calibri"/>
                <a:cs typeface="Calibri"/>
              </a:rPr>
              <a:t>See </a:t>
            </a:r>
            <a:r>
              <a:rPr sz="1200" spc="-15" dirty="0">
                <a:solidFill>
                  <a:srgbClr val="FFFFFF"/>
                </a:solidFill>
                <a:latin typeface="Calibri"/>
                <a:cs typeface="Calibri"/>
              </a:rPr>
              <a:t>for </a:t>
            </a:r>
            <a:r>
              <a:rPr sz="1200" spc="-5" dirty="0">
                <a:solidFill>
                  <a:srgbClr val="FFFFFF"/>
                </a:solidFill>
                <a:latin typeface="Calibri"/>
                <a:cs typeface="Calibri"/>
              </a:rPr>
              <a:t>more </a:t>
            </a:r>
            <a:r>
              <a:rPr sz="1200" spc="-10" dirty="0">
                <a:solidFill>
                  <a:srgbClr val="FFFFFF"/>
                </a:solidFill>
                <a:latin typeface="Calibri"/>
                <a:cs typeface="Calibri"/>
              </a:rPr>
              <a:t>details</a:t>
            </a:r>
            <a:r>
              <a:rPr sz="1200" spc="5" dirty="0">
                <a:solidFill>
                  <a:srgbClr val="FFFFFF"/>
                </a:solidFill>
                <a:latin typeface="Calibri"/>
                <a:cs typeface="Calibri"/>
              </a:rPr>
              <a:t> </a:t>
            </a:r>
            <a:r>
              <a:rPr sz="1200" dirty="0">
                <a:solidFill>
                  <a:srgbClr val="FFFFFF"/>
                </a:solidFill>
                <a:latin typeface="Calibri"/>
                <a:cs typeface="Calibri"/>
              </a:rPr>
              <a:t>...</a:t>
            </a:r>
            <a:endParaRPr sz="1200">
              <a:latin typeface="Calibri"/>
              <a:cs typeface="Calibri"/>
            </a:endParaRPr>
          </a:p>
          <a:p>
            <a:pPr marL="602615">
              <a:lnSpc>
                <a:spcPct val="100000"/>
              </a:lnSpc>
              <a:spcBef>
                <a:spcPts val="295"/>
              </a:spcBef>
            </a:pPr>
            <a:r>
              <a:rPr sz="1400" spc="-10" dirty="0">
                <a:solidFill>
                  <a:srgbClr val="FFFFFF"/>
                </a:solidFill>
                <a:latin typeface="Calibri"/>
                <a:cs typeface="Calibri"/>
              </a:rPr>
              <a:t>https://g00glen00b.be/monitoring-spring-prometheus-grafana/</a:t>
            </a:r>
            <a:endParaRPr sz="1400">
              <a:latin typeface="Calibri"/>
              <a:cs typeface="Calibri"/>
            </a:endParaRPr>
          </a:p>
        </p:txBody>
      </p:sp>
      <p:sp>
        <p:nvSpPr>
          <p:cNvPr id="31" name="object 3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32" name="object 3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93</a:t>
            </a:fld>
            <a:endParaRPr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752665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Logging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Logging in </a:t>
            </a:r>
            <a:r>
              <a:rPr sz="2400" b="1" dirty="0">
                <a:solidFill>
                  <a:srgbClr val="FFFFFF"/>
                </a:solidFill>
                <a:latin typeface="Microsoft YaHei"/>
                <a:cs typeface="Microsoft YaHei"/>
              </a:rPr>
              <a:t>microservice </a:t>
            </a:r>
            <a:r>
              <a:rPr sz="2400" b="1" spc="-10" dirty="0">
                <a:solidFill>
                  <a:srgbClr val="FFFFFF"/>
                </a:solidFill>
                <a:latin typeface="Microsoft YaHei"/>
                <a:cs typeface="Microsoft YaHei"/>
              </a:rPr>
              <a:t>architecture</a:t>
            </a:r>
            <a:r>
              <a:rPr sz="2400" b="1" spc="40"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53785" y="1508759"/>
              <a:ext cx="7298574" cy="4987636"/>
            </a:xfrm>
            <a:prstGeom prst="rect">
              <a:avLst/>
            </a:prstGeom>
          </p:spPr>
        </p:pic>
      </p:grpSp>
      <p:sp>
        <p:nvSpPr>
          <p:cNvPr id="9" name="object 9"/>
          <p:cNvSpPr txBox="1"/>
          <p:nvPr/>
        </p:nvSpPr>
        <p:spPr>
          <a:xfrm>
            <a:off x="212725" y="804544"/>
            <a:ext cx="6945630" cy="5581015"/>
          </a:xfrm>
          <a:prstGeom prst="rect">
            <a:avLst/>
          </a:prstGeom>
        </p:spPr>
        <p:txBody>
          <a:bodyPr vert="horz" wrap="square" lIns="0" tIns="13335" rIns="0" bIns="0" rtlCol="0">
            <a:spAutoFit/>
          </a:bodyPr>
          <a:lstStyle/>
          <a:p>
            <a:pPr marL="12700" marR="309880">
              <a:lnSpc>
                <a:spcPct val="100000"/>
              </a:lnSpc>
              <a:spcBef>
                <a:spcPts val="105"/>
              </a:spcBef>
            </a:pPr>
            <a:r>
              <a:rPr sz="2000" spc="-5" dirty="0">
                <a:latin typeface="Calibri"/>
                <a:cs typeface="Calibri"/>
              </a:rPr>
              <a:t>In microservice </a:t>
            </a:r>
            <a:r>
              <a:rPr sz="2000" spc="-10" dirty="0">
                <a:latin typeface="Calibri"/>
                <a:cs typeface="Calibri"/>
              </a:rPr>
              <a:t>architecture, </a:t>
            </a:r>
            <a:r>
              <a:rPr sz="2000" b="1" spc="-15" dirty="0">
                <a:latin typeface="Calibri"/>
                <a:cs typeface="Calibri"/>
              </a:rPr>
              <a:t>centralized </a:t>
            </a:r>
            <a:r>
              <a:rPr sz="2000" b="1" dirty="0">
                <a:latin typeface="Calibri"/>
                <a:cs typeface="Calibri"/>
              </a:rPr>
              <a:t>logging </a:t>
            </a:r>
            <a:r>
              <a:rPr sz="2000" spc="-5" dirty="0">
                <a:latin typeface="Calibri"/>
                <a:cs typeface="Calibri"/>
              </a:rPr>
              <a:t>is </a:t>
            </a:r>
            <a:r>
              <a:rPr sz="2000" spc="-10" dirty="0">
                <a:latin typeface="Calibri"/>
                <a:cs typeface="Calibri"/>
              </a:rPr>
              <a:t>implemented  </a:t>
            </a:r>
            <a:r>
              <a:rPr sz="2000" spc="-5" dirty="0">
                <a:latin typeface="Calibri"/>
                <a:cs typeface="Calibri"/>
              </a:rPr>
              <a:t>with </a:t>
            </a:r>
            <a:r>
              <a:rPr sz="2000" b="1" dirty="0">
                <a:latin typeface="Calibri"/>
                <a:cs typeface="Calibri"/>
              </a:rPr>
              <a:t>service</a:t>
            </a:r>
            <a:r>
              <a:rPr sz="2000" b="1" spc="-20" dirty="0">
                <a:latin typeface="Calibri"/>
                <a:cs typeface="Calibri"/>
              </a:rPr>
              <a:t> </a:t>
            </a:r>
            <a:r>
              <a:rPr sz="2000" b="1" spc="-10" dirty="0">
                <a:latin typeface="Calibri"/>
                <a:cs typeface="Calibri"/>
              </a:rPr>
              <a:t>tracing</a:t>
            </a:r>
            <a:r>
              <a:rPr sz="2000" spc="-10" dirty="0">
                <a:latin typeface="Calibri"/>
                <a:cs typeface="Calibri"/>
              </a:rPr>
              <a:t>.</a:t>
            </a:r>
            <a:endParaRPr sz="2000">
              <a:latin typeface="Calibri"/>
              <a:cs typeface="Calibri"/>
            </a:endParaRPr>
          </a:p>
          <a:p>
            <a:pPr marL="50800">
              <a:lnSpc>
                <a:spcPct val="100000"/>
              </a:lnSpc>
              <a:spcBef>
                <a:spcPts val="1490"/>
              </a:spcBef>
            </a:pPr>
            <a:r>
              <a:rPr sz="1800" b="1" spc="-15" dirty="0">
                <a:solidFill>
                  <a:srgbClr val="FFFFFF"/>
                </a:solidFill>
                <a:latin typeface="Calibri"/>
                <a:cs typeface="Calibri"/>
              </a:rPr>
              <a:t>Centralized </a:t>
            </a:r>
            <a:r>
              <a:rPr sz="1800" b="1" spc="-5" dirty="0">
                <a:solidFill>
                  <a:srgbClr val="FFFFFF"/>
                </a:solidFill>
                <a:latin typeface="Calibri"/>
                <a:cs typeface="Calibri"/>
              </a:rPr>
              <a:t>logging</a:t>
            </a:r>
            <a:r>
              <a:rPr sz="1800" b="1"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a:p>
            <a:pPr marL="50800" marR="100330">
              <a:lnSpc>
                <a:spcPct val="100000"/>
              </a:lnSpc>
              <a:spcBef>
                <a:spcPts val="730"/>
              </a:spcBef>
            </a:pPr>
            <a:r>
              <a:rPr sz="1600" spc="-5" dirty="0">
                <a:latin typeface="Calibri"/>
                <a:cs typeface="Calibri"/>
              </a:rPr>
              <a:t>In microservice </a:t>
            </a:r>
            <a:r>
              <a:rPr sz="1600" spc="-10" dirty="0">
                <a:latin typeface="Calibri"/>
                <a:cs typeface="Calibri"/>
              </a:rPr>
              <a:t>architecture, </a:t>
            </a:r>
            <a:r>
              <a:rPr sz="1600" spc="-5" dirty="0">
                <a:latin typeface="Calibri"/>
                <a:cs typeface="Calibri"/>
              </a:rPr>
              <a:t>the services </a:t>
            </a:r>
            <a:r>
              <a:rPr sz="1600" spc="-15" dirty="0">
                <a:latin typeface="Calibri"/>
                <a:cs typeface="Calibri"/>
              </a:rPr>
              <a:t>are </a:t>
            </a:r>
            <a:r>
              <a:rPr sz="1600" spc="-5" dirty="0">
                <a:latin typeface="Calibri"/>
                <a:cs typeface="Calibri"/>
              </a:rPr>
              <a:t>usually </a:t>
            </a:r>
            <a:r>
              <a:rPr sz="1600" spc="-10" dirty="0">
                <a:latin typeface="Calibri"/>
                <a:cs typeface="Calibri"/>
              </a:rPr>
              <a:t>deployed </a:t>
            </a:r>
            <a:r>
              <a:rPr sz="1600" spc="-5" dirty="0">
                <a:latin typeface="Calibri"/>
                <a:cs typeface="Calibri"/>
              </a:rPr>
              <a:t>in </a:t>
            </a:r>
            <a:r>
              <a:rPr sz="1600" spc="-10" dirty="0">
                <a:latin typeface="Calibri"/>
                <a:cs typeface="Calibri"/>
              </a:rPr>
              <a:t>expandable  containers. </a:t>
            </a:r>
            <a:r>
              <a:rPr sz="1600" spc="-5" dirty="0">
                <a:latin typeface="Calibri"/>
                <a:cs typeface="Calibri"/>
              </a:rPr>
              <a:t>These </a:t>
            </a:r>
            <a:r>
              <a:rPr sz="1600" spc="-15" dirty="0">
                <a:latin typeface="Calibri"/>
                <a:cs typeface="Calibri"/>
              </a:rPr>
              <a:t>containers are created </a:t>
            </a:r>
            <a:r>
              <a:rPr sz="1600" spc="-5" dirty="0">
                <a:latin typeface="Calibri"/>
                <a:cs typeface="Calibri"/>
              </a:rPr>
              <a:t>and </a:t>
            </a:r>
            <a:r>
              <a:rPr sz="1600" spc="-10" dirty="0">
                <a:latin typeface="Calibri"/>
                <a:cs typeface="Calibri"/>
              </a:rPr>
              <a:t>tear down </a:t>
            </a:r>
            <a:r>
              <a:rPr sz="1600" spc="-5" dirty="0">
                <a:latin typeface="Calibri"/>
                <a:cs typeface="Calibri"/>
              </a:rPr>
              <a:t>based on the scalability  needs. The services logs </a:t>
            </a:r>
            <a:r>
              <a:rPr sz="1600" spc="-15" dirty="0">
                <a:latin typeface="Calibri"/>
                <a:cs typeface="Calibri"/>
              </a:rPr>
              <a:t>are created </a:t>
            </a:r>
            <a:r>
              <a:rPr sz="1600" spc="-5" dirty="0">
                <a:latin typeface="Calibri"/>
                <a:cs typeface="Calibri"/>
              </a:rPr>
              <a:t>within the </a:t>
            </a:r>
            <a:r>
              <a:rPr sz="1600" spc="-10" dirty="0">
                <a:latin typeface="Calibri"/>
                <a:cs typeface="Calibri"/>
              </a:rPr>
              <a:t>container environment. </a:t>
            </a:r>
            <a:r>
              <a:rPr sz="1600" spc="-5" dirty="0">
                <a:latin typeface="Calibri"/>
                <a:cs typeface="Calibri"/>
              </a:rPr>
              <a:t>In </a:t>
            </a:r>
            <a:r>
              <a:rPr sz="1600" spc="-10" dirty="0">
                <a:latin typeface="Calibri"/>
                <a:cs typeface="Calibri"/>
              </a:rPr>
              <a:t>order </a:t>
            </a:r>
            <a:r>
              <a:rPr sz="1600" spc="-15" dirty="0">
                <a:latin typeface="Calibri"/>
                <a:cs typeface="Calibri"/>
              </a:rPr>
              <a:t>to  </a:t>
            </a:r>
            <a:r>
              <a:rPr sz="1600" spc="-10" dirty="0">
                <a:latin typeface="Calibri"/>
                <a:cs typeface="Calibri"/>
              </a:rPr>
              <a:t>view </a:t>
            </a:r>
            <a:r>
              <a:rPr sz="1600" spc="-5" dirty="0">
                <a:latin typeface="Calibri"/>
                <a:cs typeface="Calibri"/>
              </a:rPr>
              <a:t>these logs, one will then has </a:t>
            </a:r>
            <a:r>
              <a:rPr sz="1600" spc="-15" dirty="0">
                <a:latin typeface="Calibri"/>
                <a:cs typeface="Calibri"/>
              </a:rPr>
              <a:t>to </a:t>
            </a:r>
            <a:r>
              <a:rPr sz="1600" spc="-5" dirty="0">
                <a:latin typeface="Calibri"/>
                <a:cs typeface="Calibri"/>
              </a:rPr>
              <a:t>log </a:t>
            </a:r>
            <a:r>
              <a:rPr sz="1600" spc="-15" dirty="0">
                <a:latin typeface="Calibri"/>
                <a:cs typeface="Calibri"/>
              </a:rPr>
              <a:t>into </a:t>
            </a:r>
            <a:r>
              <a:rPr sz="1600" spc="-5" dirty="0">
                <a:latin typeface="Calibri"/>
                <a:cs typeface="Calibri"/>
              </a:rPr>
              <a:t>the </a:t>
            </a:r>
            <a:r>
              <a:rPr sz="1600" spc="-25" dirty="0">
                <a:latin typeface="Calibri"/>
                <a:cs typeface="Calibri"/>
              </a:rPr>
              <a:t>container, </a:t>
            </a:r>
            <a:r>
              <a:rPr sz="1600" spc="-5" dirty="0">
                <a:latin typeface="Calibri"/>
                <a:cs typeface="Calibri"/>
              </a:rPr>
              <a:t>and then </a:t>
            </a:r>
            <a:r>
              <a:rPr sz="1600" spc="-10" dirty="0">
                <a:latin typeface="Calibri"/>
                <a:cs typeface="Calibri"/>
              </a:rPr>
              <a:t>view </a:t>
            </a:r>
            <a:r>
              <a:rPr sz="1600" spc="-5" dirty="0">
                <a:latin typeface="Calibri"/>
                <a:cs typeface="Calibri"/>
              </a:rPr>
              <a:t>the logs.  In </a:t>
            </a:r>
            <a:r>
              <a:rPr sz="1600" spc="-10" dirty="0">
                <a:latin typeface="Calibri"/>
                <a:cs typeface="Calibri"/>
              </a:rPr>
              <a:t>order </a:t>
            </a:r>
            <a:r>
              <a:rPr sz="1600" spc="-15" dirty="0">
                <a:latin typeface="Calibri"/>
                <a:cs typeface="Calibri"/>
              </a:rPr>
              <a:t>to </a:t>
            </a:r>
            <a:r>
              <a:rPr sz="1600" spc="-10" dirty="0">
                <a:latin typeface="Calibri"/>
                <a:cs typeface="Calibri"/>
              </a:rPr>
              <a:t>view </a:t>
            </a:r>
            <a:r>
              <a:rPr sz="1600" spc="-5" dirty="0">
                <a:latin typeface="Calibri"/>
                <a:cs typeface="Calibri"/>
              </a:rPr>
              <a:t>all logs, one will then has </a:t>
            </a:r>
            <a:r>
              <a:rPr sz="1600" spc="-15" dirty="0">
                <a:latin typeface="Calibri"/>
                <a:cs typeface="Calibri"/>
              </a:rPr>
              <a:t>to </a:t>
            </a:r>
            <a:r>
              <a:rPr sz="1600" spc="-5" dirty="0">
                <a:latin typeface="Calibri"/>
                <a:cs typeface="Calibri"/>
              </a:rPr>
              <a:t>open up log files </a:t>
            </a:r>
            <a:r>
              <a:rPr sz="1600" spc="-15" dirty="0">
                <a:latin typeface="Calibri"/>
                <a:cs typeface="Calibri"/>
              </a:rPr>
              <a:t>for </a:t>
            </a:r>
            <a:r>
              <a:rPr sz="1600" spc="-10" dirty="0">
                <a:latin typeface="Calibri"/>
                <a:cs typeface="Calibri"/>
              </a:rPr>
              <a:t>every instance </a:t>
            </a:r>
            <a:r>
              <a:rPr sz="1600" spc="-5" dirty="0">
                <a:latin typeface="Calibri"/>
                <a:cs typeface="Calibri"/>
              </a:rPr>
              <a:t>of  </a:t>
            </a:r>
            <a:r>
              <a:rPr sz="1600" spc="-10" dirty="0">
                <a:latin typeface="Calibri"/>
                <a:cs typeface="Calibri"/>
              </a:rPr>
              <a:t>every </a:t>
            </a:r>
            <a:r>
              <a:rPr sz="1600" spc="-5" dirty="0">
                <a:latin typeface="Calibri"/>
                <a:cs typeface="Calibri"/>
              </a:rPr>
              <a:t>service. And then </a:t>
            </a:r>
            <a:r>
              <a:rPr sz="1600" spc="-10" dirty="0">
                <a:latin typeface="Calibri"/>
                <a:cs typeface="Calibri"/>
              </a:rPr>
              <a:t>determining </a:t>
            </a:r>
            <a:r>
              <a:rPr sz="1600" spc="-5" dirty="0">
                <a:latin typeface="Calibri"/>
                <a:cs typeface="Calibri"/>
              </a:rPr>
              <a:t>a single </a:t>
            </a:r>
            <a:r>
              <a:rPr sz="1600" spc="-10" dirty="0">
                <a:latin typeface="Calibri"/>
                <a:cs typeface="Calibri"/>
              </a:rPr>
              <a:t>operation/workflow from </a:t>
            </a:r>
            <a:r>
              <a:rPr sz="1600" spc="-5" dirty="0">
                <a:latin typeface="Calibri"/>
                <a:cs typeface="Calibri"/>
              </a:rPr>
              <a:t>these log  entries </a:t>
            </a:r>
            <a:r>
              <a:rPr sz="1600" spc="-20" dirty="0">
                <a:latin typeface="Calibri"/>
                <a:cs typeface="Calibri"/>
              </a:rPr>
              <a:t>make </a:t>
            </a:r>
            <a:r>
              <a:rPr sz="1600" spc="-5" dirty="0">
                <a:latin typeface="Calibri"/>
                <a:cs typeface="Calibri"/>
              </a:rPr>
              <a:t>the audit an impossible</a:t>
            </a:r>
            <a:r>
              <a:rPr sz="1600" spc="10" dirty="0">
                <a:latin typeface="Calibri"/>
                <a:cs typeface="Calibri"/>
              </a:rPr>
              <a:t> </a:t>
            </a:r>
            <a:r>
              <a:rPr sz="1600" spc="-5" dirty="0">
                <a:latin typeface="Calibri"/>
                <a:cs typeface="Calibri"/>
              </a:rPr>
              <a:t>job.</a:t>
            </a:r>
            <a:endParaRPr sz="1600">
              <a:latin typeface="Calibri"/>
              <a:cs typeface="Calibri"/>
            </a:endParaRPr>
          </a:p>
          <a:p>
            <a:pPr>
              <a:lnSpc>
                <a:spcPct val="100000"/>
              </a:lnSpc>
              <a:spcBef>
                <a:spcPts val="25"/>
              </a:spcBef>
            </a:pPr>
            <a:endParaRPr sz="1550">
              <a:latin typeface="Calibri"/>
              <a:cs typeface="Calibri"/>
            </a:endParaRPr>
          </a:p>
          <a:p>
            <a:pPr marL="50800" marR="300355">
              <a:lnSpc>
                <a:spcPct val="100000"/>
              </a:lnSpc>
            </a:pPr>
            <a:r>
              <a:rPr sz="1600" spc="-5" dirty="0">
                <a:latin typeface="Calibri"/>
                <a:cs typeface="Calibri"/>
              </a:rPr>
              <a:t>The solution is </a:t>
            </a:r>
            <a:r>
              <a:rPr sz="1600" spc="-15" dirty="0">
                <a:latin typeface="Calibri"/>
                <a:cs typeface="Calibri"/>
              </a:rPr>
              <a:t>to </a:t>
            </a:r>
            <a:r>
              <a:rPr sz="1600" spc="-5" dirty="0">
                <a:latin typeface="Calibri"/>
                <a:cs typeface="Calibri"/>
              </a:rPr>
              <a:t>implement </a:t>
            </a:r>
            <a:r>
              <a:rPr sz="1600" spc="-15" dirty="0">
                <a:latin typeface="Calibri"/>
                <a:cs typeface="Calibri"/>
              </a:rPr>
              <a:t>centralized </a:t>
            </a:r>
            <a:r>
              <a:rPr sz="1600" spc="-5" dirty="0">
                <a:latin typeface="Calibri"/>
                <a:cs typeface="Calibri"/>
              </a:rPr>
              <a:t>logging. In this design the logs </a:t>
            </a:r>
            <a:r>
              <a:rPr sz="1600" spc="-10" dirty="0">
                <a:latin typeface="Calibri"/>
                <a:cs typeface="Calibri"/>
              </a:rPr>
              <a:t>from </a:t>
            </a:r>
            <a:r>
              <a:rPr sz="1600" spc="-5" dirty="0">
                <a:latin typeface="Calibri"/>
                <a:cs typeface="Calibri"/>
              </a:rPr>
              <a:t>the  services </a:t>
            </a:r>
            <a:r>
              <a:rPr sz="1600" spc="-15" dirty="0">
                <a:latin typeface="Calibri"/>
                <a:cs typeface="Calibri"/>
              </a:rPr>
              <a:t>are aggregated </a:t>
            </a:r>
            <a:r>
              <a:rPr sz="1600" spc="-5" dirty="0">
                <a:latin typeface="Calibri"/>
                <a:cs typeface="Calibri"/>
              </a:rPr>
              <a:t>on a single server which then </a:t>
            </a:r>
            <a:r>
              <a:rPr sz="1600" spc="-20" dirty="0">
                <a:latin typeface="Calibri"/>
                <a:cs typeface="Calibri"/>
              </a:rPr>
              <a:t>store </a:t>
            </a:r>
            <a:r>
              <a:rPr sz="1600" spc="-5" dirty="0">
                <a:latin typeface="Calibri"/>
                <a:cs typeface="Calibri"/>
              </a:rPr>
              <a:t>these logs in a  </a:t>
            </a:r>
            <a:r>
              <a:rPr sz="1600" spc="-10" dirty="0">
                <a:latin typeface="Calibri"/>
                <a:cs typeface="Calibri"/>
              </a:rPr>
              <a:t>specialized </a:t>
            </a:r>
            <a:r>
              <a:rPr sz="1600" spc="-5" dirty="0">
                <a:latin typeface="Calibri"/>
                <a:cs typeface="Calibri"/>
              </a:rPr>
              <a:t>(usually NoSQL) </a:t>
            </a:r>
            <a:r>
              <a:rPr sz="1600" spc="-10" dirty="0">
                <a:latin typeface="Calibri"/>
                <a:cs typeface="Calibri"/>
              </a:rPr>
              <a:t>database </a:t>
            </a:r>
            <a:r>
              <a:rPr sz="1600" spc="-15" dirty="0">
                <a:latin typeface="Calibri"/>
                <a:cs typeface="Calibri"/>
              </a:rPr>
              <a:t>for </a:t>
            </a:r>
            <a:r>
              <a:rPr sz="1600" spc="-10" dirty="0">
                <a:latin typeface="Calibri"/>
                <a:cs typeface="Calibri"/>
              </a:rPr>
              <a:t>later</a:t>
            </a:r>
            <a:r>
              <a:rPr sz="1600" spc="30" dirty="0">
                <a:latin typeface="Calibri"/>
                <a:cs typeface="Calibri"/>
              </a:rPr>
              <a:t> </a:t>
            </a:r>
            <a:r>
              <a:rPr sz="1600" spc="-20" dirty="0">
                <a:latin typeface="Calibri"/>
                <a:cs typeface="Calibri"/>
              </a:rPr>
              <a:t>query.</a:t>
            </a:r>
            <a:endParaRPr sz="1600">
              <a:latin typeface="Calibri"/>
              <a:cs typeface="Calibri"/>
            </a:endParaRPr>
          </a:p>
          <a:p>
            <a:pPr>
              <a:lnSpc>
                <a:spcPct val="100000"/>
              </a:lnSpc>
              <a:spcBef>
                <a:spcPts val="30"/>
              </a:spcBef>
            </a:pPr>
            <a:endParaRPr sz="1550">
              <a:latin typeface="Calibri"/>
              <a:cs typeface="Calibri"/>
            </a:endParaRPr>
          </a:p>
          <a:p>
            <a:pPr marL="50800" marR="5080" algn="just">
              <a:lnSpc>
                <a:spcPct val="100000"/>
              </a:lnSpc>
            </a:pPr>
            <a:r>
              <a:rPr sz="1600" spc="-5" dirty="0">
                <a:latin typeface="Calibri"/>
                <a:cs typeface="Calibri"/>
              </a:rPr>
              <a:t>Hence the log </a:t>
            </a:r>
            <a:r>
              <a:rPr sz="1600" spc="-15" dirty="0">
                <a:latin typeface="Calibri"/>
                <a:cs typeface="Calibri"/>
              </a:rPr>
              <a:t>aggregator </a:t>
            </a:r>
            <a:r>
              <a:rPr sz="1600" spc="-5" dirty="0">
                <a:latin typeface="Calibri"/>
                <a:cs typeface="Calibri"/>
              </a:rPr>
              <a:t>becomes another </a:t>
            </a:r>
            <a:r>
              <a:rPr sz="1600" spc="-10" dirty="0">
                <a:latin typeface="Calibri"/>
                <a:cs typeface="Calibri"/>
              </a:rPr>
              <a:t>infrastructure </a:t>
            </a:r>
            <a:r>
              <a:rPr sz="1600" spc="-5" dirty="0">
                <a:latin typeface="Calibri"/>
                <a:cs typeface="Calibri"/>
              </a:rPr>
              <a:t>service </a:t>
            </a:r>
            <a:r>
              <a:rPr sz="1600" spc="-10" dirty="0">
                <a:latin typeface="Calibri"/>
                <a:cs typeface="Calibri"/>
              </a:rPr>
              <a:t>that </a:t>
            </a:r>
            <a:r>
              <a:rPr sz="1600" spc="-5" dirty="0">
                <a:latin typeface="Calibri"/>
                <a:cs typeface="Calibri"/>
              </a:rPr>
              <a:t>also do other  logs processing, </a:t>
            </a:r>
            <a:r>
              <a:rPr sz="1600" spc="-20" dirty="0">
                <a:latin typeface="Calibri"/>
                <a:cs typeface="Calibri"/>
              </a:rPr>
              <a:t>like </a:t>
            </a:r>
            <a:r>
              <a:rPr sz="1600" spc="-10" dirty="0">
                <a:latin typeface="Calibri"/>
                <a:cs typeface="Calibri"/>
              </a:rPr>
              <a:t>transforming </a:t>
            </a:r>
            <a:r>
              <a:rPr sz="1600" spc="-5" dirty="0">
                <a:latin typeface="Calibri"/>
                <a:cs typeface="Calibri"/>
              </a:rPr>
              <a:t>logs </a:t>
            </a:r>
            <a:r>
              <a:rPr sz="1600" spc="-15" dirty="0">
                <a:latin typeface="Calibri"/>
                <a:cs typeface="Calibri"/>
              </a:rPr>
              <a:t>to </a:t>
            </a:r>
            <a:r>
              <a:rPr sz="1600" spc="-10" dirty="0">
                <a:latin typeface="Calibri"/>
                <a:cs typeface="Calibri"/>
              </a:rPr>
              <a:t>structure data, filtering </a:t>
            </a:r>
            <a:r>
              <a:rPr sz="1600" spc="-5" dirty="0">
                <a:latin typeface="Calibri"/>
                <a:cs typeface="Calibri"/>
              </a:rPr>
              <a:t>logs, and </a:t>
            </a:r>
            <a:r>
              <a:rPr sz="1600" spc="-10" dirty="0">
                <a:latin typeface="Calibri"/>
                <a:cs typeface="Calibri"/>
              </a:rPr>
              <a:t>grouping  </a:t>
            </a:r>
            <a:r>
              <a:rPr sz="1600" spc="-5" dirty="0">
                <a:latin typeface="Calibri"/>
                <a:cs typeface="Calibri"/>
              </a:rPr>
              <a:t>them.</a:t>
            </a:r>
            <a:endParaRPr sz="1600">
              <a:latin typeface="Calibri"/>
              <a:cs typeface="Calibri"/>
            </a:endParaRPr>
          </a:p>
          <a:p>
            <a:pPr>
              <a:lnSpc>
                <a:spcPct val="100000"/>
              </a:lnSpc>
              <a:spcBef>
                <a:spcPts val="25"/>
              </a:spcBef>
            </a:pPr>
            <a:endParaRPr sz="1550">
              <a:latin typeface="Calibri"/>
              <a:cs typeface="Calibri"/>
            </a:endParaRPr>
          </a:p>
          <a:p>
            <a:pPr marL="50800" marR="621030">
              <a:lnSpc>
                <a:spcPct val="100000"/>
              </a:lnSpc>
            </a:pPr>
            <a:r>
              <a:rPr sz="1600" spc="-5" dirty="0">
                <a:latin typeface="Calibri"/>
                <a:cs typeface="Calibri"/>
              </a:rPr>
              <a:t>The logs </a:t>
            </a:r>
            <a:r>
              <a:rPr sz="1600" spc="-15" dirty="0">
                <a:latin typeface="Calibri"/>
                <a:cs typeface="Calibri"/>
              </a:rPr>
              <a:t>aggregator stores </a:t>
            </a:r>
            <a:r>
              <a:rPr sz="1600" spc="-5" dirty="0">
                <a:latin typeface="Calibri"/>
                <a:cs typeface="Calibri"/>
              </a:rPr>
              <a:t>the </a:t>
            </a:r>
            <a:r>
              <a:rPr sz="1600" spc="-15" dirty="0">
                <a:latin typeface="Calibri"/>
                <a:cs typeface="Calibri"/>
              </a:rPr>
              <a:t>data </a:t>
            </a:r>
            <a:r>
              <a:rPr sz="1600" spc="-5" dirty="0">
                <a:latin typeface="Calibri"/>
                <a:cs typeface="Calibri"/>
              </a:rPr>
              <a:t>in a </a:t>
            </a:r>
            <a:r>
              <a:rPr sz="1600" spc="-10" dirty="0">
                <a:latin typeface="Calibri"/>
                <a:cs typeface="Calibri"/>
              </a:rPr>
              <a:t>format that </a:t>
            </a:r>
            <a:r>
              <a:rPr sz="1600" spc="-15" dirty="0">
                <a:latin typeface="Calibri"/>
                <a:cs typeface="Calibri"/>
              </a:rPr>
              <a:t>makes </a:t>
            </a:r>
            <a:r>
              <a:rPr sz="1600" spc="-5" dirty="0">
                <a:latin typeface="Calibri"/>
                <a:cs typeface="Calibri"/>
              </a:rPr>
              <a:t>it </a:t>
            </a:r>
            <a:r>
              <a:rPr sz="1600" spc="-10" dirty="0">
                <a:latin typeface="Calibri"/>
                <a:cs typeface="Calibri"/>
              </a:rPr>
              <a:t>easy </a:t>
            </a:r>
            <a:r>
              <a:rPr sz="1600" spc="-15" dirty="0">
                <a:latin typeface="Calibri"/>
                <a:cs typeface="Calibri"/>
              </a:rPr>
              <a:t>for </a:t>
            </a:r>
            <a:r>
              <a:rPr sz="1600" spc="-5" dirty="0">
                <a:latin typeface="Calibri"/>
                <a:cs typeface="Calibri"/>
              </a:rPr>
              <a:t>the log  </a:t>
            </a:r>
            <a:r>
              <a:rPr sz="1600" spc="-15" dirty="0">
                <a:latin typeface="Calibri"/>
                <a:cs typeface="Calibri"/>
              </a:rPr>
              <a:t>analyzer </a:t>
            </a:r>
            <a:r>
              <a:rPr sz="1600" spc="-10" dirty="0">
                <a:latin typeface="Calibri"/>
                <a:cs typeface="Calibri"/>
              </a:rPr>
              <a:t>application </a:t>
            </a:r>
            <a:r>
              <a:rPr sz="1600" spc="-15" dirty="0">
                <a:latin typeface="Calibri"/>
                <a:cs typeface="Calibri"/>
              </a:rPr>
              <a:t>to </a:t>
            </a:r>
            <a:r>
              <a:rPr sz="1600" spc="-5" dirty="0">
                <a:latin typeface="Calibri"/>
                <a:cs typeface="Calibri"/>
              </a:rPr>
              <a:t>pull out logs and </a:t>
            </a:r>
            <a:r>
              <a:rPr sz="1600" spc="-15" dirty="0">
                <a:latin typeface="Calibri"/>
                <a:cs typeface="Calibri"/>
              </a:rPr>
              <a:t>create </a:t>
            </a:r>
            <a:r>
              <a:rPr sz="1600" spc="-10" dirty="0">
                <a:latin typeface="Calibri"/>
                <a:cs typeface="Calibri"/>
              </a:rPr>
              <a:t>knowledge </a:t>
            </a:r>
            <a:r>
              <a:rPr sz="1600" spc="-5" dirty="0">
                <a:latin typeface="Calibri"/>
                <a:cs typeface="Calibri"/>
              </a:rPr>
              <a:t>on </a:t>
            </a:r>
            <a:r>
              <a:rPr sz="1600" spc="-10" dirty="0">
                <a:latin typeface="Calibri"/>
                <a:cs typeface="Calibri"/>
              </a:rPr>
              <a:t>top </a:t>
            </a:r>
            <a:r>
              <a:rPr sz="1600" spc="-5" dirty="0">
                <a:latin typeface="Calibri"/>
                <a:cs typeface="Calibri"/>
              </a:rPr>
              <a:t>of</a:t>
            </a:r>
            <a:r>
              <a:rPr sz="1600" spc="114" dirty="0">
                <a:latin typeface="Calibri"/>
                <a:cs typeface="Calibri"/>
              </a:rPr>
              <a:t> </a:t>
            </a:r>
            <a:r>
              <a:rPr sz="1600" spc="-5" dirty="0">
                <a:latin typeface="Calibri"/>
                <a:cs typeface="Calibri"/>
              </a:rPr>
              <a:t>it.</a:t>
            </a:r>
            <a:endParaRPr sz="1600">
              <a:latin typeface="Calibri"/>
              <a:cs typeface="Calibri"/>
            </a:endParaRPr>
          </a:p>
        </p:txBody>
      </p:sp>
      <p:pic>
        <p:nvPicPr>
          <p:cNvPr id="10" name="object 10"/>
          <p:cNvPicPr/>
          <p:nvPr/>
        </p:nvPicPr>
        <p:blipFill>
          <a:blip r:embed="rId3" cstate="print"/>
          <a:stretch>
            <a:fillRect/>
          </a:stretch>
        </p:blipFill>
        <p:spPr>
          <a:xfrm>
            <a:off x="7360919" y="822960"/>
            <a:ext cx="4754880" cy="5486400"/>
          </a:xfrm>
          <a:prstGeom prst="rect">
            <a:avLst/>
          </a:prstGeom>
        </p:spPr>
      </p:pic>
      <p:sp>
        <p:nvSpPr>
          <p:cNvPr id="11" name="object 11"/>
          <p:cNvSpPr txBox="1"/>
          <p:nvPr/>
        </p:nvSpPr>
        <p:spPr>
          <a:xfrm>
            <a:off x="7505700" y="793817"/>
            <a:ext cx="4415790" cy="5374640"/>
          </a:xfrm>
          <a:prstGeom prst="rect">
            <a:avLst/>
          </a:prstGeom>
        </p:spPr>
        <p:txBody>
          <a:bodyPr vert="horz" wrap="square" lIns="0" tIns="118110" rIns="0" bIns="0" rtlCol="0">
            <a:spAutoFit/>
          </a:bodyPr>
          <a:lstStyle/>
          <a:p>
            <a:pPr marL="12700">
              <a:lnSpc>
                <a:spcPct val="100000"/>
              </a:lnSpc>
              <a:spcBef>
                <a:spcPts val="930"/>
              </a:spcBef>
            </a:pPr>
            <a:r>
              <a:rPr sz="1800" b="1" spc="-10" dirty="0">
                <a:solidFill>
                  <a:srgbClr val="FFFFFF"/>
                </a:solidFill>
                <a:latin typeface="Calibri"/>
                <a:cs typeface="Calibri"/>
              </a:rPr>
              <a:t>Distributed </a:t>
            </a:r>
            <a:r>
              <a:rPr sz="1800" b="1" spc="-25" dirty="0">
                <a:solidFill>
                  <a:srgbClr val="FFFFFF"/>
                </a:solidFill>
                <a:latin typeface="Calibri"/>
                <a:cs typeface="Calibri"/>
              </a:rPr>
              <a:t>Tracing</a:t>
            </a:r>
            <a:r>
              <a:rPr sz="1800" b="1" spc="-5" dirty="0">
                <a:solidFill>
                  <a:srgbClr val="FFFFFF"/>
                </a:solidFill>
                <a:latin typeface="Calibri"/>
                <a:cs typeface="Calibri"/>
              </a:rPr>
              <a:t> ...</a:t>
            </a:r>
            <a:endParaRPr sz="1800">
              <a:latin typeface="Calibri"/>
              <a:cs typeface="Calibri"/>
            </a:endParaRPr>
          </a:p>
          <a:p>
            <a:pPr marL="12700" marR="147320">
              <a:lnSpc>
                <a:spcPct val="100000"/>
              </a:lnSpc>
              <a:spcBef>
                <a:spcPts val="730"/>
              </a:spcBef>
            </a:pPr>
            <a:r>
              <a:rPr sz="1600" spc="-5" dirty="0">
                <a:latin typeface="Calibri"/>
                <a:cs typeface="Calibri"/>
              </a:rPr>
              <a:t>It is a </a:t>
            </a:r>
            <a:r>
              <a:rPr sz="1600" spc="-10" dirty="0">
                <a:latin typeface="Calibri"/>
                <a:cs typeface="Calibri"/>
              </a:rPr>
              <a:t>process </a:t>
            </a:r>
            <a:r>
              <a:rPr sz="1600" spc="-5" dirty="0">
                <a:latin typeface="Calibri"/>
                <a:cs typeface="Calibri"/>
              </a:rPr>
              <a:t>of </a:t>
            </a:r>
            <a:r>
              <a:rPr sz="1600" spc="-10" dirty="0">
                <a:latin typeface="Calibri"/>
                <a:cs typeface="Calibri"/>
              </a:rPr>
              <a:t>grouping </a:t>
            </a:r>
            <a:r>
              <a:rPr sz="1600" spc="-5" dirty="0">
                <a:latin typeface="Calibri"/>
                <a:cs typeface="Calibri"/>
              </a:rPr>
              <a:t>logs </a:t>
            </a:r>
            <a:r>
              <a:rPr sz="1600" spc="-10" dirty="0">
                <a:latin typeface="Calibri"/>
                <a:cs typeface="Calibri"/>
              </a:rPr>
              <a:t>from </a:t>
            </a:r>
            <a:r>
              <a:rPr sz="1600" spc="-15" dirty="0">
                <a:latin typeface="Calibri"/>
                <a:cs typeface="Calibri"/>
              </a:rPr>
              <a:t>several </a:t>
            </a:r>
            <a:r>
              <a:rPr sz="1600" spc="-5" dirty="0">
                <a:latin typeface="Calibri"/>
                <a:cs typeface="Calibri"/>
              </a:rPr>
              <a:t>services  based on some </a:t>
            </a:r>
            <a:r>
              <a:rPr sz="1600" spc="-10" dirty="0">
                <a:latin typeface="Calibri"/>
                <a:cs typeface="Calibri"/>
              </a:rPr>
              <a:t>correlation</a:t>
            </a:r>
            <a:r>
              <a:rPr sz="1600" spc="5" dirty="0">
                <a:latin typeface="Calibri"/>
                <a:cs typeface="Calibri"/>
              </a:rPr>
              <a:t> </a:t>
            </a:r>
            <a:r>
              <a:rPr sz="1600" spc="-20" dirty="0">
                <a:latin typeface="Calibri"/>
                <a:cs typeface="Calibri"/>
              </a:rPr>
              <a:t>ID.</a:t>
            </a:r>
            <a:endParaRPr sz="1600">
              <a:latin typeface="Calibri"/>
              <a:cs typeface="Calibri"/>
            </a:endParaRPr>
          </a:p>
          <a:p>
            <a:pPr>
              <a:lnSpc>
                <a:spcPct val="100000"/>
              </a:lnSpc>
              <a:spcBef>
                <a:spcPts val="25"/>
              </a:spcBef>
            </a:pPr>
            <a:endParaRPr sz="1550">
              <a:latin typeface="Calibri"/>
              <a:cs typeface="Calibri"/>
            </a:endParaRPr>
          </a:p>
          <a:p>
            <a:pPr marL="12700" marR="147320">
              <a:lnSpc>
                <a:spcPct val="100000"/>
              </a:lnSpc>
            </a:pPr>
            <a:r>
              <a:rPr sz="1600" spc="-20" dirty="0">
                <a:latin typeface="Calibri"/>
                <a:cs typeface="Calibri"/>
              </a:rPr>
              <a:t>Even </a:t>
            </a:r>
            <a:r>
              <a:rPr sz="1600" spc="-5" dirty="0">
                <a:latin typeface="Calibri"/>
                <a:cs typeface="Calibri"/>
              </a:rPr>
              <a:t>with </a:t>
            </a:r>
            <a:r>
              <a:rPr sz="1600" spc="-15" dirty="0">
                <a:latin typeface="Calibri"/>
                <a:cs typeface="Calibri"/>
              </a:rPr>
              <a:t>centralized </a:t>
            </a:r>
            <a:r>
              <a:rPr sz="1600" spc="-5" dirty="0">
                <a:latin typeface="Calibri"/>
                <a:cs typeface="Calibri"/>
              </a:rPr>
              <a:t>logging, one cannot </a:t>
            </a:r>
            <a:r>
              <a:rPr sz="1600" spc="-20" dirty="0">
                <a:latin typeface="Calibri"/>
                <a:cs typeface="Calibri"/>
              </a:rPr>
              <a:t>make  </a:t>
            </a:r>
            <a:r>
              <a:rPr sz="1600" spc="-5" dirty="0">
                <a:latin typeface="Calibri"/>
                <a:cs typeface="Calibri"/>
              </a:rPr>
              <a:t>sense of all the logs in a single place. And it is only  due </a:t>
            </a:r>
            <a:r>
              <a:rPr sz="1600" spc="-15" dirty="0">
                <a:latin typeface="Calibri"/>
                <a:cs typeface="Calibri"/>
              </a:rPr>
              <a:t>to </a:t>
            </a:r>
            <a:r>
              <a:rPr sz="1600" spc="-5" dirty="0">
                <a:latin typeface="Calibri"/>
                <a:cs typeface="Calibri"/>
              </a:rPr>
              <a:t>the </a:t>
            </a:r>
            <a:r>
              <a:rPr sz="1600" spc="-15" dirty="0">
                <a:latin typeface="Calibri"/>
                <a:cs typeface="Calibri"/>
              </a:rPr>
              <a:t>fact </a:t>
            </a:r>
            <a:r>
              <a:rPr sz="1600" spc="-10" dirty="0">
                <a:latin typeface="Calibri"/>
                <a:cs typeface="Calibri"/>
              </a:rPr>
              <a:t>that </a:t>
            </a:r>
            <a:r>
              <a:rPr sz="1600" spc="-5" dirty="0">
                <a:latin typeface="Calibri"/>
                <a:cs typeface="Calibri"/>
              </a:rPr>
              <a:t>one cannot </a:t>
            </a:r>
            <a:r>
              <a:rPr sz="1600" spc="-10" dirty="0">
                <a:latin typeface="Calibri"/>
                <a:cs typeface="Calibri"/>
              </a:rPr>
              <a:t>distinguish </a:t>
            </a:r>
            <a:r>
              <a:rPr sz="1600" spc="-5" dirty="0">
                <a:latin typeface="Calibri"/>
                <a:cs typeface="Calibri"/>
              </a:rPr>
              <a:t>a single  </a:t>
            </a:r>
            <a:r>
              <a:rPr sz="1600" spc="-10" dirty="0">
                <a:latin typeface="Calibri"/>
                <a:cs typeface="Calibri"/>
              </a:rPr>
              <a:t>operation/workflow </a:t>
            </a:r>
            <a:r>
              <a:rPr sz="1600" spc="-5" dirty="0">
                <a:latin typeface="Calibri"/>
                <a:cs typeface="Calibri"/>
              </a:rPr>
              <a:t>in the logs </a:t>
            </a:r>
            <a:r>
              <a:rPr sz="1600" spc="-10" dirty="0">
                <a:latin typeface="Calibri"/>
                <a:cs typeface="Calibri"/>
              </a:rPr>
              <a:t>that </a:t>
            </a:r>
            <a:r>
              <a:rPr sz="1600" spc="-5" dirty="0">
                <a:latin typeface="Calibri"/>
                <a:cs typeface="Calibri"/>
              </a:rPr>
              <a:t>happens </a:t>
            </a:r>
            <a:r>
              <a:rPr sz="1600" spc="-10" dirty="0">
                <a:latin typeface="Calibri"/>
                <a:cs typeface="Calibri"/>
              </a:rPr>
              <a:t>across  </a:t>
            </a:r>
            <a:r>
              <a:rPr sz="1600" spc="-5" dirty="0">
                <a:latin typeface="Calibri"/>
                <a:cs typeface="Calibri"/>
              </a:rPr>
              <a:t>multiple services. Hence logs </a:t>
            </a:r>
            <a:r>
              <a:rPr sz="1600" spc="-15" dirty="0">
                <a:latin typeface="Calibri"/>
                <a:cs typeface="Calibri"/>
              </a:rPr>
              <a:t>for </a:t>
            </a:r>
            <a:r>
              <a:rPr sz="1600" spc="-5" dirty="0">
                <a:latin typeface="Calibri"/>
                <a:cs typeface="Calibri"/>
              </a:rPr>
              <a:t>all the </a:t>
            </a:r>
            <a:r>
              <a:rPr sz="1600" spc="-10" dirty="0">
                <a:latin typeface="Calibri"/>
                <a:cs typeface="Calibri"/>
              </a:rPr>
              <a:t>operations  </a:t>
            </a:r>
            <a:r>
              <a:rPr sz="1600" spc="-15" dirty="0">
                <a:latin typeface="Calibri"/>
                <a:cs typeface="Calibri"/>
              </a:rPr>
              <a:t>are mixed </a:t>
            </a:r>
            <a:r>
              <a:rPr sz="1600" spc="-25" dirty="0">
                <a:latin typeface="Calibri"/>
                <a:cs typeface="Calibri"/>
              </a:rPr>
              <a:t>together, </a:t>
            </a:r>
            <a:r>
              <a:rPr sz="1600" spc="-5" dirty="0">
                <a:latin typeface="Calibri"/>
                <a:cs typeface="Calibri"/>
              </a:rPr>
              <a:t>and </a:t>
            </a:r>
            <a:r>
              <a:rPr sz="1600" spc="-10" dirty="0">
                <a:latin typeface="Calibri"/>
                <a:cs typeface="Calibri"/>
              </a:rPr>
              <a:t>there </a:t>
            </a:r>
            <a:r>
              <a:rPr sz="1600" spc="-5" dirty="0">
                <a:latin typeface="Calibri"/>
                <a:cs typeface="Calibri"/>
              </a:rPr>
              <a:t>is no </a:t>
            </a:r>
            <a:r>
              <a:rPr sz="1600" spc="-20" dirty="0">
                <a:latin typeface="Calibri"/>
                <a:cs typeface="Calibri"/>
              </a:rPr>
              <a:t>way </a:t>
            </a:r>
            <a:r>
              <a:rPr sz="1600" spc="-15" dirty="0">
                <a:latin typeface="Calibri"/>
                <a:cs typeface="Calibri"/>
              </a:rPr>
              <a:t>to </a:t>
            </a:r>
            <a:r>
              <a:rPr sz="1600" spc="-25" dirty="0">
                <a:latin typeface="Calibri"/>
                <a:cs typeface="Calibri"/>
              </a:rPr>
              <a:t>take </a:t>
            </a:r>
            <a:r>
              <a:rPr sz="1600" spc="-5" dirty="0">
                <a:latin typeface="Calibri"/>
                <a:cs typeface="Calibri"/>
              </a:rPr>
              <a:t>out  logs entries </a:t>
            </a:r>
            <a:r>
              <a:rPr sz="1600" spc="-15" dirty="0">
                <a:latin typeface="Calibri"/>
                <a:cs typeface="Calibri"/>
              </a:rPr>
              <a:t>for </a:t>
            </a:r>
            <a:r>
              <a:rPr sz="1600" spc="-5" dirty="0">
                <a:latin typeface="Calibri"/>
                <a:cs typeface="Calibri"/>
              </a:rPr>
              <a:t>a single</a:t>
            </a:r>
            <a:r>
              <a:rPr sz="1600" dirty="0">
                <a:latin typeface="Calibri"/>
                <a:cs typeface="Calibri"/>
              </a:rPr>
              <a:t> </a:t>
            </a:r>
            <a:r>
              <a:rPr sz="1600" spc="-10" dirty="0">
                <a:latin typeface="Calibri"/>
                <a:cs typeface="Calibri"/>
              </a:rPr>
              <a:t>operation.</a:t>
            </a:r>
            <a:endParaRPr sz="1600">
              <a:latin typeface="Calibri"/>
              <a:cs typeface="Calibri"/>
            </a:endParaRPr>
          </a:p>
          <a:p>
            <a:pPr>
              <a:lnSpc>
                <a:spcPct val="100000"/>
              </a:lnSpc>
              <a:spcBef>
                <a:spcPts val="30"/>
              </a:spcBef>
            </a:pPr>
            <a:endParaRPr sz="1550">
              <a:latin typeface="Calibri"/>
              <a:cs typeface="Calibri"/>
            </a:endParaRPr>
          </a:p>
          <a:p>
            <a:pPr marL="12700" marR="5080">
              <a:lnSpc>
                <a:spcPct val="100000"/>
              </a:lnSpc>
            </a:pPr>
            <a:r>
              <a:rPr sz="1600" spc="-10" dirty="0">
                <a:latin typeface="Calibri"/>
                <a:cs typeface="Calibri"/>
              </a:rPr>
              <a:t>Distributed tracing provides </a:t>
            </a:r>
            <a:r>
              <a:rPr sz="1600" spc="-5" dirty="0">
                <a:latin typeface="Calibri"/>
                <a:cs typeface="Calibri"/>
              </a:rPr>
              <a:t>a </a:t>
            </a:r>
            <a:r>
              <a:rPr sz="1600" spc="-20" dirty="0">
                <a:latin typeface="Calibri"/>
                <a:cs typeface="Calibri"/>
              </a:rPr>
              <a:t>way </a:t>
            </a:r>
            <a:r>
              <a:rPr sz="1600" spc="-5" dirty="0">
                <a:latin typeface="Calibri"/>
                <a:cs typeface="Calibri"/>
              </a:rPr>
              <a:t>of tagging each  logs entry with an ID </a:t>
            </a:r>
            <a:r>
              <a:rPr sz="1600" spc="-10" dirty="0">
                <a:latin typeface="Calibri"/>
                <a:cs typeface="Calibri"/>
              </a:rPr>
              <a:t>called correlation </a:t>
            </a:r>
            <a:r>
              <a:rPr sz="1600" spc="-20" dirty="0">
                <a:latin typeface="Calibri"/>
                <a:cs typeface="Calibri"/>
              </a:rPr>
              <a:t>ID. </a:t>
            </a:r>
            <a:r>
              <a:rPr sz="1600" spc="-5" dirty="0">
                <a:latin typeface="Calibri"/>
                <a:cs typeface="Calibri"/>
              </a:rPr>
              <a:t>Log entries  </a:t>
            </a:r>
            <a:r>
              <a:rPr sz="1600" spc="-10" dirty="0">
                <a:latin typeface="Calibri"/>
                <a:cs typeface="Calibri"/>
              </a:rPr>
              <a:t>that </a:t>
            </a:r>
            <a:r>
              <a:rPr sz="1600" spc="-5" dirty="0">
                <a:latin typeface="Calibri"/>
                <a:cs typeface="Calibri"/>
              </a:rPr>
              <a:t>belongs </a:t>
            </a:r>
            <a:r>
              <a:rPr sz="1600" spc="-15" dirty="0">
                <a:latin typeface="Calibri"/>
                <a:cs typeface="Calibri"/>
              </a:rPr>
              <a:t>to </a:t>
            </a:r>
            <a:r>
              <a:rPr sz="1600" spc="-5" dirty="0">
                <a:latin typeface="Calibri"/>
                <a:cs typeface="Calibri"/>
              </a:rPr>
              <a:t>the same </a:t>
            </a:r>
            <a:r>
              <a:rPr sz="1600" spc="-10" dirty="0">
                <a:latin typeface="Calibri"/>
                <a:cs typeface="Calibri"/>
              </a:rPr>
              <a:t>operation </a:t>
            </a:r>
            <a:r>
              <a:rPr sz="1600" spc="-15" dirty="0">
                <a:latin typeface="Calibri"/>
                <a:cs typeface="Calibri"/>
              </a:rPr>
              <a:t>are </a:t>
            </a:r>
            <a:r>
              <a:rPr sz="1600" spc="-5" dirty="0">
                <a:latin typeface="Calibri"/>
                <a:cs typeface="Calibri"/>
              </a:rPr>
              <a:t>assigned with  same </a:t>
            </a:r>
            <a:r>
              <a:rPr sz="1600" spc="-20" dirty="0">
                <a:latin typeface="Calibri"/>
                <a:cs typeface="Calibri"/>
              </a:rPr>
              <a:t>ID. </a:t>
            </a:r>
            <a:r>
              <a:rPr sz="1600" spc="-5" dirty="0">
                <a:latin typeface="Calibri"/>
                <a:cs typeface="Calibri"/>
              </a:rPr>
              <a:t>Hence </a:t>
            </a:r>
            <a:r>
              <a:rPr sz="1600" spc="-10" dirty="0">
                <a:latin typeface="Calibri"/>
                <a:cs typeface="Calibri"/>
              </a:rPr>
              <a:t>getting </a:t>
            </a:r>
            <a:r>
              <a:rPr sz="1600" spc="-5" dirty="0">
                <a:latin typeface="Calibri"/>
                <a:cs typeface="Calibri"/>
              </a:rPr>
              <a:t>log entries </a:t>
            </a:r>
            <a:r>
              <a:rPr sz="1600" spc="-15" dirty="0">
                <a:latin typeface="Calibri"/>
                <a:cs typeface="Calibri"/>
              </a:rPr>
              <a:t>for </a:t>
            </a:r>
            <a:r>
              <a:rPr sz="1600" spc="-5" dirty="0">
                <a:latin typeface="Calibri"/>
                <a:cs typeface="Calibri"/>
              </a:rPr>
              <a:t>an </a:t>
            </a:r>
            <a:r>
              <a:rPr sz="1600" spc="-10" dirty="0">
                <a:latin typeface="Calibri"/>
                <a:cs typeface="Calibri"/>
              </a:rPr>
              <a:t>operation  </a:t>
            </a:r>
            <a:r>
              <a:rPr sz="1600" spc="-5" dirty="0">
                <a:latin typeface="Calibri"/>
                <a:cs typeface="Calibri"/>
              </a:rPr>
              <a:t>becomes simple as one has </a:t>
            </a:r>
            <a:r>
              <a:rPr sz="1600" spc="-15" dirty="0">
                <a:latin typeface="Calibri"/>
                <a:cs typeface="Calibri"/>
              </a:rPr>
              <a:t>to </a:t>
            </a:r>
            <a:r>
              <a:rPr sz="1600" spc="-5" dirty="0">
                <a:latin typeface="Calibri"/>
                <a:cs typeface="Calibri"/>
              </a:rPr>
              <a:t>query </a:t>
            </a:r>
            <a:r>
              <a:rPr sz="1600" spc="-15" dirty="0">
                <a:latin typeface="Calibri"/>
                <a:cs typeface="Calibri"/>
              </a:rPr>
              <a:t>records for </a:t>
            </a:r>
            <a:r>
              <a:rPr sz="1600" spc="-10" dirty="0">
                <a:latin typeface="Calibri"/>
                <a:cs typeface="Calibri"/>
              </a:rPr>
              <a:t>that  correlation</a:t>
            </a:r>
            <a:r>
              <a:rPr sz="1600" spc="-5" dirty="0">
                <a:latin typeface="Calibri"/>
                <a:cs typeface="Calibri"/>
              </a:rPr>
              <a:t> </a:t>
            </a:r>
            <a:r>
              <a:rPr sz="1600" spc="-20" dirty="0">
                <a:latin typeface="Calibri"/>
                <a:cs typeface="Calibri"/>
              </a:rPr>
              <a:t>ID.</a:t>
            </a:r>
            <a:endParaRPr sz="1600">
              <a:latin typeface="Calibri"/>
              <a:cs typeface="Calibri"/>
            </a:endParaRPr>
          </a:p>
          <a:p>
            <a:pPr>
              <a:lnSpc>
                <a:spcPct val="100000"/>
              </a:lnSpc>
              <a:spcBef>
                <a:spcPts val="25"/>
              </a:spcBef>
            </a:pPr>
            <a:endParaRPr sz="1550">
              <a:latin typeface="Calibri"/>
              <a:cs typeface="Calibri"/>
            </a:endParaRPr>
          </a:p>
          <a:p>
            <a:pPr marL="12700" marR="245745">
              <a:lnSpc>
                <a:spcPct val="100000"/>
              </a:lnSpc>
            </a:pPr>
            <a:r>
              <a:rPr sz="1600" spc="-10" dirty="0">
                <a:latin typeface="Calibri"/>
                <a:cs typeface="Calibri"/>
              </a:rPr>
              <a:t>Distributed tracing </a:t>
            </a:r>
            <a:r>
              <a:rPr sz="1600" spc="-5" dirty="0">
                <a:latin typeface="Calibri"/>
                <a:cs typeface="Calibri"/>
              </a:rPr>
              <a:t>is some time also </a:t>
            </a:r>
            <a:r>
              <a:rPr sz="1600" spc="-10" dirty="0">
                <a:latin typeface="Calibri"/>
                <a:cs typeface="Calibri"/>
              </a:rPr>
              <a:t>called </a:t>
            </a:r>
            <a:r>
              <a:rPr sz="1600" spc="-5" dirty="0">
                <a:latin typeface="Calibri"/>
                <a:cs typeface="Calibri"/>
              </a:rPr>
              <a:t>service  </a:t>
            </a:r>
            <a:r>
              <a:rPr sz="1600" spc="-10" dirty="0">
                <a:latin typeface="Calibri"/>
                <a:cs typeface="Calibri"/>
              </a:rPr>
              <a:t>tracing.</a:t>
            </a:r>
            <a:endParaRPr sz="1600">
              <a:latin typeface="Calibri"/>
              <a:cs typeface="Calibri"/>
            </a:endParaRPr>
          </a:p>
        </p:txBody>
      </p:sp>
      <p:sp>
        <p:nvSpPr>
          <p:cNvPr id="12" name="object 1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94</a:t>
            </a:fld>
            <a:endParaRPr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37146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Logging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Log types </a:t>
            </a:r>
            <a:r>
              <a:rPr sz="2400" b="1" dirty="0">
                <a:solidFill>
                  <a:srgbClr val="FFFFFF"/>
                </a:solidFill>
                <a:latin typeface="Microsoft YaHei"/>
                <a:cs typeface="Microsoft YaHei"/>
              </a:rPr>
              <a:t>&amp; </a:t>
            </a:r>
            <a:r>
              <a:rPr sz="2400" b="1" spc="-5" dirty="0">
                <a:solidFill>
                  <a:srgbClr val="FFFFFF"/>
                </a:solidFill>
                <a:latin typeface="Microsoft YaHei"/>
                <a:cs typeface="Microsoft YaHei"/>
              </a:rPr>
              <a:t>processes</a:t>
            </a:r>
            <a:r>
              <a:rPr sz="2400" b="1" spc="-2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6675119" y="777240"/>
              <a:ext cx="5419898" cy="1234439"/>
            </a:xfrm>
            <a:prstGeom prst="rect">
              <a:avLst/>
            </a:prstGeom>
          </p:spPr>
        </p:pic>
        <p:pic>
          <p:nvPicPr>
            <p:cNvPr id="9" name="object 9"/>
            <p:cNvPicPr/>
            <p:nvPr/>
          </p:nvPicPr>
          <p:blipFill>
            <a:blip r:embed="rId3" cstate="print"/>
            <a:stretch>
              <a:fillRect/>
            </a:stretch>
          </p:blipFill>
          <p:spPr>
            <a:xfrm>
              <a:off x="6675119" y="1965959"/>
              <a:ext cx="5440680" cy="1463039"/>
            </a:xfrm>
            <a:prstGeom prst="rect">
              <a:avLst/>
            </a:prstGeom>
          </p:spPr>
        </p:pic>
        <p:pic>
          <p:nvPicPr>
            <p:cNvPr id="10" name="object 10"/>
            <p:cNvPicPr/>
            <p:nvPr/>
          </p:nvPicPr>
          <p:blipFill>
            <a:blip r:embed="rId4" cstate="print"/>
            <a:stretch>
              <a:fillRect/>
            </a:stretch>
          </p:blipFill>
          <p:spPr>
            <a:xfrm>
              <a:off x="6675119" y="3429000"/>
              <a:ext cx="5419898" cy="1005839"/>
            </a:xfrm>
            <a:prstGeom prst="rect">
              <a:avLst/>
            </a:prstGeom>
          </p:spPr>
        </p:pic>
        <p:pic>
          <p:nvPicPr>
            <p:cNvPr id="11" name="object 11"/>
            <p:cNvPicPr/>
            <p:nvPr/>
          </p:nvPicPr>
          <p:blipFill>
            <a:blip r:embed="rId5" cstate="print"/>
            <a:stretch>
              <a:fillRect/>
            </a:stretch>
          </p:blipFill>
          <p:spPr>
            <a:xfrm>
              <a:off x="6675119" y="4389120"/>
              <a:ext cx="5440680" cy="1234439"/>
            </a:xfrm>
            <a:prstGeom prst="rect">
              <a:avLst/>
            </a:prstGeom>
          </p:spPr>
        </p:pic>
      </p:grpSp>
      <p:sp>
        <p:nvSpPr>
          <p:cNvPr id="12" name="object 12"/>
          <p:cNvSpPr txBox="1"/>
          <p:nvPr/>
        </p:nvSpPr>
        <p:spPr>
          <a:xfrm>
            <a:off x="6816725" y="842010"/>
            <a:ext cx="5054600" cy="4605655"/>
          </a:xfrm>
          <a:prstGeom prst="rect">
            <a:avLst/>
          </a:prstGeom>
        </p:spPr>
        <p:txBody>
          <a:bodyPr vert="horz" wrap="square" lIns="0" tIns="12065" rIns="0" bIns="0" rtlCol="0">
            <a:spAutoFit/>
          </a:bodyPr>
          <a:lstStyle/>
          <a:p>
            <a:pPr marL="12700" marR="94615">
              <a:lnSpc>
                <a:spcPct val="100000"/>
              </a:lnSpc>
              <a:spcBef>
                <a:spcPts val="95"/>
              </a:spcBef>
            </a:pPr>
            <a:r>
              <a:rPr sz="1600" b="1" spc="-5" dirty="0">
                <a:latin typeface="Calibri"/>
                <a:cs typeface="Calibri"/>
              </a:rPr>
              <a:t>Application logs </a:t>
            </a:r>
            <a:r>
              <a:rPr sz="1600" spc="-15" dirty="0">
                <a:latin typeface="Calibri"/>
                <a:cs typeface="Calibri"/>
              </a:rPr>
              <a:t>are </a:t>
            </a:r>
            <a:r>
              <a:rPr sz="1600" spc="-5" dirty="0">
                <a:latin typeface="Calibri"/>
                <a:cs typeface="Calibri"/>
              </a:rPr>
              <a:t>the </a:t>
            </a:r>
            <a:r>
              <a:rPr sz="1600" spc="-10" dirty="0">
                <a:latin typeface="Calibri"/>
                <a:cs typeface="Calibri"/>
              </a:rPr>
              <a:t>operation </a:t>
            </a:r>
            <a:r>
              <a:rPr sz="1600" spc="-5" dirty="0">
                <a:latin typeface="Calibri"/>
                <a:cs typeface="Calibri"/>
              </a:rPr>
              <a:t>logs </a:t>
            </a:r>
            <a:r>
              <a:rPr sz="1600" spc="-15" dirty="0">
                <a:latin typeface="Calibri"/>
                <a:cs typeface="Calibri"/>
              </a:rPr>
              <a:t>created </a:t>
            </a:r>
            <a:r>
              <a:rPr sz="1600" spc="-10" dirty="0">
                <a:latin typeface="Calibri"/>
                <a:cs typeface="Calibri"/>
              </a:rPr>
              <a:t>by </a:t>
            </a:r>
            <a:r>
              <a:rPr sz="1600" spc="-5" dirty="0">
                <a:latin typeface="Calibri"/>
                <a:cs typeface="Calibri"/>
              </a:rPr>
              <a:t>the  business microservices </a:t>
            </a:r>
            <a:r>
              <a:rPr sz="1600" spc="-10" dirty="0">
                <a:latin typeface="Calibri"/>
                <a:cs typeface="Calibri"/>
              </a:rPr>
              <a:t>that captures </a:t>
            </a:r>
            <a:r>
              <a:rPr sz="1600" spc="-5" dirty="0">
                <a:latin typeface="Calibri"/>
                <a:cs typeface="Calibri"/>
              </a:rPr>
              <a:t>the business </a:t>
            </a:r>
            <a:r>
              <a:rPr sz="1600" spc="-10" dirty="0">
                <a:latin typeface="Calibri"/>
                <a:cs typeface="Calibri"/>
              </a:rPr>
              <a:t>operation  </a:t>
            </a:r>
            <a:r>
              <a:rPr sz="1600" spc="-5" dirty="0">
                <a:latin typeface="Calibri"/>
                <a:cs typeface="Calibri"/>
              </a:rPr>
              <a:t>being </a:t>
            </a:r>
            <a:r>
              <a:rPr sz="1600" spc="-15" dirty="0">
                <a:latin typeface="Calibri"/>
                <a:cs typeface="Calibri"/>
              </a:rPr>
              <a:t>executed </a:t>
            </a:r>
            <a:r>
              <a:rPr sz="1600" spc="-5" dirty="0">
                <a:latin typeface="Calibri"/>
                <a:cs typeface="Calibri"/>
              </a:rPr>
              <a:t>in the service. These logs </a:t>
            </a:r>
            <a:r>
              <a:rPr sz="1600" spc="-15" dirty="0">
                <a:latin typeface="Calibri"/>
                <a:cs typeface="Calibri"/>
              </a:rPr>
              <a:t>are </a:t>
            </a:r>
            <a:r>
              <a:rPr sz="1600" spc="-5" dirty="0">
                <a:latin typeface="Calibri"/>
                <a:cs typeface="Calibri"/>
              </a:rPr>
              <a:t>usually being  </a:t>
            </a:r>
            <a:r>
              <a:rPr sz="1600" spc="-15" dirty="0">
                <a:latin typeface="Calibri"/>
                <a:cs typeface="Calibri"/>
              </a:rPr>
              <a:t>created </a:t>
            </a:r>
            <a:r>
              <a:rPr sz="1600" spc="-5" dirty="0">
                <a:latin typeface="Calibri"/>
                <a:cs typeface="Calibri"/>
              </a:rPr>
              <a:t>in the service </a:t>
            </a:r>
            <a:r>
              <a:rPr sz="1600" spc="-10" dirty="0">
                <a:latin typeface="Calibri"/>
                <a:cs typeface="Calibri"/>
              </a:rPr>
              <a:t>instance</a:t>
            </a:r>
            <a:r>
              <a:rPr sz="1600" spc="15" dirty="0">
                <a:latin typeface="Calibri"/>
                <a:cs typeface="Calibri"/>
              </a:rPr>
              <a:t> </a:t>
            </a:r>
            <a:r>
              <a:rPr sz="1600" spc="-15" dirty="0">
                <a:latin typeface="Calibri"/>
                <a:cs typeface="Calibri"/>
              </a:rPr>
              <a:t>filesystem.</a:t>
            </a:r>
            <a:endParaRPr sz="1600">
              <a:latin typeface="Calibri"/>
              <a:cs typeface="Calibri"/>
            </a:endParaRPr>
          </a:p>
          <a:p>
            <a:pPr>
              <a:lnSpc>
                <a:spcPct val="100000"/>
              </a:lnSpc>
              <a:spcBef>
                <a:spcPts val="10"/>
              </a:spcBef>
            </a:pPr>
            <a:endParaRPr sz="1450">
              <a:latin typeface="Calibri"/>
              <a:cs typeface="Calibri"/>
            </a:endParaRPr>
          </a:p>
          <a:p>
            <a:pPr marL="12700" marR="5080">
              <a:lnSpc>
                <a:spcPct val="100000"/>
              </a:lnSpc>
            </a:pPr>
            <a:r>
              <a:rPr sz="1600" b="1" spc="-5" dirty="0">
                <a:latin typeface="Calibri"/>
                <a:cs typeface="Calibri"/>
              </a:rPr>
              <a:t>Service </a:t>
            </a:r>
            <a:r>
              <a:rPr sz="1600" b="1" spc="-15" dirty="0">
                <a:latin typeface="Calibri"/>
                <a:cs typeface="Calibri"/>
              </a:rPr>
              <a:t>trace </a:t>
            </a:r>
            <a:r>
              <a:rPr sz="1600" b="1" spc="-5" dirty="0">
                <a:latin typeface="Calibri"/>
                <a:cs typeface="Calibri"/>
              </a:rPr>
              <a:t>logs </a:t>
            </a:r>
            <a:r>
              <a:rPr sz="1600" spc="-15" dirty="0">
                <a:latin typeface="Calibri"/>
                <a:cs typeface="Calibri"/>
              </a:rPr>
              <a:t>are </a:t>
            </a:r>
            <a:r>
              <a:rPr sz="1600" spc="-5" dirty="0">
                <a:latin typeface="Calibri"/>
                <a:cs typeface="Calibri"/>
              </a:rPr>
              <a:t>the </a:t>
            </a:r>
            <a:r>
              <a:rPr sz="1600" spc="-10" dirty="0">
                <a:latin typeface="Calibri"/>
                <a:cs typeface="Calibri"/>
              </a:rPr>
              <a:t>group </a:t>
            </a:r>
            <a:r>
              <a:rPr sz="1600" spc="-5" dirty="0">
                <a:latin typeface="Calibri"/>
                <a:cs typeface="Calibri"/>
              </a:rPr>
              <a:t>of logs </a:t>
            </a:r>
            <a:r>
              <a:rPr sz="1600" spc="-10" dirty="0">
                <a:latin typeface="Calibri"/>
                <a:cs typeface="Calibri"/>
              </a:rPr>
              <a:t>that captures </a:t>
            </a:r>
            <a:r>
              <a:rPr sz="1600" spc="-5" dirty="0">
                <a:latin typeface="Calibri"/>
                <a:cs typeface="Calibri"/>
              </a:rPr>
              <a:t>the  incoming </a:t>
            </a:r>
            <a:r>
              <a:rPr sz="1600" spc="-10" dirty="0">
                <a:latin typeface="Calibri"/>
                <a:cs typeface="Calibri"/>
              </a:rPr>
              <a:t>requests, </a:t>
            </a:r>
            <a:r>
              <a:rPr sz="1600" spc="-5" dirty="0">
                <a:latin typeface="Calibri"/>
                <a:cs typeface="Calibri"/>
              </a:rPr>
              <a:t>and the outgoing responses </a:t>
            </a:r>
            <a:r>
              <a:rPr sz="1600" spc="-10" dirty="0">
                <a:latin typeface="Calibri"/>
                <a:cs typeface="Calibri"/>
              </a:rPr>
              <a:t>from </a:t>
            </a:r>
            <a:r>
              <a:rPr sz="1600" spc="-5" dirty="0">
                <a:latin typeface="Calibri"/>
                <a:cs typeface="Calibri"/>
              </a:rPr>
              <a:t>all the  services </a:t>
            </a:r>
            <a:r>
              <a:rPr sz="1600" spc="-10" dirty="0">
                <a:latin typeface="Calibri"/>
                <a:cs typeface="Calibri"/>
              </a:rPr>
              <a:t>that </a:t>
            </a:r>
            <a:r>
              <a:rPr sz="1600" spc="-15" dirty="0">
                <a:latin typeface="Calibri"/>
                <a:cs typeface="Calibri"/>
              </a:rPr>
              <a:t>are </a:t>
            </a:r>
            <a:r>
              <a:rPr sz="1600" spc="-10" dirty="0">
                <a:latin typeface="Calibri"/>
                <a:cs typeface="Calibri"/>
              </a:rPr>
              <a:t>engage </a:t>
            </a:r>
            <a:r>
              <a:rPr sz="1600" spc="-5" dirty="0">
                <a:latin typeface="Calibri"/>
                <a:cs typeface="Calibri"/>
              </a:rPr>
              <a:t>in a </a:t>
            </a:r>
            <a:r>
              <a:rPr sz="1600" spc="-10" dirty="0">
                <a:latin typeface="Calibri"/>
                <a:cs typeface="Calibri"/>
              </a:rPr>
              <a:t>request workflow stream. </a:t>
            </a:r>
            <a:r>
              <a:rPr sz="1600" spc="-5" dirty="0">
                <a:latin typeface="Calibri"/>
                <a:cs typeface="Calibri"/>
              </a:rPr>
              <a:t>These  logs besides being </a:t>
            </a:r>
            <a:r>
              <a:rPr sz="1600" spc="-15" dirty="0">
                <a:latin typeface="Calibri"/>
                <a:cs typeface="Calibri"/>
              </a:rPr>
              <a:t>saved to </a:t>
            </a:r>
            <a:r>
              <a:rPr sz="1600" spc="-5" dirty="0">
                <a:latin typeface="Calibri"/>
                <a:cs typeface="Calibri"/>
              </a:rPr>
              <a:t>the </a:t>
            </a:r>
            <a:r>
              <a:rPr sz="1600" spc="-10" dirty="0">
                <a:latin typeface="Calibri"/>
                <a:cs typeface="Calibri"/>
              </a:rPr>
              <a:t>application </a:t>
            </a:r>
            <a:r>
              <a:rPr sz="1600" spc="-5" dirty="0">
                <a:latin typeface="Calibri"/>
                <a:cs typeface="Calibri"/>
              </a:rPr>
              <a:t>logs, </a:t>
            </a:r>
            <a:r>
              <a:rPr sz="1600" spc="-10" dirty="0">
                <a:latin typeface="Calibri"/>
                <a:cs typeface="Calibri"/>
              </a:rPr>
              <a:t>can </a:t>
            </a:r>
            <a:r>
              <a:rPr sz="1600" spc="-5" dirty="0">
                <a:latin typeface="Calibri"/>
                <a:cs typeface="Calibri"/>
              </a:rPr>
              <a:t>also be  send </a:t>
            </a:r>
            <a:r>
              <a:rPr sz="1600" spc="-15" dirty="0">
                <a:latin typeface="Calibri"/>
                <a:cs typeface="Calibri"/>
              </a:rPr>
              <a:t>to </a:t>
            </a:r>
            <a:r>
              <a:rPr sz="1600" spc="-5" dirty="0">
                <a:latin typeface="Calibri"/>
                <a:cs typeface="Calibri"/>
              </a:rPr>
              <a:t>a </a:t>
            </a:r>
            <a:r>
              <a:rPr sz="1600" spc="-15" dirty="0">
                <a:latin typeface="Calibri"/>
                <a:cs typeface="Calibri"/>
              </a:rPr>
              <a:t>centralized aggregator</a:t>
            </a:r>
            <a:r>
              <a:rPr sz="1600" spc="35" dirty="0">
                <a:latin typeface="Calibri"/>
                <a:cs typeface="Calibri"/>
              </a:rPr>
              <a:t> </a:t>
            </a:r>
            <a:r>
              <a:rPr sz="1600" spc="-5" dirty="0">
                <a:latin typeface="Calibri"/>
                <a:cs typeface="Calibri"/>
              </a:rPr>
              <a:t>service.</a:t>
            </a:r>
            <a:endParaRPr sz="1600">
              <a:latin typeface="Calibri"/>
              <a:cs typeface="Calibri"/>
            </a:endParaRPr>
          </a:p>
          <a:p>
            <a:pPr>
              <a:lnSpc>
                <a:spcPct val="100000"/>
              </a:lnSpc>
              <a:spcBef>
                <a:spcPts val="15"/>
              </a:spcBef>
            </a:pPr>
            <a:endParaRPr sz="1500">
              <a:latin typeface="Calibri"/>
              <a:cs typeface="Calibri"/>
            </a:endParaRPr>
          </a:p>
          <a:p>
            <a:pPr marL="12700" marR="90805">
              <a:lnSpc>
                <a:spcPct val="100000"/>
              </a:lnSpc>
            </a:pPr>
            <a:r>
              <a:rPr sz="1600" b="1" spc="-10" dirty="0">
                <a:latin typeface="Calibri"/>
                <a:cs typeface="Calibri"/>
              </a:rPr>
              <a:t>Infrastructure </a:t>
            </a:r>
            <a:r>
              <a:rPr sz="1600" b="1" spc="-5" dirty="0">
                <a:latin typeface="Calibri"/>
                <a:cs typeface="Calibri"/>
              </a:rPr>
              <a:t>logs </a:t>
            </a:r>
            <a:r>
              <a:rPr sz="1600" spc="-15" dirty="0">
                <a:latin typeface="Calibri"/>
                <a:cs typeface="Calibri"/>
              </a:rPr>
              <a:t>are </a:t>
            </a:r>
            <a:r>
              <a:rPr sz="1600" spc="-5" dirty="0">
                <a:latin typeface="Calibri"/>
                <a:cs typeface="Calibri"/>
              </a:rPr>
              <a:t>the </a:t>
            </a:r>
            <a:r>
              <a:rPr sz="1600" spc="-10" dirty="0">
                <a:latin typeface="Calibri"/>
                <a:cs typeface="Calibri"/>
              </a:rPr>
              <a:t>application </a:t>
            </a:r>
            <a:r>
              <a:rPr sz="1600" spc="-5" dirty="0">
                <a:latin typeface="Calibri"/>
                <a:cs typeface="Calibri"/>
              </a:rPr>
              <a:t>logs </a:t>
            </a:r>
            <a:r>
              <a:rPr sz="1600" spc="-15" dirty="0">
                <a:latin typeface="Calibri"/>
                <a:cs typeface="Calibri"/>
              </a:rPr>
              <a:t>created </a:t>
            </a:r>
            <a:r>
              <a:rPr sz="1600" spc="-10" dirty="0">
                <a:latin typeface="Calibri"/>
                <a:cs typeface="Calibri"/>
              </a:rPr>
              <a:t>from </a:t>
            </a:r>
            <a:r>
              <a:rPr sz="1600" spc="-5" dirty="0">
                <a:latin typeface="Calibri"/>
                <a:cs typeface="Calibri"/>
              </a:rPr>
              <a:t>the  microservices, </a:t>
            </a:r>
            <a:r>
              <a:rPr sz="1600" spc="-10" dirty="0">
                <a:latin typeface="Calibri"/>
                <a:cs typeface="Calibri"/>
              </a:rPr>
              <a:t>servers, applications that </a:t>
            </a:r>
            <a:r>
              <a:rPr sz="1600" spc="-15" dirty="0">
                <a:latin typeface="Calibri"/>
                <a:cs typeface="Calibri"/>
              </a:rPr>
              <a:t>are </a:t>
            </a:r>
            <a:r>
              <a:rPr sz="1600" spc="-5" dirty="0">
                <a:latin typeface="Calibri"/>
                <a:cs typeface="Calibri"/>
              </a:rPr>
              <a:t>part of the  </a:t>
            </a:r>
            <a:r>
              <a:rPr sz="1600" spc="-10" dirty="0">
                <a:latin typeface="Calibri"/>
                <a:cs typeface="Calibri"/>
              </a:rPr>
              <a:t>infrastructure.</a:t>
            </a:r>
            <a:endParaRPr sz="1600">
              <a:latin typeface="Calibri"/>
              <a:cs typeface="Calibri"/>
            </a:endParaRPr>
          </a:p>
          <a:p>
            <a:pPr>
              <a:lnSpc>
                <a:spcPct val="100000"/>
              </a:lnSpc>
              <a:spcBef>
                <a:spcPts val="10"/>
              </a:spcBef>
            </a:pPr>
            <a:endParaRPr sz="1400">
              <a:latin typeface="Calibri"/>
              <a:cs typeface="Calibri"/>
            </a:endParaRPr>
          </a:p>
          <a:p>
            <a:pPr marL="12700" marR="20955">
              <a:lnSpc>
                <a:spcPct val="100000"/>
              </a:lnSpc>
              <a:spcBef>
                <a:spcPts val="5"/>
              </a:spcBef>
            </a:pPr>
            <a:r>
              <a:rPr sz="1600" b="1" spc="-5" dirty="0">
                <a:latin typeface="Calibri"/>
                <a:cs typeface="Calibri"/>
              </a:rPr>
              <a:t>Application performance logs </a:t>
            </a:r>
            <a:r>
              <a:rPr sz="1600" spc="-10" dirty="0">
                <a:latin typeface="Calibri"/>
                <a:cs typeface="Calibri"/>
              </a:rPr>
              <a:t>captures </a:t>
            </a:r>
            <a:r>
              <a:rPr sz="1600" spc="-5" dirty="0">
                <a:latin typeface="Calibri"/>
                <a:cs typeface="Calibri"/>
              </a:rPr>
              <a:t>the </a:t>
            </a:r>
            <a:r>
              <a:rPr sz="1600" spc="-10" dirty="0">
                <a:latin typeface="Calibri"/>
                <a:cs typeface="Calibri"/>
              </a:rPr>
              <a:t>performance  </a:t>
            </a:r>
            <a:r>
              <a:rPr sz="1600" spc="-5" dirty="0">
                <a:latin typeface="Calibri"/>
                <a:cs typeface="Calibri"/>
              </a:rPr>
              <a:t>metrics </a:t>
            </a:r>
            <a:r>
              <a:rPr sz="1600" spc="-15" dirty="0">
                <a:latin typeface="Calibri"/>
                <a:cs typeface="Calibri"/>
              </a:rPr>
              <a:t>for </a:t>
            </a:r>
            <a:r>
              <a:rPr sz="1600" spc="-5" dirty="0">
                <a:latin typeface="Calibri"/>
                <a:cs typeface="Calibri"/>
              </a:rPr>
              <a:t>business microservices </a:t>
            </a:r>
            <a:r>
              <a:rPr sz="1600" spc="-20" dirty="0">
                <a:latin typeface="Calibri"/>
                <a:cs typeface="Calibri"/>
              </a:rPr>
              <a:t>like </a:t>
            </a:r>
            <a:r>
              <a:rPr sz="1600" spc="-5" dirty="0">
                <a:latin typeface="Calibri"/>
                <a:cs typeface="Calibri"/>
              </a:rPr>
              <a:t>the CPU load, mem  usage, </a:t>
            </a:r>
            <a:r>
              <a:rPr sz="1600" spc="-10" dirty="0">
                <a:latin typeface="Calibri"/>
                <a:cs typeface="Calibri"/>
              </a:rPr>
              <a:t>network </a:t>
            </a:r>
            <a:r>
              <a:rPr sz="1600" spc="-5" dirty="0">
                <a:latin typeface="Calibri"/>
                <a:cs typeface="Calibri"/>
              </a:rPr>
              <a:t>activties, </a:t>
            </a:r>
            <a:r>
              <a:rPr sz="1600" spc="-10" dirty="0">
                <a:latin typeface="Calibri"/>
                <a:cs typeface="Calibri"/>
              </a:rPr>
              <a:t>etc. </a:t>
            </a:r>
            <a:r>
              <a:rPr sz="1600" spc="-5" dirty="0">
                <a:latin typeface="Calibri"/>
                <a:cs typeface="Calibri"/>
              </a:rPr>
              <a:t>These logs </a:t>
            </a:r>
            <a:r>
              <a:rPr sz="1600" spc="-10" dirty="0">
                <a:latin typeface="Calibri"/>
                <a:cs typeface="Calibri"/>
              </a:rPr>
              <a:t>can </a:t>
            </a:r>
            <a:r>
              <a:rPr sz="1600" spc="-5" dirty="0">
                <a:latin typeface="Calibri"/>
                <a:cs typeface="Calibri"/>
              </a:rPr>
              <a:t>be </a:t>
            </a:r>
            <a:r>
              <a:rPr sz="1600" spc="-15" dirty="0">
                <a:latin typeface="Calibri"/>
                <a:cs typeface="Calibri"/>
              </a:rPr>
              <a:t>generated </a:t>
            </a:r>
            <a:r>
              <a:rPr sz="1600" spc="-10" dirty="0">
                <a:latin typeface="Calibri"/>
                <a:cs typeface="Calibri"/>
              </a:rPr>
              <a:t>by  </a:t>
            </a:r>
            <a:r>
              <a:rPr sz="1600" spc="-5" dirty="0">
                <a:latin typeface="Calibri"/>
                <a:cs typeface="Calibri"/>
              </a:rPr>
              <a:t>the </a:t>
            </a:r>
            <a:r>
              <a:rPr sz="1600" spc="-10" dirty="0">
                <a:latin typeface="Calibri"/>
                <a:cs typeface="Calibri"/>
              </a:rPr>
              <a:t>application </a:t>
            </a:r>
            <a:r>
              <a:rPr sz="1600" spc="-20" dirty="0">
                <a:latin typeface="Calibri"/>
                <a:cs typeface="Calibri"/>
              </a:rPr>
              <a:t>itself, </a:t>
            </a:r>
            <a:r>
              <a:rPr sz="1600" spc="-5" dirty="0">
                <a:latin typeface="Calibri"/>
                <a:cs typeface="Calibri"/>
              </a:rPr>
              <a:t>or </a:t>
            </a:r>
            <a:r>
              <a:rPr sz="1600" spc="-10" dirty="0">
                <a:latin typeface="Calibri"/>
                <a:cs typeface="Calibri"/>
              </a:rPr>
              <a:t>by </a:t>
            </a:r>
            <a:r>
              <a:rPr sz="1600" spc="-5" dirty="0">
                <a:latin typeface="Calibri"/>
                <a:cs typeface="Calibri"/>
              </a:rPr>
              <a:t>a </a:t>
            </a:r>
            <a:r>
              <a:rPr sz="1600" spc="-10" dirty="0">
                <a:latin typeface="Calibri"/>
                <a:cs typeface="Calibri"/>
              </a:rPr>
              <a:t>central </a:t>
            </a:r>
            <a:r>
              <a:rPr sz="1600" spc="-5" dirty="0">
                <a:latin typeface="Calibri"/>
                <a:cs typeface="Calibri"/>
              </a:rPr>
              <a:t>admin</a:t>
            </a:r>
            <a:r>
              <a:rPr sz="1600" spc="55" dirty="0">
                <a:latin typeface="Calibri"/>
                <a:cs typeface="Calibri"/>
              </a:rPr>
              <a:t> </a:t>
            </a:r>
            <a:r>
              <a:rPr sz="1600" spc="-30" dirty="0">
                <a:latin typeface="Calibri"/>
                <a:cs typeface="Calibri"/>
              </a:rPr>
              <a:t>server.</a:t>
            </a:r>
            <a:endParaRPr sz="1600">
              <a:latin typeface="Calibri"/>
              <a:cs typeface="Calibri"/>
            </a:endParaRPr>
          </a:p>
        </p:txBody>
      </p:sp>
      <p:sp>
        <p:nvSpPr>
          <p:cNvPr id="13" name="object 13"/>
          <p:cNvSpPr txBox="1"/>
          <p:nvPr/>
        </p:nvSpPr>
        <p:spPr>
          <a:xfrm>
            <a:off x="251459" y="840104"/>
            <a:ext cx="6318250" cy="5511800"/>
          </a:xfrm>
          <a:prstGeom prst="rect">
            <a:avLst/>
          </a:prstGeom>
        </p:spPr>
        <p:txBody>
          <a:bodyPr vert="horz" wrap="square" lIns="0" tIns="12700" rIns="0" bIns="0" rtlCol="0">
            <a:spAutoFit/>
          </a:bodyPr>
          <a:lstStyle/>
          <a:p>
            <a:pPr marL="298450" indent="-285750">
              <a:lnSpc>
                <a:spcPct val="100000"/>
              </a:lnSpc>
              <a:spcBef>
                <a:spcPts val="100"/>
              </a:spcBef>
              <a:buFont typeface="Arial"/>
              <a:buChar char="•"/>
              <a:tabLst>
                <a:tab pos="297815" algn="l"/>
                <a:tab pos="298450" algn="l"/>
              </a:tabLst>
            </a:pPr>
            <a:r>
              <a:rPr sz="1800" dirty="0">
                <a:latin typeface="Calibri"/>
                <a:cs typeface="Calibri"/>
              </a:rPr>
              <a:t>In a </a:t>
            </a:r>
            <a:r>
              <a:rPr sz="1800" spc="-5" dirty="0">
                <a:latin typeface="Calibri"/>
                <a:cs typeface="Calibri"/>
              </a:rPr>
              <a:t>microservice </a:t>
            </a:r>
            <a:r>
              <a:rPr sz="1800" spc="-10" dirty="0">
                <a:latin typeface="Calibri"/>
                <a:cs typeface="Calibri"/>
              </a:rPr>
              <a:t>architecture, there are </a:t>
            </a:r>
            <a:r>
              <a:rPr sz="1800" spc="-15" dirty="0">
                <a:latin typeface="Calibri"/>
                <a:cs typeface="Calibri"/>
              </a:rPr>
              <a:t>different </a:t>
            </a:r>
            <a:r>
              <a:rPr sz="1800" spc="-5" dirty="0">
                <a:latin typeface="Calibri"/>
                <a:cs typeface="Calibri"/>
              </a:rPr>
              <a:t>types </a:t>
            </a:r>
            <a:r>
              <a:rPr sz="1800" dirty="0">
                <a:latin typeface="Calibri"/>
                <a:cs typeface="Calibri"/>
              </a:rPr>
              <a:t>of</a:t>
            </a:r>
            <a:r>
              <a:rPr sz="1800" spc="15" dirty="0">
                <a:latin typeface="Calibri"/>
                <a:cs typeface="Calibri"/>
              </a:rPr>
              <a:t> </a:t>
            </a:r>
            <a:r>
              <a:rPr sz="1800" spc="-5" dirty="0">
                <a:latin typeface="Calibri"/>
                <a:cs typeface="Calibri"/>
              </a:rPr>
              <a:t>logs:</a:t>
            </a:r>
            <a:endParaRPr sz="1800">
              <a:latin typeface="Calibri"/>
              <a:cs typeface="Calibri"/>
            </a:endParaRPr>
          </a:p>
          <a:p>
            <a:pPr marL="812800" lvl="1" indent="-342900">
              <a:lnSpc>
                <a:spcPct val="100000"/>
              </a:lnSpc>
              <a:buAutoNum type="arabicPeriod"/>
              <a:tabLst>
                <a:tab pos="812165" algn="l"/>
                <a:tab pos="812800" algn="l"/>
              </a:tabLst>
            </a:pPr>
            <a:r>
              <a:rPr sz="1800" spc="-10" dirty="0">
                <a:latin typeface="Calibri"/>
                <a:cs typeface="Calibri"/>
              </a:rPr>
              <a:t>Application </a:t>
            </a:r>
            <a:r>
              <a:rPr sz="1800" spc="-5" dirty="0">
                <a:latin typeface="Calibri"/>
                <a:cs typeface="Calibri"/>
              </a:rPr>
              <a:t>logs</a:t>
            </a:r>
            <a:endParaRPr sz="1800">
              <a:latin typeface="Calibri"/>
              <a:cs typeface="Calibri"/>
            </a:endParaRPr>
          </a:p>
          <a:p>
            <a:pPr marL="812800" lvl="1" indent="-342900">
              <a:lnSpc>
                <a:spcPct val="100000"/>
              </a:lnSpc>
              <a:buAutoNum type="arabicPeriod"/>
              <a:tabLst>
                <a:tab pos="812165" algn="l"/>
                <a:tab pos="812800" algn="l"/>
              </a:tabLst>
            </a:pPr>
            <a:r>
              <a:rPr sz="1800" dirty="0">
                <a:latin typeface="Calibri"/>
                <a:cs typeface="Calibri"/>
              </a:rPr>
              <a:t>Service </a:t>
            </a:r>
            <a:r>
              <a:rPr sz="1800" spc="-10" dirty="0">
                <a:latin typeface="Calibri"/>
                <a:cs typeface="Calibri"/>
              </a:rPr>
              <a:t>trace</a:t>
            </a:r>
            <a:r>
              <a:rPr sz="1800" spc="-15" dirty="0">
                <a:latin typeface="Calibri"/>
                <a:cs typeface="Calibri"/>
              </a:rPr>
              <a:t> </a:t>
            </a:r>
            <a:r>
              <a:rPr sz="1800" spc="-5" dirty="0">
                <a:latin typeface="Calibri"/>
                <a:cs typeface="Calibri"/>
              </a:rPr>
              <a:t>logs</a:t>
            </a:r>
            <a:endParaRPr sz="1800">
              <a:latin typeface="Calibri"/>
              <a:cs typeface="Calibri"/>
            </a:endParaRPr>
          </a:p>
          <a:p>
            <a:pPr marL="812800" lvl="1" indent="-342900">
              <a:lnSpc>
                <a:spcPct val="100000"/>
              </a:lnSpc>
              <a:buAutoNum type="arabicPeriod"/>
              <a:tabLst>
                <a:tab pos="812165" algn="l"/>
                <a:tab pos="812800" algn="l"/>
              </a:tabLst>
            </a:pPr>
            <a:r>
              <a:rPr sz="1800" spc="-10" dirty="0">
                <a:latin typeface="Calibri"/>
                <a:cs typeface="Calibri"/>
              </a:rPr>
              <a:t>Infrastructure </a:t>
            </a:r>
            <a:r>
              <a:rPr sz="1800" spc="-5" dirty="0">
                <a:latin typeface="Calibri"/>
                <a:cs typeface="Calibri"/>
              </a:rPr>
              <a:t>logs</a:t>
            </a:r>
            <a:endParaRPr sz="1800">
              <a:latin typeface="Calibri"/>
              <a:cs typeface="Calibri"/>
            </a:endParaRPr>
          </a:p>
          <a:p>
            <a:pPr marL="812800" lvl="1" indent="-342900">
              <a:lnSpc>
                <a:spcPct val="100000"/>
              </a:lnSpc>
              <a:buAutoNum type="arabicPeriod"/>
              <a:tabLst>
                <a:tab pos="812165" algn="l"/>
                <a:tab pos="812800" algn="l"/>
              </a:tabLst>
            </a:pPr>
            <a:r>
              <a:rPr sz="1800" spc="-10" dirty="0">
                <a:latin typeface="Calibri"/>
                <a:cs typeface="Calibri"/>
              </a:rPr>
              <a:t>Application performance</a:t>
            </a:r>
            <a:r>
              <a:rPr sz="1800" dirty="0">
                <a:latin typeface="Calibri"/>
                <a:cs typeface="Calibri"/>
              </a:rPr>
              <a:t> </a:t>
            </a:r>
            <a:r>
              <a:rPr sz="1800" spc="-5" dirty="0">
                <a:latin typeface="Calibri"/>
                <a:cs typeface="Calibri"/>
              </a:rPr>
              <a:t>logs</a:t>
            </a:r>
            <a:endParaRPr sz="1800">
              <a:latin typeface="Calibri"/>
              <a:cs typeface="Calibri"/>
            </a:endParaRPr>
          </a:p>
          <a:p>
            <a:pPr marL="355600" indent="-342900">
              <a:lnSpc>
                <a:spcPct val="100000"/>
              </a:lnSpc>
              <a:buFont typeface="Arial"/>
              <a:buChar char="•"/>
              <a:tabLst>
                <a:tab pos="354965" algn="l"/>
                <a:tab pos="355600" algn="l"/>
              </a:tabLst>
            </a:pPr>
            <a:r>
              <a:rPr sz="1800" spc="-10" dirty="0">
                <a:latin typeface="Calibri"/>
                <a:cs typeface="Calibri"/>
              </a:rPr>
              <a:t>There can </a:t>
            </a:r>
            <a:r>
              <a:rPr sz="1800" spc="-5" dirty="0">
                <a:latin typeface="Calibri"/>
                <a:cs typeface="Calibri"/>
              </a:rPr>
              <a:t>be </a:t>
            </a:r>
            <a:r>
              <a:rPr sz="1800" spc="-10" dirty="0">
                <a:latin typeface="Calibri"/>
                <a:cs typeface="Calibri"/>
              </a:rPr>
              <a:t>more </a:t>
            </a:r>
            <a:r>
              <a:rPr sz="1800" spc="-5" dirty="0">
                <a:latin typeface="Calibri"/>
                <a:cs typeface="Calibri"/>
              </a:rPr>
              <a:t>types </a:t>
            </a:r>
            <a:r>
              <a:rPr sz="1800" dirty="0">
                <a:latin typeface="Calibri"/>
                <a:cs typeface="Calibri"/>
              </a:rPr>
              <a:t>of </a:t>
            </a:r>
            <a:r>
              <a:rPr sz="1800" spc="-5" dirty="0">
                <a:latin typeface="Calibri"/>
                <a:cs typeface="Calibri"/>
              </a:rPr>
              <a:t>logs besides the mentioned</a:t>
            </a:r>
            <a:r>
              <a:rPr sz="1800" spc="10" dirty="0">
                <a:latin typeface="Calibri"/>
                <a:cs typeface="Calibri"/>
              </a:rPr>
              <a:t> </a:t>
            </a:r>
            <a:r>
              <a:rPr sz="1800" spc="-10" dirty="0">
                <a:latin typeface="Calibri"/>
                <a:cs typeface="Calibri"/>
              </a:rPr>
              <a:t>above.</a:t>
            </a:r>
            <a:endParaRPr sz="1800">
              <a:latin typeface="Calibri"/>
              <a:cs typeface="Calibri"/>
            </a:endParaRPr>
          </a:p>
          <a:p>
            <a:pPr>
              <a:lnSpc>
                <a:spcPct val="100000"/>
              </a:lnSpc>
              <a:spcBef>
                <a:spcPts val="20"/>
              </a:spcBef>
              <a:buFont typeface="Arial"/>
              <a:buChar char="•"/>
            </a:pPr>
            <a:endParaRPr sz="1750">
              <a:latin typeface="Calibri"/>
              <a:cs typeface="Calibri"/>
            </a:endParaRPr>
          </a:p>
          <a:p>
            <a:pPr marL="354965" marR="174625" indent="-342900">
              <a:lnSpc>
                <a:spcPct val="100000"/>
              </a:lnSpc>
              <a:buFont typeface="Arial"/>
              <a:buChar char="•"/>
              <a:tabLst>
                <a:tab pos="354965" algn="l"/>
                <a:tab pos="355600" algn="l"/>
              </a:tabLst>
            </a:pPr>
            <a:r>
              <a:rPr sz="1800" spc="-5" dirty="0">
                <a:latin typeface="Calibri"/>
                <a:cs typeface="Calibri"/>
              </a:rPr>
              <a:t>These logs </a:t>
            </a:r>
            <a:r>
              <a:rPr sz="1800" spc="-10" dirty="0">
                <a:latin typeface="Calibri"/>
                <a:cs typeface="Calibri"/>
              </a:rPr>
              <a:t>are </a:t>
            </a:r>
            <a:r>
              <a:rPr sz="1800" spc="-15" dirty="0">
                <a:latin typeface="Calibri"/>
                <a:cs typeface="Calibri"/>
              </a:rPr>
              <a:t>generated </a:t>
            </a:r>
            <a:r>
              <a:rPr sz="1800" spc="-10" dirty="0">
                <a:latin typeface="Calibri"/>
                <a:cs typeface="Calibri"/>
              </a:rPr>
              <a:t>by </a:t>
            </a:r>
            <a:r>
              <a:rPr sz="1800" spc="-5" dirty="0">
                <a:latin typeface="Calibri"/>
                <a:cs typeface="Calibri"/>
              </a:rPr>
              <a:t>the microservices, and </a:t>
            </a:r>
            <a:r>
              <a:rPr sz="1800" spc="-10" dirty="0">
                <a:latin typeface="Calibri"/>
                <a:cs typeface="Calibri"/>
              </a:rPr>
              <a:t>are </a:t>
            </a:r>
            <a:r>
              <a:rPr sz="1800" spc="-5" dirty="0">
                <a:latin typeface="Calibri"/>
                <a:cs typeface="Calibri"/>
              </a:rPr>
              <a:t>usually  </a:t>
            </a:r>
            <a:r>
              <a:rPr sz="1800" spc="-10" dirty="0">
                <a:latin typeface="Calibri"/>
                <a:cs typeface="Calibri"/>
              </a:rPr>
              <a:t>captured </a:t>
            </a:r>
            <a:r>
              <a:rPr sz="1800" dirty="0">
                <a:latin typeface="Calibri"/>
                <a:cs typeface="Calibri"/>
              </a:rPr>
              <a:t>in a </a:t>
            </a:r>
            <a:r>
              <a:rPr sz="1800" spc="-15" dirty="0">
                <a:latin typeface="Calibri"/>
                <a:cs typeface="Calibri"/>
              </a:rPr>
              <a:t>difference </a:t>
            </a:r>
            <a:r>
              <a:rPr sz="1800" spc="-50" dirty="0">
                <a:latin typeface="Calibri"/>
                <a:cs typeface="Calibri"/>
              </a:rPr>
              <a:t>way.</a:t>
            </a:r>
            <a:endParaRPr sz="1800">
              <a:latin typeface="Calibri"/>
              <a:cs typeface="Calibri"/>
            </a:endParaRPr>
          </a:p>
          <a:p>
            <a:pPr marL="354965" marR="5080" indent="-342900">
              <a:lnSpc>
                <a:spcPct val="100000"/>
              </a:lnSpc>
              <a:buFont typeface="Arial"/>
              <a:buChar char="•"/>
              <a:tabLst>
                <a:tab pos="354965" algn="l"/>
                <a:tab pos="355600" algn="l"/>
              </a:tabLst>
            </a:pPr>
            <a:r>
              <a:rPr sz="1800" spc="-5" dirty="0">
                <a:latin typeface="Calibri"/>
                <a:cs typeface="Calibri"/>
              </a:rPr>
              <a:t>The </a:t>
            </a:r>
            <a:r>
              <a:rPr sz="1800" spc="-10" dirty="0">
                <a:latin typeface="Calibri"/>
                <a:cs typeface="Calibri"/>
              </a:rPr>
              <a:t>captured </a:t>
            </a:r>
            <a:r>
              <a:rPr sz="1800" spc="-5" dirty="0">
                <a:latin typeface="Calibri"/>
                <a:cs typeface="Calibri"/>
              </a:rPr>
              <a:t>logs </a:t>
            </a:r>
            <a:r>
              <a:rPr sz="1800" spc="-10" dirty="0">
                <a:latin typeface="Calibri"/>
                <a:cs typeface="Calibri"/>
              </a:rPr>
              <a:t>are </a:t>
            </a:r>
            <a:r>
              <a:rPr sz="1800" spc="-5" dirty="0">
                <a:latin typeface="Calibri"/>
                <a:cs typeface="Calibri"/>
              </a:rPr>
              <a:t>then </a:t>
            </a:r>
            <a:r>
              <a:rPr sz="1800" spc="-15" dirty="0">
                <a:latin typeface="Calibri"/>
                <a:cs typeface="Calibri"/>
              </a:rPr>
              <a:t>aggregated, </a:t>
            </a:r>
            <a:r>
              <a:rPr sz="1800" spc="-10" dirty="0">
                <a:latin typeface="Calibri"/>
                <a:cs typeface="Calibri"/>
              </a:rPr>
              <a:t>grouped </a:t>
            </a:r>
            <a:r>
              <a:rPr sz="1800" spc="-5" dirty="0">
                <a:latin typeface="Calibri"/>
                <a:cs typeface="Calibri"/>
              </a:rPr>
              <a:t>and </a:t>
            </a:r>
            <a:r>
              <a:rPr sz="1800" spc="-15" dirty="0">
                <a:latin typeface="Calibri"/>
                <a:cs typeface="Calibri"/>
              </a:rPr>
              <a:t>stored </a:t>
            </a:r>
            <a:r>
              <a:rPr sz="1800" dirty="0">
                <a:latin typeface="Calibri"/>
                <a:cs typeface="Calibri"/>
              </a:rPr>
              <a:t>on a  </a:t>
            </a:r>
            <a:r>
              <a:rPr sz="1800" spc="-15" dirty="0">
                <a:latin typeface="Calibri"/>
                <a:cs typeface="Calibri"/>
              </a:rPr>
              <a:t>separate store for easy </a:t>
            </a:r>
            <a:r>
              <a:rPr sz="1800" spc="-5" dirty="0">
                <a:latin typeface="Calibri"/>
                <a:cs typeface="Calibri"/>
              </a:rPr>
              <a:t>viewing, and </a:t>
            </a:r>
            <a:r>
              <a:rPr sz="1800" spc="-15" dirty="0">
                <a:latin typeface="Calibri"/>
                <a:cs typeface="Calibri"/>
              </a:rPr>
              <a:t>for generating </a:t>
            </a:r>
            <a:r>
              <a:rPr sz="1800" spc="-5" dirty="0">
                <a:latin typeface="Calibri"/>
                <a:cs typeface="Calibri"/>
              </a:rPr>
              <a:t>reports </a:t>
            </a:r>
            <a:r>
              <a:rPr sz="1800" dirty="0">
                <a:latin typeface="Calibri"/>
                <a:cs typeface="Calibri"/>
              </a:rPr>
              <a:t>on  </a:t>
            </a:r>
            <a:r>
              <a:rPr sz="1800" spc="-10" dirty="0">
                <a:latin typeface="Calibri"/>
                <a:cs typeface="Calibri"/>
              </a:rPr>
              <a:t>top </a:t>
            </a:r>
            <a:r>
              <a:rPr sz="1800" dirty="0">
                <a:latin typeface="Calibri"/>
                <a:cs typeface="Calibri"/>
              </a:rPr>
              <a:t>of</a:t>
            </a:r>
            <a:r>
              <a:rPr sz="1800" spc="-5" dirty="0">
                <a:latin typeface="Calibri"/>
                <a:cs typeface="Calibri"/>
              </a:rPr>
              <a:t> </a:t>
            </a:r>
            <a:r>
              <a:rPr sz="1800" dirty="0">
                <a:latin typeface="Calibri"/>
                <a:cs typeface="Calibri"/>
              </a:rPr>
              <a:t>it.</a:t>
            </a:r>
            <a:endParaRPr sz="1800">
              <a:latin typeface="Calibri"/>
              <a:cs typeface="Calibri"/>
            </a:endParaRPr>
          </a:p>
          <a:p>
            <a:pPr>
              <a:lnSpc>
                <a:spcPct val="100000"/>
              </a:lnSpc>
              <a:spcBef>
                <a:spcPts val="25"/>
              </a:spcBef>
              <a:buFont typeface="Arial"/>
              <a:buChar char="•"/>
            </a:pPr>
            <a:endParaRPr sz="1750">
              <a:latin typeface="Calibri"/>
              <a:cs typeface="Calibri"/>
            </a:endParaRPr>
          </a:p>
          <a:p>
            <a:pPr marL="354965" marR="546100" indent="-342900">
              <a:lnSpc>
                <a:spcPct val="100000"/>
              </a:lnSpc>
              <a:buFont typeface="Arial"/>
              <a:buChar char="•"/>
              <a:tabLst>
                <a:tab pos="354965" algn="l"/>
                <a:tab pos="355600" algn="l"/>
              </a:tabLst>
            </a:pPr>
            <a:r>
              <a:rPr sz="1800" spc="-5" dirty="0">
                <a:latin typeface="Calibri"/>
                <a:cs typeface="Calibri"/>
              </a:rPr>
              <a:t>Hence, </a:t>
            </a:r>
            <a:r>
              <a:rPr sz="1800" spc="-10" dirty="0">
                <a:latin typeface="Calibri"/>
                <a:cs typeface="Calibri"/>
              </a:rPr>
              <a:t>there are </a:t>
            </a:r>
            <a:r>
              <a:rPr sz="1800" spc="-5" dirty="0">
                <a:latin typeface="Calibri"/>
                <a:cs typeface="Calibri"/>
              </a:rPr>
              <a:t>five types </a:t>
            </a:r>
            <a:r>
              <a:rPr sz="1800" dirty="0">
                <a:latin typeface="Calibri"/>
                <a:cs typeface="Calibri"/>
              </a:rPr>
              <a:t>of </a:t>
            </a:r>
            <a:r>
              <a:rPr sz="1800" spc="-10" dirty="0">
                <a:latin typeface="Calibri"/>
                <a:cs typeface="Calibri"/>
              </a:rPr>
              <a:t>processes involved </a:t>
            </a:r>
            <a:r>
              <a:rPr sz="1800" spc="-5" dirty="0">
                <a:latin typeface="Calibri"/>
                <a:cs typeface="Calibri"/>
              </a:rPr>
              <a:t>with logs  </a:t>
            </a:r>
            <a:r>
              <a:rPr sz="1800" spc="-10" dirty="0">
                <a:latin typeface="Calibri"/>
                <a:cs typeface="Calibri"/>
              </a:rPr>
              <a:t>generation:</a:t>
            </a:r>
            <a:endParaRPr sz="1800">
              <a:latin typeface="Calibri"/>
              <a:cs typeface="Calibri"/>
            </a:endParaRPr>
          </a:p>
          <a:p>
            <a:pPr marL="812800" lvl="1" indent="-342900">
              <a:lnSpc>
                <a:spcPct val="100000"/>
              </a:lnSpc>
              <a:buAutoNum type="arabicPeriod"/>
              <a:tabLst>
                <a:tab pos="812165" algn="l"/>
                <a:tab pos="812800" algn="l"/>
              </a:tabLst>
            </a:pPr>
            <a:r>
              <a:rPr sz="1800" spc="-5" dirty="0">
                <a:latin typeface="Calibri"/>
                <a:cs typeface="Calibri"/>
              </a:rPr>
              <a:t>Logs</a:t>
            </a:r>
            <a:r>
              <a:rPr sz="1800" spc="-10" dirty="0">
                <a:latin typeface="Calibri"/>
                <a:cs typeface="Calibri"/>
              </a:rPr>
              <a:t> </a:t>
            </a:r>
            <a:r>
              <a:rPr sz="1800" spc="-15" dirty="0">
                <a:latin typeface="Calibri"/>
                <a:cs typeface="Calibri"/>
              </a:rPr>
              <a:t>generator</a:t>
            </a:r>
            <a:endParaRPr sz="1800">
              <a:latin typeface="Calibri"/>
              <a:cs typeface="Calibri"/>
            </a:endParaRPr>
          </a:p>
          <a:p>
            <a:pPr marL="812800" lvl="1" indent="-342900">
              <a:lnSpc>
                <a:spcPct val="100000"/>
              </a:lnSpc>
              <a:buAutoNum type="arabicPeriod"/>
              <a:tabLst>
                <a:tab pos="812165" algn="l"/>
                <a:tab pos="812800" algn="l"/>
              </a:tabLst>
            </a:pPr>
            <a:r>
              <a:rPr sz="1800" spc="-5" dirty="0">
                <a:latin typeface="Calibri"/>
                <a:cs typeface="Calibri"/>
              </a:rPr>
              <a:t>Logs</a:t>
            </a:r>
            <a:r>
              <a:rPr sz="1800" spc="-10" dirty="0">
                <a:latin typeface="Calibri"/>
                <a:cs typeface="Calibri"/>
              </a:rPr>
              <a:t> capturing</a:t>
            </a:r>
            <a:endParaRPr sz="1800">
              <a:latin typeface="Calibri"/>
              <a:cs typeface="Calibri"/>
            </a:endParaRPr>
          </a:p>
          <a:p>
            <a:pPr marL="812800" lvl="1" indent="-342900">
              <a:lnSpc>
                <a:spcPct val="100000"/>
              </a:lnSpc>
              <a:buAutoNum type="arabicPeriod"/>
              <a:tabLst>
                <a:tab pos="812165" algn="l"/>
                <a:tab pos="812800" algn="l"/>
              </a:tabLst>
            </a:pPr>
            <a:r>
              <a:rPr sz="1800" spc="-5" dirty="0">
                <a:latin typeface="Calibri"/>
                <a:cs typeface="Calibri"/>
              </a:rPr>
              <a:t>Logs</a:t>
            </a:r>
            <a:r>
              <a:rPr sz="1800" spc="-10" dirty="0">
                <a:latin typeface="Calibri"/>
                <a:cs typeface="Calibri"/>
              </a:rPr>
              <a:t> aggregation</a:t>
            </a:r>
            <a:endParaRPr sz="1800">
              <a:latin typeface="Calibri"/>
              <a:cs typeface="Calibri"/>
            </a:endParaRPr>
          </a:p>
          <a:p>
            <a:pPr marL="812800" lvl="1" indent="-342900">
              <a:lnSpc>
                <a:spcPct val="100000"/>
              </a:lnSpc>
              <a:buAutoNum type="arabicPeriod"/>
              <a:tabLst>
                <a:tab pos="812165" algn="l"/>
                <a:tab pos="812800" algn="l"/>
              </a:tabLst>
            </a:pPr>
            <a:r>
              <a:rPr sz="1800" spc="-5" dirty="0">
                <a:latin typeface="Calibri"/>
                <a:cs typeface="Calibri"/>
              </a:rPr>
              <a:t>Logs</a:t>
            </a:r>
            <a:r>
              <a:rPr sz="1800" spc="-10" dirty="0">
                <a:latin typeface="Calibri"/>
                <a:cs typeface="Calibri"/>
              </a:rPr>
              <a:t> </a:t>
            </a:r>
            <a:r>
              <a:rPr sz="1800" spc="-20" dirty="0">
                <a:latin typeface="Calibri"/>
                <a:cs typeface="Calibri"/>
              </a:rPr>
              <a:t>storage</a:t>
            </a:r>
            <a:endParaRPr sz="1800">
              <a:latin typeface="Calibri"/>
              <a:cs typeface="Calibri"/>
            </a:endParaRPr>
          </a:p>
          <a:p>
            <a:pPr marL="812800" lvl="1" indent="-342900">
              <a:lnSpc>
                <a:spcPct val="100000"/>
              </a:lnSpc>
              <a:buAutoNum type="arabicPeriod"/>
              <a:tabLst>
                <a:tab pos="812165" algn="l"/>
                <a:tab pos="812800" algn="l"/>
              </a:tabLst>
            </a:pPr>
            <a:r>
              <a:rPr sz="1800" spc="-5" dirty="0">
                <a:latin typeface="Calibri"/>
                <a:cs typeface="Calibri"/>
              </a:rPr>
              <a:t>Logs</a:t>
            </a:r>
            <a:r>
              <a:rPr sz="1800" spc="-10" dirty="0">
                <a:latin typeface="Calibri"/>
                <a:cs typeface="Calibri"/>
              </a:rPr>
              <a:t> </a:t>
            </a:r>
            <a:r>
              <a:rPr sz="1800" spc="-15" dirty="0">
                <a:latin typeface="Calibri"/>
                <a:cs typeface="Calibri"/>
              </a:rPr>
              <a:t>analyzers</a:t>
            </a:r>
            <a:endParaRPr sz="1800">
              <a:latin typeface="Calibri"/>
              <a:cs typeface="Calibri"/>
            </a:endParaRPr>
          </a:p>
        </p:txBody>
      </p:sp>
      <p:sp>
        <p:nvSpPr>
          <p:cNvPr id="14" name="object 14"/>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95</a:t>
            </a:fld>
            <a:endParaRPr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11365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Logging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Logging </a:t>
            </a:r>
            <a:r>
              <a:rPr sz="2400" b="1" spc="-10" dirty="0">
                <a:solidFill>
                  <a:srgbClr val="FFFFFF"/>
                </a:solidFill>
                <a:latin typeface="Microsoft YaHei"/>
                <a:cs typeface="Microsoft YaHei"/>
              </a:rPr>
              <a:t>architecture</a:t>
            </a:r>
            <a:r>
              <a:rPr sz="2400" b="1" spc="-5" dirty="0">
                <a:solidFill>
                  <a:srgbClr val="FFFFFF"/>
                </a:solidFill>
                <a:latin typeface="Microsoft YaHei"/>
                <a:cs typeface="Microsoft YaHei"/>
              </a:rPr>
              <a:t> ...</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5" name="object 5"/>
            <p:cNvPicPr/>
            <p:nvPr/>
          </p:nvPicPr>
          <p:blipFill>
            <a:blip r:embed="rId2" cstate="print"/>
            <a:stretch>
              <a:fillRect/>
            </a:stretch>
          </p:blipFill>
          <p:spPr>
            <a:xfrm>
              <a:off x="39623" y="629412"/>
              <a:ext cx="7748016" cy="5841492"/>
            </a:xfrm>
            <a:prstGeom prst="rect">
              <a:avLst/>
            </a:prstGeom>
          </p:spPr>
        </p:pic>
        <p:pic>
          <p:nvPicPr>
            <p:cNvPr id="6" name="object 6"/>
            <p:cNvPicPr/>
            <p:nvPr/>
          </p:nvPicPr>
          <p:blipFill>
            <a:blip r:embed="rId3" cstate="print"/>
            <a:stretch>
              <a:fillRect/>
            </a:stretch>
          </p:blipFill>
          <p:spPr>
            <a:xfrm>
              <a:off x="7971905" y="777240"/>
              <a:ext cx="4127269" cy="4788130"/>
            </a:xfrm>
            <a:prstGeom prst="rect">
              <a:avLst/>
            </a:prstGeom>
          </p:spPr>
        </p:pic>
        <p:sp>
          <p:nvSpPr>
            <p:cNvPr id="7" name="object 7"/>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8" name="object 8"/>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9" name="object 9"/>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10" name="object 10"/>
          <p:cNvSpPr txBox="1"/>
          <p:nvPr/>
        </p:nvSpPr>
        <p:spPr>
          <a:xfrm>
            <a:off x="8058784" y="856615"/>
            <a:ext cx="3856354" cy="4537710"/>
          </a:xfrm>
          <a:prstGeom prst="rect">
            <a:avLst/>
          </a:prstGeom>
        </p:spPr>
        <p:txBody>
          <a:bodyPr vert="horz" wrap="square" lIns="0" tIns="12700" rIns="0" bIns="0" rtlCol="0">
            <a:spAutoFit/>
          </a:bodyPr>
          <a:lstStyle/>
          <a:p>
            <a:pPr marL="12700" marR="41910">
              <a:lnSpc>
                <a:spcPct val="100000"/>
              </a:lnSpc>
              <a:spcBef>
                <a:spcPts val="100"/>
              </a:spcBef>
            </a:pPr>
            <a:r>
              <a:rPr sz="1800" spc="-10" dirty="0">
                <a:latin typeface="Calibri"/>
                <a:cs typeface="Calibri"/>
              </a:rPr>
              <a:t>Application level </a:t>
            </a:r>
            <a:r>
              <a:rPr sz="1800" spc="-5" dirty="0">
                <a:latin typeface="Calibri"/>
                <a:cs typeface="Calibri"/>
              </a:rPr>
              <a:t>logs </a:t>
            </a:r>
            <a:r>
              <a:rPr sz="1800" spc="-10" dirty="0">
                <a:latin typeface="Calibri"/>
                <a:cs typeface="Calibri"/>
              </a:rPr>
              <a:t>can </a:t>
            </a:r>
            <a:r>
              <a:rPr sz="1800" spc="-5" dirty="0">
                <a:latin typeface="Calibri"/>
                <a:cs typeface="Calibri"/>
              </a:rPr>
              <a:t>be </a:t>
            </a:r>
            <a:r>
              <a:rPr sz="1800" spc="-10" dirty="0">
                <a:latin typeface="Calibri"/>
                <a:cs typeface="Calibri"/>
              </a:rPr>
              <a:t>captured  </a:t>
            </a:r>
            <a:r>
              <a:rPr sz="1800" spc="-5" dirty="0">
                <a:latin typeface="Calibri"/>
                <a:cs typeface="Calibri"/>
              </a:rPr>
              <a:t>and </a:t>
            </a:r>
            <a:r>
              <a:rPr sz="1800" spc="-15" dirty="0">
                <a:latin typeface="Calibri"/>
                <a:cs typeface="Calibri"/>
              </a:rPr>
              <a:t>store </a:t>
            </a:r>
            <a:r>
              <a:rPr sz="1800" dirty="0">
                <a:latin typeface="Calibri"/>
                <a:cs typeface="Calibri"/>
              </a:rPr>
              <a:t>in a </a:t>
            </a:r>
            <a:r>
              <a:rPr sz="1800" spc="-10" dirty="0">
                <a:latin typeface="Calibri"/>
                <a:cs typeface="Calibri"/>
              </a:rPr>
              <a:t>database </a:t>
            </a:r>
            <a:r>
              <a:rPr sz="1800" dirty="0">
                <a:latin typeface="Calibri"/>
                <a:cs typeface="Calibri"/>
              </a:rPr>
              <a:t>in </a:t>
            </a:r>
            <a:r>
              <a:rPr sz="1800" spc="-15" dirty="0">
                <a:latin typeface="Calibri"/>
                <a:cs typeface="Calibri"/>
              </a:rPr>
              <a:t>different </a:t>
            </a:r>
            <a:r>
              <a:rPr sz="1800" spc="-20" dirty="0">
                <a:latin typeface="Calibri"/>
                <a:cs typeface="Calibri"/>
              </a:rPr>
              <a:t>ways.  </a:t>
            </a:r>
            <a:r>
              <a:rPr sz="1800" spc="-5" dirty="0">
                <a:latin typeface="Calibri"/>
                <a:cs typeface="Calibri"/>
              </a:rPr>
              <a:t>Some</a:t>
            </a:r>
            <a:r>
              <a:rPr sz="1800" spc="-10" dirty="0">
                <a:latin typeface="Calibri"/>
                <a:cs typeface="Calibri"/>
              </a:rPr>
              <a:t> are:</a:t>
            </a:r>
            <a:endParaRPr sz="1800">
              <a:latin typeface="Calibri"/>
              <a:cs typeface="Calibri"/>
            </a:endParaRPr>
          </a:p>
          <a:p>
            <a:pPr>
              <a:lnSpc>
                <a:spcPct val="100000"/>
              </a:lnSpc>
              <a:spcBef>
                <a:spcPts val="30"/>
              </a:spcBef>
            </a:pPr>
            <a:endParaRPr sz="1750">
              <a:latin typeface="Calibri"/>
              <a:cs typeface="Calibri"/>
            </a:endParaRPr>
          </a:p>
          <a:p>
            <a:pPr marL="355600" marR="16510" indent="-342900" algn="just">
              <a:lnSpc>
                <a:spcPct val="100000"/>
              </a:lnSpc>
              <a:buAutoNum type="arabicPeriod"/>
              <a:tabLst>
                <a:tab pos="355600" algn="l"/>
              </a:tabLst>
            </a:pPr>
            <a:r>
              <a:rPr sz="1600" spc="-5" dirty="0">
                <a:latin typeface="Calibri"/>
                <a:cs typeface="Calibri"/>
              </a:rPr>
              <a:t>Use logs </a:t>
            </a:r>
            <a:r>
              <a:rPr sz="1600" spc="-10" dirty="0">
                <a:latin typeface="Calibri"/>
                <a:cs typeface="Calibri"/>
              </a:rPr>
              <a:t>capturer software </a:t>
            </a:r>
            <a:r>
              <a:rPr sz="1600" spc="-15" dirty="0">
                <a:latin typeface="Calibri"/>
                <a:cs typeface="Calibri"/>
              </a:rPr>
              <a:t>to get </a:t>
            </a:r>
            <a:r>
              <a:rPr sz="1600" spc="-5" dirty="0">
                <a:latin typeface="Calibri"/>
                <a:cs typeface="Calibri"/>
              </a:rPr>
              <a:t>the logs,  and </a:t>
            </a:r>
            <a:r>
              <a:rPr sz="1600" spc="-15" dirty="0">
                <a:latin typeface="Calibri"/>
                <a:cs typeface="Calibri"/>
              </a:rPr>
              <a:t>have </a:t>
            </a:r>
            <a:r>
              <a:rPr sz="1600" spc="-5" dirty="0">
                <a:latin typeface="Calibri"/>
                <a:cs typeface="Calibri"/>
              </a:rPr>
              <a:t>them </a:t>
            </a:r>
            <a:r>
              <a:rPr sz="1600" spc="-10" dirty="0">
                <a:latin typeface="Calibri"/>
                <a:cs typeface="Calibri"/>
              </a:rPr>
              <a:t>transmitted </a:t>
            </a:r>
            <a:r>
              <a:rPr sz="1600" spc="-15" dirty="0">
                <a:latin typeface="Calibri"/>
                <a:cs typeface="Calibri"/>
              </a:rPr>
              <a:t>to </a:t>
            </a:r>
            <a:r>
              <a:rPr sz="1600" spc="-5" dirty="0">
                <a:latin typeface="Calibri"/>
                <a:cs typeface="Calibri"/>
              </a:rPr>
              <a:t>an </a:t>
            </a:r>
            <a:r>
              <a:rPr sz="1600" spc="-10" dirty="0">
                <a:latin typeface="Calibri"/>
                <a:cs typeface="Calibri"/>
              </a:rPr>
              <a:t>external  </a:t>
            </a:r>
            <a:r>
              <a:rPr sz="1600" spc="-25" dirty="0">
                <a:latin typeface="Calibri"/>
                <a:cs typeface="Calibri"/>
              </a:rPr>
              <a:t>aggregator. </a:t>
            </a:r>
            <a:r>
              <a:rPr sz="1600" spc="-15" dirty="0">
                <a:latin typeface="Calibri"/>
                <a:cs typeface="Calibri"/>
              </a:rPr>
              <a:t>For </a:t>
            </a:r>
            <a:r>
              <a:rPr sz="1600" spc="-10" dirty="0">
                <a:latin typeface="Calibri"/>
                <a:cs typeface="Calibri"/>
              </a:rPr>
              <a:t>instance,</a:t>
            </a:r>
            <a:r>
              <a:rPr sz="1600" spc="30" dirty="0">
                <a:latin typeface="Calibri"/>
                <a:cs typeface="Calibri"/>
              </a:rPr>
              <a:t> </a:t>
            </a:r>
            <a:r>
              <a:rPr sz="1600" spc="-5" dirty="0">
                <a:latin typeface="Calibri"/>
                <a:cs typeface="Calibri"/>
              </a:rPr>
              <a:t>Zapkin,</a:t>
            </a:r>
            <a:endParaRPr sz="1600">
              <a:latin typeface="Calibri"/>
              <a:cs typeface="Calibri"/>
            </a:endParaRPr>
          </a:p>
          <a:p>
            <a:pPr marL="355600" algn="just">
              <a:lnSpc>
                <a:spcPct val="100000"/>
              </a:lnSpc>
            </a:pPr>
            <a:r>
              <a:rPr sz="1600" spc="-10" dirty="0">
                <a:latin typeface="Calibri"/>
                <a:cs typeface="Calibri"/>
              </a:rPr>
              <a:t>Logstash,</a:t>
            </a:r>
            <a:r>
              <a:rPr sz="1600" spc="-5" dirty="0">
                <a:latin typeface="Calibri"/>
                <a:cs typeface="Calibri"/>
              </a:rPr>
              <a:t> ...</a:t>
            </a:r>
            <a:endParaRPr sz="1600">
              <a:latin typeface="Calibri"/>
              <a:cs typeface="Calibri"/>
            </a:endParaRPr>
          </a:p>
          <a:p>
            <a:pPr>
              <a:lnSpc>
                <a:spcPct val="100000"/>
              </a:lnSpc>
              <a:spcBef>
                <a:spcPts val="30"/>
              </a:spcBef>
            </a:pPr>
            <a:endParaRPr sz="1550">
              <a:latin typeface="Calibri"/>
              <a:cs typeface="Calibri"/>
            </a:endParaRPr>
          </a:p>
          <a:p>
            <a:pPr marL="355600" marR="97155" indent="-342900">
              <a:lnSpc>
                <a:spcPct val="100000"/>
              </a:lnSpc>
              <a:buAutoNum type="arabicPeriod" startAt="2"/>
              <a:tabLst>
                <a:tab pos="354965" algn="l"/>
                <a:tab pos="355600" algn="l"/>
              </a:tabLst>
            </a:pPr>
            <a:r>
              <a:rPr sz="1600" spc="-5" dirty="0">
                <a:latin typeface="Calibri"/>
                <a:cs typeface="Calibri"/>
              </a:rPr>
              <a:t>Use a </a:t>
            </a:r>
            <a:r>
              <a:rPr sz="1600" spc="-10" dirty="0">
                <a:latin typeface="Calibri"/>
                <a:cs typeface="Calibri"/>
              </a:rPr>
              <a:t>specialized </a:t>
            </a:r>
            <a:r>
              <a:rPr sz="1600" spc="-5" dirty="0">
                <a:latin typeface="Calibri"/>
                <a:cs typeface="Calibri"/>
              </a:rPr>
              <a:t>SLF4J logback appender  </a:t>
            </a:r>
            <a:r>
              <a:rPr sz="1600" spc="-15" dirty="0">
                <a:latin typeface="Calibri"/>
                <a:cs typeface="Calibri"/>
              </a:rPr>
              <a:t>to </a:t>
            </a:r>
            <a:r>
              <a:rPr sz="1600" spc="-10" dirty="0">
                <a:latin typeface="Calibri"/>
                <a:cs typeface="Calibri"/>
              </a:rPr>
              <a:t>directly transmit </a:t>
            </a:r>
            <a:r>
              <a:rPr sz="1600" spc="-5" dirty="0">
                <a:latin typeface="Calibri"/>
                <a:cs typeface="Calibri"/>
              </a:rPr>
              <a:t>the logs </a:t>
            </a:r>
            <a:r>
              <a:rPr sz="1600" spc="-15" dirty="0">
                <a:latin typeface="Calibri"/>
                <a:cs typeface="Calibri"/>
              </a:rPr>
              <a:t>to </a:t>
            </a:r>
            <a:r>
              <a:rPr sz="1600" spc="-5" dirty="0">
                <a:latin typeface="Calibri"/>
                <a:cs typeface="Calibri"/>
              </a:rPr>
              <a:t>the logs  </a:t>
            </a:r>
            <a:r>
              <a:rPr sz="1600" spc="-15" dirty="0">
                <a:latin typeface="Calibri"/>
                <a:cs typeface="Calibri"/>
              </a:rPr>
              <a:t>aggregator</a:t>
            </a:r>
            <a:r>
              <a:rPr sz="1600" spc="-5" dirty="0">
                <a:latin typeface="Calibri"/>
                <a:cs typeface="Calibri"/>
              </a:rPr>
              <a:t> </a:t>
            </a:r>
            <a:r>
              <a:rPr sz="1600" spc="-30" dirty="0">
                <a:latin typeface="Calibri"/>
                <a:cs typeface="Calibri"/>
              </a:rPr>
              <a:t>server.</a:t>
            </a:r>
            <a:endParaRPr sz="1600">
              <a:latin typeface="Calibri"/>
              <a:cs typeface="Calibri"/>
            </a:endParaRPr>
          </a:p>
          <a:p>
            <a:pPr>
              <a:lnSpc>
                <a:spcPct val="100000"/>
              </a:lnSpc>
              <a:spcBef>
                <a:spcPts val="25"/>
              </a:spcBef>
              <a:buFont typeface="Calibri"/>
              <a:buAutoNum type="arabicPeriod" startAt="2"/>
            </a:pPr>
            <a:endParaRPr sz="1550">
              <a:latin typeface="Calibri"/>
              <a:cs typeface="Calibri"/>
            </a:endParaRPr>
          </a:p>
          <a:p>
            <a:pPr marL="355600" marR="50165" indent="-342900">
              <a:lnSpc>
                <a:spcPct val="100000"/>
              </a:lnSpc>
              <a:spcBef>
                <a:spcPts val="5"/>
              </a:spcBef>
              <a:buAutoNum type="arabicPeriod" startAt="2"/>
              <a:tabLst>
                <a:tab pos="354965" algn="l"/>
                <a:tab pos="355600" algn="l"/>
              </a:tabLst>
            </a:pPr>
            <a:r>
              <a:rPr sz="1600" spc="-5" dirty="0">
                <a:latin typeface="Calibri"/>
                <a:cs typeface="Calibri"/>
              </a:rPr>
              <a:t>Use a </a:t>
            </a:r>
            <a:r>
              <a:rPr sz="1600" spc="-10" dirty="0">
                <a:latin typeface="Calibri"/>
                <a:cs typeface="Calibri"/>
              </a:rPr>
              <a:t>specialized </a:t>
            </a:r>
            <a:r>
              <a:rPr sz="1600" spc="-5" dirty="0">
                <a:latin typeface="Calibri"/>
                <a:cs typeface="Calibri"/>
              </a:rPr>
              <a:t>SLF4J logback appender  </a:t>
            </a:r>
            <a:r>
              <a:rPr sz="1600" spc="-15" dirty="0">
                <a:latin typeface="Calibri"/>
                <a:cs typeface="Calibri"/>
              </a:rPr>
              <a:t>to </a:t>
            </a:r>
            <a:r>
              <a:rPr sz="1600" spc="-10" dirty="0">
                <a:latin typeface="Calibri"/>
                <a:cs typeface="Calibri"/>
              </a:rPr>
              <a:t>directly write </a:t>
            </a:r>
            <a:r>
              <a:rPr sz="1600" spc="-5" dirty="0">
                <a:latin typeface="Calibri"/>
                <a:cs typeface="Calibri"/>
              </a:rPr>
              <a:t>logs </a:t>
            </a:r>
            <a:r>
              <a:rPr sz="1600" spc="-15" dirty="0">
                <a:latin typeface="Calibri"/>
                <a:cs typeface="Calibri"/>
              </a:rPr>
              <a:t>to </a:t>
            </a:r>
            <a:r>
              <a:rPr sz="1600" spc="-5" dirty="0">
                <a:latin typeface="Calibri"/>
                <a:cs typeface="Calibri"/>
              </a:rPr>
              <a:t>the logs</a:t>
            </a:r>
            <a:r>
              <a:rPr sz="1600" spc="50" dirty="0">
                <a:latin typeface="Calibri"/>
                <a:cs typeface="Calibri"/>
              </a:rPr>
              <a:t> </a:t>
            </a:r>
            <a:r>
              <a:rPr sz="1600" spc="-10" dirty="0">
                <a:latin typeface="Calibri"/>
                <a:cs typeface="Calibri"/>
              </a:rPr>
              <a:t>database.</a:t>
            </a:r>
            <a:endParaRPr sz="1600">
              <a:latin typeface="Calibri"/>
              <a:cs typeface="Calibri"/>
            </a:endParaRPr>
          </a:p>
          <a:p>
            <a:pPr>
              <a:lnSpc>
                <a:spcPct val="100000"/>
              </a:lnSpc>
              <a:spcBef>
                <a:spcPts val="25"/>
              </a:spcBef>
              <a:buFont typeface="Calibri"/>
              <a:buAutoNum type="arabicPeriod" startAt="2"/>
            </a:pPr>
            <a:endParaRPr sz="1550">
              <a:latin typeface="Calibri"/>
              <a:cs typeface="Calibri"/>
            </a:endParaRPr>
          </a:p>
          <a:p>
            <a:pPr marL="355600" marR="5080" indent="-342900">
              <a:lnSpc>
                <a:spcPct val="100000"/>
              </a:lnSpc>
              <a:buAutoNum type="arabicPeriod" startAt="2"/>
              <a:tabLst>
                <a:tab pos="354965" algn="l"/>
                <a:tab pos="355600" algn="l"/>
              </a:tabLst>
            </a:pPr>
            <a:r>
              <a:rPr sz="1600" spc="-5" dirty="0">
                <a:latin typeface="Calibri"/>
                <a:cs typeface="Calibri"/>
              </a:rPr>
              <a:t>Use a logs service </a:t>
            </a:r>
            <a:r>
              <a:rPr sz="1600" spc="-10" dirty="0">
                <a:latin typeface="Calibri"/>
                <a:cs typeface="Calibri"/>
              </a:rPr>
              <a:t>client SDK/API/library </a:t>
            </a:r>
            <a:r>
              <a:rPr sz="1600" spc="-15" dirty="0">
                <a:latin typeface="Calibri"/>
                <a:cs typeface="Calibri"/>
              </a:rPr>
              <a:t>to  </a:t>
            </a:r>
            <a:r>
              <a:rPr sz="1600" spc="-10" dirty="0">
                <a:latin typeface="Calibri"/>
                <a:cs typeface="Calibri"/>
              </a:rPr>
              <a:t>write </a:t>
            </a:r>
            <a:r>
              <a:rPr sz="1600" spc="-5" dirty="0">
                <a:latin typeface="Calibri"/>
                <a:cs typeface="Calibri"/>
              </a:rPr>
              <a:t>logs </a:t>
            </a:r>
            <a:r>
              <a:rPr sz="1600" spc="-10" dirty="0">
                <a:latin typeface="Calibri"/>
                <a:cs typeface="Calibri"/>
              </a:rPr>
              <a:t>directly </a:t>
            </a:r>
            <a:r>
              <a:rPr sz="1600" spc="-15" dirty="0">
                <a:latin typeface="Calibri"/>
                <a:cs typeface="Calibri"/>
              </a:rPr>
              <a:t>to </a:t>
            </a:r>
            <a:r>
              <a:rPr sz="1600" spc="-5" dirty="0">
                <a:latin typeface="Calibri"/>
                <a:cs typeface="Calibri"/>
              </a:rPr>
              <a:t>the online</a:t>
            </a:r>
            <a:r>
              <a:rPr sz="1600" spc="25" dirty="0">
                <a:latin typeface="Calibri"/>
                <a:cs typeface="Calibri"/>
              </a:rPr>
              <a:t> </a:t>
            </a:r>
            <a:r>
              <a:rPr sz="1600" spc="-5" dirty="0">
                <a:latin typeface="Calibri"/>
                <a:cs typeface="Calibri"/>
              </a:rPr>
              <a:t>service.</a:t>
            </a:r>
            <a:endParaRPr sz="1600">
              <a:latin typeface="Calibri"/>
              <a:cs typeface="Calibri"/>
            </a:endParaRPr>
          </a:p>
        </p:txBody>
      </p:sp>
      <p:sp>
        <p:nvSpPr>
          <p:cNvPr id="11" name="object 11"/>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96</a:t>
            </a:fld>
            <a:endParaRPr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59549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Logging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Logging with ELK</a:t>
            </a:r>
            <a:r>
              <a:rPr sz="2400" b="1" spc="-1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pic>
          <p:nvPicPr>
            <p:cNvPr id="5" name="object 5"/>
            <p:cNvPicPr/>
            <p:nvPr/>
          </p:nvPicPr>
          <p:blipFill>
            <a:blip r:embed="rId2" cstate="print"/>
            <a:stretch>
              <a:fillRect/>
            </a:stretch>
          </p:blipFill>
          <p:spPr>
            <a:xfrm>
              <a:off x="108863" y="1005840"/>
              <a:ext cx="6393896" cy="3855720"/>
            </a:xfrm>
            <a:prstGeom prst="rect">
              <a:avLst/>
            </a:prstGeom>
          </p:spPr>
        </p:pic>
        <p:pic>
          <p:nvPicPr>
            <p:cNvPr id="6" name="object 6"/>
            <p:cNvPicPr/>
            <p:nvPr/>
          </p:nvPicPr>
          <p:blipFill>
            <a:blip r:embed="rId3" cstate="print"/>
            <a:stretch>
              <a:fillRect/>
            </a:stretch>
          </p:blipFill>
          <p:spPr>
            <a:xfrm>
              <a:off x="320040" y="5120640"/>
              <a:ext cx="10652760" cy="1429789"/>
            </a:xfrm>
            <a:prstGeom prst="rect">
              <a:avLst/>
            </a:prstGeom>
          </p:spPr>
        </p:pic>
        <p:sp>
          <p:nvSpPr>
            <p:cNvPr id="7" name="object 7"/>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8" name="object 8"/>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9" name="object 9"/>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sp>
        <p:nvSpPr>
          <p:cNvPr id="10" name="object 10"/>
          <p:cNvSpPr txBox="1"/>
          <p:nvPr/>
        </p:nvSpPr>
        <p:spPr>
          <a:xfrm>
            <a:off x="447675" y="5586729"/>
            <a:ext cx="4721225" cy="848360"/>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libri"/>
                <a:cs typeface="Calibri"/>
              </a:rPr>
              <a:t>1) </a:t>
            </a:r>
            <a:r>
              <a:rPr sz="1800" spc="-10" dirty="0">
                <a:latin typeface="Calibri"/>
                <a:cs typeface="Calibri"/>
              </a:rPr>
              <a:t>Configure </a:t>
            </a:r>
            <a:r>
              <a:rPr sz="1800" b="1" spc="-5" dirty="0">
                <a:latin typeface="Calibri"/>
                <a:cs typeface="Calibri"/>
              </a:rPr>
              <a:t>FileBeats </a:t>
            </a:r>
            <a:r>
              <a:rPr sz="1800" spc="-15" dirty="0">
                <a:latin typeface="Calibri"/>
                <a:cs typeface="Calibri"/>
              </a:rPr>
              <a:t>at </a:t>
            </a:r>
            <a:r>
              <a:rPr sz="1800" spc="-5" dirty="0">
                <a:latin typeface="Calibri"/>
                <a:cs typeface="Calibri"/>
              </a:rPr>
              <a:t>the microservice  </a:t>
            </a:r>
            <a:r>
              <a:rPr sz="1800" spc="-10" dirty="0">
                <a:latin typeface="Calibri"/>
                <a:cs typeface="Calibri"/>
              </a:rPr>
              <a:t>environment, </a:t>
            </a:r>
            <a:r>
              <a:rPr sz="1800" spc="-5" dirty="0">
                <a:latin typeface="Calibri"/>
                <a:cs typeface="Calibri"/>
              </a:rPr>
              <a:t>and </a:t>
            </a:r>
            <a:r>
              <a:rPr sz="1800" spc="-10" dirty="0">
                <a:latin typeface="Calibri"/>
                <a:cs typeface="Calibri"/>
              </a:rPr>
              <a:t>configure </a:t>
            </a:r>
            <a:r>
              <a:rPr sz="1800" dirty="0">
                <a:latin typeface="Calibri"/>
                <a:cs typeface="Calibri"/>
              </a:rPr>
              <a:t>it </a:t>
            </a:r>
            <a:r>
              <a:rPr sz="1800" spc="-10" dirty="0">
                <a:latin typeface="Calibri"/>
                <a:cs typeface="Calibri"/>
              </a:rPr>
              <a:t>to read </a:t>
            </a:r>
            <a:r>
              <a:rPr sz="1800" dirty="0">
                <a:latin typeface="Calibri"/>
                <a:cs typeface="Calibri"/>
              </a:rPr>
              <a:t>log </a:t>
            </a:r>
            <a:r>
              <a:rPr sz="1800" spc="-5" dirty="0">
                <a:latin typeface="Calibri"/>
                <a:cs typeface="Calibri"/>
              </a:rPr>
              <a:t>files, and  then </a:t>
            </a:r>
            <a:r>
              <a:rPr sz="1800" spc="-10" dirty="0">
                <a:latin typeface="Calibri"/>
                <a:cs typeface="Calibri"/>
              </a:rPr>
              <a:t>transmit to logstash over </a:t>
            </a:r>
            <a:r>
              <a:rPr sz="1800" spc="-25" dirty="0">
                <a:latin typeface="Calibri"/>
                <a:cs typeface="Calibri"/>
              </a:rPr>
              <a:t>TCP/IP</a:t>
            </a:r>
            <a:r>
              <a:rPr sz="1800" spc="20" dirty="0">
                <a:latin typeface="Calibri"/>
                <a:cs typeface="Calibri"/>
              </a:rPr>
              <a:t> </a:t>
            </a:r>
            <a:r>
              <a:rPr sz="1800" spc="-15" dirty="0">
                <a:latin typeface="Calibri"/>
                <a:cs typeface="Calibri"/>
              </a:rPr>
              <a:t>socket.</a:t>
            </a:r>
            <a:endParaRPr sz="1800">
              <a:latin typeface="Calibri"/>
              <a:cs typeface="Calibri"/>
            </a:endParaRPr>
          </a:p>
        </p:txBody>
      </p:sp>
      <p:sp>
        <p:nvSpPr>
          <p:cNvPr id="11" name="object 11"/>
          <p:cNvSpPr txBox="1"/>
          <p:nvPr/>
        </p:nvSpPr>
        <p:spPr>
          <a:xfrm>
            <a:off x="5688329" y="5586729"/>
            <a:ext cx="493585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latin typeface="Calibri"/>
                <a:cs typeface="Calibri"/>
              </a:rPr>
              <a:t>2) </a:t>
            </a:r>
            <a:r>
              <a:rPr sz="1800" spc="-10" dirty="0">
                <a:latin typeface="Calibri"/>
                <a:cs typeface="Calibri"/>
              </a:rPr>
              <a:t>Configure </a:t>
            </a:r>
            <a:r>
              <a:rPr sz="1800" spc="-5" dirty="0">
                <a:latin typeface="Calibri"/>
                <a:cs typeface="Calibri"/>
              </a:rPr>
              <a:t>microservice logs </a:t>
            </a:r>
            <a:r>
              <a:rPr sz="1800" spc="-10" dirty="0">
                <a:latin typeface="Calibri"/>
                <a:cs typeface="Calibri"/>
              </a:rPr>
              <a:t>configuration, </a:t>
            </a:r>
            <a:r>
              <a:rPr sz="1800" spc="-5" dirty="0">
                <a:latin typeface="Calibri"/>
                <a:cs typeface="Calibri"/>
              </a:rPr>
              <a:t>and use  </a:t>
            </a:r>
            <a:r>
              <a:rPr sz="1800" spc="-10" dirty="0">
                <a:latin typeface="Calibri"/>
                <a:cs typeface="Calibri"/>
              </a:rPr>
              <a:t>logstash </a:t>
            </a:r>
            <a:r>
              <a:rPr sz="1800" spc="-5" dirty="0">
                <a:latin typeface="Calibri"/>
                <a:cs typeface="Calibri"/>
              </a:rPr>
              <a:t>appender </a:t>
            </a:r>
            <a:r>
              <a:rPr sz="1800" spc="-10" dirty="0">
                <a:latin typeface="Calibri"/>
                <a:cs typeface="Calibri"/>
              </a:rPr>
              <a:t>to </a:t>
            </a:r>
            <a:r>
              <a:rPr sz="1800" spc="-5" dirty="0">
                <a:latin typeface="Calibri"/>
                <a:cs typeface="Calibri"/>
              </a:rPr>
              <a:t>directly </a:t>
            </a:r>
            <a:r>
              <a:rPr sz="1800" spc="-10" dirty="0">
                <a:latin typeface="Calibri"/>
                <a:cs typeface="Calibri"/>
              </a:rPr>
              <a:t>transmit </a:t>
            </a:r>
            <a:r>
              <a:rPr sz="1800" spc="-5" dirty="0">
                <a:latin typeface="Calibri"/>
                <a:cs typeface="Calibri"/>
              </a:rPr>
              <a:t>logs entries </a:t>
            </a:r>
            <a:r>
              <a:rPr sz="1800" spc="-10" dirty="0">
                <a:latin typeface="Calibri"/>
                <a:cs typeface="Calibri"/>
              </a:rPr>
              <a:t>to  </a:t>
            </a:r>
            <a:r>
              <a:rPr sz="1800" spc="-5" dirty="0">
                <a:latin typeface="Calibri"/>
                <a:cs typeface="Calibri"/>
              </a:rPr>
              <a:t>the </a:t>
            </a:r>
            <a:r>
              <a:rPr sz="1800" spc="-10" dirty="0">
                <a:latin typeface="Calibri"/>
                <a:cs typeface="Calibri"/>
              </a:rPr>
              <a:t>logstash over </a:t>
            </a:r>
            <a:r>
              <a:rPr sz="1800" spc="-25" dirty="0">
                <a:latin typeface="Calibri"/>
                <a:cs typeface="Calibri"/>
              </a:rPr>
              <a:t>TCP/IP</a:t>
            </a:r>
            <a:r>
              <a:rPr sz="1800" spc="5" dirty="0">
                <a:latin typeface="Calibri"/>
                <a:cs typeface="Calibri"/>
              </a:rPr>
              <a:t> </a:t>
            </a:r>
            <a:r>
              <a:rPr sz="1800" spc="-15" dirty="0">
                <a:latin typeface="Calibri"/>
                <a:cs typeface="Calibri"/>
              </a:rPr>
              <a:t>socket.</a:t>
            </a:r>
            <a:endParaRPr sz="1800">
              <a:latin typeface="Calibri"/>
              <a:cs typeface="Calibri"/>
            </a:endParaRPr>
          </a:p>
        </p:txBody>
      </p:sp>
      <p:pic>
        <p:nvPicPr>
          <p:cNvPr id="12" name="object 12"/>
          <p:cNvPicPr/>
          <p:nvPr/>
        </p:nvPicPr>
        <p:blipFill>
          <a:blip r:embed="rId4" cstate="print"/>
          <a:stretch>
            <a:fillRect/>
          </a:stretch>
        </p:blipFill>
        <p:spPr>
          <a:xfrm>
            <a:off x="6492240" y="137160"/>
            <a:ext cx="5623560" cy="5029200"/>
          </a:xfrm>
          <a:prstGeom prst="rect">
            <a:avLst/>
          </a:prstGeom>
        </p:spPr>
      </p:pic>
      <p:sp>
        <p:nvSpPr>
          <p:cNvPr id="13" name="object 13"/>
          <p:cNvSpPr txBox="1"/>
          <p:nvPr/>
        </p:nvSpPr>
        <p:spPr>
          <a:xfrm>
            <a:off x="6640194" y="229234"/>
            <a:ext cx="114871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Calibri"/>
                <a:cs typeface="Calibri"/>
              </a:rPr>
              <a:t>ELK Stack</a:t>
            </a:r>
            <a:r>
              <a:rPr sz="1800" b="1" spc="-80"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14" name="object 14"/>
          <p:cNvSpPr txBox="1"/>
          <p:nvPr/>
        </p:nvSpPr>
        <p:spPr>
          <a:xfrm>
            <a:off x="3693159" y="612139"/>
            <a:ext cx="8241665" cy="4908550"/>
          </a:xfrm>
          <a:prstGeom prst="rect">
            <a:avLst/>
          </a:prstGeom>
        </p:spPr>
        <p:txBody>
          <a:bodyPr vert="horz" wrap="square" lIns="0" tIns="12065" rIns="0" bIns="0" rtlCol="0">
            <a:spAutoFit/>
          </a:bodyPr>
          <a:lstStyle/>
          <a:p>
            <a:pPr marL="2959735">
              <a:lnSpc>
                <a:spcPct val="100000"/>
              </a:lnSpc>
              <a:spcBef>
                <a:spcPts val="95"/>
              </a:spcBef>
            </a:pPr>
            <a:r>
              <a:rPr sz="1600" spc="-10" dirty="0">
                <a:latin typeface="Calibri"/>
                <a:cs typeface="Calibri"/>
              </a:rPr>
              <a:t>ElasticSearch, </a:t>
            </a:r>
            <a:r>
              <a:rPr sz="1600" spc="-5" dirty="0">
                <a:latin typeface="Calibri"/>
                <a:cs typeface="Calibri"/>
              </a:rPr>
              <a:t>LogStash, and Kibana </a:t>
            </a:r>
            <a:r>
              <a:rPr sz="1600" spc="-20" dirty="0">
                <a:latin typeface="Calibri"/>
                <a:cs typeface="Calibri"/>
              </a:rPr>
              <a:t>make </a:t>
            </a:r>
            <a:r>
              <a:rPr sz="1600" spc="-5" dirty="0">
                <a:latin typeface="Calibri"/>
                <a:cs typeface="Calibri"/>
              </a:rPr>
              <a:t>up the ELK</a:t>
            </a:r>
            <a:r>
              <a:rPr sz="1600" spc="40" dirty="0">
                <a:latin typeface="Calibri"/>
                <a:cs typeface="Calibri"/>
              </a:rPr>
              <a:t> </a:t>
            </a:r>
            <a:r>
              <a:rPr sz="1600" spc="-10" dirty="0">
                <a:latin typeface="Calibri"/>
                <a:cs typeface="Calibri"/>
              </a:rPr>
              <a:t>stack.</a:t>
            </a:r>
            <a:endParaRPr sz="1600">
              <a:latin typeface="Calibri"/>
              <a:cs typeface="Calibri"/>
            </a:endParaRPr>
          </a:p>
          <a:p>
            <a:pPr marL="3245485" marR="79375" indent="-285750">
              <a:lnSpc>
                <a:spcPct val="100000"/>
              </a:lnSpc>
              <a:buFont typeface="Arial"/>
              <a:buChar char="•"/>
              <a:tabLst>
                <a:tab pos="3244850" algn="l"/>
                <a:tab pos="3245485" algn="l"/>
              </a:tabLst>
            </a:pPr>
            <a:r>
              <a:rPr sz="1600" b="1" spc="-10" dirty="0">
                <a:latin typeface="Calibri"/>
                <a:cs typeface="Calibri"/>
              </a:rPr>
              <a:t>Elasticsearch </a:t>
            </a:r>
            <a:r>
              <a:rPr sz="1600" spc="-5" dirty="0">
                <a:latin typeface="Calibri"/>
                <a:cs typeface="Calibri"/>
              </a:rPr>
              <a:t>is a </a:t>
            </a:r>
            <a:r>
              <a:rPr sz="1600" spc="-10" dirty="0">
                <a:latin typeface="Calibri"/>
                <a:cs typeface="Calibri"/>
              </a:rPr>
              <a:t>search </a:t>
            </a:r>
            <a:r>
              <a:rPr sz="1600" spc="-5" dirty="0">
                <a:latin typeface="Calibri"/>
                <a:cs typeface="Calibri"/>
              </a:rPr>
              <a:t>engine, </a:t>
            </a:r>
            <a:r>
              <a:rPr sz="1600" spc="-10" dirty="0">
                <a:latin typeface="Calibri"/>
                <a:cs typeface="Calibri"/>
              </a:rPr>
              <a:t>that provides </a:t>
            </a:r>
            <a:r>
              <a:rPr sz="1600" spc="-5" dirty="0">
                <a:latin typeface="Calibri"/>
                <a:cs typeface="Calibri"/>
              </a:rPr>
              <a:t>a </a:t>
            </a:r>
            <a:r>
              <a:rPr sz="1600" spc="-10" dirty="0">
                <a:latin typeface="Calibri"/>
                <a:cs typeface="Calibri"/>
              </a:rPr>
              <a:t>distributed,  multitenant-capable full-text search </a:t>
            </a:r>
            <a:r>
              <a:rPr sz="1600" spc="-5" dirty="0">
                <a:latin typeface="Calibri"/>
                <a:cs typeface="Calibri"/>
              </a:rPr>
              <a:t>engine with an </a:t>
            </a:r>
            <a:r>
              <a:rPr sz="1600" dirty="0">
                <a:latin typeface="Calibri"/>
                <a:cs typeface="Calibri"/>
              </a:rPr>
              <a:t>HTTP  </a:t>
            </a:r>
            <a:r>
              <a:rPr sz="1600" spc="-10" dirty="0">
                <a:latin typeface="Calibri"/>
                <a:cs typeface="Calibri"/>
              </a:rPr>
              <a:t>web </a:t>
            </a:r>
            <a:r>
              <a:rPr sz="1600" spc="-15" dirty="0">
                <a:latin typeface="Calibri"/>
                <a:cs typeface="Calibri"/>
              </a:rPr>
              <a:t>interface </a:t>
            </a:r>
            <a:r>
              <a:rPr sz="1600" spc="-5" dirty="0">
                <a:latin typeface="Calibri"/>
                <a:cs typeface="Calibri"/>
              </a:rPr>
              <a:t>and schema-free JSON</a:t>
            </a:r>
            <a:r>
              <a:rPr sz="1600" spc="20" dirty="0">
                <a:latin typeface="Calibri"/>
                <a:cs typeface="Calibri"/>
              </a:rPr>
              <a:t> </a:t>
            </a:r>
            <a:r>
              <a:rPr sz="1600" spc="-5" dirty="0">
                <a:latin typeface="Calibri"/>
                <a:cs typeface="Calibri"/>
              </a:rPr>
              <a:t>documents.</a:t>
            </a:r>
            <a:endParaRPr sz="1600">
              <a:latin typeface="Calibri"/>
              <a:cs typeface="Calibri"/>
            </a:endParaRPr>
          </a:p>
          <a:p>
            <a:pPr marL="3245485" marR="5080" indent="-285750">
              <a:lnSpc>
                <a:spcPct val="100000"/>
              </a:lnSpc>
              <a:buFont typeface="Arial"/>
              <a:buChar char="•"/>
              <a:tabLst>
                <a:tab pos="3244850" algn="l"/>
                <a:tab pos="3245485" algn="l"/>
              </a:tabLst>
            </a:pPr>
            <a:r>
              <a:rPr sz="1600" b="1" spc="-10" dirty="0">
                <a:latin typeface="Calibri"/>
                <a:cs typeface="Calibri"/>
              </a:rPr>
              <a:t>Logstash </a:t>
            </a:r>
            <a:r>
              <a:rPr sz="1600" spc="-5" dirty="0">
                <a:latin typeface="Calibri"/>
                <a:cs typeface="Calibri"/>
              </a:rPr>
              <a:t>is a plugin-based </a:t>
            </a:r>
            <a:r>
              <a:rPr sz="1600" spc="-15" dirty="0">
                <a:latin typeface="Calibri"/>
                <a:cs typeface="Calibri"/>
              </a:rPr>
              <a:t>data </a:t>
            </a:r>
            <a:r>
              <a:rPr sz="1600" spc="-5" dirty="0">
                <a:latin typeface="Calibri"/>
                <a:cs typeface="Calibri"/>
              </a:rPr>
              <a:t>collection and </a:t>
            </a:r>
            <a:r>
              <a:rPr sz="1600" spc="-10" dirty="0">
                <a:latin typeface="Calibri"/>
                <a:cs typeface="Calibri"/>
              </a:rPr>
              <a:t>processing  </a:t>
            </a:r>
            <a:r>
              <a:rPr sz="1600" spc="-5" dirty="0">
                <a:latin typeface="Calibri"/>
                <a:cs typeface="Calibri"/>
              </a:rPr>
              <a:t>engine. It comes with a wide </a:t>
            </a:r>
            <a:r>
              <a:rPr sz="1600" spc="-15" dirty="0">
                <a:latin typeface="Calibri"/>
                <a:cs typeface="Calibri"/>
              </a:rPr>
              <a:t>range </a:t>
            </a:r>
            <a:r>
              <a:rPr sz="1600" spc="-5" dirty="0">
                <a:latin typeface="Calibri"/>
                <a:cs typeface="Calibri"/>
              </a:rPr>
              <a:t>of plugins </a:t>
            </a:r>
            <a:r>
              <a:rPr sz="1600" spc="-10" dirty="0">
                <a:latin typeface="Calibri"/>
                <a:cs typeface="Calibri"/>
              </a:rPr>
              <a:t>that </a:t>
            </a:r>
            <a:r>
              <a:rPr sz="1600" spc="-15" dirty="0">
                <a:latin typeface="Calibri"/>
                <a:cs typeface="Calibri"/>
              </a:rPr>
              <a:t>makes </a:t>
            </a:r>
            <a:r>
              <a:rPr sz="1600" spc="-5" dirty="0">
                <a:latin typeface="Calibri"/>
                <a:cs typeface="Calibri"/>
              </a:rPr>
              <a:t>it  possible </a:t>
            </a:r>
            <a:r>
              <a:rPr sz="1600" spc="-15" dirty="0">
                <a:latin typeface="Calibri"/>
                <a:cs typeface="Calibri"/>
              </a:rPr>
              <a:t>to </a:t>
            </a:r>
            <a:r>
              <a:rPr sz="1600" spc="-5" dirty="0">
                <a:latin typeface="Calibri"/>
                <a:cs typeface="Calibri"/>
              </a:rPr>
              <a:t>easily </a:t>
            </a:r>
            <a:r>
              <a:rPr sz="1600" spc="-10" dirty="0">
                <a:latin typeface="Calibri"/>
                <a:cs typeface="Calibri"/>
              </a:rPr>
              <a:t>configure </a:t>
            </a:r>
            <a:r>
              <a:rPr sz="1600" spc="-5" dirty="0">
                <a:latin typeface="Calibri"/>
                <a:cs typeface="Calibri"/>
              </a:rPr>
              <a:t>it </a:t>
            </a:r>
            <a:r>
              <a:rPr sz="1600" spc="-15" dirty="0">
                <a:latin typeface="Calibri"/>
                <a:cs typeface="Calibri"/>
              </a:rPr>
              <a:t>to </a:t>
            </a:r>
            <a:r>
              <a:rPr sz="1600" spc="-5" dirty="0">
                <a:latin typeface="Calibri"/>
                <a:cs typeface="Calibri"/>
              </a:rPr>
              <a:t>collect, </a:t>
            </a:r>
            <a:r>
              <a:rPr sz="1600" spc="-10" dirty="0">
                <a:latin typeface="Calibri"/>
                <a:cs typeface="Calibri"/>
              </a:rPr>
              <a:t>process </a:t>
            </a:r>
            <a:r>
              <a:rPr sz="1600" spc="-5" dirty="0">
                <a:latin typeface="Calibri"/>
                <a:cs typeface="Calibri"/>
              </a:rPr>
              <a:t>and </a:t>
            </a:r>
            <a:r>
              <a:rPr sz="1600" spc="-15" dirty="0">
                <a:latin typeface="Calibri"/>
                <a:cs typeface="Calibri"/>
              </a:rPr>
              <a:t>forward  data </a:t>
            </a:r>
            <a:r>
              <a:rPr sz="1600" spc="-5" dirty="0">
                <a:latin typeface="Calibri"/>
                <a:cs typeface="Calibri"/>
              </a:rPr>
              <a:t>in </a:t>
            </a:r>
            <a:r>
              <a:rPr sz="1600" spc="-10" dirty="0">
                <a:latin typeface="Calibri"/>
                <a:cs typeface="Calibri"/>
              </a:rPr>
              <a:t>many </a:t>
            </a:r>
            <a:r>
              <a:rPr sz="1600" spc="-15" dirty="0">
                <a:latin typeface="Calibri"/>
                <a:cs typeface="Calibri"/>
              </a:rPr>
              <a:t>different </a:t>
            </a:r>
            <a:r>
              <a:rPr sz="1600" spc="-10" dirty="0">
                <a:latin typeface="Calibri"/>
                <a:cs typeface="Calibri"/>
              </a:rPr>
              <a:t>architectures. Processing </a:t>
            </a:r>
            <a:r>
              <a:rPr sz="1600" spc="-5" dirty="0">
                <a:latin typeface="Calibri"/>
                <a:cs typeface="Calibri"/>
              </a:rPr>
              <a:t>is </a:t>
            </a:r>
            <a:r>
              <a:rPr sz="1600" spc="-15" dirty="0">
                <a:latin typeface="Calibri"/>
                <a:cs typeface="Calibri"/>
              </a:rPr>
              <a:t>organized  into </a:t>
            </a:r>
            <a:r>
              <a:rPr sz="1600" spc="-5" dirty="0">
                <a:latin typeface="Calibri"/>
                <a:cs typeface="Calibri"/>
              </a:rPr>
              <a:t>one or </a:t>
            </a:r>
            <a:r>
              <a:rPr sz="1600" spc="-10" dirty="0">
                <a:latin typeface="Calibri"/>
                <a:cs typeface="Calibri"/>
              </a:rPr>
              <a:t>more </a:t>
            </a:r>
            <a:r>
              <a:rPr sz="1600" spc="-5" dirty="0">
                <a:latin typeface="Calibri"/>
                <a:cs typeface="Calibri"/>
              </a:rPr>
              <a:t>pipelines. In each pipeline, one or </a:t>
            </a:r>
            <a:r>
              <a:rPr sz="1600" spc="-10" dirty="0">
                <a:latin typeface="Calibri"/>
                <a:cs typeface="Calibri"/>
              </a:rPr>
              <a:t>more  </a:t>
            </a:r>
            <a:r>
              <a:rPr sz="1600" spc="-5" dirty="0">
                <a:latin typeface="Calibri"/>
                <a:cs typeface="Calibri"/>
              </a:rPr>
              <a:t>input plugins </a:t>
            </a:r>
            <a:r>
              <a:rPr sz="1600" spc="-10" dirty="0">
                <a:latin typeface="Calibri"/>
                <a:cs typeface="Calibri"/>
              </a:rPr>
              <a:t>receive </a:t>
            </a:r>
            <a:r>
              <a:rPr sz="1600" spc="-5" dirty="0">
                <a:latin typeface="Calibri"/>
                <a:cs typeface="Calibri"/>
              </a:rPr>
              <a:t>or </a:t>
            </a:r>
            <a:r>
              <a:rPr sz="1600" spc="-10" dirty="0">
                <a:latin typeface="Calibri"/>
                <a:cs typeface="Calibri"/>
              </a:rPr>
              <a:t>collect </a:t>
            </a:r>
            <a:r>
              <a:rPr sz="1600" spc="-15" dirty="0">
                <a:latin typeface="Calibri"/>
                <a:cs typeface="Calibri"/>
              </a:rPr>
              <a:t>data </a:t>
            </a:r>
            <a:r>
              <a:rPr sz="1600" spc="-10" dirty="0">
                <a:latin typeface="Calibri"/>
                <a:cs typeface="Calibri"/>
              </a:rPr>
              <a:t>that </a:t>
            </a:r>
            <a:r>
              <a:rPr sz="1600" spc="-5" dirty="0">
                <a:latin typeface="Calibri"/>
                <a:cs typeface="Calibri"/>
              </a:rPr>
              <a:t>is then placed on  an </a:t>
            </a:r>
            <a:r>
              <a:rPr sz="1600" spc="-10" dirty="0">
                <a:latin typeface="Calibri"/>
                <a:cs typeface="Calibri"/>
              </a:rPr>
              <a:t>internal </a:t>
            </a:r>
            <a:r>
              <a:rPr sz="1600" spc="-5" dirty="0">
                <a:latin typeface="Calibri"/>
                <a:cs typeface="Calibri"/>
              </a:rPr>
              <a:t>queue. This is </a:t>
            </a:r>
            <a:r>
              <a:rPr sz="1600" spc="-10" dirty="0">
                <a:latin typeface="Calibri"/>
                <a:cs typeface="Calibri"/>
              </a:rPr>
              <a:t>by default </a:t>
            </a:r>
            <a:r>
              <a:rPr sz="1600" spc="-5" dirty="0">
                <a:latin typeface="Calibri"/>
                <a:cs typeface="Calibri"/>
              </a:rPr>
              <a:t>small and held in  </a:t>
            </a:r>
            <a:r>
              <a:rPr sz="1600" spc="-20" dirty="0">
                <a:latin typeface="Calibri"/>
                <a:cs typeface="Calibri"/>
              </a:rPr>
              <a:t>memory, </a:t>
            </a:r>
            <a:r>
              <a:rPr sz="1600" spc="-5" dirty="0">
                <a:latin typeface="Calibri"/>
                <a:cs typeface="Calibri"/>
              </a:rPr>
              <a:t>but </a:t>
            </a:r>
            <a:r>
              <a:rPr sz="1600" spc="-10" dirty="0">
                <a:latin typeface="Calibri"/>
                <a:cs typeface="Calibri"/>
              </a:rPr>
              <a:t>can </a:t>
            </a:r>
            <a:r>
              <a:rPr sz="1600" spc="-5" dirty="0">
                <a:latin typeface="Calibri"/>
                <a:cs typeface="Calibri"/>
              </a:rPr>
              <a:t>be </a:t>
            </a:r>
            <a:r>
              <a:rPr sz="1600" spc="-10" dirty="0">
                <a:latin typeface="Calibri"/>
                <a:cs typeface="Calibri"/>
              </a:rPr>
              <a:t>configured </a:t>
            </a:r>
            <a:r>
              <a:rPr sz="1600" spc="-15" dirty="0">
                <a:latin typeface="Calibri"/>
                <a:cs typeface="Calibri"/>
              </a:rPr>
              <a:t>to </a:t>
            </a:r>
            <a:r>
              <a:rPr sz="1600" spc="-5" dirty="0">
                <a:latin typeface="Calibri"/>
                <a:cs typeface="Calibri"/>
              </a:rPr>
              <a:t>be </a:t>
            </a:r>
            <a:r>
              <a:rPr sz="1600" spc="-10" dirty="0">
                <a:latin typeface="Calibri"/>
                <a:cs typeface="Calibri"/>
              </a:rPr>
              <a:t>larger </a:t>
            </a:r>
            <a:r>
              <a:rPr sz="1600" spc="-5" dirty="0">
                <a:latin typeface="Calibri"/>
                <a:cs typeface="Calibri"/>
              </a:rPr>
              <a:t>and </a:t>
            </a:r>
            <a:r>
              <a:rPr sz="1600" spc="-15" dirty="0">
                <a:latin typeface="Calibri"/>
                <a:cs typeface="Calibri"/>
              </a:rPr>
              <a:t>persisted </a:t>
            </a:r>
            <a:r>
              <a:rPr sz="1600" spc="-5" dirty="0">
                <a:latin typeface="Calibri"/>
                <a:cs typeface="Calibri"/>
              </a:rPr>
              <a:t>on  disk in </a:t>
            </a:r>
            <a:r>
              <a:rPr sz="1600" spc="-10" dirty="0">
                <a:latin typeface="Calibri"/>
                <a:cs typeface="Calibri"/>
              </a:rPr>
              <a:t>order </a:t>
            </a:r>
            <a:r>
              <a:rPr sz="1600" spc="-15" dirty="0">
                <a:latin typeface="Calibri"/>
                <a:cs typeface="Calibri"/>
              </a:rPr>
              <a:t>to improve </a:t>
            </a:r>
            <a:r>
              <a:rPr sz="1600" spc="-10" dirty="0">
                <a:latin typeface="Calibri"/>
                <a:cs typeface="Calibri"/>
              </a:rPr>
              <a:t>reliability </a:t>
            </a:r>
            <a:r>
              <a:rPr sz="1600" spc="-5" dirty="0">
                <a:latin typeface="Calibri"/>
                <a:cs typeface="Calibri"/>
              </a:rPr>
              <a:t>and</a:t>
            </a:r>
            <a:r>
              <a:rPr sz="1600" spc="60" dirty="0">
                <a:latin typeface="Calibri"/>
                <a:cs typeface="Calibri"/>
              </a:rPr>
              <a:t> </a:t>
            </a:r>
            <a:r>
              <a:rPr sz="1600" spc="-20" dirty="0">
                <a:latin typeface="Calibri"/>
                <a:cs typeface="Calibri"/>
              </a:rPr>
              <a:t>resiliency.</a:t>
            </a:r>
            <a:endParaRPr sz="1600">
              <a:latin typeface="Calibri"/>
              <a:cs typeface="Calibri"/>
            </a:endParaRPr>
          </a:p>
          <a:p>
            <a:pPr marL="3245485" marR="122555" indent="-285750">
              <a:lnSpc>
                <a:spcPct val="100000"/>
              </a:lnSpc>
              <a:buFont typeface="Arial"/>
              <a:buChar char="•"/>
              <a:tabLst>
                <a:tab pos="3244850" algn="l"/>
                <a:tab pos="3245485" algn="l"/>
              </a:tabLst>
            </a:pPr>
            <a:r>
              <a:rPr sz="1600" b="1" spc="-5" dirty="0">
                <a:latin typeface="Calibri"/>
                <a:cs typeface="Calibri"/>
              </a:rPr>
              <a:t>Kibana </a:t>
            </a:r>
            <a:r>
              <a:rPr sz="1600" spc="-5" dirty="0">
                <a:latin typeface="Calibri"/>
                <a:cs typeface="Calibri"/>
              </a:rPr>
              <a:t>is an open </a:t>
            </a:r>
            <a:r>
              <a:rPr sz="1600" spc="-10" dirty="0">
                <a:latin typeface="Calibri"/>
                <a:cs typeface="Calibri"/>
              </a:rPr>
              <a:t>source </a:t>
            </a:r>
            <a:r>
              <a:rPr sz="1600" spc="-15" dirty="0">
                <a:latin typeface="Calibri"/>
                <a:cs typeface="Calibri"/>
              </a:rPr>
              <a:t>data </a:t>
            </a:r>
            <a:r>
              <a:rPr sz="1600" spc="-10" dirty="0">
                <a:latin typeface="Calibri"/>
                <a:cs typeface="Calibri"/>
              </a:rPr>
              <a:t>visualization </a:t>
            </a:r>
            <a:r>
              <a:rPr sz="1600" spc="-5" dirty="0">
                <a:latin typeface="Calibri"/>
                <a:cs typeface="Calibri"/>
              </a:rPr>
              <a:t>plugin </a:t>
            </a:r>
            <a:r>
              <a:rPr sz="1600" spc="-15" dirty="0">
                <a:latin typeface="Calibri"/>
                <a:cs typeface="Calibri"/>
              </a:rPr>
              <a:t>for  </a:t>
            </a:r>
            <a:r>
              <a:rPr sz="1600" spc="-10" dirty="0">
                <a:latin typeface="Calibri"/>
                <a:cs typeface="Calibri"/>
              </a:rPr>
              <a:t>Elasticsearch. </a:t>
            </a:r>
            <a:r>
              <a:rPr sz="1600" spc="-5" dirty="0">
                <a:latin typeface="Calibri"/>
                <a:cs typeface="Calibri"/>
              </a:rPr>
              <a:t>It </a:t>
            </a:r>
            <a:r>
              <a:rPr sz="1600" spc="-10" dirty="0">
                <a:latin typeface="Calibri"/>
                <a:cs typeface="Calibri"/>
              </a:rPr>
              <a:t>provides visualization </a:t>
            </a:r>
            <a:r>
              <a:rPr sz="1600" spc="-5" dirty="0">
                <a:latin typeface="Calibri"/>
                <a:cs typeface="Calibri"/>
              </a:rPr>
              <a:t>capabilities on </a:t>
            </a:r>
            <a:r>
              <a:rPr sz="1600" spc="-10" dirty="0">
                <a:latin typeface="Calibri"/>
                <a:cs typeface="Calibri"/>
              </a:rPr>
              <a:t>top </a:t>
            </a:r>
            <a:r>
              <a:rPr sz="1600" spc="-5" dirty="0">
                <a:latin typeface="Calibri"/>
                <a:cs typeface="Calibri"/>
              </a:rPr>
              <a:t>of  the </a:t>
            </a:r>
            <a:r>
              <a:rPr sz="1600" spc="-15" dirty="0">
                <a:latin typeface="Calibri"/>
                <a:cs typeface="Calibri"/>
              </a:rPr>
              <a:t>content indexed </a:t>
            </a:r>
            <a:r>
              <a:rPr sz="1600" spc="-5" dirty="0">
                <a:latin typeface="Calibri"/>
                <a:cs typeface="Calibri"/>
              </a:rPr>
              <a:t>on an </a:t>
            </a:r>
            <a:r>
              <a:rPr sz="1600" spc="-10" dirty="0">
                <a:latin typeface="Calibri"/>
                <a:cs typeface="Calibri"/>
              </a:rPr>
              <a:t>Elasticsearch </a:t>
            </a:r>
            <a:r>
              <a:rPr sz="1600" spc="-30" dirty="0">
                <a:latin typeface="Calibri"/>
                <a:cs typeface="Calibri"/>
              </a:rPr>
              <a:t>cluster. </a:t>
            </a:r>
            <a:r>
              <a:rPr sz="1600" spc="-10" dirty="0">
                <a:latin typeface="Calibri"/>
                <a:cs typeface="Calibri"/>
              </a:rPr>
              <a:t>Users can  </a:t>
            </a:r>
            <a:r>
              <a:rPr sz="1600" spc="-15" dirty="0">
                <a:latin typeface="Calibri"/>
                <a:cs typeface="Calibri"/>
              </a:rPr>
              <a:t>create </a:t>
            </a:r>
            <a:r>
              <a:rPr sz="1600" spc="-40" dirty="0">
                <a:latin typeface="Calibri"/>
                <a:cs typeface="Calibri"/>
              </a:rPr>
              <a:t>bar, </a:t>
            </a:r>
            <a:r>
              <a:rPr sz="1600" spc="-5" dirty="0">
                <a:latin typeface="Calibri"/>
                <a:cs typeface="Calibri"/>
              </a:rPr>
              <a:t>line and </a:t>
            </a:r>
            <a:r>
              <a:rPr sz="1600" spc="-15" dirty="0">
                <a:latin typeface="Calibri"/>
                <a:cs typeface="Calibri"/>
              </a:rPr>
              <a:t>scatter </a:t>
            </a:r>
            <a:r>
              <a:rPr sz="1600" spc="-5" dirty="0">
                <a:latin typeface="Calibri"/>
                <a:cs typeface="Calibri"/>
              </a:rPr>
              <a:t>plots, or pie charts and maps on  </a:t>
            </a:r>
            <a:r>
              <a:rPr sz="1600" spc="-10" dirty="0">
                <a:latin typeface="Calibri"/>
                <a:cs typeface="Calibri"/>
              </a:rPr>
              <a:t>top </a:t>
            </a:r>
            <a:r>
              <a:rPr sz="1600" spc="-5" dirty="0">
                <a:latin typeface="Calibri"/>
                <a:cs typeface="Calibri"/>
              </a:rPr>
              <a:t>of </a:t>
            </a:r>
            <a:r>
              <a:rPr sz="1600" spc="-15" dirty="0">
                <a:latin typeface="Calibri"/>
                <a:cs typeface="Calibri"/>
              </a:rPr>
              <a:t>large </a:t>
            </a:r>
            <a:r>
              <a:rPr sz="1600" spc="-5" dirty="0">
                <a:latin typeface="Calibri"/>
                <a:cs typeface="Calibri"/>
              </a:rPr>
              <a:t>volumes of</a:t>
            </a:r>
            <a:r>
              <a:rPr sz="1600" spc="20" dirty="0">
                <a:latin typeface="Calibri"/>
                <a:cs typeface="Calibri"/>
              </a:rPr>
              <a:t> </a:t>
            </a:r>
            <a:r>
              <a:rPr sz="1600" spc="-10" dirty="0">
                <a:latin typeface="Calibri"/>
                <a:cs typeface="Calibri"/>
              </a:rPr>
              <a:t>data.</a:t>
            </a:r>
            <a:endParaRPr sz="1600">
              <a:latin typeface="Calibri"/>
              <a:cs typeface="Calibri"/>
            </a:endParaRPr>
          </a:p>
          <a:p>
            <a:pPr>
              <a:lnSpc>
                <a:spcPct val="100000"/>
              </a:lnSpc>
              <a:spcBef>
                <a:spcPts val="25"/>
              </a:spcBef>
            </a:pPr>
            <a:endParaRPr sz="1400">
              <a:latin typeface="Calibri"/>
              <a:cs typeface="Calibri"/>
            </a:endParaRPr>
          </a:p>
          <a:p>
            <a:pPr marL="12700">
              <a:lnSpc>
                <a:spcPct val="100000"/>
              </a:lnSpc>
            </a:pPr>
            <a:r>
              <a:rPr sz="1800" b="1" spc="-30" dirty="0">
                <a:solidFill>
                  <a:srgbClr val="FFFFFF"/>
                </a:solidFill>
                <a:latin typeface="Calibri"/>
                <a:cs typeface="Calibri"/>
              </a:rPr>
              <a:t>Two </a:t>
            </a:r>
            <a:r>
              <a:rPr sz="1800" b="1" spc="-20" dirty="0">
                <a:solidFill>
                  <a:srgbClr val="FFFFFF"/>
                </a:solidFill>
                <a:latin typeface="Calibri"/>
                <a:cs typeface="Calibri"/>
              </a:rPr>
              <a:t>ways </a:t>
            </a:r>
            <a:r>
              <a:rPr sz="1800" b="1" spc="-10" dirty="0">
                <a:solidFill>
                  <a:srgbClr val="FFFFFF"/>
                </a:solidFill>
                <a:latin typeface="Calibri"/>
                <a:cs typeface="Calibri"/>
              </a:rPr>
              <a:t>to capture </a:t>
            </a:r>
            <a:r>
              <a:rPr sz="1800" b="1" spc="-5" dirty="0">
                <a:solidFill>
                  <a:srgbClr val="FFFFFF"/>
                </a:solidFill>
                <a:latin typeface="Calibri"/>
                <a:cs typeface="Calibri"/>
              </a:rPr>
              <a:t>logs through ELK</a:t>
            </a:r>
            <a:r>
              <a:rPr sz="1800" b="1" spc="60" dirty="0">
                <a:solidFill>
                  <a:srgbClr val="FFFFFF"/>
                </a:solidFill>
                <a:latin typeface="Calibri"/>
                <a:cs typeface="Calibri"/>
              </a:rPr>
              <a:t> </a:t>
            </a:r>
            <a:r>
              <a:rPr sz="1800" b="1" spc="-5" dirty="0">
                <a:solidFill>
                  <a:srgbClr val="FFFFFF"/>
                </a:solidFill>
                <a:latin typeface="Calibri"/>
                <a:cs typeface="Calibri"/>
              </a:rPr>
              <a:t>...</a:t>
            </a:r>
            <a:endParaRPr sz="1800">
              <a:latin typeface="Calibri"/>
              <a:cs typeface="Calibri"/>
            </a:endParaRPr>
          </a:p>
        </p:txBody>
      </p:sp>
      <p:sp>
        <p:nvSpPr>
          <p:cNvPr id="15" name="object 15"/>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97</a:t>
            </a:fld>
            <a:endParaRPr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5243195"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Logging </a:t>
            </a:r>
            <a:r>
              <a:rPr sz="2400" b="1" dirty="0">
                <a:solidFill>
                  <a:srgbClr val="FFFFFF"/>
                </a:solidFill>
                <a:latin typeface="Microsoft YaHei"/>
                <a:cs typeface="Microsoft YaHei"/>
              </a:rPr>
              <a:t>| </a:t>
            </a:r>
            <a:r>
              <a:rPr sz="2400" b="1" spc="-5" dirty="0">
                <a:solidFill>
                  <a:srgbClr val="FFFFFF"/>
                </a:solidFill>
                <a:latin typeface="Microsoft YaHei"/>
                <a:cs typeface="Microsoft YaHei"/>
              </a:rPr>
              <a:t>Logging technologies</a:t>
            </a:r>
            <a:r>
              <a:rPr sz="2400" b="1" spc="-3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grpSp>
        <p:nvGrpSpPr>
          <p:cNvPr id="3" name="object 3"/>
          <p:cNvGrpSpPr/>
          <p:nvPr/>
        </p:nvGrpSpPr>
        <p:grpSpPr>
          <a:xfrm>
            <a:off x="0" y="629412"/>
            <a:ext cx="12192000" cy="6228715"/>
            <a:chOff x="0" y="629412"/>
            <a:chExt cx="12192000" cy="6228715"/>
          </a:xfrm>
        </p:grpSpPr>
        <p:sp>
          <p:nvSpPr>
            <p:cNvPr id="4" name="object 4"/>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pic>
          <p:nvPicPr>
            <p:cNvPr id="8" name="object 8"/>
            <p:cNvPicPr/>
            <p:nvPr/>
          </p:nvPicPr>
          <p:blipFill>
            <a:blip r:embed="rId2" cstate="print"/>
            <a:stretch>
              <a:fillRect/>
            </a:stretch>
          </p:blipFill>
          <p:spPr>
            <a:xfrm>
              <a:off x="153785" y="777240"/>
              <a:ext cx="11941232" cy="5453149"/>
            </a:xfrm>
            <a:prstGeom prst="rect">
              <a:avLst/>
            </a:prstGeom>
          </p:spPr>
        </p:pic>
      </p:grpSp>
      <p:sp>
        <p:nvSpPr>
          <p:cNvPr id="9" name="object 9"/>
          <p:cNvSpPr txBox="1"/>
          <p:nvPr/>
        </p:nvSpPr>
        <p:spPr>
          <a:xfrm>
            <a:off x="251459" y="842010"/>
            <a:ext cx="6238875" cy="268605"/>
          </a:xfrm>
          <a:prstGeom prst="rect">
            <a:avLst/>
          </a:prstGeom>
        </p:spPr>
        <p:txBody>
          <a:bodyPr vert="horz" wrap="square" lIns="0" tIns="12065" rIns="0" bIns="0" rtlCol="0">
            <a:spAutoFit/>
          </a:bodyPr>
          <a:lstStyle/>
          <a:p>
            <a:pPr marL="12700">
              <a:lnSpc>
                <a:spcPct val="100000"/>
              </a:lnSpc>
              <a:spcBef>
                <a:spcPts val="95"/>
              </a:spcBef>
              <a:tabLst>
                <a:tab pos="2494915" algn="l"/>
                <a:tab pos="5534025" algn="l"/>
              </a:tabLst>
            </a:pPr>
            <a:r>
              <a:rPr sz="1600" b="1" spc="-15" dirty="0">
                <a:solidFill>
                  <a:srgbClr val="FFFFFF"/>
                </a:solidFill>
                <a:latin typeface="Calibri"/>
                <a:cs typeface="Calibri"/>
              </a:rPr>
              <a:t>Type	</a:t>
            </a:r>
            <a:r>
              <a:rPr sz="1600" b="1" spc="-40" dirty="0">
                <a:solidFill>
                  <a:srgbClr val="FFFFFF"/>
                </a:solidFill>
                <a:latin typeface="Calibri"/>
                <a:cs typeface="Calibri"/>
              </a:rPr>
              <a:t>Tech	</a:t>
            </a:r>
            <a:r>
              <a:rPr sz="1600" b="1" spc="-5" dirty="0">
                <a:solidFill>
                  <a:srgbClr val="FFFFFF"/>
                </a:solidFill>
                <a:latin typeface="Calibri"/>
                <a:cs typeface="Calibri"/>
              </a:rPr>
              <a:t>Purpose</a:t>
            </a:r>
            <a:endParaRPr sz="1600">
              <a:latin typeface="Calibri"/>
              <a:cs typeface="Calibri"/>
            </a:endParaRPr>
          </a:p>
        </p:txBody>
      </p:sp>
      <p:sp>
        <p:nvSpPr>
          <p:cNvPr id="10" name="object 10"/>
          <p:cNvSpPr txBox="1"/>
          <p:nvPr/>
        </p:nvSpPr>
        <p:spPr>
          <a:xfrm>
            <a:off x="251459" y="1223010"/>
            <a:ext cx="1247775" cy="268605"/>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Logs</a:t>
            </a:r>
            <a:r>
              <a:rPr sz="1600" spc="-50" dirty="0">
                <a:latin typeface="Calibri"/>
                <a:cs typeface="Calibri"/>
              </a:rPr>
              <a:t> </a:t>
            </a:r>
            <a:r>
              <a:rPr sz="1600" spc="-15" dirty="0">
                <a:latin typeface="Calibri"/>
                <a:cs typeface="Calibri"/>
              </a:rPr>
              <a:t>generator</a:t>
            </a:r>
            <a:endParaRPr sz="1600">
              <a:latin typeface="Calibri"/>
              <a:cs typeface="Calibri"/>
            </a:endParaRPr>
          </a:p>
        </p:txBody>
      </p:sp>
      <p:sp>
        <p:nvSpPr>
          <p:cNvPr id="11" name="object 11"/>
          <p:cNvSpPr txBox="1"/>
          <p:nvPr/>
        </p:nvSpPr>
        <p:spPr>
          <a:xfrm>
            <a:off x="251459" y="1802130"/>
            <a:ext cx="1140460" cy="268605"/>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Logs</a:t>
            </a:r>
            <a:r>
              <a:rPr sz="1600" spc="-65" dirty="0">
                <a:latin typeface="Calibri"/>
                <a:cs typeface="Calibri"/>
              </a:rPr>
              <a:t> </a:t>
            </a:r>
            <a:r>
              <a:rPr sz="1600" spc="-10" dirty="0">
                <a:latin typeface="Calibri"/>
                <a:cs typeface="Calibri"/>
              </a:rPr>
              <a:t>capturer</a:t>
            </a:r>
            <a:endParaRPr sz="1600">
              <a:latin typeface="Calibri"/>
              <a:cs typeface="Calibri"/>
            </a:endParaRPr>
          </a:p>
        </p:txBody>
      </p:sp>
      <p:sp>
        <p:nvSpPr>
          <p:cNvPr id="12" name="object 12"/>
          <p:cNvSpPr txBox="1"/>
          <p:nvPr/>
        </p:nvSpPr>
        <p:spPr>
          <a:xfrm>
            <a:off x="2734310" y="1223010"/>
            <a:ext cx="2834640" cy="847725"/>
          </a:xfrm>
          <a:prstGeom prst="rect">
            <a:avLst/>
          </a:prstGeom>
        </p:spPr>
        <p:txBody>
          <a:bodyPr vert="horz" wrap="square" lIns="0" tIns="12065" rIns="0" bIns="0" rtlCol="0">
            <a:spAutoFit/>
          </a:bodyPr>
          <a:lstStyle/>
          <a:p>
            <a:pPr marL="12700" marR="5080">
              <a:lnSpc>
                <a:spcPct val="100000"/>
              </a:lnSpc>
              <a:spcBef>
                <a:spcPts val="95"/>
              </a:spcBef>
            </a:pPr>
            <a:r>
              <a:rPr sz="1600" spc="-10" dirty="0">
                <a:latin typeface="Calibri"/>
                <a:cs typeface="Calibri"/>
              </a:rPr>
              <a:t>SLF4J, </a:t>
            </a:r>
            <a:r>
              <a:rPr sz="1600" spc="-5" dirty="0">
                <a:latin typeface="Calibri"/>
                <a:cs typeface="Calibri"/>
              </a:rPr>
              <a:t>Logback, </a:t>
            </a:r>
            <a:r>
              <a:rPr sz="1600" spc="-10" dirty="0">
                <a:latin typeface="Calibri"/>
                <a:cs typeface="Calibri"/>
              </a:rPr>
              <a:t>Log4J, </a:t>
            </a:r>
            <a:r>
              <a:rPr sz="1600" spc="-5" dirty="0">
                <a:latin typeface="Calibri"/>
                <a:cs typeface="Calibri"/>
              </a:rPr>
              <a:t>Spring Boot  Sleuth, ...</a:t>
            </a:r>
            <a:endParaRPr sz="1600">
              <a:latin typeface="Calibri"/>
              <a:cs typeface="Calibri"/>
            </a:endParaRPr>
          </a:p>
          <a:p>
            <a:pPr marL="12700">
              <a:lnSpc>
                <a:spcPct val="100000"/>
              </a:lnSpc>
              <a:spcBef>
                <a:spcPts val="720"/>
              </a:spcBef>
            </a:pPr>
            <a:r>
              <a:rPr sz="1600" spc="-10" dirty="0">
                <a:latin typeface="Calibri"/>
                <a:cs typeface="Calibri"/>
              </a:rPr>
              <a:t>Logstash's </a:t>
            </a:r>
            <a:r>
              <a:rPr sz="1600" spc="-5" dirty="0">
                <a:latin typeface="Calibri"/>
                <a:cs typeface="Calibri"/>
              </a:rPr>
              <a:t>Filebeat, </a:t>
            </a:r>
            <a:r>
              <a:rPr sz="1600" spc="-10" dirty="0">
                <a:latin typeface="Calibri"/>
                <a:cs typeface="Calibri"/>
              </a:rPr>
              <a:t>Fluentd,</a:t>
            </a:r>
            <a:r>
              <a:rPr sz="1600" dirty="0">
                <a:latin typeface="Calibri"/>
                <a:cs typeface="Calibri"/>
              </a:rPr>
              <a:t> </a:t>
            </a:r>
            <a:r>
              <a:rPr sz="1600" spc="-5" dirty="0">
                <a:latin typeface="Calibri"/>
                <a:cs typeface="Calibri"/>
              </a:rPr>
              <a:t>...</a:t>
            </a:r>
            <a:endParaRPr sz="1600">
              <a:latin typeface="Calibri"/>
              <a:cs typeface="Calibri"/>
            </a:endParaRPr>
          </a:p>
        </p:txBody>
      </p:sp>
      <p:sp>
        <p:nvSpPr>
          <p:cNvPr id="13" name="object 13"/>
          <p:cNvSpPr txBox="1"/>
          <p:nvPr/>
        </p:nvSpPr>
        <p:spPr>
          <a:xfrm>
            <a:off x="251459" y="2381250"/>
            <a:ext cx="1329690" cy="268605"/>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Logs</a:t>
            </a:r>
            <a:r>
              <a:rPr sz="1600" spc="-35" dirty="0">
                <a:latin typeface="Calibri"/>
                <a:cs typeface="Calibri"/>
              </a:rPr>
              <a:t> </a:t>
            </a:r>
            <a:r>
              <a:rPr sz="1600" spc="-15" dirty="0">
                <a:latin typeface="Calibri"/>
                <a:cs typeface="Calibri"/>
              </a:rPr>
              <a:t>aggregator</a:t>
            </a:r>
            <a:endParaRPr sz="1600">
              <a:latin typeface="Calibri"/>
              <a:cs typeface="Calibri"/>
            </a:endParaRPr>
          </a:p>
        </p:txBody>
      </p:sp>
      <p:sp>
        <p:nvSpPr>
          <p:cNvPr id="14" name="object 14"/>
          <p:cNvSpPr txBox="1"/>
          <p:nvPr/>
        </p:nvSpPr>
        <p:spPr>
          <a:xfrm>
            <a:off x="2734310" y="2381250"/>
            <a:ext cx="2316480" cy="268605"/>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Zapkin, </a:t>
            </a:r>
            <a:r>
              <a:rPr sz="1600" spc="-10" dirty="0">
                <a:latin typeface="Calibri"/>
                <a:cs typeface="Calibri"/>
              </a:rPr>
              <a:t>Logstash, </a:t>
            </a:r>
            <a:r>
              <a:rPr sz="1600" spc="-25" dirty="0">
                <a:latin typeface="Calibri"/>
                <a:cs typeface="Calibri"/>
              </a:rPr>
              <a:t>Dapper,</a:t>
            </a:r>
            <a:r>
              <a:rPr sz="1600" spc="-20" dirty="0">
                <a:latin typeface="Calibri"/>
                <a:cs typeface="Calibri"/>
              </a:rPr>
              <a:t> </a:t>
            </a:r>
            <a:r>
              <a:rPr sz="1600" spc="-5" dirty="0">
                <a:latin typeface="Calibri"/>
                <a:cs typeface="Calibri"/>
              </a:rPr>
              <a:t>...</a:t>
            </a:r>
            <a:endParaRPr sz="1600">
              <a:latin typeface="Calibri"/>
              <a:cs typeface="Calibri"/>
            </a:endParaRPr>
          </a:p>
        </p:txBody>
      </p:sp>
      <p:sp>
        <p:nvSpPr>
          <p:cNvPr id="15" name="object 15"/>
          <p:cNvSpPr txBox="1"/>
          <p:nvPr/>
        </p:nvSpPr>
        <p:spPr>
          <a:xfrm>
            <a:off x="251459" y="3204210"/>
            <a:ext cx="857885" cy="268605"/>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Logs</a:t>
            </a:r>
            <a:r>
              <a:rPr sz="1600" spc="-55" dirty="0">
                <a:latin typeface="Calibri"/>
                <a:cs typeface="Calibri"/>
              </a:rPr>
              <a:t> </a:t>
            </a:r>
            <a:r>
              <a:rPr sz="1600" spc="-20" dirty="0">
                <a:latin typeface="Calibri"/>
                <a:cs typeface="Calibri"/>
              </a:rPr>
              <a:t>store</a:t>
            </a:r>
            <a:endParaRPr sz="1600">
              <a:latin typeface="Calibri"/>
              <a:cs typeface="Calibri"/>
            </a:endParaRPr>
          </a:p>
        </p:txBody>
      </p:sp>
      <p:sp>
        <p:nvSpPr>
          <p:cNvPr id="16" name="object 16"/>
          <p:cNvSpPr txBox="1"/>
          <p:nvPr/>
        </p:nvSpPr>
        <p:spPr>
          <a:xfrm>
            <a:off x="2734310" y="3204210"/>
            <a:ext cx="2868930" cy="268605"/>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MySQL, </a:t>
            </a:r>
            <a:r>
              <a:rPr sz="1600" spc="-10" dirty="0">
                <a:latin typeface="Calibri"/>
                <a:cs typeface="Calibri"/>
              </a:rPr>
              <a:t>Cassandra, Elasticearch,</a:t>
            </a:r>
            <a:r>
              <a:rPr sz="1600" spc="40" dirty="0">
                <a:latin typeface="Calibri"/>
                <a:cs typeface="Calibri"/>
              </a:rPr>
              <a:t> </a:t>
            </a:r>
            <a:r>
              <a:rPr sz="1600" spc="-5" dirty="0">
                <a:latin typeface="Calibri"/>
                <a:cs typeface="Calibri"/>
              </a:rPr>
              <a:t>...</a:t>
            </a:r>
            <a:endParaRPr sz="1600">
              <a:latin typeface="Calibri"/>
              <a:cs typeface="Calibri"/>
            </a:endParaRPr>
          </a:p>
        </p:txBody>
      </p:sp>
      <p:sp>
        <p:nvSpPr>
          <p:cNvPr id="17" name="object 17"/>
          <p:cNvSpPr txBox="1"/>
          <p:nvPr/>
        </p:nvSpPr>
        <p:spPr>
          <a:xfrm>
            <a:off x="251459" y="4027170"/>
            <a:ext cx="1199515" cy="268605"/>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Logs</a:t>
            </a:r>
            <a:r>
              <a:rPr sz="1600" spc="-55" dirty="0">
                <a:latin typeface="Calibri"/>
                <a:cs typeface="Calibri"/>
              </a:rPr>
              <a:t> </a:t>
            </a:r>
            <a:r>
              <a:rPr sz="1600" spc="-15" dirty="0">
                <a:latin typeface="Calibri"/>
                <a:cs typeface="Calibri"/>
              </a:rPr>
              <a:t>analyzers</a:t>
            </a:r>
            <a:endParaRPr sz="1600">
              <a:latin typeface="Calibri"/>
              <a:cs typeface="Calibri"/>
            </a:endParaRPr>
          </a:p>
        </p:txBody>
      </p:sp>
      <p:sp>
        <p:nvSpPr>
          <p:cNvPr id="18" name="object 18"/>
          <p:cNvSpPr txBox="1"/>
          <p:nvPr/>
        </p:nvSpPr>
        <p:spPr>
          <a:xfrm>
            <a:off x="2734310" y="4027170"/>
            <a:ext cx="1483995" cy="268605"/>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Kibana, Splunk,</a:t>
            </a:r>
            <a:r>
              <a:rPr sz="1600" spc="-50" dirty="0">
                <a:latin typeface="Calibri"/>
                <a:cs typeface="Calibri"/>
              </a:rPr>
              <a:t> </a:t>
            </a:r>
            <a:r>
              <a:rPr sz="1600" spc="-5" dirty="0">
                <a:latin typeface="Calibri"/>
                <a:cs typeface="Calibri"/>
              </a:rPr>
              <a:t>...</a:t>
            </a:r>
            <a:endParaRPr sz="1600">
              <a:latin typeface="Calibri"/>
              <a:cs typeface="Calibri"/>
            </a:endParaRPr>
          </a:p>
        </p:txBody>
      </p:sp>
      <p:sp>
        <p:nvSpPr>
          <p:cNvPr id="19" name="object 19"/>
          <p:cNvSpPr txBox="1"/>
          <p:nvPr/>
        </p:nvSpPr>
        <p:spPr>
          <a:xfrm>
            <a:off x="251459" y="4850129"/>
            <a:ext cx="1096645" cy="268605"/>
          </a:xfrm>
          <a:prstGeom prst="rect">
            <a:avLst/>
          </a:prstGeom>
        </p:spPr>
        <p:txBody>
          <a:bodyPr vert="horz" wrap="square" lIns="0" tIns="12065" rIns="0" bIns="0" rtlCol="0">
            <a:spAutoFit/>
          </a:bodyPr>
          <a:lstStyle/>
          <a:p>
            <a:pPr marL="12700">
              <a:lnSpc>
                <a:spcPct val="100000"/>
              </a:lnSpc>
              <a:spcBef>
                <a:spcPts val="95"/>
              </a:spcBef>
            </a:pPr>
            <a:r>
              <a:rPr sz="1600" spc="-5" dirty="0">
                <a:latin typeface="Calibri"/>
                <a:cs typeface="Calibri"/>
              </a:rPr>
              <a:t>Logs</a:t>
            </a:r>
            <a:r>
              <a:rPr sz="1600" spc="-50" dirty="0">
                <a:latin typeface="Calibri"/>
                <a:cs typeface="Calibri"/>
              </a:rPr>
              <a:t> </a:t>
            </a:r>
            <a:r>
              <a:rPr sz="1600" spc="-5" dirty="0">
                <a:latin typeface="Calibri"/>
                <a:cs typeface="Calibri"/>
              </a:rPr>
              <a:t>services</a:t>
            </a:r>
            <a:endParaRPr sz="1600">
              <a:latin typeface="Calibri"/>
              <a:cs typeface="Calibri"/>
            </a:endParaRPr>
          </a:p>
        </p:txBody>
      </p:sp>
      <p:sp>
        <p:nvSpPr>
          <p:cNvPr id="20" name="object 20"/>
          <p:cNvSpPr txBox="1"/>
          <p:nvPr/>
        </p:nvSpPr>
        <p:spPr>
          <a:xfrm>
            <a:off x="2734310" y="4850129"/>
            <a:ext cx="2280285" cy="512445"/>
          </a:xfrm>
          <a:prstGeom prst="rect">
            <a:avLst/>
          </a:prstGeom>
        </p:spPr>
        <p:txBody>
          <a:bodyPr vert="horz" wrap="square" lIns="0" tIns="12065" rIns="0" bIns="0" rtlCol="0">
            <a:spAutoFit/>
          </a:bodyPr>
          <a:lstStyle/>
          <a:p>
            <a:pPr marL="12700" marR="5080">
              <a:lnSpc>
                <a:spcPct val="100000"/>
              </a:lnSpc>
              <a:spcBef>
                <a:spcPts val="95"/>
              </a:spcBef>
            </a:pPr>
            <a:r>
              <a:rPr sz="1600" spc="-25" dirty="0">
                <a:latin typeface="Calibri"/>
                <a:cs typeface="Calibri"/>
              </a:rPr>
              <a:t>Timber.io, </a:t>
            </a:r>
            <a:r>
              <a:rPr sz="1600" spc="-5" dirty="0">
                <a:latin typeface="Calibri"/>
                <a:cs typeface="Calibri"/>
              </a:rPr>
              <a:t>LogDNA, logDog,  </a:t>
            </a:r>
            <a:r>
              <a:rPr sz="1600" spc="-20" dirty="0">
                <a:latin typeface="Calibri"/>
                <a:cs typeface="Calibri"/>
              </a:rPr>
              <a:t>PaperTrail,</a:t>
            </a:r>
            <a:r>
              <a:rPr sz="1600" spc="-5" dirty="0">
                <a:latin typeface="Calibri"/>
                <a:cs typeface="Calibri"/>
              </a:rPr>
              <a:t> ...</a:t>
            </a:r>
            <a:endParaRPr sz="1600">
              <a:latin typeface="Calibri"/>
              <a:cs typeface="Calibri"/>
            </a:endParaRPr>
          </a:p>
        </p:txBody>
      </p:sp>
      <p:sp>
        <p:nvSpPr>
          <p:cNvPr id="21" name="object 21"/>
          <p:cNvSpPr txBox="1"/>
          <p:nvPr/>
        </p:nvSpPr>
        <p:spPr>
          <a:xfrm>
            <a:off x="5773420" y="1223010"/>
            <a:ext cx="6109970" cy="4871085"/>
          </a:xfrm>
          <a:prstGeom prst="rect">
            <a:avLst/>
          </a:prstGeom>
        </p:spPr>
        <p:txBody>
          <a:bodyPr vert="horz" wrap="square" lIns="0" tIns="12065" rIns="0" bIns="0" rtlCol="0">
            <a:spAutoFit/>
          </a:bodyPr>
          <a:lstStyle/>
          <a:p>
            <a:pPr marL="12700" marR="5080">
              <a:lnSpc>
                <a:spcPct val="100000"/>
              </a:lnSpc>
              <a:spcBef>
                <a:spcPts val="95"/>
              </a:spcBef>
            </a:pPr>
            <a:r>
              <a:rPr sz="1600" spc="-75" dirty="0">
                <a:latin typeface="Calibri"/>
                <a:cs typeface="Calibri"/>
              </a:rPr>
              <a:t>To </a:t>
            </a:r>
            <a:r>
              <a:rPr sz="1600" spc="-15" dirty="0">
                <a:latin typeface="Calibri"/>
                <a:cs typeface="Calibri"/>
              </a:rPr>
              <a:t>create </a:t>
            </a:r>
            <a:r>
              <a:rPr sz="1600" spc="-5" dirty="0">
                <a:latin typeface="Calibri"/>
                <a:cs typeface="Calibri"/>
              </a:rPr>
              <a:t>logs </a:t>
            </a:r>
            <a:r>
              <a:rPr sz="1600" spc="-15" dirty="0">
                <a:latin typeface="Calibri"/>
                <a:cs typeface="Calibri"/>
              </a:rPr>
              <a:t>for </a:t>
            </a:r>
            <a:r>
              <a:rPr sz="1600" spc="-5" dirty="0">
                <a:latin typeface="Calibri"/>
                <a:cs typeface="Calibri"/>
              </a:rPr>
              <a:t>each and </a:t>
            </a:r>
            <a:r>
              <a:rPr sz="1600" spc="-10" dirty="0">
                <a:latin typeface="Calibri"/>
                <a:cs typeface="Calibri"/>
              </a:rPr>
              <a:t>every </a:t>
            </a:r>
            <a:r>
              <a:rPr sz="1600" spc="-5" dirty="0">
                <a:latin typeface="Calibri"/>
                <a:cs typeface="Calibri"/>
              </a:rPr>
              <a:t>business </a:t>
            </a:r>
            <a:r>
              <a:rPr sz="1600" spc="-10" dirty="0">
                <a:latin typeface="Calibri"/>
                <a:cs typeface="Calibri"/>
              </a:rPr>
              <a:t>operation, </a:t>
            </a:r>
            <a:r>
              <a:rPr sz="1600" spc="-5" dirty="0">
                <a:latin typeface="Calibri"/>
                <a:cs typeface="Calibri"/>
              </a:rPr>
              <a:t>activity happens in a  microservice </a:t>
            </a:r>
            <a:r>
              <a:rPr sz="1600" spc="-15" dirty="0">
                <a:latin typeface="Calibri"/>
                <a:cs typeface="Calibri"/>
              </a:rPr>
              <a:t>for </a:t>
            </a:r>
            <a:r>
              <a:rPr sz="1600" spc="-5" dirty="0">
                <a:latin typeface="Calibri"/>
                <a:cs typeface="Calibri"/>
              </a:rPr>
              <a:t>a incoming</a:t>
            </a:r>
            <a:r>
              <a:rPr sz="1600" spc="10" dirty="0">
                <a:latin typeface="Calibri"/>
                <a:cs typeface="Calibri"/>
              </a:rPr>
              <a:t> </a:t>
            </a:r>
            <a:r>
              <a:rPr sz="1600" spc="-10" dirty="0">
                <a:latin typeface="Calibri"/>
                <a:cs typeface="Calibri"/>
              </a:rPr>
              <a:t>request.</a:t>
            </a:r>
            <a:endParaRPr sz="1600">
              <a:latin typeface="Calibri"/>
              <a:cs typeface="Calibri"/>
            </a:endParaRPr>
          </a:p>
          <a:p>
            <a:pPr marL="12700" marR="226060">
              <a:lnSpc>
                <a:spcPct val="100000"/>
              </a:lnSpc>
              <a:spcBef>
                <a:spcPts val="720"/>
              </a:spcBef>
            </a:pPr>
            <a:r>
              <a:rPr sz="1600" spc="-75" dirty="0">
                <a:latin typeface="Calibri"/>
                <a:cs typeface="Calibri"/>
              </a:rPr>
              <a:t>To </a:t>
            </a:r>
            <a:r>
              <a:rPr sz="1600" spc="-10" dirty="0">
                <a:latin typeface="Calibri"/>
                <a:cs typeface="Calibri"/>
              </a:rPr>
              <a:t>read application </a:t>
            </a:r>
            <a:r>
              <a:rPr sz="1600" spc="-5" dirty="0">
                <a:latin typeface="Calibri"/>
                <a:cs typeface="Calibri"/>
              </a:rPr>
              <a:t>logs, and </a:t>
            </a:r>
            <a:r>
              <a:rPr sz="1600" spc="-10" dirty="0">
                <a:latin typeface="Calibri"/>
                <a:cs typeface="Calibri"/>
              </a:rPr>
              <a:t>filter </a:t>
            </a:r>
            <a:r>
              <a:rPr sz="1600" spc="-5" dirty="0">
                <a:latin typeface="Calibri"/>
                <a:cs typeface="Calibri"/>
              </a:rPr>
              <a:t>then, </a:t>
            </a:r>
            <a:r>
              <a:rPr sz="1600" spc="-10" dirty="0">
                <a:latin typeface="Calibri"/>
                <a:cs typeface="Calibri"/>
              </a:rPr>
              <a:t>process </a:t>
            </a:r>
            <a:r>
              <a:rPr sz="1600" spc="-5" dirty="0">
                <a:latin typeface="Calibri"/>
                <a:cs typeface="Calibri"/>
              </a:rPr>
              <a:t>them, </a:t>
            </a:r>
            <a:r>
              <a:rPr sz="1600" spc="-15" dirty="0">
                <a:latin typeface="Calibri"/>
                <a:cs typeface="Calibri"/>
              </a:rPr>
              <a:t>transform </a:t>
            </a:r>
            <a:r>
              <a:rPr sz="1600" spc="-5" dirty="0">
                <a:latin typeface="Calibri"/>
                <a:cs typeface="Calibri"/>
              </a:rPr>
              <a:t>them,  and finally send them </a:t>
            </a:r>
            <a:r>
              <a:rPr sz="1600" spc="-15" dirty="0">
                <a:latin typeface="Calibri"/>
                <a:cs typeface="Calibri"/>
              </a:rPr>
              <a:t>to </a:t>
            </a:r>
            <a:r>
              <a:rPr sz="1600" spc="-5" dirty="0">
                <a:latin typeface="Calibri"/>
                <a:cs typeface="Calibri"/>
              </a:rPr>
              <a:t>an </a:t>
            </a:r>
            <a:r>
              <a:rPr sz="1600" spc="-15" dirty="0">
                <a:latin typeface="Calibri"/>
                <a:cs typeface="Calibri"/>
              </a:rPr>
              <a:t>aggregator</a:t>
            </a:r>
            <a:r>
              <a:rPr sz="1600" spc="40" dirty="0">
                <a:latin typeface="Calibri"/>
                <a:cs typeface="Calibri"/>
              </a:rPr>
              <a:t> </a:t>
            </a:r>
            <a:r>
              <a:rPr sz="1600" spc="-5" dirty="0">
                <a:latin typeface="Calibri"/>
                <a:cs typeface="Calibri"/>
              </a:rPr>
              <a:t>service.</a:t>
            </a:r>
            <a:endParaRPr sz="1600">
              <a:latin typeface="Calibri"/>
              <a:cs typeface="Calibri"/>
            </a:endParaRPr>
          </a:p>
          <a:p>
            <a:pPr marL="12700" marR="110489">
              <a:lnSpc>
                <a:spcPct val="100000"/>
              </a:lnSpc>
              <a:spcBef>
                <a:spcPts val="720"/>
              </a:spcBef>
            </a:pPr>
            <a:r>
              <a:rPr sz="1600" spc="-5" dirty="0">
                <a:latin typeface="Calibri"/>
                <a:cs typeface="Calibri"/>
              </a:rPr>
              <a:t>An </a:t>
            </a:r>
            <a:r>
              <a:rPr sz="1600" spc="-10" dirty="0">
                <a:latin typeface="Calibri"/>
                <a:cs typeface="Calibri"/>
              </a:rPr>
              <a:t>external </a:t>
            </a:r>
            <a:r>
              <a:rPr sz="1600" spc="-5" dirty="0">
                <a:latin typeface="Calibri"/>
                <a:cs typeface="Calibri"/>
              </a:rPr>
              <a:t>server </a:t>
            </a:r>
            <a:r>
              <a:rPr sz="1600" spc="-10" dirty="0">
                <a:latin typeface="Calibri"/>
                <a:cs typeface="Calibri"/>
              </a:rPr>
              <a:t>that receives </a:t>
            </a:r>
            <a:r>
              <a:rPr sz="1600" spc="-5" dirty="0">
                <a:latin typeface="Calibri"/>
                <a:cs typeface="Calibri"/>
              </a:rPr>
              <a:t>logs </a:t>
            </a:r>
            <a:r>
              <a:rPr sz="1600" spc="-10" dirty="0">
                <a:latin typeface="Calibri"/>
                <a:cs typeface="Calibri"/>
              </a:rPr>
              <a:t>from various sources </a:t>
            </a:r>
            <a:r>
              <a:rPr sz="1600" spc="-5" dirty="0">
                <a:latin typeface="Calibri"/>
                <a:cs typeface="Calibri"/>
              </a:rPr>
              <a:t>in the  microservice </a:t>
            </a:r>
            <a:r>
              <a:rPr sz="1600" spc="-10" dirty="0">
                <a:latin typeface="Calibri"/>
                <a:cs typeface="Calibri"/>
              </a:rPr>
              <a:t>architecture, </a:t>
            </a:r>
            <a:r>
              <a:rPr sz="1600" spc="-5" dirty="0">
                <a:latin typeface="Calibri"/>
                <a:cs typeface="Calibri"/>
              </a:rPr>
              <a:t>and it then tries </a:t>
            </a:r>
            <a:r>
              <a:rPr sz="1600" spc="-15" dirty="0">
                <a:latin typeface="Calibri"/>
                <a:cs typeface="Calibri"/>
              </a:rPr>
              <a:t>to </a:t>
            </a:r>
            <a:r>
              <a:rPr sz="1600" spc="-10" dirty="0">
                <a:latin typeface="Calibri"/>
                <a:cs typeface="Calibri"/>
              </a:rPr>
              <a:t>group </a:t>
            </a:r>
            <a:r>
              <a:rPr sz="1600" spc="-5" dirty="0">
                <a:latin typeface="Calibri"/>
                <a:cs typeface="Calibri"/>
              </a:rPr>
              <a:t>them and then </a:t>
            </a:r>
            <a:r>
              <a:rPr sz="1600" spc="-20" dirty="0">
                <a:latin typeface="Calibri"/>
                <a:cs typeface="Calibri"/>
              </a:rPr>
              <a:t>store  </a:t>
            </a:r>
            <a:r>
              <a:rPr sz="1600" spc="-5" dirty="0">
                <a:latin typeface="Calibri"/>
                <a:cs typeface="Calibri"/>
              </a:rPr>
              <a:t>them on a </a:t>
            </a:r>
            <a:r>
              <a:rPr sz="1600" spc="-10" dirty="0">
                <a:latin typeface="Calibri"/>
                <a:cs typeface="Calibri"/>
              </a:rPr>
              <a:t>preconfigured</a:t>
            </a:r>
            <a:r>
              <a:rPr sz="1600" spc="5" dirty="0">
                <a:latin typeface="Calibri"/>
                <a:cs typeface="Calibri"/>
              </a:rPr>
              <a:t> </a:t>
            </a:r>
            <a:r>
              <a:rPr sz="1600" spc="-15" dirty="0">
                <a:latin typeface="Calibri"/>
                <a:cs typeface="Calibri"/>
              </a:rPr>
              <a:t>storage.</a:t>
            </a:r>
            <a:endParaRPr sz="1600">
              <a:latin typeface="Calibri"/>
              <a:cs typeface="Calibri"/>
            </a:endParaRPr>
          </a:p>
          <a:p>
            <a:pPr marL="12700" marR="109855">
              <a:lnSpc>
                <a:spcPct val="100000"/>
              </a:lnSpc>
              <a:spcBef>
                <a:spcPts val="720"/>
              </a:spcBef>
            </a:pPr>
            <a:r>
              <a:rPr sz="1600" spc="-5" dirty="0">
                <a:latin typeface="Calibri"/>
                <a:cs typeface="Calibri"/>
              </a:rPr>
              <a:t>These </a:t>
            </a:r>
            <a:r>
              <a:rPr sz="1600" spc="-15" dirty="0">
                <a:latin typeface="Calibri"/>
                <a:cs typeface="Calibri"/>
              </a:rPr>
              <a:t>are </a:t>
            </a:r>
            <a:r>
              <a:rPr sz="1600" spc="-5" dirty="0">
                <a:latin typeface="Calibri"/>
                <a:cs typeface="Calibri"/>
              </a:rPr>
              <a:t>the </a:t>
            </a:r>
            <a:r>
              <a:rPr sz="1600" spc="-10" dirty="0">
                <a:latin typeface="Calibri"/>
                <a:cs typeface="Calibri"/>
              </a:rPr>
              <a:t>database tech that </a:t>
            </a:r>
            <a:r>
              <a:rPr sz="1600" spc="-5" dirty="0">
                <a:latin typeface="Calibri"/>
                <a:cs typeface="Calibri"/>
              </a:rPr>
              <a:t>actually </a:t>
            </a:r>
            <a:r>
              <a:rPr sz="1600" spc="-15" dirty="0">
                <a:latin typeface="Calibri"/>
                <a:cs typeface="Calibri"/>
              </a:rPr>
              <a:t>stores </a:t>
            </a:r>
            <a:r>
              <a:rPr sz="1600" spc="-5" dirty="0">
                <a:latin typeface="Calibri"/>
                <a:cs typeface="Calibri"/>
              </a:rPr>
              <a:t>the logs with a </a:t>
            </a:r>
            <a:r>
              <a:rPr sz="1600" spc="-10" dirty="0">
                <a:latin typeface="Calibri"/>
                <a:cs typeface="Calibri"/>
              </a:rPr>
              <a:t>structure  </a:t>
            </a:r>
            <a:r>
              <a:rPr sz="1600" spc="-15" dirty="0">
                <a:latin typeface="Calibri"/>
                <a:cs typeface="Calibri"/>
              </a:rPr>
              <a:t>for </a:t>
            </a:r>
            <a:r>
              <a:rPr sz="1600" spc="-10" dirty="0">
                <a:latin typeface="Calibri"/>
                <a:cs typeface="Calibri"/>
              </a:rPr>
              <a:t>later </a:t>
            </a:r>
            <a:r>
              <a:rPr sz="1600" spc="-5" dirty="0">
                <a:latin typeface="Calibri"/>
                <a:cs typeface="Calibri"/>
              </a:rPr>
              <a:t>analysis. Its choice is made on the </a:t>
            </a:r>
            <a:r>
              <a:rPr sz="1600" spc="-10" dirty="0">
                <a:latin typeface="Calibri"/>
                <a:cs typeface="Calibri"/>
              </a:rPr>
              <a:t>usage pattern, </a:t>
            </a:r>
            <a:r>
              <a:rPr sz="1600" spc="-5" dirty="0">
                <a:latin typeface="Calibri"/>
                <a:cs typeface="Calibri"/>
              </a:rPr>
              <a:t>and its  capabilities </a:t>
            </a:r>
            <a:r>
              <a:rPr sz="1600" spc="-15" dirty="0">
                <a:latin typeface="Calibri"/>
                <a:cs typeface="Calibri"/>
              </a:rPr>
              <a:t>for</a:t>
            </a:r>
            <a:r>
              <a:rPr sz="1600" spc="-5" dirty="0">
                <a:latin typeface="Calibri"/>
                <a:cs typeface="Calibri"/>
              </a:rPr>
              <a:t> that.</a:t>
            </a:r>
            <a:endParaRPr sz="1600">
              <a:latin typeface="Calibri"/>
              <a:cs typeface="Calibri"/>
            </a:endParaRPr>
          </a:p>
          <a:p>
            <a:pPr marL="12700" marR="302895">
              <a:lnSpc>
                <a:spcPct val="100000"/>
              </a:lnSpc>
              <a:spcBef>
                <a:spcPts val="720"/>
              </a:spcBef>
            </a:pPr>
            <a:r>
              <a:rPr sz="1600" spc="-5" dirty="0">
                <a:latin typeface="Calibri"/>
                <a:cs typeface="Calibri"/>
              </a:rPr>
              <a:t>These </a:t>
            </a:r>
            <a:r>
              <a:rPr sz="1600" spc="-15" dirty="0">
                <a:latin typeface="Calibri"/>
                <a:cs typeface="Calibri"/>
              </a:rPr>
              <a:t>are </a:t>
            </a:r>
            <a:r>
              <a:rPr sz="1600" spc="-5" dirty="0">
                <a:latin typeface="Calibri"/>
                <a:cs typeface="Calibri"/>
              </a:rPr>
              <a:t>the </a:t>
            </a:r>
            <a:r>
              <a:rPr sz="1600" spc="-10" dirty="0">
                <a:latin typeface="Calibri"/>
                <a:cs typeface="Calibri"/>
              </a:rPr>
              <a:t>external applications that </a:t>
            </a:r>
            <a:r>
              <a:rPr sz="1600" spc="-15" dirty="0">
                <a:latin typeface="Calibri"/>
                <a:cs typeface="Calibri"/>
              </a:rPr>
              <a:t>are </a:t>
            </a:r>
            <a:r>
              <a:rPr sz="1600" spc="-5" dirty="0">
                <a:latin typeface="Calibri"/>
                <a:cs typeface="Calibri"/>
              </a:rPr>
              <a:t>run on the logs </a:t>
            </a:r>
            <a:r>
              <a:rPr sz="1600" spc="-15" dirty="0">
                <a:latin typeface="Calibri"/>
                <a:cs typeface="Calibri"/>
              </a:rPr>
              <a:t>data </a:t>
            </a:r>
            <a:r>
              <a:rPr sz="1600" spc="-5" dirty="0">
                <a:latin typeface="Calibri"/>
                <a:cs typeface="Calibri"/>
              </a:rPr>
              <a:t>in the  logs </a:t>
            </a:r>
            <a:r>
              <a:rPr sz="1600" spc="-15" dirty="0">
                <a:latin typeface="Calibri"/>
                <a:cs typeface="Calibri"/>
              </a:rPr>
              <a:t>store, </a:t>
            </a:r>
            <a:r>
              <a:rPr sz="1600" spc="-5" dirty="0">
                <a:latin typeface="Calibri"/>
                <a:cs typeface="Calibri"/>
              </a:rPr>
              <a:t>and hence based on the </a:t>
            </a:r>
            <a:r>
              <a:rPr sz="1600" spc="-10" dirty="0">
                <a:latin typeface="Calibri"/>
                <a:cs typeface="Calibri"/>
              </a:rPr>
              <a:t>configuration </a:t>
            </a:r>
            <a:r>
              <a:rPr sz="1600" spc="-15" dirty="0">
                <a:latin typeface="Calibri"/>
                <a:cs typeface="Calibri"/>
              </a:rPr>
              <a:t>generates </a:t>
            </a:r>
            <a:r>
              <a:rPr sz="1600" spc="-10" dirty="0">
                <a:latin typeface="Calibri"/>
                <a:cs typeface="Calibri"/>
              </a:rPr>
              <a:t>reports,  statistics, </a:t>
            </a:r>
            <a:r>
              <a:rPr sz="1600" spc="-5" dirty="0">
                <a:latin typeface="Calibri"/>
                <a:cs typeface="Calibri"/>
              </a:rPr>
              <a:t>and</a:t>
            </a:r>
            <a:r>
              <a:rPr sz="1600" spc="5" dirty="0">
                <a:latin typeface="Calibri"/>
                <a:cs typeface="Calibri"/>
              </a:rPr>
              <a:t> </a:t>
            </a:r>
            <a:r>
              <a:rPr sz="1600" spc="-5" dirty="0">
                <a:latin typeface="Calibri"/>
                <a:cs typeface="Calibri"/>
              </a:rPr>
              <a:t>analysis.</a:t>
            </a:r>
            <a:endParaRPr sz="1600">
              <a:latin typeface="Calibri"/>
              <a:cs typeface="Calibri"/>
            </a:endParaRPr>
          </a:p>
          <a:p>
            <a:pPr marL="12700" marR="20955">
              <a:lnSpc>
                <a:spcPct val="100000"/>
              </a:lnSpc>
              <a:spcBef>
                <a:spcPts val="720"/>
              </a:spcBef>
            </a:pPr>
            <a:r>
              <a:rPr sz="1600" spc="-5" dirty="0">
                <a:latin typeface="Calibri"/>
                <a:cs typeface="Calibri"/>
              </a:rPr>
              <a:t>These </a:t>
            </a:r>
            <a:r>
              <a:rPr sz="1600" spc="-15" dirty="0">
                <a:latin typeface="Calibri"/>
                <a:cs typeface="Calibri"/>
              </a:rPr>
              <a:t>are </a:t>
            </a:r>
            <a:r>
              <a:rPr sz="1600" spc="-5" dirty="0">
                <a:latin typeface="Calibri"/>
                <a:cs typeface="Calibri"/>
              </a:rPr>
              <a:t>the online services accessible </a:t>
            </a:r>
            <a:r>
              <a:rPr sz="1600" spc="-10" dirty="0">
                <a:latin typeface="Calibri"/>
                <a:cs typeface="Calibri"/>
              </a:rPr>
              <a:t>through Internet. </a:t>
            </a:r>
            <a:r>
              <a:rPr sz="1600" spc="-5" dirty="0">
                <a:latin typeface="Calibri"/>
                <a:cs typeface="Calibri"/>
              </a:rPr>
              <a:t>Microservices  </a:t>
            </a:r>
            <a:r>
              <a:rPr sz="1600" spc="-10" dirty="0">
                <a:latin typeface="Calibri"/>
                <a:cs typeface="Calibri"/>
              </a:rPr>
              <a:t>can </a:t>
            </a:r>
            <a:r>
              <a:rPr sz="1600" spc="-5" dirty="0">
                <a:latin typeface="Calibri"/>
                <a:cs typeface="Calibri"/>
              </a:rPr>
              <a:t>send </a:t>
            </a:r>
            <a:r>
              <a:rPr sz="1600" spc="-10" dirty="0">
                <a:latin typeface="Calibri"/>
                <a:cs typeface="Calibri"/>
              </a:rPr>
              <a:t>there </a:t>
            </a:r>
            <a:r>
              <a:rPr sz="1600" spc="-5" dirty="0">
                <a:latin typeface="Calibri"/>
                <a:cs typeface="Calibri"/>
              </a:rPr>
              <a:t>logs </a:t>
            </a:r>
            <a:r>
              <a:rPr sz="1600" spc="-10" dirty="0">
                <a:latin typeface="Calibri"/>
                <a:cs typeface="Calibri"/>
              </a:rPr>
              <a:t>directly </a:t>
            </a:r>
            <a:r>
              <a:rPr sz="1600" spc="-15" dirty="0">
                <a:latin typeface="Calibri"/>
                <a:cs typeface="Calibri"/>
              </a:rPr>
              <a:t>to </a:t>
            </a:r>
            <a:r>
              <a:rPr sz="1600" spc="-5" dirty="0">
                <a:latin typeface="Calibri"/>
                <a:cs typeface="Calibri"/>
              </a:rPr>
              <a:t>them. Hence </a:t>
            </a:r>
            <a:r>
              <a:rPr sz="1600" spc="-10" dirty="0">
                <a:latin typeface="Calibri"/>
                <a:cs typeface="Calibri"/>
              </a:rPr>
              <a:t>they </a:t>
            </a:r>
            <a:r>
              <a:rPr sz="1600" spc="-15" dirty="0">
                <a:latin typeface="Calibri"/>
                <a:cs typeface="Calibri"/>
              </a:rPr>
              <a:t>are </a:t>
            </a:r>
            <a:r>
              <a:rPr sz="1600" spc="-5" dirty="0">
                <a:latin typeface="Calibri"/>
                <a:cs typeface="Calibri"/>
              </a:rPr>
              <a:t>the one </a:t>
            </a:r>
            <a:r>
              <a:rPr sz="1600" spc="-15" dirty="0">
                <a:latin typeface="Calibri"/>
                <a:cs typeface="Calibri"/>
              </a:rPr>
              <a:t>stop </a:t>
            </a:r>
            <a:r>
              <a:rPr sz="1600" spc="-5" dirty="0">
                <a:latin typeface="Calibri"/>
                <a:cs typeface="Calibri"/>
              </a:rPr>
              <a:t>shop  </a:t>
            </a:r>
            <a:r>
              <a:rPr sz="1600" spc="-10" dirty="0">
                <a:latin typeface="Calibri"/>
                <a:cs typeface="Calibri"/>
              </a:rPr>
              <a:t>that </a:t>
            </a:r>
            <a:r>
              <a:rPr sz="1600" spc="-5" dirty="0">
                <a:latin typeface="Calibri"/>
                <a:cs typeface="Calibri"/>
              </a:rPr>
              <a:t>does the capturing, </a:t>
            </a:r>
            <a:r>
              <a:rPr sz="1600" spc="-10" dirty="0">
                <a:latin typeface="Calibri"/>
                <a:cs typeface="Calibri"/>
              </a:rPr>
              <a:t>aggregation, </a:t>
            </a:r>
            <a:r>
              <a:rPr sz="1600" spc="-15" dirty="0">
                <a:latin typeface="Calibri"/>
                <a:cs typeface="Calibri"/>
              </a:rPr>
              <a:t>storage, </a:t>
            </a:r>
            <a:r>
              <a:rPr sz="1600" spc="-5" dirty="0">
                <a:latin typeface="Calibri"/>
                <a:cs typeface="Calibri"/>
              </a:rPr>
              <a:t>and analysis. </a:t>
            </a:r>
            <a:r>
              <a:rPr sz="1600" spc="-25" dirty="0">
                <a:latin typeface="Calibri"/>
                <a:cs typeface="Calibri"/>
              </a:rPr>
              <a:t>Moreover, </a:t>
            </a:r>
            <a:r>
              <a:rPr sz="1600" spc="-5" dirty="0">
                <a:latin typeface="Calibri"/>
                <a:cs typeface="Calibri"/>
              </a:rPr>
              <a:t>the  logs </a:t>
            </a:r>
            <a:r>
              <a:rPr sz="1600" spc="-10" dirty="0">
                <a:latin typeface="Calibri"/>
                <a:cs typeface="Calibri"/>
              </a:rPr>
              <a:t>can </a:t>
            </a:r>
            <a:r>
              <a:rPr sz="1600" spc="-5" dirty="0">
                <a:latin typeface="Calibri"/>
                <a:cs typeface="Calibri"/>
              </a:rPr>
              <a:t>be access </a:t>
            </a:r>
            <a:r>
              <a:rPr sz="1600" spc="-10" dirty="0">
                <a:latin typeface="Calibri"/>
                <a:cs typeface="Calibri"/>
              </a:rPr>
              <a:t>from anywhere </a:t>
            </a:r>
            <a:r>
              <a:rPr sz="1600" spc="-5" dirty="0">
                <a:latin typeface="Calibri"/>
                <a:cs typeface="Calibri"/>
              </a:rPr>
              <a:t>without being access </a:t>
            </a:r>
            <a:r>
              <a:rPr sz="1600" spc="-15" dirty="0">
                <a:latin typeface="Calibri"/>
                <a:cs typeface="Calibri"/>
              </a:rPr>
              <a:t>to </a:t>
            </a:r>
            <a:r>
              <a:rPr sz="1600" spc="-5" dirty="0">
                <a:latin typeface="Calibri"/>
                <a:cs typeface="Calibri"/>
              </a:rPr>
              <a:t>the  </a:t>
            </a:r>
            <a:r>
              <a:rPr sz="1600" spc="-10" dirty="0">
                <a:latin typeface="Calibri"/>
                <a:cs typeface="Calibri"/>
              </a:rPr>
              <a:t>infrastructure.</a:t>
            </a:r>
            <a:endParaRPr sz="1600">
              <a:latin typeface="Calibri"/>
              <a:cs typeface="Calibri"/>
            </a:endParaRPr>
          </a:p>
        </p:txBody>
      </p:sp>
      <p:sp>
        <p:nvSpPr>
          <p:cNvPr id="22" name="object 22"/>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23" name="object 2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98</a:t>
            </a:fld>
            <a:endParaRPr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14044" y="141604"/>
            <a:ext cx="469773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FFFFFF"/>
                </a:solidFill>
                <a:latin typeface="Microsoft YaHei"/>
                <a:cs typeface="Microsoft YaHei"/>
              </a:rPr>
              <a:t>Logging </a:t>
            </a:r>
            <a:r>
              <a:rPr sz="2400" b="1" dirty="0">
                <a:solidFill>
                  <a:srgbClr val="FFFFFF"/>
                </a:solidFill>
                <a:latin typeface="Microsoft YaHei"/>
                <a:cs typeface="Microsoft YaHei"/>
              </a:rPr>
              <a:t>| </a:t>
            </a:r>
            <a:r>
              <a:rPr sz="2400" b="1" spc="-10" dirty="0">
                <a:solidFill>
                  <a:srgbClr val="FFFFFF"/>
                </a:solidFill>
                <a:latin typeface="Microsoft YaHei"/>
                <a:cs typeface="Microsoft YaHei"/>
              </a:rPr>
              <a:t>Kibana dashboard</a:t>
            </a:r>
            <a:r>
              <a:rPr sz="2400" b="1" spc="-25" dirty="0">
                <a:solidFill>
                  <a:srgbClr val="FFFFFF"/>
                </a:solidFill>
                <a:latin typeface="Microsoft YaHei"/>
                <a:cs typeface="Microsoft YaHei"/>
              </a:rPr>
              <a:t> </a:t>
            </a:r>
            <a:r>
              <a:rPr sz="2400" b="1" spc="-5" dirty="0">
                <a:solidFill>
                  <a:srgbClr val="FFFFFF"/>
                </a:solidFill>
                <a:latin typeface="Microsoft YaHei"/>
                <a:cs typeface="Microsoft YaHei"/>
              </a:rPr>
              <a:t>...</a:t>
            </a:r>
            <a:endParaRPr sz="2400">
              <a:latin typeface="Microsoft YaHei"/>
              <a:cs typeface="Microsoft YaHei"/>
            </a:endParaRPr>
          </a:p>
        </p:txBody>
      </p:sp>
      <p:sp>
        <p:nvSpPr>
          <p:cNvPr id="3" name="object 3"/>
          <p:cNvSpPr/>
          <p:nvPr/>
        </p:nvSpPr>
        <p:spPr>
          <a:xfrm>
            <a:off x="0" y="629412"/>
            <a:ext cx="12192000" cy="82550"/>
          </a:xfrm>
          <a:custGeom>
            <a:avLst/>
            <a:gdLst/>
            <a:ahLst/>
            <a:cxnLst/>
            <a:rect l="l" t="t" r="r" b="b"/>
            <a:pathLst>
              <a:path w="12192000" h="82550">
                <a:moveTo>
                  <a:pt x="12192000" y="82296"/>
                </a:moveTo>
                <a:lnTo>
                  <a:pt x="0" y="82296"/>
                </a:lnTo>
                <a:lnTo>
                  <a:pt x="0" y="0"/>
                </a:lnTo>
                <a:lnTo>
                  <a:pt x="12192000" y="0"/>
                </a:lnTo>
                <a:lnTo>
                  <a:pt x="12192000" y="82296"/>
                </a:lnTo>
                <a:close/>
              </a:path>
            </a:pathLst>
          </a:custGeom>
          <a:solidFill>
            <a:srgbClr val="F5CE52"/>
          </a:solidFill>
        </p:spPr>
        <p:txBody>
          <a:bodyPr wrap="square" lIns="0" tIns="0" rIns="0" bIns="0" rtlCol="0"/>
          <a:lstStyle/>
          <a:p>
            <a:endParaRPr/>
          </a:p>
        </p:txBody>
      </p:sp>
      <p:grpSp>
        <p:nvGrpSpPr>
          <p:cNvPr id="4" name="object 4"/>
          <p:cNvGrpSpPr/>
          <p:nvPr/>
        </p:nvGrpSpPr>
        <p:grpSpPr>
          <a:xfrm>
            <a:off x="0" y="6742176"/>
            <a:ext cx="12192000" cy="116205"/>
            <a:chOff x="0" y="6742176"/>
            <a:chExt cx="12192000" cy="116205"/>
          </a:xfrm>
        </p:grpSpPr>
        <p:sp>
          <p:nvSpPr>
            <p:cNvPr id="5" name="object 5"/>
            <p:cNvSpPr/>
            <p:nvPr/>
          </p:nvSpPr>
          <p:spPr>
            <a:xfrm>
              <a:off x="0" y="6742176"/>
              <a:ext cx="4098290" cy="116205"/>
            </a:xfrm>
            <a:custGeom>
              <a:avLst/>
              <a:gdLst/>
              <a:ahLst/>
              <a:cxnLst/>
              <a:rect l="l" t="t" r="r" b="b"/>
              <a:pathLst>
                <a:path w="4098290" h="116204">
                  <a:moveTo>
                    <a:pt x="4098036" y="0"/>
                  </a:moveTo>
                  <a:lnTo>
                    <a:pt x="0" y="0"/>
                  </a:lnTo>
                  <a:lnTo>
                    <a:pt x="0" y="115824"/>
                  </a:lnTo>
                  <a:lnTo>
                    <a:pt x="4098036" y="115824"/>
                  </a:lnTo>
                  <a:lnTo>
                    <a:pt x="4098036" y="0"/>
                  </a:lnTo>
                  <a:close/>
                </a:path>
              </a:pathLst>
            </a:custGeom>
            <a:solidFill>
              <a:srgbClr val="CC4529"/>
            </a:solidFill>
          </p:spPr>
          <p:txBody>
            <a:bodyPr wrap="square" lIns="0" tIns="0" rIns="0" bIns="0" rtlCol="0"/>
            <a:lstStyle/>
            <a:p>
              <a:endParaRPr/>
            </a:p>
          </p:txBody>
        </p:sp>
        <p:sp>
          <p:nvSpPr>
            <p:cNvPr id="6" name="object 6"/>
            <p:cNvSpPr/>
            <p:nvPr/>
          </p:nvSpPr>
          <p:spPr>
            <a:xfrm>
              <a:off x="4098035" y="6742176"/>
              <a:ext cx="4014470" cy="116205"/>
            </a:xfrm>
            <a:custGeom>
              <a:avLst/>
              <a:gdLst/>
              <a:ahLst/>
              <a:cxnLst/>
              <a:rect l="l" t="t" r="r" b="b"/>
              <a:pathLst>
                <a:path w="4014470" h="116204">
                  <a:moveTo>
                    <a:pt x="0" y="115824"/>
                  </a:moveTo>
                  <a:lnTo>
                    <a:pt x="4014216" y="115824"/>
                  </a:lnTo>
                  <a:lnTo>
                    <a:pt x="4014216" y="0"/>
                  </a:lnTo>
                  <a:lnTo>
                    <a:pt x="0" y="0"/>
                  </a:lnTo>
                  <a:lnTo>
                    <a:pt x="0" y="115824"/>
                  </a:lnTo>
                  <a:close/>
                </a:path>
              </a:pathLst>
            </a:custGeom>
            <a:solidFill>
              <a:srgbClr val="F5CE52"/>
            </a:solidFill>
          </p:spPr>
          <p:txBody>
            <a:bodyPr wrap="square" lIns="0" tIns="0" rIns="0" bIns="0" rtlCol="0"/>
            <a:lstStyle/>
            <a:p>
              <a:endParaRPr/>
            </a:p>
          </p:txBody>
        </p:sp>
        <p:sp>
          <p:nvSpPr>
            <p:cNvPr id="7" name="object 7"/>
            <p:cNvSpPr/>
            <p:nvPr/>
          </p:nvSpPr>
          <p:spPr>
            <a:xfrm>
              <a:off x="8112252" y="6742176"/>
              <a:ext cx="4079875" cy="116205"/>
            </a:xfrm>
            <a:custGeom>
              <a:avLst/>
              <a:gdLst/>
              <a:ahLst/>
              <a:cxnLst/>
              <a:rect l="l" t="t" r="r" b="b"/>
              <a:pathLst>
                <a:path w="4079875" h="116204">
                  <a:moveTo>
                    <a:pt x="4079748" y="0"/>
                  </a:moveTo>
                  <a:lnTo>
                    <a:pt x="0" y="0"/>
                  </a:lnTo>
                  <a:lnTo>
                    <a:pt x="0" y="115824"/>
                  </a:lnTo>
                  <a:lnTo>
                    <a:pt x="4079748" y="115824"/>
                  </a:lnTo>
                  <a:lnTo>
                    <a:pt x="4079748" y="0"/>
                  </a:lnTo>
                  <a:close/>
                </a:path>
              </a:pathLst>
            </a:custGeom>
            <a:solidFill>
              <a:srgbClr val="585858"/>
            </a:solidFill>
          </p:spPr>
          <p:txBody>
            <a:bodyPr wrap="square" lIns="0" tIns="0" rIns="0" bIns="0" rtlCol="0"/>
            <a:lstStyle/>
            <a:p>
              <a:endParaRPr/>
            </a:p>
          </p:txBody>
        </p:sp>
      </p:grpSp>
      <p:grpSp>
        <p:nvGrpSpPr>
          <p:cNvPr id="8" name="object 8"/>
          <p:cNvGrpSpPr/>
          <p:nvPr/>
        </p:nvGrpSpPr>
        <p:grpSpPr>
          <a:xfrm>
            <a:off x="761" y="761"/>
            <a:ext cx="12190730" cy="6856730"/>
            <a:chOff x="761" y="761"/>
            <a:chExt cx="12190730" cy="6856730"/>
          </a:xfrm>
        </p:grpSpPr>
        <p:pic>
          <p:nvPicPr>
            <p:cNvPr id="9" name="object 9"/>
            <p:cNvPicPr/>
            <p:nvPr/>
          </p:nvPicPr>
          <p:blipFill>
            <a:blip r:embed="rId2" cstate="print"/>
            <a:stretch>
              <a:fillRect/>
            </a:stretch>
          </p:blipFill>
          <p:spPr>
            <a:xfrm>
              <a:off x="702425" y="777239"/>
              <a:ext cx="5257799" cy="2930236"/>
            </a:xfrm>
            <a:prstGeom prst="rect">
              <a:avLst/>
            </a:prstGeom>
          </p:spPr>
        </p:pic>
        <p:pic>
          <p:nvPicPr>
            <p:cNvPr id="10" name="object 10"/>
            <p:cNvPicPr/>
            <p:nvPr/>
          </p:nvPicPr>
          <p:blipFill>
            <a:blip r:embed="rId3" cstate="print"/>
            <a:stretch>
              <a:fillRect/>
            </a:stretch>
          </p:blipFill>
          <p:spPr>
            <a:xfrm>
              <a:off x="702425" y="3749040"/>
              <a:ext cx="4958541" cy="2859578"/>
            </a:xfrm>
            <a:prstGeom prst="rect">
              <a:avLst/>
            </a:prstGeom>
          </p:spPr>
        </p:pic>
        <p:pic>
          <p:nvPicPr>
            <p:cNvPr id="11" name="object 11"/>
            <p:cNvPicPr/>
            <p:nvPr/>
          </p:nvPicPr>
          <p:blipFill>
            <a:blip r:embed="rId4" cstate="print"/>
            <a:stretch>
              <a:fillRect/>
            </a:stretch>
          </p:blipFill>
          <p:spPr>
            <a:xfrm>
              <a:off x="6492240" y="777239"/>
              <a:ext cx="4563687" cy="3017519"/>
            </a:xfrm>
            <a:prstGeom prst="rect">
              <a:avLst/>
            </a:prstGeom>
          </p:spPr>
        </p:pic>
        <p:pic>
          <p:nvPicPr>
            <p:cNvPr id="12" name="object 12"/>
            <p:cNvPicPr/>
            <p:nvPr/>
          </p:nvPicPr>
          <p:blipFill>
            <a:blip r:embed="rId5" cstate="print"/>
            <a:stretch>
              <a:fillRect/>
            </a:stretch>
          </p:blipFill>
          <p:spPr>
            <a:xfrm>
              <a:off x="5715000" y="3749040"/>
              <a:ext cx="5394959" cy="2880360"/>
            </a:xfrm>
            <a:prstGeom prst="rect">
              <a:avLst/>
            </a:prstGeom>
          </p:spPr>
        </p:pic>
        <p:sp>
          <p:nvSpPr>
            <p:cNvPr id="13" name="object 13"/>
            <p:cNvSpPr/>
            <p:nvPr/>
          </p:nvSpPr>
          <p:spPr>
            <a:xfrm>
              <a:off x="761" y="761"/>
              <a:ext cx="12190730" cy="6856730"/>
            </a:xfrm>
            <a:custGeom>
              <a:avLst/>
              <a:gdLst/>
              <a:ahLst/>
              <a:cxnLst/>
              <a:rect l="l" t="t" r="r" b="b"/>
              <a:pathLst>
                <a:path w="12190730" h="6856730">
                  <a:moveTo>
                    <a:pt x="0" y="0"/>
                  </a:moveTo>
                  <a:lnTo>
                    <a:pt x="12190476" y="0"/>
                  </a:lnTo>
                  <a:lnTo>
                    <a:pt x="12190476" y="6856476"/>
                  </a:lnTo>
                  <a:lnTo>
                    <a:pt x="0" y="6856476"/>
                  </a:lnTo>
                  <a:lnTo>
                    <a:pt x="0" y="0"/>
                  </a:lnTo>
                  <a:close/>
                </a:path>
              </a:pathLst>
            </a:custGeom>
            <a:ln w="3175">
              <a:solidFill>
                <a:srgbClr val="000000"/>
              </a:solidFill>
            </a:ln>
          </p:spPr>
          <p:txBody>
            <a:bodyPr wrap="square" lIns="0" tIns="0" rIns="0" bIns="0" rtlCol="0"/>
            <a:lstStyle/>
            <a:p>
              <a:endParaRPr/>
            </a:p>
          </p:txBody>
        </p:sp>
      </p:grpSp>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dirty="0"/>
              <a:t>99</a:t>
            </a:fld>
            <a:endParaRPr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57</TotalTime>
  <Words>33063</Words>
  <Application>Microsoft Office PowerPoint</Application>
  <PresentationFormat>Widescreen</PresentationFormat>
  <Paragraphs>2375</Paragraphs>
  <Slides>130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130</vt:i4>
      </vt:variant>
    </vt:vector>
  </HeadingPairs>
  <TitlesOfParts>
    <vt:vector size="140" baseType="lpstr">
      <vt:lpstr>Microsoft YaHei</vt:lpstr>
      <vt:lpstr>Segoe UI Symbol</vt:lpstr>
      <vt:lpstr>Wingdings</vt:lpstr>
      <vt:lpstr>Segoe UI</vt:lpstr>
      <vt:lpstr>Calibri</vt:lpstr>
      <vt:lpstr>Times New Roman</vt:lpstr>
      <vt:lpstr>Britannic Bold</vt:lpstr>
      <vt:lpstr>Arial</vt:lpstr>
      <vt:lpstr>SimSun</vt:lpstr>
      <vt:lpstr>Office Theme</vt:lpstr>
      <vt:lpstr>PowerPoint Presentation</vt:lpstr>
      <vt:lpstr>The architecture journey over the years ...</vt:lpstr>
      <vt:lpstr>What is a microservice architecture, anyway?</vt:lpstr>
      <vt:lpstr>Microservice verses monolithic (traditional) architecture ...</vt:lpstr>
      <vt:lpstr>(cont.) Microservice verses monolithic (traditional) architecture ...</vt:lpstr>
      <vt:lpstr>Microservice architecture promotes “easy manageability”. How?</vt:lpstr>
      <vt:lpstr>Microservice architecture, a kind of distributed architecture ...</vt:lpstr>
      <vt:lpstr>What are the characteristics for a microservice architecture?</vt:lpstr>
      <vt:lpstr>What about EJBs? Are they better than microservice architecture?</vt:lpstr>
      <vt:lpstr>What about SOAs? Are they better than microservice?</vt:lpstr>
      <vt:lpstr>What are the apparent challenges in microservice architecture?</vt:lpstr>
      <vt:lpstr>Who are using microservice architecture?</vt:lpstr>
      <vt:lpstr>Designing by microservice architecture ...</vt:lpstr>
      <vt:lpstr>Digitizing business ...</vt:lpstr>
      <vt:lpstr>How a business is decompose into microservice architecture?</vt:lpstr>
      <vt:lpstr>Statelessness ...</vt:lpstr>
      <vt:lpstr>How a service in the microservice architecture should be scoped?</vt:lpstr>
      <vt:lpstr>How data should be persisted by a microservice?</vt:lpstr>
      <vt:lpstr>The data persistent requirements in a microservice ...</vt:lpstr>
      <vt:lpstr>Microservice architecture example | Hotel Management System</vt:lpstr>
      <vt:lpstr>Microservice architecture example | (cont.) Hotel Management System</vt:lpstr>
      <vt:lpstr>Microservice architecture example | eCommerce Store</vt:lpstr>
      <vt:lpstr>What are the major tech stack for microservices?</vt:lpstr>
      <vt:lpstr>Heterogenous tech stack example in a microservice architecture ...</vt:lpstr>
      <vt:lpstr>PowerPoint Presentation</vt:lpstr>
      <vt:lpstr>What is Spring framework?</vt:lpstr>
      <vt:lpstr>What is Spring Boot?</vt:lpstr>
      <vt:lpstr>What is Spring Cloud Services?</vt:lpstr>
      <vt:lpstr>What are Spring Boot projects/modules?</vt:lpstr>
      <vt:lpstr>What is Netflix Open Source Softwares?</vt:lpstr>
      <vt:lpstr>Activities in system design with microservice architecture ... Secondary activities ...</vt:lpstr>
      <vt:lpstr>(cont.) Activities in system design with microservice architecture ...</vt:lpstr>
      <vt:lpstr>Components of a microservice architecture ...</vt:lpstr>
      <vt:lpstr>(cont.) Components of a microservice architecture ...</vt:lpstr>
      <vt:lpstr>(cont.) Components of a microservice architecture ...</vt:lpstr>
      <vt:lpstr>(cont.) Components of a microservice architecture ...</vt:lpstr>
      <vt:lpstr>(cont.) Components of a microservice architecture ...</vt:lpstr>
      <vt:lpstr>Microservice architecture example | Hotel Management System</vt:lpstr>
      <vt:lpstr>Advance design patterns ...</vt:lpstr>
      <vt:lpstr>Event Sourcing | What is it?</vt:lpstr>
      <vt:lpstr>Event Sourcing | How it works?</vt:lpstr>
      <vt:lpstr>Event Sourcing | Examples &amp; illustrations ...</vt:lpstr>
      <vt:lpstr>Event Sourcing | Benefits ...</vt:lpstr>
      <vt:lpstr>CQRS | What is it?</vt:lpstr>
      <vt:lpstr>CQRS | In comparision with traditional data access strategy ...</vt:lpstr>
      <vt:lpstr>CQRS | Examples &amp; illustrations ...</vt:lpstr>
      <vt:lpstr>CQRS | Some facts ...</vt:lpstr>
      <vt:lpstr>Communication Concerns ...</vt:lpstr>
      <vt:lpstr>Communication | What are the concerns?</vt:lpstr>
      <vt:lpstr>Communication | Types ...</vt:lpstr>
      <vt:lpstr>Communication | Strategies ...</vt:lpstr>
      <vt:lpstr>Communication | Implementations &amp; Technologies ...</vt:lpstr>
      <vt:lpstr>Communication | Integration Patterns ...</vt:lpstr>
      <vt:lpstr>Communication | Implementing queries ...</vt:lpstr>
      <vt:lpstr>Communication | Example: Type, Strategy, Integration ...</vt:lpstr>
      <vt:lpstr>Communication | (cont.) Example: Type, Strategy, Integration ...</vt:lpstr>
      <vt:lpstr>Communication | Dialogue formats</vt:lpstr>
      <vt:lpstr>Communication | SOAP VS. REST</vt:lpstr>
      <vt:lpstr>Communication | RPC/RPI</vt:lpstr>
      <vt:lpstr>Communication | Service contracts ...</vt:lpstr>
      <vt:lpstr>Communication | Best practices ...</vt:lpstr>
      <vt:lpstr>Implementing Security ...</vt:lpstr>
      <vt:lpstr>Security | Security breaches in microservice architecture ...</vt:lpstr>
      <vt:lpstr>Security | Common causes of security breaches ...</vt:lpstr>
      <vt:lpstr>Security | (cont.) Common causes of security breaches ...</vt:lpstr>
      <vt:lpstr>Security | (cont.) Common causes of security breaches ...</vt:lpstr>
      <vt:lpstr>Security | How to implement security ?</vt:lpstr>
      <vt:lpstr>Security | Technologies ...</vt:lpstr>
      <vt:lpstr>Security | Implemention example ...</vt:lpstr>
      <vt:lpstr>Security | Miscellaneous ...</vt:lpstr>
      <vt:lpstr>Security | Best practices ...</vt:lpstr>
      <vt:lpstr>Designing Resilience ...</vt:lpstr>
      <vt:lpstr>Resilience | Failures in distributed systems ...</vt:lpstr>
      <vt:lpstr>Resilience | What it is ?</vt:lpstr>
      <vt:lpstr>Resilience | Resilience patterns by Uwe Friedrichsen ...</vt:lpstr>
      <vt:lpstr>Resilience | Resilience patterns by Uwe Friedrichsen (small version) ...</vt:lpstr>
      <vt:lpstr>Resilience | Definitions ...</vt:lpstr>
      <vt:lpstr>Resilience | Load balancing ...</vt:lpstr>
      <vt:lpstr>Resilience | Pooling, communication timeouts, retry ...</vt:lpstr>
      <vt:lpstr>Resilience | Circuit breaker pattern ...</vt:lpstr>
      <vt:lpstr>Resilience | Cache, fallback, handshaking (stress feedback) patterns ...</vt:lpstr>
      <vt:lpstr>Resilience | Bulkheads pattern ...</vt:lpstr>
      <vt:lpstr>Resilience | Hystrix</vt:lpstr>
      <vt:lpstr>Resilience | Sidecar pattern, &amp; service mesh ...</vt:lpstr>
      <vt:lpstr>Resilience | (cont.) Sidecar pattern, &amp; service mesh ...</vt:lpstr>
      <vt:lpstr>Resilience | Failover strategies ...</vt:lpstr>
      <vt:lpstr>Resilience | Technologies, Frameworks, Libraries ...</vt:lpstr>
      <vt:lpstr>Resilience | Best practices ...</vt:lpstr>
      <vt:lpstr>Logging &amp; Monitoring Strategies ...</vt:lpstr>
      <vt:lpstr>Monitoring | Introduction ...</vt:lpstr>
      <vt:lpstr>Monitoring | Types of monitoring ...</vt:lpstr>
      <vt:lpstr>Monitoring | Implementing monitoring ...</vt:lpstr>
      <vt:lpstr>Monitoring | Implementing monitoring ...</vt:lpstr>
      <vt:lpstr>Logging | Logging in microservice architecture ...</vt:lpstr>
      <vt:lpstr>Logging | Log types &amp; processes ...</vt:lpstr>
      <vt:lpstr>Logging | Logging architecture ...</vt:lpstr>
      <vt:lpstr>Logging | Logging with ELK ...</vt:lpstr>
      <vt:lpstr>Logging | Logging technologies ...</vt:lpstr>
      <vt:lpstr>Logging | Kibana dashboard ...</vt:lpstr>
      <vt:lpstr>Logging | Online services dashboards ...</vt:lpstr>
      <vt:lpstr>Logging | Best practices ...</vt:lpstr>
      <vt:lpstr>Deployments models ...</vt:lpstr>
      <vt:lpstr>Deployment | Deployment Patterns ...</vt:lpstr>
      <vt:lpstr>Deployment | Application Containers</vt:lpstr>
      <vt:lpstr>Deployment | (cont.) Application Containers</vt:lpstr>
      <vt:lpstr>Deployment | Docker</vt:lpstr>
      <vt:lpstr>Deployment | (cont.) Docker</vt:lpstr>
      <vt:lpstr>Deployment | How Docker can be used in microservice architecture?</vt:lpstr>
      <vt:lpstr>Deployment | Engineering life cycle with Docker ...</vt:lpstr>
      <vt:lpstr>Deployment | Microservice deployment automation ...</vt:lpstr>
      <vt:lpstr>Deployment | Container orchestration ...</vt:lpstr>
      <vt:lpstr>Microservice Architecture on Steroids ...</vt:lpstr>
      <vt:lpstr>Kubernetes | What it is anyway?</vt:lpstr>
      <vt:lpstr>Kubernetes | Kubectl &amp; control plane ...</vt:lpstr>
      <vt:lpstr>Kubernetes | Architecture &amp; design ...</vt:lpstr>
      <vt:lpstr>Kubernetes | (cont.) Architecture &amp; design ...</vt:lpstr>
      <vt:lpstr>Kubernetes | (cont.) Architecture &amp; design ...</vt:lpstr>
      <vt:lpstr>Kubernetes | (cont.) Architecture &amp; design ...</vt:lpstr>
      <vt:lpstr>Kubernetes | Purpose ...</vt:lpstr>
      <vt:lpstr>Kubernetes | So, how will Spring Cloud fits in with Kubernetes?</vt:lpstr>
      <vt:lpstr>Kubernetes | Technology mapping to Kubernetes ...</vt:lpstr>
      <vt:lpstr>Kubernetes | Vs. Spring Cloud frameworks ...</vt:lpstr>
      <vt:lpstr>Kubernetes | Spring Cloud support ...</vt:lpstr>
      <vt:lpstr>Kubernetes | Kubernetes as a service (KAAS) ...</vt:lpstr>
      <vt:lpstr>Kubernetes | Conclusion ...</vt:lpstr>
      <vt:lpstr>Thats it ! Here I will stop myself.</vt:lpstr>
      <vt:lpstr>PowerPoint Presentation</vt:lpstr>
      <vt:lpstr>PowerPoint Presentation</vt:lpstr>
      <vt:lpstr>THANK YOU!</vt:lpstr>
      <vt:lpstr>In the end, I would like to thank my brain for providing me adequate  supply of adrenaline, dopamine, noradrenaline, serotonin, and oxytocin  for keeping me motivated and over the edge. Without them, I wouldn't  have completed this deck.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Pariwesh</dc:creator>
  <cp:lastModifiedBy>pariweshg@gmail.com</cp:lastModifiedBy>
  <cp:revision>10</cp:revision>
  <dcterms:created xsi:type="dcterms:W3CDTF">2020-06-05T19:30:45Z</dcterms:created>
  <dcterms:modified xsi:type="dcterms:W3CDTF">2021-02-03T03:34:24Z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2019-01-30T00:00:00Z</vt:filetime>
  </property>
  <property fmtid="{D5CDD505-2E9C-101B-9397-08002B2CF9AE}" pid="3" name="LastSaved">
    <vt:filetime>2020-06-05T00:00:00Z</vt:filetime>
  </property>
</Properties>
</file>